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3" r:id="rId8"/>
    <p:sldId id="884" r:id="rId9"/>
    <p:sldId id="885" r:id="rId10"/>
    <p:sldId id="887" r:id="rId11"/>
    <p:sldId id="888" r:id="rId12"/>
    <p:sldId id="889" r:id="rId13"/>
    <p:sldId id="890" r:id="rId14"/>
    <p:sldId id="891" r:id="rId15"/>
    <p:sldId id="892" r:id="rId16"/>
    <p:sldId id="893" r:id="rId17"/>
    <p:sldId id="895" r:id="rId18"/>
    <p:sldId id="897" r:id="rId19"/>
    <p:sldId id="898" r:id="rId20"/>
    <p:sldId id="899" r:id="rId21"/>
    <p:sldId id="900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1" r:id="rId33"/>
    <p:sldId id="912" r:id="rId34"/>
    <p:sldId id="914" r:id="rId35"/>
    <p:sldId id="915" r:id="rId36"/>
    <p:sldId id="916" r:id="rId37"/>
    <p:sldId id="917" r:id="rId38"/>
    <p:sldId id="918" r:id="rId39"/>
    <p:sldId id="919" r:id="rId40"/>
    <p:sldId id="920" r:id="rId41"/>
    <p:sldId id="921" r:id="rId42"/>
    <p:sldId id="922" r:id="rId43"/>
    <p:sldId id="923" r:id="rId44"/>
    <p:sldId id="275" r:id="rId4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5" d="100"/>
          <a:sy n="105" d="100"/>
        </p:scale>
        <p:origin x="-1386" y="-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내장 객체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9A431413-8688-49ED-8D3D-21A7A262F5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E2C4FEEF-1FD9-4FB4-989F-62E7047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15" y="931818"/>
            <a:ext cx="817245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83725"/>
            <a:ext cx="82486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4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FC7BC931-F7AC-401C-9EEB-E19294B0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1" y="1127201"/>
            <a:ext cx="8324850" cy="2333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1" y="3636918"/>
            <a:ext cx="8296275" cy="30099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35841CA-A669-4961-9922-2DE86B523AAE}"/>
              </a:ext>
            </a:extLst>
          </p:cNvPr>
          <p:cNvGrpSpPr/>
          <p:nvPr/>
        </p:nvGrpSpPr>
        <p:grpSpPr>
          <a:xfrm>
            <a:off x="4256074" y="2070764"/>
            <a:ext cx="4521244" cy="1646268"/>
            <a:chOff x="4256074" y="2070764"/>
            <a:chExt cx="4521244" cy="1646268"/>
          </a:xfrm>
        </p:grpSpPr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65B7B139-CE9B-4BF4-9888-9F50012A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074" y="2094683"/>
              <a:ext cx="2217787" cy="162234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18A55B5B-B889-4955-87D5-2630134F1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2070764"/>
              <a:ext cx="2189095" cy="1646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32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4D249CA-0B87-42B7-B14C-0D07F7C9C2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  <a:endParaRPr lang="en-US" altLang="ko-KR" dirty="0"/>
          </a:p>
          <a:p>
            <a:pPr lvl="1"/>
            <a:r>
              <a:rPr lang="ko-KR" altLang="en-US" b="0" dirty="0"/>
              <a:t>웹 브라우저는 </a:t>
            </a:r>
            <a:r>
              <a:rPr lang="en-US" altLang="ko-KR" b="0" dirty="0"/>
              <a:t>HTTP </a:t>
            </a:r>
            <a:r>
              <a:rPr lang="ko-KR" altLang="en-US" b="0" dirty="0"/>
              <a:t>헤더에 부가적인 정보를 담아 서버로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5C66D4EF-D374-4DE1-A7E8-0BE99A0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79630"/>
            <a:ext cx="8220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5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BAB27055-BB95-432B-84F5-C8C414E3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52736"/>
            <a:ext cx="82677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6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7DBE6361-17E1-4103-A58E-71B47E02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06" y="950868"/>
            <a:ext cx="8172450" cy="5238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463D3E50-95FF-43D3-9118-D710DDFE254D}"/>
              </a:ext>
            </a:extLst>
          </p:cNvPr>
          <p:cNvGrpSpPr/>
          <p:nvPr/>
        </p:nvGrpSpPr>
        <p:grpSpPr>
          <a:xfrm>
            <a:off x="457876" y="1616507"/>
            <a:ext cx="7920880" cy="4952174"/>
            <a:chOff x="299905" y="1403995"/>
            <a:chExt cx="8410575" cy="62609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155" y="1403995"/>
              <a:ext cx="8315325" cy="13049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905" y="2492896"/>
              <a:ext cx="8410575" cy="5172075"/>
            </a:xfrm>
            <a:prstGeom prst="rect">
              <a:avLst/>
            </a:prstGeom>
          </p:spPr>
        </p:pic>
      </p:grpSp>
      <p:pic>
        <p:nvPicPr>
          <p:cNvPr id="11" name="내용 개체 틀 10">
            <a:extLst>
              <a:ext uri="{FF2B5EF4-FFF2-40B4-BE49-F238E27FC236}">
                <a16:creationId xmlns="" xmlns:a16="http://schemas.microsoft.com/office/drawing/2014/main" id="{02A0EA2E-F4D8-46F4-BD18-86F9ADE049A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797152"/>
            <a:ext cx="3518724" cy="1563526"/>
          </a:xfrm>
        </p:spPr>
      </p:pic>
    </p:spTree>
    <p:extLst>
      <p:ext uri="{BB962C8B-B14F-4D97-AF65-F5344CB8AC3E}">
        <p14:creationId xmlns:p14="http://schemas.microsoft.com/office/powerpoint/2010/main" val="137098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9BCE274-3C1B-43BB-9271-5442532D1F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6D49F767-5B22-4E99-B27F-078E07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556792"/>
            <a:ext cx="82010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9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F303EA5-9379-4944-A1FD-5A9D77C253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BD72E91-8DB8-49EF-BADA-33646AFB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0075"/>
            <a:ext cx="5674460" cy="32090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176566"/>
            <a:ext cx="5567536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3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3EA36918-03C4-496D-A0DC-F579AD43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2561"/>
            <a:ext cx="8201025" cy="5238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428C126-6274-426E-9C5C-E7C05D653C8A}"/>
              </a:ext>
            </a:extLst>
          </p:cNvPr>
          <p:cNvGrpSpPr/>
          <p:nvPr/>
        </p:nvGrpSpPr>
        <p:grpSpPr>
          <a:xfrm>
            <a:off x="555749" y="1556792"/>
            <a:ext cx="8032502" cy="4752362"/>
            <a:chOff x="247732" y="692976"/>
            <a:chExt cx="8686800" cy="66962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732" y="692976"/>
              <a:ext cx="8686800" cy="36861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307" y="4350799"/>
              <a:ext cx="8248650" cy="3038475"/>
            </a:xfrm>
            <a:prstGeom prst="rect">
              <a:avLst/>
            </a:prstGeom>
          </p:spPr>
        </p:pic>
      </p:grpSp>
      <p:pic>
        <p:nvPicPr>
          <p:cNvPr id="11" name="내용 개체 틀 10">
            <a:extLst>
              <a:ext uri="{FF2B5EF4-FFF2-40B4-BE49-F238E27FC236}">
                <a16:creationId xmlns="" xmlns:a16="http://schemas.microsoft.com/office/drawing/2014/main" id="{481C2E46-C6AD-4825-B180-08C734118AE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63" y="1928107"/>
            <a:ext cx="2376264" cy="2355119"/>
          </a:xfrm>
        </p:spPr>
      </p:pic>
    </p:spTree>
    <p:extLst>
      <p:ext uri="{BB962C8B-B14F-4D97-AF65-F5344CB8AC3E}">
        <p14:creationId xmlns:p14="http://schemas.microsoft.com/office/powerpoint/2010/main" val="46862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사용자의 요청을 처리한 결과를 서버에서 웹 브라우저로 전달하는 정보를 저장하고 서버는 응답 헤더와 요청 처리 결과 데이터를 웹 브라우저로 보냄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서버에서 웹 브라우저로 응답하는 정보를 처리하기 위해 </a:t>
            </a:r>
            <a:r>
              <a:rPr lang="en-US" altLang="ko-KR" b="0" dirty="0" err="1"/>
              <a:t>javax.servlet.http.HttpServletResponse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객체를 사용하여 사용자의 요청에 응답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32E982F6-6F59-4B12-B1DB-8965A73D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15356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94427187-658C-4EEE-876D-C6054DED78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페이지 이동 관련 메소드</a:t>
            </a:r>
            <a:endParaRPr lang="en-US" altLang="ko-KR" dirty="0"/>
          </a:p>
          <a:p>
            <a:pPr lvl="1"/>
            <a:r>
              <a:rPr lang="ko-KR" altLang="en-US" b="0" dirty="0" smtClean="0"/>
              <a:t>페이지 이동 </a:t>
            </a:r>
            <a:r>
              <a:rPr lang="en-US" altLang="ko-KR" b="0" dirty="0" smtClean="0"/>
              <a:t>= </a:t>
            </a:r>
            <a:r>
              <a:rPr lang="ko-KR" altLang="en-US" dirty="0" err="1"/>
              <a:t>리다이렉션</a:t>
            </a:r>
            <a:r>
              <a:rPr lang="en-US" altLang="ko-KR" dirty="0"/>
              <a:t>(redirection) 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사용자가 </a:t>
            </a:r>
            <a:r>
              <a:rPr lang="ko-KR" altLang="en-US" b="0" dirty="0"/>
              <a:t>새로운 페이지를 요청할 때와 같이 페이지를 강제로 이동하는 </a:t>
            </a:r>
            <a:r>
              <a:rPr lang="ko-KR" altLang="en-US" b="0" dirty="0" smtClean="0"/>
              <a:t>것</a:t>
            </a:r>
            <a:endParaRPr lang="en-US" altLang="ko-KR" b="0" dirty="0"/>
          </a:p>
          <a:p>
            <a:pPr lvl="1"/>
            <a:r>
              <a:rPr lang="ko-KR" altLang="en-US" b="0" dirty="0"/>
              <a:t>서버는 웹 브라우저에 다른 페이지로 강제 이동하도록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리다이렉션</a:t>
            </a:r>
            <a:r>
              <a:rPr lang="ko-KR" altLang="en-US" b="0" dirty="0"/>
              <a:t> 메소드를 제공</a:t>
            </a:r>
            <a:endParaRPr lang="en-US" altLang="ko-KR" b="0" dirty="0"/>
          </a:p>
          <a:p>
            <a:pPr lvl="1"/>
            <a:r>
              <a:rPr lang="ko-KR" altLang="en-US" b="0" dirty="0"/>
              <a:t>페이지 이동 시에는 문자 인코딩을 알맞게 설정해야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페이지 이동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2" y="4077072"/>
            <a:ext cx="62007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5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=""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객체의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=""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=""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=""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내장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=""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=""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객체의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=""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정보 표시하기</a:t>
            </a:r>
          </a:p>
        </p:txBody>
      </p:sp>
      <p:sp>
        <p:nvSpPr>
          <p:cNvPr id="23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E3273F54-65A3-430F-933C-7B448C44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797152"/>
            <a:ext cx="7839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5236184-10E3-4DEF-B422-E267817A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40768"/>
            <a:ext cx="8286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94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BC0C7A6A-0C26-41DC-A8D1-0C913709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3760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53" y="1838344"/>
            <a:ext cx="8286750" cy="2457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53" y="4176005"/>
            <a:ext cx="8296275" cy="248602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C8CE6B7A-40E8-47FA-A670-9D230B39794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941" y="2391032"/>
            <a:ext cx="2961905" cy="1784973"/>
          </a:xfrm>
        </p:spPr>
      </p:pic>
    </p:spTree>
    <p:extLst>
      <p:ext uri="{BB962C8B-B14F-4D97-AF65-F5344CB8AC3E}">
        <p14:creationId xmlns:p14="http://schemas.microsoft.com/office/powerpoint/2010/main" val="1832755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7A4E617-1B8E-46FB-8FD2-01DA3A2846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059DBA5-ACA8-412B-8DBC-4D175A21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01361"/>
            <a:ext cx="8286750" cy="56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53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777125A-F86A-42DB-A567-5612A864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4" y="1484784"/>
            <a:ext cx="8286750" cy="351472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589CFD71-341E-4B34-B40F-D49D21B4D02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276872"/>
            <a:ext cx="3390476" cy="1142857"/>
          </a:xfrm>
        </p:spPr>
      </p:pic>
    </p:spTree>
    <p:extLst>
      <p:ext uri="{BB962C8B-B14F-4D97-AF65-F5344CB8AC3E}">
        <p14:creationId xmlns:p14="http://schemas.microsoft.com/office/powerpoint/2010/main" val="2711180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7622724-042C-43A8-B0AB-29D5BA54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412776"/>
            <a:ext cx="8277225" cy="3790950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5DAB43DC-29FA-4264-BDF4-FB4BF60520B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2" y="2204864"/>
            <a:ext cx="3285714" cy="1428571"/>
          </a:xfrm>
        </p:spPr>
      </p:pic>
    </p:spTree>
    <p:extLst>
      <p:ext uri="{BB962C8B-B14F-4D97-AF65-F5344CB8AC3E}">
        <p14:creationId xmlns:p14="http://schemas.microsoft.com/office/powerpoint/2010/main" val="801123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8494184-E8B9-4F5B-8746-520D55BB89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  <a:endParaRPr lang="en-US" altLang="ko-KR" dirty="0"/>
          </a:p>
          <a:p>
            <a:pPr lvl="1"/>
            <a:r>
              <a:rPr lang="ko-KR" altLang="en-US" b="0" dirty="0"/>
              <a:t>응답 </a:t>
            </a:r>
            <a:r>
              <a:rPr lang="en-US" altLang="ko-KR" b="0" dirty="0"/>
              <a:t>HTTP </a:t>
            </a:r>
            <a:r>
              <a:rPr lang="ko-KR" altLang="en-US" b="0" dirty="0"/>
              <a:t>헤더 관련 메소드는 서버가 웹 브라우저에 응답하는 정보에 헤더를 추가하는 기능을 제공</a:t>
            </a:r>
            <a:endParaRPr lang="en-US" altLang="ko-KR" b="0" dirty="0"/>
          </a:p>
          <a:p>
            <a:pPr lvl="1"/>
            <a:r>
              <a:rPr lang="ko-KR" altLang="en-US" b="0" dirty="0"/>
              <a:t>헤더 정보에는 주로 서버에 대한 정보가 저장되어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4A15745-DB48-4E2B-8FBF-485D01E8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212976"/>
            <a:ext cx="7992889" cy="34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94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57A80E1-B945-42B8-81DF-724E301C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24744"/>
            <a:ext cx="8305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0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092F51FC-A841-4855-93EA-973E05D9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6" y="943895"/>
            <a:ext cx="8201025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55" y="1518940"/>
            <a:ext cx="8277225" cy="475297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839AD198-9AA8-456B-AEB9-E4E8C98F37D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2961905" cy="1904762"/>
          </a:xfrm>
        </p:spPr>
      </p:pic>
    </p:spTree>
    <p:extLst>
      <p:ext uri="{BB962C8B-B14F-4D97-AF65-F5344CB8AC3E}">
        <p14:creationId xmlns:p14="http://schemas.microsoft.com/office/powerpoint/2010/main" val="4119998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07A7A71-2DAF-4C17-A94F-395FA7C479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응답 콘텐츠 관련 메소드</a:t>
            </a:r>
            <a:endParaRPr lang="en-US" altLang="ko-KR" dirty="0"/>
          </a:p>
          <a:p>
            <a:pPr lvl="1"/>
            <a:r>
              <a:rPr lang="en-US" altLang="ko-KR" b="0" dirty="0"/>
              <a:t>response </a:t>
            </a:r>
            <a:r>
              <a:rPr lang="ko-KR" altLang="en-US" b="0" dirty="0"/>
              <a:t>내장 객체는 웹 브라우저로 응답하기 위해 </a:t>
            </a:r>
            <a:r>
              <a:rPr lang="en-US" altLang="ko-KR" b="0" dirty="0"/>
              <a:t>MIME </a:t>
            </a:r>
            <a:r>
              <a:rPr lang="ko-KR" altLang="en-US" b="0" dirty="0"/>
              <a:t>유형</a:t>
            </a:r>
            <a:r>
              <a:rPr lang="en-US" altLang="ko-KR" b="0" dirty="0"/>
              <a:t>, </a:t>
            </a:r>
            <a:r>
              <a:rPr lang="ko-KR" altLang="en-US" b="0" dirty="0"/>
              <a:t>문자 인코딩</a:t>
            </a:r>
            <a:r>
              <a:rPr lang="en-US" altLang="ko-KR" b="0" dirty="0"/>
              <a:t>, </a:t>
            </a:r>
            <a:r>
              <a:rPr lang="ko-KR" altLang="en-US" b="0" dirty="0"/>
              <a:t>오류 메시지</a:t>
            </a:r>
            <a:r>
              <a:rPr lang="en-US" altLang="ko-KR" b="0" dirty="0"/>
              <a:t>, </a:t>
            </a:r>
            <a:r>
              <a:rPr lang="ko-KR" altLang="en-US" b="0" dirty="0"/>
              <a:t>상태 코드 등을 설정하고 가져오는 응답 콘텐츠 관련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응답 </a:t>
            </a:r>
            <a:r>
              <a:rPr lang="ko-KR" altLang="en-US" dirty="0" err="1"/>
              <a:t>콘텐츠</a:t>
            </a:r>
            <a:r>
              <a:rPr lang="ko-KR" altLang="en-US" dirty="0"/>
              <a:t>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E3E7D85-10F4-46DB-B583-AD5E256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3140968"/>
            <a:ext cx="82391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99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A8C0FBA-889F-423D-BEE7-D9310231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5193"/>
            <a:ext cx="82962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9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내장 객체</a:t>
            </a:r>
            <a:r>
              <a:rPr lang="en-US" altLang="ko-KR" dirty="0"/>
              <a:t>(implicit object)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사용할 수 있도록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미리 정의된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페이지가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프로그램으로 번역될 때 </a:t>
            </a:r>
            <a:r>
              <a:rPr lang="en-US" altLang="ko-KR" b="0" dirty="0"/>
              <a:t>JSP </a:t>
            </a:r>
            <a:r>
              <a:rPr lang="ko-KR" altLang="en-US" b="0" dirty="0"/>
              <a:t>컨테이너가 자동으로 내장 객체를 멤버 변수</a:t>
            </a:r>
            <a:r>
              <a:rPr lang="en-US" altLang="ko-KR" b="0" dirty="0"/>
              <a:t>, </a:t>
            </a:r>
            <a:r>
              <a:rPr lang="ko-KR" altLang="en-US" b="0" dirty="0"/>
              <a:t>메소드 매개변수 등의 각종 참조 변수</a:t>
            </a:r>
            <a:r>
              <a:rPr lang="en-US" altLang="ko-KR" b="0" dirty="0"/>
              <a:t>(</a:t>
            </a:r>
            <a:r>
              <a:rPr lang="ko-KR" altLang="en-US" b="0" dirty="0"/>
              <a:t>객체</a:t>
            </a:r>
            <a:r>
              <a:rPr lang="en-US" altLang="ko-KR" b="0" dirty="0"/>
              <a:t>)</a:t>
            </a:r>
            <a:r>
              <a:rPr lang="ko-KR" altLang="en-US" b="0" dirty="0"/>
              <a:t>로 포함</a:t>
            </a:r>
            <a:r>
              <a:rPr lang="en-US" altLang="ko-KR" b="0" dirty="0"/>
              <a:t>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 별도의 </a:t>
            </a:r>
            <a:r>
              <a:rPr lang="en-US" altLang="ko-KR" b="0" dirty="0"/>
              <a:t>import </a:t>
            </a:r>
            <a:r>
              <a:rPr lang="ko-KR" altLang="en-US" b="0" dirty="0"/>
              <a:t>문 없이 자유롭게 사용 가능</a:t>
            </a:r>
            <a:endParaRPr lang="en-US" altLang="ko-KR" b="0" dirty="0"/>
          </a:p>
          <a:p>
            <a:pPr lvl="1"/>
            <a:r>
              <a:rPr lang="ko-KR" altLang="en-US" b="0" dirty="0" err="1"/>
              <a:t>스크립틀릿</a:t>
            </a:r>
            <a:r>
              <a:rPr lang="ko-KR" altLang="en-US" b="0" dirty="0"/>
              <a:t> 태그나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태그에 선언을 하거나 객체를 생성하지 않고도 직접 호출하여 사용 가능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C8EF4A-FF8B-44CC-8926-C8A7FEFE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</p:spTree>
    <p:extLst>
      <p:ext uri="{BB962C8B-B14F-4D97-AF65-F5344CB8AC3E}">
        <p14:creationId xmlns:p14="http://schemas.microsoft.com/office/powerpoint/2010/main" val="832568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56A0A2AC-B932-4AB6-8201-9B3F0E1D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915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43" y="1963832"/>
            <a:ext cx="8296275" cy="1123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9" y="2996952"/>
            <a:ext cx="8343900" cy="341947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F3F7D882-5F76-4DB2-8D58-6C8321C09E9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87783"/>
            <a:ext cx="2926937" cy="2213426"/>
          </a:xfrm>
        </p:spPr>
      </p:pic>
    </p:spTree>
    <p:extLst>
      <p:ext uri="{BB962C8B-B14F-4D97-AF65-F5344CB8AC3E}">
        <p14:creationId xmlns:p14="http://schemas.microsoft.com/office/powerpoint/2010/main" val="123051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웹 브라우저에 데이터를 전송하는 출력 스트림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사용되는 모든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태그와 </a:t>
            </a:r>
            <a:r>
              <a:rPr lang="en-US" altLang="ko-KR" b="0" dirty="0"/>
              <a:t>HTML, </a:t>
            </a:r>
            <a:r>
              <a:rPr lang="ko-KR" altLang="en-US" b="0" dirty="0"/>
              <a:t>일반 텍스트 등을 </a:t>
            </a:r>
            <a:r>
              <a:rPr lang="en-US" altLang="ko-KR" b="0" dirty="0"/>
              <a:t>out </a:t>
            </a:r>
            <a:r>
              <a:rPr lang="ko-KR" altLang="en-US" b="0" dirty="0"/>
              <a:t>내장 객체를 통해 웹 브라우저에 그대로 전달</a:t>
            </a:r>
            <a:endParaRPr lang="en-US" altLang="ko-KR" b="0" dirty="0"/>
          </a:p>
          <a:p>
            <a:pPr lvl="1"/>
            <a:r>
              <a:rPr lang="ko-KR" altLang="en-US" b="0" dirty="0" err="1" smtClean="0"/>
              <a:t>스크립틀릿</a:t>
            </a:r>
            <a:r>
              <a:rPr lang="ko-KR" altLang="en-US" b="0" dirty="0" smtClean="0"/>
              <a:t> </a:t>
            </a:r>
            <a:r>
              <a:rPr lang="ko-KR" altLang="en-US" b="0" dirty="0"/>
              <a:t>태그에 사용하여 단순히 값을 출력하는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</a:t>
            </a:r>
            <a:r>
              <a:rPr lang="en-US" altLang="ko-KR" b="0" dirty="0"/>
              <a:t>(&lt;%= …%&gt;)</a:t>
            </a:r>
            <a:r>
              <a:rPr lang="ko-KR" altLang="en-US" b="0" dirty="0"/>
              <a:t>와 같은 결과를 얻을 수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4C81A67-50D1-4808-AA9F-8020ED24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1298897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408696E-B206-4446-B1C6-DC697BAC3C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out </a:t>
            </a:r>
            <a:r>
              <a:rPr lang="ko-KR" altLang="en-US" b="0" dirty="0"/>
              <a:t>내장 객체 </a:t>
            </a:r>
            <a:r>
              <a:rPr lang="ko-KR" altLang="en-US" b="0" dirty="0" err="1"/>
              <a:t>메소드의</a:t>
            </a:r>
            <a:r>
              <a:rPr lang="ko-KR" altLang="en-US" b="0" dirty="0"/>
              <a:t> 종류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417593"/>
            <a:ext cx="8239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1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37D93FC-9A9D-47EF-8C77-AA410D4638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8250177-6D44-4F16-B8D4-02429E46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5569123" cy="32172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97" y="3668055"/>
            <a:ext cx="6162594" cy="29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2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8C817137-2B2C-40F6-A05F-D76950BF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6855"/>
            <a:ext cx="81819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0" y="1864643"/>
            <a:ext cx="8305800" cy="126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43" y="3151559"/>
            <a:ext cx="8315325" cy="336232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8C99502B-595A-4F82-A1C5-4E1A8C8636F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61" y="3151559"/>
            <a:ext cx="2685714" cy="1428571"/>
          </a:xfrm>
        </p:spPr>
      </p:pic>
    </p:spTree>
    <p:extLst>
      <p:ext uri="{BB962C8B-B14F-4D97-AF65-F5344CB8AC3E}">
        <p14:creationId xmlns:p14="http://schemas.microsoft.com/office/powerpoint/2010/main" val="364930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252F9E1-EF3E-4EA5-8CD4-3DD5C792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8197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1" y="1946176"/>
            <a:ext cx="8286750" cy="4724400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1EAEBD8E-0AEB-42C0-A4EE-3847F8B4B8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46" y="2403614"/>
            <a:ext cx="2685714" cy="1904762"/>
          </a:xfrm>
        </p:spPr>
      </p:pic>
    </p:spTree>
    <p:extLst>
      <p:ext uri="{BB962C8B-B14F-4D97-AF65-F5344CB8AC3E}">
        <p14:creationId xmlns:p14="http://schemas.microsoft.com/office/powerpoint/2010/main" val="2950078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E3A8928-4535-4093-A39F-85EBFD1F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20739"/>
            <a:ext cx="8286750" cy="540067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1C69E130-DE6C-471A-B3CC-AEB4F76BB2D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72816"/>
            <a:ext cx="3114286" cy="1428571"/>
          </a:xfrm>
        </p:spPr>
      </p:pic>
    </p:spTree>
    <p:extLst>
      <p:ext uri="{BB962C8B-B14F-4D97-AF65-F5344CB8AC3E}">
        <p14:creationId xmlns:p14="http://schemas.microsoft.com/office/powerpoint/2010/main" val="2310722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32B2E50-5E4D-483C-96A3-3D6E78DD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628800"/>
            <a:ext cx="8020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47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EF7225E9-4C28-4642-93D2-1C2CD348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B87F8D6A-DCDA-4A03-883B-612D8951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4499992" cy="3312368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B823A386-4F05-4A3D-B335-B18E7404147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84984"/>
            <a:ext cx="4559424" cy="2960272"/>
          </a:xfrm>
        </p:spPr>
      </p:pic>
    </p:spTree>
    <p:extLst>
      <p:ext uri="{BB962C8B-B14F-4D97-AF65-F5344CB8AC3E}">
        <p14:creationId xmlns:p14="http://schemas.microsoft.com/office/powerpoint/2010/main" val="2554077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4C849885-58A4-4106-B8F7-9068FDE1A8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en-US" altLang="ko-KR" b="0" dirty="0"/>
              <a:t>[</a:t>
            </a:r>
            <a:r>
              <a:rPr lang="ko-KR" altLang="en-US" b="0" dirty="0"/>
              <a:t>상품 데이터 접근 클래스 만들기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b="0" dirty="0"/>
              <a:t>상품 상세 정보를 가져오는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</a:t>
            </a:r>
            <a:r>
              <a:rPr lang="ko-KR" altLang="en-US" b="0" dirty="0" smtClean="0"/>
              <a:t>만들기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F9C02A50-679F-4211-BFCB-3E863B23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8461"/>
            <a:ext cx="820102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07" y="2492896"/>
            <a:ext cx="8315325" cy="43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7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EFF94D8-7C08-4C07-9E0B-8780C67D75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내장 객체의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82751C5D-C2BA-4464-91B1-0ADDD73F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556792"/>
            <a:ext cx="82010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864D80FA-96A8-41F2-973C-A702991114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</a:t>
            </a:r>
            <a:r>
              <a:rPr lang="ko-KR" altLang="en-US" b="0"/>
              <a:t>버튼 만들기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D4610163-005C-4D64-9EBD-A85F4238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5" y="1547816"/>
            <a:ext cx="8286750" cy="122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50" y="3049546"/>
            <a:ext cx="8305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56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9E825084-2F1E-4CAE-8F92-80622F9CD9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상품 상세 정보 버튼 </a:t>
            </a:r>
            <a:r>
              <a:rPr lang="ko-KR" altLang="en-US" dirty="0" smtClean="0"/>
              <a:t>만들기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4039740-5B1C-495A-B6A0-5E7C64E0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6934200" cy="53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2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A5A2C987-212B-40EE-A7C4-4A4228C205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B19C739-B524-433C-BE0B-404AA0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6991350" cy="3867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485131"/>
            <a:ext cx="6002833" cy="213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00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F5435677-C196-4A3D-8726-C6F2C75675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9A0CA40-7BCF-4105-9444-CE5155DA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19704"/>
            <a:ext cx="822960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752742"/>
            <a:ext cx="8305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2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C85325CA-A10A-494C-B47C-97C535DF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14" y="1245536"/>
            <a:ext cx="7791971" cy="53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1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B9F0BB7-5119-409A-80F2-787DBDC80C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처리 메소드의 종류</a:t>
            </a:r>
            <a:endParaRPr lang="en-US" altLang="ko-KR" dirty="0"/>
          </a:p>
          <a:p>
            <a:pPr lvl="1"/>
            <a:r>
              <a:rPr lang="en-US" altLang="ko-KR" dirty="0"/>
              <a:t>request, session, application, </a:t>
            </a:r>
            <a:r>
              <a:rPr lang="en-US" altLang="ko-KR" dirty="0" err="1"/>
              <a:t>pageContext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CC9D680-9BB3-41AF-9C79-9297D637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060848"/>
            <a:ext cx="8248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가장 많이 사용되는 기본 내장 객체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전달하는 정보를 저장</a:t>
            </a:r>
            <a:endParaRPr lang="en-US" altLang="ko-KR" b="0" dirty="0"/>
          </a:p>
          <a:p>
            <a:pPr lvl="2"/>
            <a:r>
              <a:rPr lang="ko-KR" altLang="en-US" b="0" dirty="0"/>
              <a:t>폼 페이지로부터 입력된 데이터를 전달하는 요청 파라미터 값을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</a:t>
            </a:r>
            <a:r>
              <a:rPr lang="ko-KR" altLang="en-US" b="0" dirty="0" smtClean="0"/>
              <a:t>가져옴</a:t>
            </a:r>
            <a:r>
              <a:rPr lang="en-US" altLang="ko-KR" b="0" dirty="0" smtClean="0"/>
              <a:t> 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웹 브라우저에서 서버로 전달되는 정보를 처리하기 위해 </a:t>
            </a:r>
            <a:r>
              <a:rPr lang="en-US" altLang="ko-KR" b="0" dirty="0" err="1"/>
              <a:t>javax.servlet.http.HttpServletRequest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객체를 사용하여 사용자의 요구 사항을 얻어냄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60319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A96EA22-7668-4DA0-A751-AF9F55BA82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요청 파라미터 관련 메소드</a:t>
            </a:r>
            <a:endParaRPr lang="en-US" altLang="ko-KR" dirty="0"/>
          </a:p>
          <a:p>
            <a:pPr lvl="1"/>
            <a:r>
              <a:rPr lang="ko-KR" altLang="en-US" b="0" dirty="0"/>
              <a:t>요청 파라미터는 사용자가 폼 페이지에 데이터를 입력한 후 서버에 전송할 때 전달되는 폼 페이지의 입력된 정보 형태를 말함</a:t>
            </a:r>
            <a:endParaRPr lang="en-US" altLang="ko-KR" b="0" dirty="0"/>
          </a:p>
          <a:p>
            <a:pPr lvl="1"/>
            <a:r>
              <a:rPr lang="ko-KR" altLang="en-US" b="0" dirty="0"/>
              <a:t>요청 파라미터는 </a:t>
            </a:r>
            <a:r>
              <a:rPr lang="en-US" altLang="ko-KR" b="0" dirty="0"/>
              <a:t>&lt;name=value&gt; </a:t>
            </a:r>
            <a:r>
              <a:rPr lang="ko-KR" altLang="en-US" b="0" dirty="0"/>
              <a:t>형식으로 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전송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ko-KR" altLang="en-US" dirty="0"/>
              <a:t>요청 파라미터 관련 메소드의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573016"/>
            <a:ext cx="806095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8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B2C26EA-5BD0-4317-A4C8-1768CDD370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A5F27F9-9300-409B-A404-9DE6FA6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4242"/>
            <a:ext cx="6016821" cy="3348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016" y="3610058"/>
            <a:ext cx="5824384" cy="30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44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21</TotalTime>
  <Words>759</Words>
  <Application>Microsoft Office PowerPoint</Application>
  <PresentationFormat>화면 슬라이드 쇼(4:3)</PresentationFormat>
  <Paragraphs>106</Paragraphs>
  <Slides>44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1_마스터</vt:lpstr>
      <vt:lpstr>내장 객체</vt:lpstr>
      <vt:lpstr>PowerPoint 프레젠테이션</vt:lpstr>
      <vt:lpstr>1. 내장 객체의 개요</vt:lpstr>
      <vt:lpstr>1. 내장 객체의 개요</vt:lpstr>
      <vt:lpstr>1. 내장 객체의 개요</vt:lpstr>
      <vt:lpstr>1. 내장 객체의 개요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Kang Eun Hee</cp:lastModifiedBy>
  <cp:revision>292</cp:revision>
  <dcterms:created xsi:type="dcterms:W3CDTF">2011-01-05T15:14:06Z</dcterms:created>
  <dcterms:modified xsi:type="dcterms:W3CDTF">2018-11-20T08:09:35Z</dcterms:modified>
</cp:coreProperties>
</file>