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43"/>
  </p:notesMasterIdLst>
  <p:handoutMasterIdLst>
    <p:handoutMasterId r:id="rId44"/>
  </p:handoutMasterIdLst>
  <p:sldIdLst>
    <p:sldId id="256" r:id="rId2"/>
    <p:sldId id="877" r:id="rId3"/>
    <p:sldId id="878" r:id="rId4"/>
    <p:sldId id="879" r:id="rId5"/>
    <p:sldId id="880" r:id="rId6"/>
    <p:sldId id="881" r:id="rId7"/>
    <p:sldId id="883" r:id="rId8"/>
    <p:sldId id="885" r:id="rId9"/>
    <p:sldId id="887" r:id="rId10"/>
    <p:sldId id="888" r:id="rId11"/>
    <p:sldId id="889" r:id="rId12"/>
    <p:sldId id="891" r:id="rId13"/>
    <p:sldId id="892" r:id="rId14"/>
    <p:sldId id="893" r:id="rId15"/>
    <p:sldId id="895" r:id="rId16"/>
    <p:sldId id="896" r:id="rId17"/>
    <p:sldId id="897" r:id="rId18"/>
    <p:sldId id="898" r:id="rId19"/>
    <p:sldId id="900" r:id="rId20"/>
    <p:sldId id="901" r:id="rId21"/>
    <p:sldId id="902" r:id="rId22"/>
    <p:sldId id="903" r:id="rId23"/>
    <p:sldId id="904" r:id="rId24"/>
    <p:sldId id="905" r:id="rId25"/>
    <p:sldId id="907" r:id="rId26"/>
    <p:sldId id="908" r:id="rId27"/>
    <p:sldId id="909" r:id="rId28"/>
    <p:sldId id="910" r:id="rId29"/>
    <p:sldId id="911" r:id="rId30"/>
    <p:sldId id="912" r:id="rId31"/>
    <p:sldId id="920" r:id="rId32"/>
    <p:sldId id="913" r:id="rId33"/>
    <p:sldId id="921" r:id="rId34"/>
    <p:sldId id="914" r:id="rId35"/>
    <p:sldId id="915" r:id="rId36"/>
    <p:sldId id="916" r:id="rId37"/>
    <p:sldId id="917" r:id="rId38"/>
    <p:sldId id="922" r:id="rId39"/>
    <p:sldId id="918" r:id="rId40"/>
    <p:sldId id="919" r:id="rId41"/>
    <p:sldId id="275" r:id="rId42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C1BE"/>
    <a:srgbClr val="D6E7E6"/>
    <a:srgbClr val="17928F"/>
    <a:srgbClr val="40C4C1"/>
    <a:srgbClr val="98D2D0"/>
    <a:srgbClr val="E2F1F0"/>
    <a:srgbClr val="66B9B7"/>
    <a:srgbClr val="64B7CE"/>
    <a:srgbClr val="5A8DDC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4362" autoAdjust="0"/>
  </p:normalViewPr>
  <p:slideViewPr>
    <p:cSldViewPr>
      <p:cViewPr>
        <p:scale>
          <a:sx n="100" d="100"/>
          <a:sy n="100" d="100"/>
        </p:scale>
        <p:origin x="-1536" y="-210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2018-11-20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2018-11-20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rgbClr val="D6E7E6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09130" y="5099566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50C1BE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13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쉽게 배우는 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JSP </a:t>
            </a: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웹 프로그래밍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1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6477000"/>
            <a:ext cx="1228725" cy="2571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8BF1E9C-21A3-41D4-8B65-A0F4F21F6AC7}"/>
              </a:ext>
            </a:extLst>
          </p:cNvPr>
          <p:cNvSpPr txBox="1"/>
          <p:nvPr userDrawn="1"/>
        </p:nvSpPr>
        <p:spPr>
          <a:xfrm>
            <a:off x="1499169" y="1340768"/>
            <a:ext cx="6531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JSP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웹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b="1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b="1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936" y="3004317"/>
            <a:ext cx="5148064" cy="63143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95936" y="3635752"/>
            <a:ext cx="5148064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41933" y="1659835"/>
            <a:ext cx="2693964" cy="3515469"/>
            <a:chOff x="1619672" y="548680"/>
            <a:chExt cx="5904656" cy="5778928"/>
          </a:xfrm>
        </p:grpSpPr>
        <p:sp>
          <p:nvSpPr>
            <p:cNvPr id="9" name="Oval 8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cxnSp>
          <p:nvCxnSpPr>
            <p:cNvPr id="13" name="Straight Connector 12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446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47531" y="1124744"/>
            <a:ext cx="8474901" cy="5376597"/>
          </a:xfrm>
          <a:prstGeom prst="rect">
            <a:avLst/>
          </a:prstGeom>
        </p:spPr>
        <p:txBody>
          <a:bodyPr/>
          <a:lstStyle>
            <a:lvl1pPr marL="457189" indent="-457189">
              <a:buClr>
                <a:srgbClr val="38A4A1"/>
              </a:buClr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990575" indent="-380990">
              <a:buClr>
                <a:srgbClr val="FED2AB"/>
              </a:buClr>
              <a:buSzPct val="70000"/>
              <a:buFont typeface="Wingdings" panose="05000000000000000000" pitchFamily="2" charset="2"/>
              <a:buChar char="l"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>
              <a:buClr>
                <a:srgbClr val="38A4A1"/>
              </a:buCl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065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2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200" dirty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/24</a:t>
            </a: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50C1B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pic>
        <p:nvPicPr>
          <p:cNvPr id="1033" name="그림 29" descr="쿡북로고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58788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  <p:sldLayoutId id="2147484676" r:id="rId5"/>
    <p:sldLayoutId id="2147484677" r:id="rId6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b="1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6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폼 </a:t>
            </a:r>
            <a:r>
              <a:rPr lang="ko-KR" altLang="en-US" dirty="0" smtClean="0"/>
              <a:t>태그 </a:t>
            </a:r>
            <a:endParaRPr lang="ko-KR" altLang="en-US" dirty="0"/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D9748B09-2618-4A5C-AE3E-AC1C5480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input </a:t>
            </a:r>
            <a:r>
              <a:rPr lang="ko-KR" altLang="en-US" dirty="0"/>
              <a:t>태그의 기능과 사용법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6358C219-BE32-4AF8-88E6-990F40554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28257"/>
            <a:ext cx="8181975" cy="5048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8C8EF62E-51C6-4A9D-BB8D-4B579B820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3" y="1444141"/>
            <a:ext cx="6819342" cy="5150114"/>
          </a:xfrm>
          <a:prstGeom prst="rect">
            <a:avLst/>
          </a:prstGeom>
        </p:spPr>
      </p:pic>
      <p:pic>
        <p:nvPicPr>
          <p:cNvPr id="8" name="내용 개체 틀 7">
            <a:extLst>
              <a:ext uri="{FF2B5EF4-FFF2-40B4-BE49-F238E27FC236}">
                <a16:creationId xmlns="" xmlns:a16="http://schemas.microsoft.com/office/drawing/2014/main" id="{FD1E36CA-CACA-4428-8556-C083805781C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169" y="1725518"/>
            <a:ext cx="3099433" cy="2523728"/>
          </a:xfrm>
        </p:spPr>
      </p:pic>
    </p:spTree>
    <p:extLst>
      <p:ext uri="{BB962C8B-B14F-4D97-AF65-F5344CB8AC3E}">
        <p14:creationId xmlns:p14="http://schemas.microsoft.com/office/powerpoint/2010/main" val="2133879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9F72C3DC-1D84-4D54-8152-4BCCC80EB2D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select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여러 </a:t>
            </a:r>
            <a:r>
              <a:rPr lang="ko-KR" altLang="en-US" b="0" dirty="0"/>
              <a:t>개의 항목이 나타나는 목록 상자에서 항목을 선택하는 </a:t>
            </a:r>
            <a:r>
              <a:rPr lang="ko-KR" altLang="en-US" b="0" dirty="0" smtClean="0"/>
              <a:t>태그</a:t>
            </a:r>
            <a:endParaRPr lang="ko-KR" altLang="en-US" b="0" dirty="0"/>
          </a:p>
          <a:p>
            <a:pPr lvl="1"/>
            <a:r>
              <a:rPr lang="ko-KR" altLang="en-US" b="0" dirty="0" smtClean="0"/>
              <a:t>시작 </a:t>
            </a:r>
            <a:r>
              <a:rPr lang="ko-KR" altLang="en-US" b="0" dirty="0"/>
              <a:t>태그와 종료 태그가 있으며</a:t>
            </a:r>
            <a:r>
              <a:rPr lang="en-US" altLang="ko-KR" b="0" dirty="0"/>
              <a:t>, </a:t>
            </a:r>
            <a:r>
              <a:rPr lang="ko-KR" altLang="en-US" b="0" dirty="0"/>
              <a:t>리스트 박스에 여러 항목을 추가 </a:t>
            </a:r>
            <a:r>
              <a:rPr lang="ko-KR" altLang="en-US" b="0" dirty="0" smtClean="0"/>
              <a:t>삽입하기 </a:t>
            </a:r>
            <a:r>
              <a:rPr lang="ko-KR" altLang="en-US" b="0" dirty="0"/>
              <a:t>위해 반드시 </a:t>
            </a:r>
            <a:r>
              <a:rPr lang="en-US" altLang="ko-KR" b="0" dirty="0"/>
              <a:t>option </a:t>
            </a:r>
            <a:r>
              <a:rPr lang="ko-KR" altLang="en-US" b="0" dirty="0"/>
              <a:t>태그를 포함해야 </a:t>
            </a:r>
            <a:r>
              <a:rPr lang="ko-KR" altLang="en-US" b="0" dirty="0" smtClean="0"/>
              <a:t>함</a:t>
            </a:r>
            <a:r>
              <a:rPr lang="en-US" altLang="ko-KR" b="0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/>
              <a:t>select </a:t>
            </a:r>
            <a:r>
              <a:rPr lang="ko-KR" altLang="en-US" dirty="0"/>
              <a:t>태그의 </a:t>
            </a:r>
            <a:r>
              <a:rPr lang="ko-KR" altLang="en-US" dirty="0" smtClean="0"/>
              <a:t>속성                                         </a:t>
            </a:r>
            <a:r>
              <a:rPr lang="en-US" altLang="ko-KR" dirty="0" smtClean="0"/>
              <a:t>option </a:t>
            </a:r>
            <a:r>
              <a:rPr lang="ko-KR" altLang="en-US" dirty="0"/>
              <a:t>태그의 속성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0739D7FA-BB88-4D38-8A82-0CC49BB0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select </a:t>
            </a:r>
            <a:r>
              <a:rPr lang="ko-KR" altLang="en-US" dirty="0"/>
              <a:t>태그의 기능과 사용법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06A2FF3F-6C7A-404F-BFD5-419073441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492896"/>
            <a:ext cx="8277225" cy="17621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C9F92278-F040-4757-BA99-8138648FF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27" y="5039174"/>
            <a:ext cx="4845369" cy="14668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73650D94-542C-4865-BAF5-1096AFEF5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2006" y="4994126"/>
            <a:ext cx="3456384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341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6C0CF06C-FB48-40BA-A678-EEC9B486F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select </a:t>
            </a:r>
            <a:r>
              <a:rPr lang="ko-KR" altLang="en-US" dirty="0"/>
              <a:t>태그의 기능과 사용법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B5C6F768-456D-4EA7-8E4E-AA7957D57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052736"/>
            <a:ext cx="8343900" cy="543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76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83F10C77-463F-4EA9-88C6-7F44414A5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select </a:t>
            </a:r>
            <a:r>
              <a:rPr lang="ko-KR" altLang="en-US" dirty="0"/>
              <a:t>태그의 기능과 사용법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3363BB2E-E93F-436A-A5E1-3481707F3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84" y="931818"/>
            <a:ext cx="8181975" cy="5238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C29F7725-021E-4F0E-8E40-DAE19F529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1728698"/>
            <a:ext cx="8286750" cy="4486275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348880"/>
            <a:ext cx="2664296" cy="2160240"/>
          </a:xfrm>
        </p:spPr>
      </p:pic>
    </p:spTree>
    <p:extLst>
      <p:ext uri="{BB962C8B-B14F-4D97-AF65-F5344CB8AC3E}">
        <p14:creationId xmlns:p14="http://schemas.microsoft.com/office/powerpoint/2010/main" val="4205961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E1C5270B-BC3B-4A6C-83CB-D5BF1162664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textarea</a:t>
            </a:r>
            <a:r>
              <a:rPr lang="en-US" altLang="ko-KR" dirty="0"/>
              <a:t>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여러 </a:t>
            </a:r>
            <a:r>
              <a:rPr lang="ko-KR" altLang="en-US" b="0" dirty="0"/>
              <a:t>줄의 텍스트를 입력할 수 있는 </a:t>
            </a:r>
            <a:r>
              <a:rPr lang="ko-KR" altLang="en-US" b="0" dirty="0" smtClean="0"/>
              <a:t>태그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기본 값은</a:t>
            </a:r>
            <a:r>
              <a:rPr lang="en-US" altLang="ko-KR" b="0" dirty="0" smtClean="0"/>
              <a:t>&lt;</a:t>
            </a:r>
            <a:r>
              <a:rPr lang="en-US" altLang="ko-KR" b="0" dirty="0" err="1"/>
              <a:t>textarea</a:t>
            </a:r>
            <a:r>
              <a:rPr lang="en-US" altLang="ko-KR" b="0" dirty="0"/>
              <a:t>&gt;</a:t>
            </a:r>
            <a:r>
              <a:rPr lang="ko-KR" altLang="en-US" b="0" dirty="0"/>
              <a:t>와 </a:t>
            </a:r>
            <a:r>
              <a:rPr lang="en-US" altLang="ko-KR" b="0" dirty="0"/>
              <a:t>&lt;/</a:t>
            </a:r>
            <a:r>
              <a:rPr lang="en-US" altLang="ko-KR" b="0" dirty="0" err="1"/>
              <a:t>textarea</a:t>
            </a:r>
            <a:r>
              <a:rPr lang="en-US" altLang="ko-KR" b="0" dirty="0"/>
              <a:t>&gt; </a:t>
            </a:r>
            <a:r>
              <a:rPr lang="ko-KR" altLang="en-US" b="0" dirty="0"/>
              <a:t>태그 사이에 </a:t>
            </a:r>
            <a:r>
              <a:rPr lang="ko-KR" altLang="en-US" b="0" dirty="0" smtClean="0"/>
              <a:t>설정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입력 폼 </a:t>
            </a:r>
            <a:r>
              <a:rPr lang="ko-KR" altLang="en-US" b="0" dirty="0"/>
              <a:t>안에 사용된 태그와 띄어쓰기가 그대로 </a:t>
            </a:r>
            <a:r>
              <a:rPr lang="ko-KR" altLang="en-US" b="0" dirty="0" smtClean="0"/>
              <a:t>출력됨</a:t>
            </a:r>
            <a:endParaRPr lang="en-US" altLang="ko-KR" b="0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 smtClean="0"/>
              <a:t>textarea</a:t>
            </a:r>
            <a:r>
              <a:rPr lang="en-US" altLang="ko-KR" dirty="0" smtClean="0"/>
              <a:t> </a:t>
            </a:r>
            <a:r>
              <a:rPr lang="ko-KR" altLang="en-US" dirty="0"/>
              <a:t>태그의 속성</a:t>
            </a:r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75FE4DE2-E043-48D1-BFAA-0404C189E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en-US" altLang="ko-KR" dirty="0" err="1"/>
              <a:t>textarea</a:t>
            </a:r>
            <a:r>
              <a:rPr lang="en-US" altLang="ko-KR" dirty="0"/>
              <a:t> </a:t>
            </a:r>
            <a:r>
              <a:rPr lang="ko-KR" altLang="en-US" dirty="0"/>
              <a:t>태그의 기능과 사용법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C7B50677-5B72-4688-A8E7-5699E09EB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16" y="2513173"/>
            <a:ext cx="8229600" cy="10598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2DF90D92-744B-4D8A-8C0A-1DEB54A10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84" y="3987860"/>
            <a:ext cx="7942063" cy="266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127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45EB83D0-68A9-42F7-8EA5-00EBD0068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en-US" altLang="ko-KR" dirty="0" err="1"/>
              <a:t>textarea</a:t>
            </a:r>
            <a:r>
              <a:rPr lang="en-US" altLang="ko-KR" dirty="0"/>
              <a:t> </a:t>
            </a:r>
            <a:r>
              <a:rPr lang="ko-KR" altLang="en-US" dirty="0"/>
              <a:t>태그의 기능과 사용법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42A47C8B-9258-4BF2-B81A-76C1D9094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12776"/>
            <a:ext cx="8324850" cy="12477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9B47F0F8-D3A0-4A2D-B768-7CFD30E92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78" y="2660551"/>
            <a:ext cx="82677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801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88D154A6-9FA7-453C-ABDB-95D755D19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en-US" altLang="ko-KR" dirty="0" err="1"/>
              <a:t>textarea</a:t>
            </a:r>
            <a:r>
              <a:rPr lang="en-US" altLang="ko-KR" dirty="0"/>
              <a:t> </a:t>
            </a:r>
            <a:r>
              <a:rPr lang="ko-KR" altLang="en-US" dirty="0"/>
              <a:t>태그의 기능과 사용법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148A275E-FA12-4AC9-807B-2D4B1F4AC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58" y="952741"/>
            <a:ext cx="8181975" cy="514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AE62AD50-4D49-4F03-823E-385D9CD9B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" y="1727155"/>
            <a:ext cx="8315325" cy="4124325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348880"/>
            <a:ext cx="2664296" cy="2520280"/>
          </a:xfrm>
        </p:spPr>
      </p:pic>
    </p:spTree>
    <p:extLst>
      <p:ext uri="{BB962C8B-B14F-4D97-AF65-F5344CB8AC3E}">
        <p14:creationId xmlns:p14="http://schemas.microsoft.com/office/powerpoint/2010/main" val="135726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5DA89952-A1C6-4543-82CD-5221EE5AEAF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요청 </a:t>
            </a:r>
            <a:r>
              <a:rPr lang="ko-KR" altLang="en-US" dirty="0"/>
              <a:t>파라미터의 값 받기</a:t>
            </a:r>
            <a:endParaRPr lang="en-US" altLang="ko-KR" dirty="0"/>
          </a:p>
          <a:p>
            <a:pPr lvl="1"/>
            <a:r>
              <a:rPr lang="en-US" altLang="ko-KR" b="0" dirty="0"/>
              <a:t>request </a:t>
            </a:r>
            <a:r>
              <a:rPr lang="ko-KR" altLang="en-US" b="0" dirty="0"/>
              <a:t>내장 객체는 웹 브라우저가 서버로 보낸 요청에 대한 다양한 정보를 담고 있어 </a:t>
            </a:r>
            <a:r>
              <a:rPr lang="en-US" altLang="ko-KR" b="0" dirty="0" err="1" smtClean="0"/>
              <a:t>getParameter</a:t>
            </a:r>
            <a:r>
              <a:rPr lang="en-US" altLang="ko-KR" b="0" dirty="0"/>
              <a:t>( ) </a:t>
            </a:r>
            <a:r>
              <a:rPr lang="ko-KR" altLang="en-US" b="0" dirty="0"/>
              <a:t>메소드를 이용하여 요청 파라미터의 값을 얻을 수 </a:t>
            </a:r>
            <a:r>
              <a:rPr lang="ko-KR" altLang="en-US" b="0" dirty="0" smtClean="0"/>
              <a:t>있음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70424ED2-F010-4F90-8101-DCFC2CDEA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폼 데이터 처리하기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916DBB3A-4B51-4323-AFF3-3736D2345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564904"/>
            <a:ext cx="8076376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975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D857206F-652C-4C69-B528-2E552E30078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411D22FC-3672-4D38-98A6-567CEEEB4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폼 데이터 처리하기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379126" y="1001030"/>
            <a:ext cx="5777049" cy="3137195"/>
            <a:chOff x="438150" y="1227909"/>
            <a:chExt cx="8267700" cy="5317257"/>
          </a:xfrm>
        </p:grpSpPr>
        <p:pic>
          <p:nvPicPr>
            <p:cNvPr id="4" name="그림 3">
              <a:extLst>
                <a:ext uri="{FF2B5EF4-FFF2-40B4-BE49-F238E27FC236}">
                  <a16:creationId xmlns="" xmlns:a16="http://schemas.microsoft.com/office/drawing/2014/main" id="{99DB653C-44A3-4385-A686-34C96F8E10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8150" y="1227909"/>
              <a:ext cx="8267700" cy="21336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5251EBEF-8316-419B-B0B9-346A4FA3F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8150" y="3344766"/>
              <a:ext cx="8258175" cy="3200400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58C83B57-4456-4F23-BACE-07CCF3D45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9842" y="3773676"/>
            <a:ext cx="5857280" cy="287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347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7094BFDF-D707-4A22-9341-BC51CA7B1AA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88F5A03F-F6C2-4A77-B692-AE0664FDE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폼 데이터 처리하기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6F0393F2-8B4C-4F90-B939-5AD7559E9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32152"/>
            <a:ext cx="8191500" cy="514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87C97D86-012B-4D6C-B7E8-909C16883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5" y="1779543"/>
            <a:ext cx="83248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730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>
          <a:xfrm>
            <a:off x="263436" y="1016726"/>
            <a:ext cx="8568000" cy="5580625"/>
          </a:xfrm>
        </p:spPr>
        <p:txBody>
          <a:bodyPr/>
          <a:lstStyle/>
          <a:p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C6155830-7931-41D8-9231-AECED143A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102" y="4940284"/>
            <a:ext cx="7287021" cy="1667212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6F3FDF2D-8182-4EA0-BAD7-D76F92168997}"/>
              </a:ext>
            </a:extLst>
          </p:cNvPr>
          <p:cNvGrpSpPr/>
          <p:nvPr/>
        </p:nvGrpSpPr>
        <p:grpSpPr>
          <a:xfrm>
            <a:off x="777839" y="1026871"/>
            <a:ext cx="7419944" cy="3793885"/>
            <a:chOff x="810592" y="899315"/>
            <a:chExt cx="7419944" cy="4523382"/>
          </a:xfrm>
        </p:grpSpPr>
        <p:sp>
          <p:nvSpPr>
            <p:cNvPr id="3" name="Rectangle 3">
              <a:extLst>
                <a:ext uri="{FF2B5EF4-FFF2-40B4-BE49-F238E27FC236}">
                  <a16:creationId xmlns="" xmlns:a16="http://schemas.microsoft.com/office/drawing/2014/main" id="{15179EC9-C880-4310-8BB5-61D6DEA36D93}"/>
                </a:ext>
              </a:extLst>
            </p:cNvPr>
            <p:cNvSpPr/>
            <p:nvPr/>
          </p:nvSpPr>
          <p:spPr>
            <a:xfrm>
              <a:off x="1142076" y="929650"/>
              <a:ext cx="7085340" cy="545759"/>
            </a:xfrm>
            <a:prstGeom prst="rect">
              <a:avLst/>
            </a:prstGeom>
            <a:solidFill>
              <a:srgbClr val="D6E7E6"/>
            </a:solidFill>
            <a:ln w="12700">
              <a:solidFill>
                <a:srgbClr val="40C4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4" name="TextBox 12">
              <a:extLst>
                <a:ext uri="{FF2B5EF4-FFF2-40B4-BE49-F238E27FC236}">
                  <a16:creationId xmlns="" xmlns:a16="http://schemas.microsoft.com/office/drawing/2014/main" id="{0C793EB3-440C-4247-96D7-06FEFF4152E4}"/>
                </a:ext>
              </a:extLst>
            </p:cNvPr>
            <p:cNvSpPr txBox="1"/>
            <p:nvPr/>
          </p:nvSpPr>
          <p:spPr bwMode="auto">
            <a:xfrm>
              <a:off x="1738853" y="1040137"/>
              <a:ext cx="6188110" cy="338554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/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폼 처리의 개요</a:t>
              </a:r>
              <a:endPara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="" xmlns:a16="http://schemas.microsoft.com/office/drawing/2014/main" id="{5174CD31-BF8A-404E-B363-1815188385BA}"/>
                </a:ext>
              </a:extLst>
            </p:cNvPr>
            <p:cNvSpPr/>
            <p:nvPr/>
          </p:nvSpPr>
          <p:spPr>
            <a:xfrm>
              <a:off x="810592" y="899315"/>
              <a:ext cx="662971" cy="606399"/>
            </a:xfrm>
            <a:prstGeom prst="ellipse">
              <a:avLst/>
            </a:prstGeom>
            <a:solidFill>
              <a:srgbClr val="98D2D0"/>
            </a:solidFill>
            <a:ln w="12700">
              <a:solidFill>
                <a:schemeClr val="accent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rgbClr val="50C1BE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AB635BFB-0E90-4908-8D89-928DE4D56A3C}"/>
                </a:ext>
              </a:extLst>
            </p:cNvPr>
            <p:cNvSpPr txBox="1"/>
            <p:nvPr/>
          </p:nvSpPr>
          <p:spPr>
            <a:xfrm>
              <a:off x="934473" y="1041823"/>
              <a:ext cx="415209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17928F"/>
                  </a:solidFill>
                  <a:cs typeface="Arial" pitchFamily="34" charset="0"/>
                </a:rPr>
                <a:t>1</a:t>
              </a:r>
              <a:endParaRPr lang="ko-KR" altLang="en-US" sz="1600" b="1" dirty="0">
                <a:solidFill>
                  <a:srgbClr val="17928F"/>
                </a:solidFill>
                <a:cs typeface="Arial" pitchFamily="34" charset="0"/>
              </a:endParaRPr>
            </a:p>
          </p:txBody>
        </p:sp>
        <p:sp>
          <p:nvSpPr>
            <p:cNvPr id="7" name="Rectangle 31">
              <a:extLst>
                <a:ext uri="{FF2B5EF4-FFF2-40B4-BE49-F238E27FC236}">
                  <a16:creationId xmlns="" xmlns:a16="http://schemas.microsoft.com/office/drawing/2014/main" id="{0607668C-84D6-4A78-8A81-16F0A5C1BD5E}"/>
                </a:ext>
              </a:extLst>
            </p:cNvPr>
            <p:cNvSpPr/>
            <p:nvPr/>
          </p:nvSpPr>
          <p:spPr>
            <a:xfrm>
              <a:off x="1114518" y="1577723"/>
              <a:ext cx="7116018" cy="545759"/>
            </a:xfrm>
            <a:prstGeom prst="rect">
              <a:avLst/>
            </a:prstGeom>
            <a:solidFill>
              <a:srgbClr val="D6E7E6"/>
            </a:solidFill>
            <a:ln w="12700">
              <a:solidFill>
                <a:srgbClr val="40C4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8" name="TextBox 12">
              <a:extLst>
                <a:ext uri="{FF2B5EF4-FFF2-40B4-BE49-F238E27FC236}">
                  <a16:creationId xmlns="" xmlns:a16="http://schemas.microsoft.com/office/drawing/2014/main" id="{C0A8F129-DFB5-41CC-A1A3-36627220DCD5}"/>
                </a:ext>
              </a:extLst>
            </p:cNvPr>
            <p:cNvSpPr txBox="1"/>
            <p:nvPr/>
          </p:nvSpPr>
          <p:spPr bwMode="auto">
            <a:xfrm>
              <a:off x="1738853" y="1688210"/>
              <a:ext cx="6188110" cy="338554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/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form 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태그의 기능과 사용법</a:t>
              </a:r>
              <a:endPara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Oval 33">
              <a:extLst>
                <a:ext uri="{FF2B5EF4-FFF2-40B4-BE49-F238E27FC236}">
                  <a16:creationId xmlns="" xmlns:a16="http://schemas.microsoft.com/office/drawing/2014/main" id="{8EA7DCCE-EAAA-4A91-8FCD-B6647EED91CE}"/>
                </a:ext>
              </a:extLst>
            </p:cNvPr>
            <p:cNvSpPr/>
            <p:nvPr/>
          </p:nvSpPr>
          <p:spPr>
            <a:xfrm>
              <a:off x="810592" y="1547387"/>
              <a:ext cx="662971" cy="606399"/>
            </a:xfrm>
            <a:prstGeom prst="ellipse">
              <a:avLst/>
            </a:prstGeom>
            <a:solidFill>
              <a:srgbClr val="98D2D0"/>
            </a:solidFill>
            <a:ln w="12700">
              <a:solidFill>
                <a:srgbClr val="40C4C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rgbClr val="50C1BE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7853CBAF-0D9A-48E8-8B23-5E54A35CD307}"/>
                </a:ext>
              </a:extLst>
            </p:cNvPr>
            <p:cNvSpPr txBox="1"/>
            <p:nvPr/>
          </p:nvSpPr>
          <p:spPr>
            <a:xfrm>
              <a:off x="934473" y="1689896"/>
              <a:ext cx="415209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17928F"/>
                  </a:solidFill>
                  <a:cs typeface="Arial" pitchFamily="34" charset="0"/>
                </a:rPr>
                <a:t>2</a:t>
              </a:r>
              <a:endParaRPr lang="ko-KR" altLang="en-US" sz="1600" b="1" dirty="0">
                <a:solidFill>
                  <a:srgbClr val="17928F"/>
                </a:solidFill>
                <a:cs typeface="Arial" pitchFamily="34" charset="0"/>
              </a:endParaRPr>
            </a:p>
          </p:txBody>
        </p:sp>
        <p:sp>
          <p:nvSpPr>
            <p:cNvPr id="11" name="Rectangle 36">
              <a:extLst>
                <a:ext uri="{FF2B5EF4-FFF2-40B4-BE49-F238E27FC236}">
                  <a16:creationId xmlns="" xmlns:a16="http://schemas.microsoft.com/office/drawing/2014/main" id="{B0D84BDB-03E5-48FA-A8D3-DCFD39CB59D0}"/>
                </a:ext>
              </a:extLst>
            </p:cNvPr>
            <p:cNvSpPr/>
            <p:nvPr/>
          </p:nvSpPr>
          <p:spPr>
            <a:xfrm>
              <a:off x="1142076" y="2225795"/>
              <a:ext cx="7085340" cy="545759"/>
            </a:xfrm>
            <a:prstGeom prst="rect">
              <a:avLst/>
            </a:prstGeom>
            <a:solidFill>
              <a:srgbClr val="E2F1F0"/>
            </a:solidFill>
            <a:ln w="12700">
              <a:solidFill>
                <a:srgbClr val="40C4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12" name="TextBox 12">
              <a:extLst>
                <a:ext uri="{FF2B5EF4-FFF2-40B4-BE49-F238E27FC236}">
                  <a16:creationId xmlns="" xmlns:a16="http://schemas.microsoft.com/office/drawing/2014/main" id="{616A9CE2-7A18-4FC0-9ECA-F1EFF4FFDF86}"/>
                </a:ext>
              </a:extLst>
            </p:cNvPr>
            <p:cNvSpPr txBox="1"/>
            <p:nvPr/>
          </p:nvSpPr>
          <p:spPr bwMode="auto">
            <a:xfrm>
              <a:off x="1738853" y="2336282"/>
              <a:ext cx="6188110" cy="338554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/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input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태그의 기능과 사용법</a:t>
              </a:r>
            </a:p>
          </p:txBody>
        </p:sp>
        <p:sp>
          <p:nvSpPr>
            <p:cNvPr id="13" name="Oval 38">
              <a:extLst>
                <a:ext uri="{FF2B5EF4-FFF2-40B4-BE49-F238E27FC236}">
                  <a16:creationId xmlns="" xmlns:a16="http://schemas.microsoft.com/office/drawing/2014/main" id="{C4B585F2-7552-4961-8664-08AE6D46097C}"/>
                </a:ext>
              </a:extLst>
            </p:cNvPr>
            <p:cNvSpPr/>
            <p:nvPr/>
          </p:nvSpPr>
          <p:spPr>
            <a:xfrm>
              <a:off x="810592" y="2195459"/>
              <a:ext cx="662971" cy="606399"/>
            </a:xfrm>
            <a:prstGeom prst="ellipse">
              <a:avLst/>
            </a:prstGeom>
            <a:solidFill>
              <a:srgbClr val="98D2D0"/>
            </a:solidFill>
            <a:ln w="12700">
              <a:solidFill>
                <a:schemeClr val="accent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F5C8F98B-CB44-4C5B-B3F9-5C6BDBB51677}"/>
                </a:ext>
              </a:extLst>
            </p:cNvPr>
            <p:cNvSpPr txBox="1"/>
            <p:nvPr/>
          </p:nvSpPr>
          <p:spPr>
            <a:xfrm>
              <a:off x="934473" y="2337969"/>
              <a:ext cx="415209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17928F"/>
                  </a:solidFill>
                  <a:cs typeface="Arial" pitchFamily="34" charset="0"/>
                </a:rPr>
                <a:t>3</a:t>
              </a:r>
              <a:endParaRPr lang="ko-KR" altLang="en-US" sz="1600" b="1" dirty="0">
                <a:solidFill>
                  <a:srgbClr val="17928F"/>
                </a:solidFill>
                <a:cs typeface="Arial" pitchFamily="34" charset="0"/>
              </a:endParaRPr>
            </a:p>
          </p:txBody>
        </p:sp>
        <p:sp>
          <p:nvSpPr>
            <p:cNvPr id="17" name="Rectangle 36">
              <a:extLst>
                <a:ext uri="{FF2B5EF4-FFF2-40B4-BE49-F238E27FC236}">
                  <a16:creationId xmlns="" xmlns:a16="http://schemas.microsoft.com/office/drawing/2014/main" id="{7ECB5E6D-DEB6-4D5E-8831-1E16B9B12D88}"/>
                </a:ext>
              </a:extLst>
            </p:cNvPr>
            <p:cNvSpPr/>
            <p:nvPr/>
          </p:nvSpPr>
          <p:spPr>
            <a:xfrm>
              <a:off x="1142076" y="2873867"/>
              <a:ext cx="7085340" cy="545759"/>
            </a:xfrm>
            <a:prstGeom prst="rect">
              <a:avLst/>
            </a:prstGeom>
            <a:solidFill>
              <a:srgbClr val="E2F1F0"/>
            </a:solidFill>
            <a:ln w="12700">
              <a:solidFill>
                <a:srgbClr val="40C4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18" name="TextBox 12">
              <a:extLst>
                <a:ext uri="{FF2B5EF4-FFF2-40B4-BE49-F238E27FC236}">
                  <a16:creationId xmlns="" xmlns:a16="http://schemas.microsoft.com/office/drawing/2014/main" id="{B01A02FD-44FF-4B0A-997B-853D53D1FC62}"/>
                </a:ext>
              </a:extLst>
            </p:cNvPr>
            <p:cNvSpPr txBox="1"/>
            <p:nvPr/>
          </p:nvSpPr>
          <p:spPr bwMode="auto">
            <a:xfrm>
              <a:off x="1738853" y="2984354"/>
              <a:ext cx="6188110" cy="338554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/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select 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태그의 기능과 사용법</a:t>
              </a:r>
            </a:p>
          </p:txBody>
        </p:sp>
        <p:sp>
          <p:nvSpPr>
            <p:cNvPr id="19" name="Oval 38">
              <a:extLst>
                <a:ext uri="{FF2B5EF4-FFF2-40B4-BE49-F238E27FC236}">
                  <a16:creationId xmlns="" xmlns:a16="http://schemas.microsoft.com/office/drawing/2014/main" id="{2082DF2E-498D-4102-BA37-83963426BBCF}"/>
                </a:ext>
              </a:extLst>
            </p:cNvPr>
            <p:cNvSpPr/>
            <p:nvPr/>
          </p:nvSpPr>
          <p:spPr>
            <a:xfrm>
              <a:off x="810592" y="2843531"/>
              <a:ext cx="662971" cy="606399"/>
            </a:xfrm>
            <a:prstGeom prst="ellipse">
              <a:avLst/>
            </a:prstGeom>
            <a:solidFill>
              <a:srgbClr val="98D2D0"/>
            </a:solidFill>
            <a:ln w="12700">
              <a:solidFill>
                <a:schemeClr val="accent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8C28F001-B2AC-4833-B0B7-0C12D832F226}"/>
                </a:ext>
              </a:extLst>
            </p:cNvPr>
            <p:cNvSpPr txBox="1"/>
            <p:nvPr/>
          </p:nvSpPr>
          <p:spPr>
            <a:xfrm>
              <a:off x="934473" y="2986042"/>
              <a:ext cx="415209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17928F"/>
                  </a:solidFill>
                  <a:cs typeface="Arial" pitchFamily="34" charset="0"/>
                </a:rPr>
                <a:t>4</a:t>
              </a:r>
              <a:endParaRPr lang="ko-KR" altLang="en-US" sz="1600" b="1" dirty="0">
                <a:solidFill>
                  <a:srgbClr val="17928F"/>
                </a:solidFill>
                <a:cs typeface="Arial" pitchFamily="34" charset="0"/>
              </a:endParaRPr>
            </a:p>
          </p:txBody>
        </p:sp>
        <p:sp>
          <p:nvSpPr>
            <p:cNvPr id="21" name="Rectangle 36">
              <a:extLst>
                <a:ext uri="{FF2B5EF4-FFF2-40B4-BE49-F238E27FC236}">
                  <a16:creationId xmlns="" xmlns:a16="http://schemas.microsoft.com/office/drawing/2014/main" id="{E762FE22-35B9-49C0-BD23-162768A54A3D}"/>
                </a:ext>
              </a:extLst>
            </p:cNvPr>
            <p:cNvSpPr/>
            <p:nvPr/>
          </p:nvSpPr>
          <p:spPr>
            <a:xfrm>
              <a:off x="1142076" y="3521939"/>
              <a:ext cx="7085340" cy="545759"/>
            </a:xfrm>
            <a:prstGeom prst="rect">
              <a:avLst/>
            </a:prstGeom>
            <a:solidFill>
              <a:srgbClr val="E2F1F0"/>
            </a:solidFill>
            <a:ln w="12700">
              <a:solidFill>
                <a:srgbClr val="40C4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22" name="TextBox 12">
              <a:extLst>
                <a:ext uri="{FF2B5EF4-FFF2-40B4-BE49-F238E27FC236}">
                  <a16:creationId xmlns="" xmlns:a16="http://schemas.microsoft.com/office/drawing/2014/main" id="{F561489B-1B5D-4CD6-9812-DB4B135851D0}"/>
                </a:ext>
              </a:extLst>
            </p:cNvPr>
            <p:cNvSpPr txBox="1"/>
            <p:nvPr/>
          </p:nvSpPr>
          <p:spPr bwMode="auto">
            <a:xfrm>
              <a:off x="1738853" y="3632426"/>
              <a:ext cx="6188110" cy="338554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/>
              <a:r>
                <a:rPr lang="en-US" altLang="ko-KR" sz="16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textarea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태그의 기능과 사용법</a:t>
              </a:r>
            </a:p>
          </p:txBody>
        </p:sp>
        <p:sp>
          <p:nvSpPr>
            <p:cNvPr id="23" name="Oval 38">
              <a:extLst>
                <a:ext uri="{FF2B5EF4-FFF2-40B4-BE49-F238E27FC236}">
                  <a16:creationId xmlns="" xmlns:a16="http://schemas.microsoft.com/office/drawing/2014/main" id="{37E4633B-FEF2-463E-A370-99CBC1AA2B6C}"/>
                </a:ext>
              </a:extLst>
            </p:cNvPr>
            <p:cNvSpPr/>
            <p:nvPr/>
          </p:nvSpPr>
          <p:spPr>
            <a:xfrm>
              <a:off x="810592" y="3491603"/>
              <a:ext cx="662971" cy="606399"/>
            </a:xfrm>
            <a:prstGeom prst="ellipse">
              <a:avLst/>
            </a:prstGeom>
            <a:solidFill>
              <a:srgbClr val="98D2D0"/>
            </a:solidFill>
            <a:ln w="12700">
              <a:solidFill>
                <a:schemeClr val="accent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2D725D7C-D471-4CCF-BF8D-8A9080BF1D24}"/>
                </a:ext>
              </a:extLst>
            </p:cNvPr>
            <p:cNvSpPr txBox="1"/>
            <p:nvPr/>
          </p:nvSpPr>
          <p:spPr>
            <a:xfrm>
              <a:off x="934473" y="3634114"/>
              <a:ext cx="415209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17928F"/>
                  </a:solidFill>
                  <a:cs typeface="Arial" pitchFamily="34" charset="0"/>
                </a:rPr>
                <a:t>5</a:t>
              </a:r>
              <a:endParaRPr lang="ko-KR" altLang="en-US" sz="1600" b="1" dirty="0">
                <a:solidFill>
                  <a:srgbClr val="17928F"/>
                </a:solidFill>
                <a:cs typeface="Arial" pitchFamily="34" charset="0"/>
              </a:endParaRPr>
            </a:p>
          </p:txBody>
        </p:sp>
        <p:sp>
          <p:nvSpPr>
            <p:cNvPr id="26" name="Rectangle 36">
              <a:extLst>
                <a:ext uri="{FF2B5EF4-FFF2-40B4-BE49-F238E27FC236}">
                  <a16:creationId xmlns="" xmlns:a16="http://schemas.microsoft.com/office/drawing/2014/main" id="{3F3C8BBC-624C-4DB1-AF22-0B6BD948054D}"/>
                </a:ext>
              </a:extLst>
            </p:cNvPr>
            <p:cNvSpPr/>
            <p:nvPr/>
          </p:nvSpPr>
          <p:spPr>
            <a:xfrm>
              <a:off x="1142076" y="4198562"/>
              <a:ext cx="7085340" cy="545759"/>
            </a:xfrm>
            <a:prstGeom prst="rect">
              <a:avLst/>
            </a:prstGeom>
            <a:solidFill>
              <a:srgbClr val="E2F1F0"/>
            </a:solidFill>
            <a:ln w="12700">
              <a:solidFill>
                <a:srgbClr val="40C4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27" name="TextBox 12">
              <a:extLst>
                <a:ext uri="{FF2B5EF4-FFF2-40B4-BE49-F238E27FC236}">
                  <a16:creationId xmlns="" xmlns:a16="http://schemas.microsoft.com/office/drawing/2014/main" id="{AA90CB45-CAC1-478F-9EC4-BF01CA61A7F1}"/>
                </a:ext>
              </a:extLst>
            </p:cNvPr>
            <p:cNvSpPr txBox="1"/>
            <p:nvPr/>
          </p:nvSpPr>
          <p:spPr bwMode="auto">
            <a:xfrm>
              <a:off x="1738853" y="4309049"/>
              <a:ext cx="6188110" cy="338554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/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폼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처리하기</a:t>
              </a:r>
            </a:p>
          </p:txBody>
        </p:sp>
        <p:sp>
          <p:nvSpPr>
            <p:cNvPr id="28" name="Oval 38">
              <a:extLst>
                <a:ext uri="{FF2B5EF4-FFF2-40B4-BE49-F238E27FC236}">
                  <a16:creationId xmlns="" xmlns:a16="http://schemas.microsoft.com/office/drawing/2014/main" id="{FCE101D7-9E17-4980-ABE2-4E815C380716}"/>
                </a:ext>
              </a:extLst>
            </p:cNvPr>
            <p:cNvSpPr/>
            <p:nvPr/>
          </p:nvSpPr>
          <p:spPr>
            <a:xfrm>
              <a:off x="810592" y="4168226"/>
              <a:ext cx="662971" cy="606399"/>
            </a:xfrm>
            <a:prstGeom prst="ellipse">
              <a:avLst/>
            </a:prstGeom>
            <a:solidFill>
              <a:srgbClr val="98D2D0"/>
            </a:solidFill>
            <a:ln w="12700">
              <a:solidFill>
                <a:schemeClr val="accent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78668B5F-921B-45D7-B37B-225BD1997438}"/>
                </a:ext>
              </a:extLst>
            </p:cNvPr>
            <p:cNvSpPr txBox="1"/>
            <p:nvPr/>
          </p:nvSpPr>
          <p:spPr>
            <a:xfrm>
              <a:off x="934473" y="4310737"/>
              <a:ext cx="415209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17928F"/>
                  </a:solidFill>
                  <a:cs typeface="Arial" pitchFamily="34" charset="0"/>
                </a:rPr>
                <a:t>6</a:t>
              </a:r>
              <a:endParaRPr lang="ko-KR" altLang="en-US" sz="1600" b="1" dirty="0">
                <a:solidFill>
                  <a:srgbClr val="17928F"/>
                </a:solidFill>
                <a:cs typeface="Arial" pitchFamily="34" charset="0"/>
              </a:endParaRPr>
            </a:p>
          </p:txBody>
        </p:sp>
        <p:sp>
          <p:nvSpPr>
            <p:cNvPr id="30" name="Rectangle 36">
              <a:extLst>
                <a:ext uri="{FF2B5EF4-FFF2-40B4-BE49-F238E27FC236}">
                  <a16:creationId xmlns="" xmlns:a16="http://schemas.microsoft.com/office/drawing/2014/main" id="{6AAC9D84-6E9E-444E-8FB4-67EEB8A7F2B7}"/>
                </a:ext>
              </a:extLst>
            </p:cNvPr>
            <p:cNvSpPr/>
            <p:nvPr/>
          </p:nvSpPr>
          <p:spPr>
            <a:xfrm>
              <a:off x="1142076" y="4846634"/>
              <a:ext cx="7085340" cy="545759"/>
            </a:xfrm>
            <a:prstGeom prst="rect">
              <a:avLst/>
            </a:prstGeom>
            <a:solidFill>
              <a:srgbClr val="E2F1F0"/>
            </a:solidFill>
            <a:ln w="12700">
              <a:solidFill>
                <a:srgbClr val="40C4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31" name="TextBox 12">
              <a:extLst>
                <a:ext uri="{FF2B5EF4-FFF2-40B4-BE49-F238E27FC236}">
                  <a16:creationId xmlns="" xmlns:a16="http://schemas.microsoft.com/office/drawing/2014/main" id="{065D36B8-17E5-404B-BF06-07390AA95AB5}"/>
                </a:ext>
              </a:extLst>
            </p:cNvPr>
            <p:cNvSpPr txBox="1"/>
            <p:nvPr/>
          </p:nvSpPr>
          <p:spPr bwMode="auto">
            <a:xfrm>
              <a:off x="1738853" y="4957121"/>
              <a:ext cx="6188110" cy="338554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/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웹 쇼핑몰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] 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 등록 페이지 만들기</a:t>
              </a:r>
            </a:p>
          </p:txBody>
        </p:sp>
        <p:sp>
          <p:nvSpPr>
            <p:cNvPr id="32" name="Oval 38">
              <a:extLst>
                <a:ext uri="{FF2B5EF4-FFF2-40B4-BE49-F238E27FC236}">
                  <a16:creationId xmlns="" xmlns:a16="http://schemas.microsoft.com/office/drawing/2014/main" id="{EC0B54C2-389F-4C14-AC17-B8022B738F6E}"/>
                </a:ext>
              </a:extLst>
            </p:cNvPr>
            <p:cNvSpPr/>
            <p:nvPr/>
          </p:nvSpPr>
          <p:spPr>
            <a:xfrm>
              <a:off x="810592" y="4816298"/>
              <a:ext cx="662971" cy="606399"/>
            </a:xfrm>
            <a:prstGeom prst="ellipse">
              <a:avLst/>
            </a:prstGeom>
            <a:solidFill>
              <a:srgbClr val="98D2D0"/>
            </a:solidFill>
            <a:ln w="12700">
              <a:solidFill>
                <a:schemeClr val="accent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1345155A-C46B-4F89-ABAF-3587E5C2C5EA}"/>
                </a:ext>
              </a:extLst>
            </p:cNvPr>
            <p:cNvSpPr txBox="1"/>
            <p:nvPr/>
          </p:nvSpPr>
          <p:spPr>
            <a:xfrm>
              <a:off x="934473" y="4958809"/>
              <a:ext cx="415209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17928F"/>
                  </a:solidFill>
                  <a:cs typeface="Arial" pitchFamily="34" charset="0"/>
                </a:rPr>
                <a:t>7</a:t>
              </a:r>
              <a:endParaRPr lang="ko-KR" altLang="en-US" sz="1600" b="1" dirty="0">
                <a:solidFill>
                  <a:srgbClr val="17928F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73DB48B6-5C8F-48AA-B858-D02F28CFB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폼 데이터 처리하기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340450" y="931818"/>
            <a:ext cx="8315325" cy="5715000"/>
            <a:chOff x="340450" y="931818"/>
            <a:chExt cx="8315325" cy="5210944"/>
          </a:xfrm>
        </p:grpSpPr>
        <p:pic>
          <p:nvPicPr>
            <p:cNvPr id="4" name="그림 3">
              <a:extLst>
                <a:ext uri="{FF2B5EF4-FFF2-40B4-BE49-F238E27FC236}">
                  <a16:creationId xmlns="" xmlns:a16="http://schemas.microsoft.com/office/drawing/2014/main" id="{861CE28D-1C10-4144-A671-2F98C053F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1852" y="931818"/>
              <a:ext cx="8179008" cy="3937342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9A23E4A1-FEF6-4F34-BC2C-AE4F90EE4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0450" y="4869160"/>
              <a:ext cx="8315325" cy="1273602"/>
            </a:xfrm>
            <a:prstGeom prst="rect">
              <a:avLst/>
            </a:prstGeom>
          </p:spPr>
        </p:pic>
      </p:grpSp>
      <p:pic>
        <p:nvPicPr>
          <p:cNvPr id="7" name="내용 개체 틀 6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268761"/>
            <a:ext cx="2664296" cy="1800199"/>
          </a:xfr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5157192"/>
            <a:ext cx="2754724" cy="152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75A405BA-0EA9-4939-81A3-C94AC54F82E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803E8436-76F0-4929-AA59-613AB05BF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폼 데이터 처리하기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739A7DFE-B6B0-4DD0-9FF7-623B5BC7C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51406"/>
            <a:ext cx="8201025" cy="514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DDEB8088-2134-4FB9-A38A-8195A023B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6" y="1738761"/>
            <a:ext cx="835342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51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FCC18AB9-5186-4916-91D3-F73065451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폼 데이터 처리하기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409575" y="1046118"/>
            <a:ext cx="8324850" cy="5479226"/>
            <a:chOff x="409575" y="1046118"/>
            <a:chExt cx="8324850" cy="5983282"/>
          </a:xfrm>
        </p:grpSpPr>
        <p:pic>
          <p:nvPicPr>
            <p:cNvPr id="4" name="그림 3">
              <a:extLst>
                <a:ext uri="{FF2B5EF4-FFF2-40B4-BE49-F238E27FC236}">
                  <a16:creationId xmlns="" xmlns:a16="http://schemas.microsoft.com/office/drawing/2014/main" id="{6CFD4390-D227-4C1C-A737-473172F4E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9575" y="1046118"/>
              <a:ext cx="8324850" cy="9144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7EA8DBC9-5DBE-40E0-83D8-012BFCCDF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9731" y="1885900"/>
              <a:ext cx="8086725" cy="5143500"/>
            </a:xfrm>
            <a:prstGeom prst="rect">
              <a:avLst/>
            </a:prstGeom>
          </p:spPr>
        </p:pic>
      </p:grpSp>
      <p:pic>
        <p:nvPicPr>
          <p:cNvPr id="7" name="내용 개체 틀 6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797" y="1815153"/>
            <a:ext cx="2697659" cy="2228196"/>
          </a:xfrm>
        </p:spPr>
      </p:pic>
    </p:spTree>
    <p:extLst>
      <p:ext uri="{BB962C8B-B14F-4D97-AF65-F5344CB8AC3E}">
        <p14:creationId xmlns:p14="http://schemas.microsoft.com/office/powerpoint/2010/main" val="2884432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A95BFBF3-57E8-463A-BC39-9CA0B830E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폼 데이터 처리하기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65E32143-0A8B-4720-B96B-7E0E47F31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1124744"/>
            <a:ext cx="833437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054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BA1DD415-2A37-40CA-A128-CB90AC1BFD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요청 </a:t>
            </a:r>
            <a:r>
              <a:rPr lang="ko-KR" altLang="en-US" dirty="0"/>
              <a:t>파라미터의 전체 값 받기</a:t>
            </a:r>
            <a:endParaRPr lang="en-US" altLang="ko-KR" dirty="0"/>
          </a:p>
          <a:p>
            <a:pPr lvl="2"/>
            <a:r>
              <a:rPr lang="ko-KR" altLang="en-US" b="0" dirty="0" smtClean="0"/>
              <a:t>요청 </a:t>
            </a:r>
            <a:r>
              <a:rPr lang="ko-KR" altLang="en-US" b="0" dirty="0"/>
              <a:t>파라미터를 설정하지 않아도 모든 값을 전달받을 수 있습니다</a:t>
            </a:r>
            <a:r>
              <a:rPr lang="en-US" altLang="ko-KR" b="0" dirty="0"/>
              <a:t>. </a:t>
            </a:r>
            <a:r>
              <a:rPr lang="ko-KR" altLang="en-US" b="0" dirty="0"/>
              <a:t>또한 텍스트 박스</a:t>
            </a:r>
            <a:r>
              <a:rPr lang="en-US" altLang="ko-KR" b="0" dirty="0"/>
              <a:t>, </a:t>
            </a:r>
            <a:r>
              <a:rPr lang="ko-KR" altLang="en-US" b="0" dirty="0" smtClean="0"/>
              <a:t>라디오 버튼</a:t>
            </a:r>
            <a:r>
              <a:rPr lang="en-US" altLang="ko-KR" b="0" dirty="0"/>
              <a:t>, </a:t>
            </a:r>
            <a:r>
              <a:rPr lang="ko-KR" altLang="en-US" b="0" dirty="0" err="1"/>
              <a:t>드롭다운</a:t>
            </a:r>
            <a:r>
              <a:rPr lang="ko-KR" altLang="en-US" b="0" dirty="0"/>
              <a:t> 박스와 같은 다양한 유형에 대해 한 번에 폼 데이터를 전달받을 수 </a:t>
            </a:r>
            <a:r>
              <a:rPr lang="ko-KR" altLang="en-US" b="0" dirty="0" smtClean="0"/>
              <a:t>있음</a:t>
            </a:r>
            <a:r>
              <a:rPr lang="en-US" altLang="ko-KR" b="0" dirty="0" smtClean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폼 데이터의 일괄 처리 </a:t>
            </a:r>
            <a:r>
              <a:rPr lang="ko-KR" altLang="en-US" dirty="0" err="1"/>
              <a:t>메소드</a:t>
            </a:r>
            <a:endParaRPr lang="ko-KR" altLang="en-US" dirty="0"/>
          </a:p>
          <a:p>
            <a:pPr lvl="2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3043C635-7C55-4E51-9047-7B0505B5F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폼 데이터 처리하기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E60BBF91-12CC-469E-B27C-1F271DFE6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068960"/>
            <a:ext cx="8153400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5263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2E997AD9-7354-4108-80E8-E11E3E1F634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E3B5636C-3818-48DE-9B60-0E00957FF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폼 데이터 처리하기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409575" y="992277"/>
            <a:ext cx="8324850" cy="5594082"/>
            <a:chOff x="539552" y="188640"/>
            <a:chExt cx="8324850" cy="5760640"/>
          </a:xfrm>
        </p:grpSpPr>
        <p:pic>
          <p:nvPicPr>
            <p:cNvPr id="4" name="그림 3">
              <a:extLst>
                <a:ext uri="{FF2B5EF4-FFF2-40B4-BE49-F238E27FC236}">
                  <a16:creationId xmlns="" xmlns:a16="http://schemas.microsoft.com/office/drawing/2014/main" id="{78DF0D38-A5D7-4404-B917-84D3EA8C0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9552" y="188640"/>
              <a:ext cx="8324850" cy="3096791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0D010961-85C6-43D5-AA72-C5747A2F7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652" y="3207934"/>
              <a:ext cx="8286750" cy="27413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2817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B45A63C6-7C6F-4DB3-8311-9BBF245414A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416F53A5-B2DE-4C5D-AB0A-EC676AFC3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폼 데이터 처리하기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AAA8988F-2431-4BEC-A327-5C5506510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48846"/>
            <a:ext cx="8181975" cy="514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8954E367-BD8F-4A88-A984-0685CB38E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" y="2447925"/>
            <a:ext cx="83534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273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D52B0B2D-F5B7-4AFB-94EE-39B6FDF29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폼 데이터 처리하기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404812" y="1029916"/>
            <a:ext cx="8334375" cy="5518804"/>
            <a:chOff x="404812" y="1412776"/>
            <a:chExt cx="8334375" cy="5518804"/>
          </a:xfrm>
        </p:grpSpPr>
        <p:pic>
          <p:nvPicPr>
            <p:cNvPr id="4" name="그림 3">
              <a:extLst>
                <a:ext uri="{FF2B5EF4-FFF2-40B4-BE49-F238E27FC236}">
                  <a16:creationId xmlns="" xmlns:a16="http://schemas.microsoft.com/office/drawing/2014/main" id="{C06C9A8C-A088-4D66-956F-2AA420EF8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4812" y="1412776"/>
              <a:ext cx="8334375" cy="940693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7164C53F-5664-46D7-88CA-CE746FB28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6326" y="2287319"/>
              <a:ext cx="8094840" cy="4644261"/>
            </a:xfrm>
            <a:prstGeom prst="rect">
              <a:avLst/>
            </a:prstGeom>
          </p:spPr>
        </p:pic>
      </p:grpSp>
      <p:pic>
        <p:nvPicPr>
          <p:cNvPr id="7" name="내용 개체 틀 6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361" y="1870179"/>
            <a:ext cx="3350390" cy="1884581"/>
          </a:xfrm>
        </p:spPr>
      </p:pic>
    </p:spTree>
    <p:extLst>
      <p:ext uri="{BB962C8B-B14F-4D97-AF65-F5344CB8AC3E}">
        <p14:creationId xmlns:p14="http://schemas.microsoft.com/office/powerpoint/2010/main" val="30213102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AAC7F638-6E84-469E-9F9D-2A4EF806D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페이지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2F021D5F-8D97-4F5F-8DE1-79308D8BF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1438275"/>
            <a:ext cx="80486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334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942891"/>
            <a:ext cx="4009085" cy="3168352"/>
          </a:xfrm>
        </p:spPr>
      </p:pic>
      <p:sp>
        <p:nvSpPr>
          <p:cNvPr id="3" name="제목 2">
            <a:extLst>
              <a:ext uri="{FF2B5EF4-FFF2-40B4-BE49-F238E27FC236}">
                <a16:creationId xmlns="" xmlns:a16="http://schemas.microsoft.com/office/drawing/2014/main" id="{A81FE46F-02B9-4D88-994E-7D6569553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페이지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966036"/>
            <a:ext cx="3855280" cy="304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116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42431D56-15C4-4352-9F60-7B06FC9B301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폼</a:t>
            </a:r>
            <a:r>
              <a:rPr lang="en-US" altLang="ko-KR" dirty="0"/>
              <a:t>(form)</a:t>
            </a:r>
          </a:p>
          <a:p>
            <a:pPr lvl="1"/>
            <a:r>
              <a:rPr lang="ko-KR" altLang="en-US" b="0" dirty="0"/>
              <a:t>사용자가 웹 브라우저를 통해 입력된 모든 데이터를 한 번에 웹 서버로 전송하는 양식</a:t>
            </a:r>
            <a:endParaRPr lang="en-US" altLang="ko-KR" b="0" dirty="0"/>
          </a:p>
          <a:p>
            <a:pPr lvl="2"/>
            <a:r>
              <a:rPr lang="ko-KR" altLang="en-US" b="0" dirty="0"/>
              <a:t>전송한 데이터는 웹 서버가 처리하고 처리 결과에 따라 다른 웹 페이지를 </a:t>
            </a:r>
            <a:r>
              <a:rPr lang="ko-KR" altLang="en-US" b="0" dirty="0" smtClean="0"/>
              <a:t>보여줌</a:t>
            </a:r>
            <a:endParaRPr lang="en-US" altLang="ko-KR" b="0" dirty="0"/>
          </a:p>
          <a:p>
            <a:pPr lvl="1"/>
            <a:r>
              <a:rPr lang="ko-KR" altLang="en-US" b="0" dirty="0"/>
              <a:t>사용자와 웹 애플리케이션이 상호 작용하는 중요한 기술 중 하나</a:t>
            </a:r>
            <a:endParaRPr lang="en-US" altLang="ko-KR" b="0" dirty="0"/>
          </a:p>
          <a:p>
            <a:pPr lvl="1"/>
            <a:r>
              <a:rPr lang="en-US" altLang="ko-KR" dirty="0"/>
              <a:t> </a:t>
            </a:r>
            <a:r>
              <a:rPr lang="ko-KR" altLang="en-US" b="0" dirty="0"/>
              <a:t>사용자가 어떤 내용을 원하는지</a:t>
            </a:r>
            <a:r>
              <a:rPr lang="en-US" altLang="ko-KR" b="0" dirty="0"/>
              <a:t>, </a:t>
            </a:r>
            <a:r>
              <a:rPr lang="ko-KR" altLang="en-US" b="0" dirty="0"/>
              <a:t>사용자의 요구 사항이 무엇인지 파악할 때 가장 많이 사용하는 웹 애플리케이션의 필수적인 요소</a:t>
            </a:r>
            <a:endParaRPr lang="en-US" altLang="ko-KR" b="0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033734A1-6845-4DE8-BD56-A4D664784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폼 처리의 개요</a:t>
            </a:r>
          </a:p>
        </p:txBody>
      </p:sp>
    </p:spTree>
    <p:extLst>
      <p:ext uri="{BB962C8B-B14F-4D97-AF65-F5344CB8AC3E}">
        <p14:creationId xmlns:p14="http://schemas.microsoft.com/office/powerpoint/2010/main" val="17547589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1503D0F1-3610-4C02-A75C-1BD8486FFF7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33F66A7A-20FC-4AB4-BB9F-15D564FC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페이지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A91EE565-5F3E-4044-B859-85BC17BBE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46" y="932152"/>
            <a:ext cx="8201025" cy="5048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B2B032DC-A750-43F0-BF3D-A7695558C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99" y="1709982"/>
            <a:ext cx="8334375" cy="445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3897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페이지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7176A7D8-AFA7-42F1-A23C-1FC312A9D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73016"/>
            <a:ext cx="8229600" cy="443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1535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D54C3E61-17B2-49D4-9D1E-C7D67D3AD2A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AB423449-4410-4C10-93C1-14B72A4CF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페이지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159AF97F-F427-4882-BD82-49CF7B1C0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1052736"/>
            <a:ext cx="8401050" cy="543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0343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D54C3E61-17B2-49D4-9D1E-C7D67D3AD2A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AB423449-4410-4C10-93C1-14B72A4CF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페이지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367FF8EA-8028-4D33-997E-27F5D127F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869905"/>
            <a:ext cx="7905750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480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586DC7E0-FBBB-4BEB-A5C0-FC3754A1C8C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3C4CB2D4-EA3F-46B3-9C24-BD1BA4F80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페이지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96EF4996-800E-4A3D-8240-75404625D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" y="934849"/>
            <a:ext cx="844867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8300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21F75D7F-DA9B-4BBD-A967-361CE6B715F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b="0" dirty="0"/>
              <a:t>[</a:t>
            </a:r>
            <a:r>
              <a:rPr lang="ko-KR" altLang="en-US" b="0" dirty="0"/>
              <a:t>상품 데이터 접근 클래스 만들기</a:t>
            </a:r>
            <a:r>
              <a:rPr lang="en-US" altLang="ko-KR" b="0" dirty="0"/>
              <a:t>]</a:t>
            </a:r>
          </a:p>
          <a:p>
            <a:pPr lvl="2"/>
            <a:r>
              <a:rPr lang="ko-KR" altLang="en-US" b="0" dirty="0"/>
              <a:t>신규 상품 데이터를 저장하는 메소드 만들기</a:t>
            </a:r>
            <a:r>
              <a:rPr lang="en-US" altLang="ko-KR" b="0" dirty="0"/>
              <a:t>: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8C555134-6E82-4919-82F1-9CAB542C6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페이지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600C517D-6B17-479F-9CA4-A7625354D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51406"/>
            <a:ext cx="8172450" cy="5238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1ACE4741-3B5A-4AA1-9002-2393282C2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64" y="2564904"/>
            <a:ext cx="8353425" cy="428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2586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023C6E30-7FA1-4B27-AF1E-2B46A4E93B3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신규 상품 등록 처리 페이지 만들기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A58F5028-7688-4915-913C-0CF8A05C0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페이지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C79A9E2C-3760-41D2-A4A6-62F9B674B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" y="1268760"/>
            <a:ext cx="8467725" cy="20859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E4F7A9A5-45C3-43BE-A640-C28949F2F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84" y="3356401"/>
            <a:ext cx="72580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5481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646E9BEF-E1D3-46B5-BC50-999624FED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페이지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65D3AA8A-5548-4853-B0D7-C34584A73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88" y="1124744"/>
            <a:ext cx="709612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447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646E9BEF-E1D3-46B5-BC50-999624FED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페이지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FF51C9F5-4C45-467F-BDF3-C447C6912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5481226"/>
            <a:ext cx="8372475" cy="12287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1A9B90B0-804F-483D-9B29-C82B0E7A1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410630"/>
            <a:ext cx="67437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2830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C547CCB3-FC13-4066-B4F4-9EE680063BF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상품 목록 페이지 수정하기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54773093-951D-4602-95DA-95D7343A9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페이지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294B403F-B4A5-491B-BF40-E9B99B665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1412776"/>
            <a:ext cx="8372475" cy="36099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80E1CB15-1168-4B2E-BDC5-0A623BF64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2" y="5529752"/>
            <a:ext cx="8382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317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E3A64010-C83F-4DD0-8AC0-C54EDEAE442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폼 데이터 처리 과정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C65A6DE7-AC95-41EA-95A0-719C0663A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폼 처리의 개요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89D1551F-247C-4363-9B3A-0D8434173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13" y="1660220"/>
            <a:ext cx="8039373" cy="400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0875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14F509A3-FDBE-4A35-A14F-083D414801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상품 상세 정보 페이지 수정하기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01CF57AD-5B4E-40E2-984F-8C45966EB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페이지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C74AF3B4-A18D-4DD0-A2E3-C082DDA50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569993"/>
            <a:ext cx="84201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687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F95BE24B-0E4B-48D7-B121-F46A9CA852A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폼을 구성하는 태그의 종류</a:t>
            </a:r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4DD7180D-0D77-4299-855A-0615C8FC3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폼 처리의 개요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ECAC398D-E889-4DCB-BC6B-FA1973E6B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1916832"/>
            <a:ext cx="8181975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711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E97282F2-C4C0-408D-8968-5ACC2385E80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form </a:t>
            </a:r>
            <a:r>
              <a:rPr lang="ko-KR" altLang="en-US" dirty="0"/>
              <a:t>태그</a:t>
            </a:r>
            <a:endParaRPr lang="en-US" altLang="ko-KR" dirty="0"/>
          </a:p>
          <a:p>
            <a:pPr lvl="1"/>
            <a:r>
              <a:rPr lang="ko-KR" altLang="en-US" b="0" dirty="0"/>
              <a:t>사용자가 다양한 정보를 입력하고 서로 전달할 때 사용하는 태그</a:t>
            </a:r>
            <a:endParaRPr lang="en-US" altLang="ko-KR" b="0" dirty="0"/>
          </a:p>
          <a:p>
            <a:pPr lvl="1"/>
            <a:r>
              <a:rPr lang="ko-KR" altLang="en-US" b="0" dirty="0"/>
              <a:t>단독으로 쓰이지 않고 사용자가 다양한 정보를 입력하는 양식을 포함하는 최상위 태그</a:t>
            </a:r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b="0" dirty="0"/>
          </a:p>
          <a:p>
            <a:pPr lvl="2"/>
            <a:r>
              <a:rPr lang="ko-KR" altLang="en-US" b="0" dirty="0"/>
              <a:t>속성을 이용하여 폼 데이터를 전송할 때 어디로 보낼지</a:t>
            </a:r>
            <a:r>
              <a:rPr lang="en-US" altLang="ko-KR" b="0" dirty="0"/>
              <a:t>, </a:t>
            </a:r>
            <a:r>
              <a:rPr lang="ko-KR" altLang="en-US" b="0" dirty="0"/>
              <a:t>어떤 방식으로 보낼지 설정</a:t>
            </a:r>
            <a:endParaRPr lang="en-US" altLang="ko-KR" b="0" dirty="0"/>
          </a:p>
          <a:p>
            <a:pPr lvl="2"/>
            <a:r>
              <a:rPr lang="en-US" altLang="ko-KR" b="0" dirty="0"/>
              <a:t>form </a:t>
            </a:r>
            <a:r>
              <a:rPr lang="ko-KR" altLang="en-US" b="0" dirty="0"/>
              <a:t>태그의 모든 속성은 필수가 아니라 선택적으로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  <a:p>
            <a:pPr lvl="2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762D4A7E-B40E-444A-88C9-849DADCF0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form </a:t>
            </a:r>
            <a:r>
              <a:rPr lang="ko-KR" altLang="en-US" dirty="0"/>
              <a:t>태그의 기능과 사용법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7794B453-1E8D-4A9E-AC35-A79DBD8C5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492896"/>
            <a:ext cx="8248650" cy="12961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F366F781-1038-4F91-8939-5CEC8335B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4703930"/>
            <a:ext cx="6347308" cy="192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913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A4446E2E-59C8-42CF-830D-0C550D156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form </a:t>
            </a:r>
            <a:r>
              <a:rPr lang="ko-KR" altLang="en-US" dirty="0"/>
              <a:t>태그의 기능과 사용법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8C98436C-14C0-4713-BBC7-13D162E99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340768"/>
            <a:ext cx="8286750" cy="1485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14423ADD-7595-4639-8590-9CA0230D6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7" y="2826668"/>
            <a:ext cx="82391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876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27900680-10E4-4E8A-AAB5-834E230B309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input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사용자가 </a:t>
            </a:r>
            <a:r>
              <a:rPr lang="ko-KR" altLang="en-US" b="0" dirty="0"/>
              <a:t>텍스트 입력이나 선택 등을 다양하게 할 수 있도록 공간을 만드는 태그</a:t>
            </a:r>
          </a:p>
          <a:p>
            <a:pPr lvl="1"/>
            <a:r>
              <a:rPr lang="ko-KR" altLang="en-US" b="0" dirty="0" smtClean="0"/>
              <a:t>종료 </a:t>
            </a:r>
            <a:r>
              <a:rPr lang="ko-KR" altLang="en-US" b="0" dirty="0"/>
              <a:t>태그 없이 단독으로 사용할 수 </a:t>
            </a:r>
            <a:r>
              <a:rPr lang="ko-KR" altLang="en-US" b="0" dirty="0" smtClean="0"/>
              <a:t>있음</a:t>
            </a:r>
            <a:endParaRPr lang="en-US" altLang="ko-KR" b="0" dirty="0" smtClean="0"/>
          </a:p>
          <a:p>
            <a:endParaRPr lang="en-US" altLang="ko-KR" b="0" dirty="0"/>
          </a:p>
          <a:p>
            <a:endParaRPr lang="en-US" altLang="ko-KR" b="0" dirty="0" smtClean="0"/>
          </a:p>
          <a:p>
            <a:pPr lvl="1"/>
            <a:r>
              <a:rPr lang="en-US" altLang="ko-KR" b="0" dirty="0"/>
              <a:t>input </a:t>
            </a:r>
            <a:r>
              <a:rPr lang="ko-KR" altLang="en-US" b="0" dirty="0"/>
              <a:t>태그의 기본 속성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9394DB2A-B6C1-44EF-9845-E4DB61CF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input </a:t>
            </a:r>
            <a:r>
              <a:rPr lang="ko-KR" altLang="en-US" dirty="0"/>
              <a:t>태그의 기능과 사용법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FA1AE8CE-BE52-4C85-A54C-164AE94ED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422143"/>
            <a:ext cx="8258175" cy="666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044AF7AA-30AE-4DAA-B440-4B56D593F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37" y="3645024"/>
            <a:ext cx="7724725" cy="311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716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F99DDBC2-16CA-4BA1-99B9-672E80352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input </a:t>
            </a:r>
            <a:r>
              <a:rPr lang="ko-KR" altLang="en-US" dirty="0"/>
              <a:t>태그의 기능과 사용법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F9DB3168-A12A-4AA7-8E34-691523E07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82" y="1484784"/>
            <a:ext cx="8105036" cy="131420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03CEA297-EACF-4D70-8371-1B13F5560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12" y="2782433"/>
            <a:ext cx="8071206" cy="383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7921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23</TotalTime>
  <Words>592</Words>
  <Application>Microsoft Office PowerPoint</Application>
  <PresentationFormat>화면 슬라이드 쇼(4:3)</PresentationFormat>
  <Paragraphs>107</Paragraphs>
  <Slides>41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2" baseType="lpstr">
      <vt:lpstr>1_마스터</vt:lpstr>
      <vt:lpstr>폼 태그 </vt:lpstr>
      <vt:lpstr>PowerPoint 프레젠테이션</vt:lpstr>
      <vt:lpstr>1. 폼 처리의 개요</vt:lpstr>
      <vt:lpstr>1. 폼 처리의 개요</vt:lpstr>
      <vt:lpstr>1. 폼 처리의 개요</vt:lpstr>
      <vt:lpstr>2. form 태그의 기능과 사용법</vt:lpstr>
      <vt:lpstr>2. form 태그의 기능과 사용법</vt:lpstr>
      <vt:lpstr>3. input 태그의 기능과 사용법</vt:lpstr>
      <vt:lpstr>3. input 태그의 기능과 사용법</vt:lpstr>
      <vt:lpstr>3. input 태그의 기능과 사용법</vt:lpstr>
      <vt:lpstr>4. select 태그의 기능과 사용법</vt:lpstr>
      <vt:lpstr>4. select 태그의 기능과 사용법</vt:lpstr>
      <vt:lpstr>4. select 태그의 기능과 사용법</vt:lpstr>
      <vt:lpstr>5. textarea 태그의 기능과 사용법</vt:lpstr>
      <vt:lpstr>5. textarea 태그의 기능과 사용법</vt:lpstr>
      <vt:lpstr>5. textarea 태그의 기능과 사용법</vt:lpstr>
      <vt:lpstr>6. 폼 데이터 처리하기</vt:lpstr>
      <vt:lpstr>6. 폼 데이터 처리하기</vt:lpstr>
      <vt:lpstr>6. 폼 데이터 처리하기</vt:lpstr>
      <vt:lpstr>6. 폼 데이터 처리하기</vt:lpstr>
      <vt:lpstr>6. 폼 데이터 처리하기</vt:lpstr>
      <vt:lpstr>6. 폼 데이터 처리하기</vt:lpstr>
      <vt:lpstr>6. 폼 데이터 처리하기</vt:lpstr>
      <vt:lpstr>6. 폼 데이터 처리하기</vt:lpstr>
      <vt:lpstr>6. 폼 데이터 처리하기</vt:lpstr>
      <vt:lpstr>6. 폼 데이터 처리하기</vt:lpstr>
      <vt:lpstr>6. 폼 데이터 처리하기</vt:lpstr>
      <vt:lpstr>7. [웹 쇼핑몰] 상품 등록 페이지</vt:lpstr>
      <vt:lpstr>7. [웹 쇼핑몰] 상품 등록 페이지</vt:lpstr>
      <vt:lpstr>7. [웹 쇼핑몰] 상품 등록 페이지</vt:lpstr>
      <vt:lpstr>7. [웹 쇼핑몰] 상품 등록 페이지</vt:lpstr>
      <vt:lpstr>7. [웹 쇼핑몰] 상품 등록 페이지</vt:lpstr>
      <vt:lpstr>7. [웹 쇼핑몰] 상품 등록 페이지</vt:lpstr>
      <vt:lpstr>7. [웹 쇼핑몰] 상품 등록 페이지</vt:lpstr>
      <vt:lpstr>7. [웹 쇼핑몰] 상품 등록 페이지</vt:lpstr>
      <vt:lpstr>7. [웹 쇼핑몰] 상품 등록 페이지</vt:lpstr>
      <vt:lpstr>7. [웹 쇼핑몰] 상품 등록 페이지</vt:lpstr>
      <vt:lpstr>7. [웹 쇼핑몰] 상품 등록 페이지</vt:lpstr>
      <vt:lpstr>7. [웹 쇼핑몰] 상품 등록 페이지</vt:lpstr>
      <vt:lpstr>7. [웹 쇼핑몰] 상품 등록 페이지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Kang Eun Hee</cp:lastModifiedBy>
  <cp:revision>301</cp:revision>
  <dcterms:created xsi:type="dcterms:W3CDTF">2011-01-05T15:14:06Z</dcterms:created>
  <dcterms:modified xsi:type="dcterms:W3CDTF">2018-11-20T08:16:12Z</dcterms:modified>
</cp:coreProperties>
</file>