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6" r:id="rId11"/>
    <p:sldId id="888" r:id="rId12"/>
    <p:sldId id="890" r:id="rId13"/>
    <p:sldId id="891" r:id="rId14"/>
    <p:sldId id="892" r:id="rId15"/>
    <p:sldId id="893" r:id="rId16"/>
    <p:sldId id="894" r:id="rId17"/>
    <p:sldId id="896" r:id="rId18"/>
    <p:sldId id="898" r:id="rId19"/>
    <p:sldId id="900" r:id="rId20"/>
    <p:sldId id="901" r:id="rId21"/>
    <p:sldId id="902" r:id="rId22"/>
    <p:sldId id="903" r:id="rId23"/>
    <p:sldId id="904" r:id="rId24"/>
    <p:sldId id="905" r:id="rId25"/>
    <p:sldId id="906" r:id="rId26"/>
    <p:sldId id="907" r:id="rId27"/>
    <p:sldId id="908" r:id="rId28"/>
    <p:sldId id="909" r:id="rId29"/>
    <p:sldId id="910" r:id="rId30"/>
    <p:sldId id="911" r:id="rId31"/>
    <p:sldId id="912" r:id="rId32"/>
    <p:sldId id="913" r:id="rId33"/>
    <p:sldId id="914" r:id="rId34"/>
    <p:sldId id="915" r:id="rId35"/>
    <p:sldId id="917" r:id="rId36"/>
    <p:sldId id="919" r:id="rId37"/>
    <p:sldId id="920" r:id="rId38"/>
    <p:sldId id="921" r:id="rId39"/>
    <p:sldId id="922" r:id="rId40"/>
    <p:sldId id="923" r:id="rId41"/>
    <p:sldId id="924" r:id="rId42"/>
    <p:sldId id="925" r:id="rId43"/>
    <p:sldId id="926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364" autoAdjust="0"/>
  </p:normalViewPr>
  <p:slideViewPr>
    <p:cSldViewPr>
      <p:cViewPr varScale="1">
        <p:scale>
          <a:sx n="103" d="100"/>
          <a:sy n="103" d="100"/>
        </p:scale>
        <p:origin x="2082" y="7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다국어 처리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표현하기</a:t>
            </a:r>
            <a:endParaRPr lang="en-US" altLang="ko-KR" dirty="0"/>
          </a:p>
          <a:p>
            <a:pPr lvl="1"/>
            <a:r>
              <a:rPr lang="ko-KR" altLang="en-US" b="0" dirty="0" smtClean="0"/>
              <a:t>날짜와 </a:t>
            </a:r>
            <a:r>
              <a:rPr lang="ko-KR" altLang="en-US" b="0" dirty="0"/>
              <a:t>시간 설정</a:t>
            </a:r>
          </a:p>
          <a:p>
            <a:pPr lvl="2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날짜와 시간 형식을 표현하기 위해 </a:t>
            </a:r>
            <a:r>
              <a:rPr lang="en-US" altLang="ko-KR" b="0" dirty="0" err="1"/>
              <a:t>DateFormat</a:t>
            </a:r>
            <a:r>
              <a:rPr lang="en-US" altLang="ko-KR" b="0" dirty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err="1" smtClean="0"/>
              <a:t>getDateTimeInstance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36" y="2420888"/>
            <a:ext cx="6768752" cy="40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표현하기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통화와 </a:t>
            </a:r>
            <a:r>
              <a:rPr lang="ko-KR" altLang="en-US" b="0" dirty="0"/>
              <a:t>숫자 설정</a:t>
            </a:r>
          </a:p>
          <a:p>
            <a:pPr lvl="2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통화와 숫자를 표현하기 위해 </a:t>
            </a:r>
            <a:r>
              <a:rPr lang="en-US" altLang="ko-KR" b="0" dirty="0" err="1"/>
              <a:t>NumberFormat</a:t>
            </a:r>
            <a:r>
              <a:rPr lang="en-US" altLang="ko-KR" b="0" dirty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err="1" smtClean="0"/>
              <a:t>getCurrencyInstance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453656"/>
            <a:ext cx="6967686" cy="4176464"/>
            <a:chOff x="260839" y="1603621"/>
            <a:chExt cx="8286750" cy="66949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39" y="1603621"/>
              <a:ext cx="8286750" cy="2162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14" y="3717032"/>
              <a:ext cx="8229600" cy="458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2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67544" y="1488366"/>
            <a:ext cx="6856089" cy="5201296"/>
            <a:chOff x="380207" y="1452421"/>
            <a:chExt cx="8286750" cy="74967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07" y="1452421"/>
              <a:ext cx="8286750" cy="4524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07" y="5986916"/>
              <a:ext cx="8286750" cy="2962275"/>
            </a:xfrm>
            <a:prstGeom prst="rect">
              <a:avLst/>
            </a:prstGeom>
          </p:spPr>
        </p:pic>
      </p:grpSp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82521"/>
            <a:ext cx="3312368" cy="1753345"/>
          </a:xfrm>
        </p:spPr>
      </p:pic>
    </p:spTree>
    <p:extLst>
      <p:ext uri="{BB962C8B-B14F-4D97-AF65-F5344CB8AC3E}">
        <p14:creationId xmlns:p14="http://schemas.microsoft.com/office/powerpoint/2010/main" val="101582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" y="1106917"/>
            <a:ext cx="3412799" cy="350315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7" y="2509580"/>
            <a:ext cx="3115972" cy="27210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04" y="1268760"/>
            <a:ext cx="2540211" cy="2091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20" y="5083645"/>
            <a:ext cx="3528392" cy="13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다국어 </a:t>
            </a:r>
            <a:r>
              <a:rPr lang="ko-KR" altLang="en-US" b="0" dirty="0"/>
              <a:t>문서 처리를 위한 국제화 및 지역화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날짜와 </a:t>
            </a:r>
            <a:r>
              <a:rPr lang="ko-KR" altLang="en-US" b="0" dirty="0"/>
              <a:t>숫자 등을 </a:t>
            </a:r>
            <a:r>
              <a:rPr lang="ko-KR" altLang="en-US" b="0" dirty="0" smtClean="0"/>
              <a:t>형식화하는 </a:t>
            </a:r>
            <a:r>
              <a:rPr lang="ko-KR" altLang="en-US" b="0" dirty="0"/>
              <a:t>기능을 제공하는 </a:t>
            </a:r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태그는 특정 지역에 따라 다른 </a:t>
            </a:r>
            <a:r>
              <a:rPr lang="ko-KR" altLang="en-US" b="0" dirty="0" smtClean="0"/>
              <a:t>메시지를 출력할 </a:t>
            </a:r>
            <a:r>
              <a:rPr lang="ko-KR" altLang="en-US" b="0" dirty="0"/>
              <a:t>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한글 </a:t>
            </a:r>
            <a:r>
              <a:rPr lang="ko-KR" altLang="en-US" b="0" dirty="0"/>
              <a:t>웹 브라우저는 한글 메시지를 출력할 때</a:t>
            </a:r>
            <a:r>
              <a:rPr lang="en-US" altLang="ko-KR" b="0" dirty="0"/>
              <a:t>, </a:t>
            </a:r>
            <a:r>
              <a:rPr lang="ko-KR" altLang="en-US" b="0" dirty="0"/>
              <a:t>영문 웹 </a:t>
            </a:r>
            <a:r>
              <a:rPr lang="ko-KR" altLang="en-US" b="0" dirty="0" smtClean="0"/>
              <a:t>브라우저는 </a:t>
            </a:r>
            <a:r>
              <a:rPr lang="ko-KR" altLang="en-US" b="0" dirty="0"/>
              <a:t>영어 메시지를 출력할 때 </a:t>
            </a:r>
            <a:r>
              <a:rPr lang="ko-KR" altLang="en-US" b="0" dirty="0" smtClean="0"/>
              <a:t>유용</a:t>
            </a:r>
            <a:endParaRPr lang="en-US" altLang="ko-KR" b="0" dirty="0"/>
          </a:p>
          <a:p>
            <a:endParaRPr lang="en-US" altLang="ko-KR" b="0" dirty="0" smtClean="0"/>
          </a:p>
          <a:p>
            <a:r>
              <a:rPr lang="en-US" altLang="ko-KR" b="0" dirty="0" smtClean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 라이브러리를 </a:t>
            </a:r>
            <a:r>
              <a:rPr lang="ko-KR" altLang="en-US" b="0" dirty="0" smtClean="0"/>
              <a:t>사용 방법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 smtClean="0"/>
              <a:t>jstl.jar </a:t>
            </a:r>
            <a:r>
              <a:rPr lang="ko-KR" altLang="en-US" b="0" dirty="0" smtClean="0"/>
              <a:t>파일이 필요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https://mvnrepository.com/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jstl-1.2.jar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4" y="3861048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86" y="1489474"/>
            <a:ext cx="7067550" cy="223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6" y="3774325"/>
            <a:ext cx="7067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7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로케일 설정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setLocale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국제화 </a:t>
            </a:r>
            <a:r>
              <a:rPr lang="ko-KR" altLang="en-US" b="0" dirty="0"/>
              <a:t>태그가 사용할 </a:t>
            </a:r>
            <a:r>
              <a:rPr lang="ko-KR" altLang="en-US" b="0" dirty="0" err="1"/>
              <a:t>로케일을</a:t>
            </a:r>
            <a:r>
              <a:rPr lang="ko-KR" altLang="en-US" b="0" dirty="0"/>
              <a:t> 설정하는 </a:t>
            </a:r>
            <a:r>
              <a:rPr lang="ko-KR" altLang="en-US" b="0" dirty="0" smtClean="0"/>
              <a:t>태그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208093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2976"/>
            <a:ext cx="712605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로케일 설정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requestEncoding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 err="1"/>
              <a:t>파라미터의</a:t>
            </a:r>
            <a:r>
              <a:rPr lang="ko-KR" altLang="en-US" b="0" dirty="0"/>
              <a:t> 문자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설정하는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9" y="2132856"/>
            <a:ext cx="7280101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0902"/>
            <a:ext cx="6884442" cy="33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리소스번들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메시지 </a:t>
            </a:r>
            <a:r>
              <a:rPr lang="ko-KR" altLang="en-US" b="0" dirty="0"/>
              <a:t>처리 태그에서 사용하는 파일로 </a:t>
            </a:r>
            <a:r>
              <a:rPr lang="ko-KR" altLang="en-US" b="0" dirty="0" smtClean="0"/>
              <a:t>메시지 번들이라고도 함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리소스번들로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사용하는 파일은 보통 </a:t>
            </a:r>
            <a:r>
              <a:rPr lang="en-US" altLang="ko-KR" b="0" dirty="0"/>
              <a:t>WEB-INF/classes/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리소스번들은</a:t>
            </a:r>
            <a:r>
              <a:rPr lang="ko-KR" altLang="en-US" b="0" dirty="0" smtClean="0"/>
              <a:t> </a:t>
            </a:r>
            <a:r>
              <a:rPr lang="en-US" altLang="ko-KR" b="0" dirty="0" err="1" smtClean="0"/>
              <a:t>java.util.Properties</a:t>
            </a:r>
            <a:r>
              <a:rPr lang="en-US" altLang="ko-KR" b="0" dirty="0" smtClean="0"/>
              <a:t> </a:t>
            </a:r>
            <a:r>
              <a:rPr lang="ko-KR" altLang="en-US" b="0" dirty="0"/>
              <a:t>클래스에 정의된 방법으로 메시지를 읽어오기 때문에 확장자가 </a:t>
            </a:r>
            <a:r>
              <a:rPr lang="en-US" altLang="ko-KR" b="0" dirty="0"/>
              <a:t>properties</a:t>
            </a:r>
            <a:r>
              <a:rPr lang="ko-KR" altLang="en-US" b="0" dirty="0"/>
              <a:t>인 </a:t>
            </a:r>
            <a:r>
              <a:rPr lang="ko-KR" altLang="en-US" b="0" dirty="0" smtClean="0"/>
              <a:t>파일이 </a:t>
            </a:r>
            <a:r>
              <a:rPr lang="ko-KR" altLang="en-US" b="0" dirty="0"/>
              <a:t>반드시 있어야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 </a:t>
            </a:r>
          </a:p>
          <a:p>
            <a:pPr lvl="3"/>
            <a:r>
              <a:rPr lang="en-US" altLang="ko-KR" b="0" dirty="0" err="1" smtClean="0"/>
              <a:t>java.util.Properties</a:t>
            </a:r>
            <a:r>
              <a:rPr lang="en-US" altLang="ko-KR" b="0" dirty="0" smtClean="0"/>
              <a:t> </a:t>
            </a:r>
            <a:r>
              <a:rPr lang="ko-KR" altLang="en-US" b="0" dirty="0"/>
              <a:t>클래스는 알파벳이나 숫자</a:t>
            </a:r>
            <a:r>
              <a:rPr lang="en-US" altLang="ko-KR" b="0" dirty="0"/>
              <a:t>, </a:t>
            </a:r>
            <a:r>
              <a:rPr lang="ko-KR" altLang="en-US" b="0" dirty="0"/>
              <a:t>라틴 문자 외의 </a:t>
            </a:r>
            <a:r>
              <a:rPr lang="ko-KR" altLang="en-US" b="0" dirty="0" smtClean="0"/>
              <a:t>언어를 </a:t>
            </a:r>
            <a:r>
              <a:rPr lang="ko-KR" altLang="en-US" b="0" dirty="0"/>
              <a:t>유니코드 값으로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리소스번들로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사용하는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4" y="3573016"/>
            <a:ext cx="4752528" cy="1241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8" y="5013176"/>
            <a:ext cx="5146725" cy="17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35346" y="908720"/>
            <a:ext cx="8686800" cy="571500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사용법</a:t>
            </a:r>
            <a:endParaRPr lang="en-US" altLang="ko-KR" dirty="0"/>
          </a:p>
          <a:p>
            <a:pPr lvl="1"/>
            <a:r>
              <a:rPr lang="en-US" altLang="ko-KR" b="0" dirty="0" smtClean="0"/>
              <a:t>bundle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사용할 </a:t>
            </a:r>
            <a:r>
              <a:rPr lang="ko-KR" altLang="en-US" b="0" dirty="0" err="1"/>
              <a:t>리소스번들을</a:t>
            </a:r>
            <a:r>
              <a:rPr lang="ko-KR" altLang="en-US" b="0" dirty="0"/>
              <a:t> 설정하는 태그로 </a:t>
            </a:r>
            <a:r>
              <a:rPr lang="ko-KR" altLang="en-US" b="0" dirty="0" smtClean="0"/>
              <a:t>형식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/>
              <a:t>message </a:t>
            </a:r>
            <a:r>
              <a:rPr lang="ko-KR" altLang="en-US" b="0" dirty="0"/>
              <a:t>태그</a:t>
            </a:r>
          </a:p>
          <a:p>
            <a:pPr lvl="2"/>
            <a:r>
              <a:rPr lang="en-US" altLang="ko-KR" b="0" dirty="0" smtClean="0"/>
              <a:t>bundle </a:t>
            </a:r>
            <a:r>
              <a:rPr lang="ko-KR" altLang="en-US" b="0" dirty="0"/>
              <a:t>태그에 설정한 </a:t>
            </a:r>
            <a:r>
              <a:rPr lang="ko-KR" altLang="en-US" b="0" dirty="0" err="1"/>
              <a:t>리소스번들에서</a:t>
            </a:r>
            <a:r>
              <a:rPr lang="ko-KR" altLang="en-US" b="0" dirty="0"/>
              <a:t> 메시지를 읽어와 출력하는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6" y="2060848"/>
            <a:ext cx="8229600" cy="119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1" y="4293096"/>
            <a:ext cx="8248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다국어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Locale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이용한 다국어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이용한 다국어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페이지의 다국어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94142"/>
            <a:ext cx="7934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1" y="1052736"/>
            <a:ext cx="7185235" cy="19742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52060" y="3113119"/>
            <a:ext cx="7128209" cy="3262420"/>
            <a:chOff x="466725" y="1221656"/>
            <a:chExt cx="8239880" cy="46747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1221656"/>
              <a:ext cx="8229600" cy="39243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530" y="5001037"/>
              <a:ext cx="8220075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74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메시지 처리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setBundle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err="1" smtClean="0"/>
              <a:t>리소스번들을</a:t>
            </a:r>
            <a:r>
              <a:rPr lang="ko-KR" altLang="en-US" b="0" dirty="0" smtClean="0"/>
              <a:t> </a:t>
            </a:r>
            <a:r>
              <a:rPr lang="ko-KR" altLang="en-US" b="0" dirty="0"/>
              <a:t>가져와 변수로 저장한 후 </a:t>
            </a:r>
            <a:r>
              <a:rPr lang="en-US" altLang="ko-KR" b="0" dirty="0"/>
              <a:t>JSP </a:t>
            </a:r>
            <a:r>
              <a:rPr lang="ko-KR" altLang="en-US" b="0" dirty="0"/>
              <a:t>페이지 어디에서나 사용할 수 </a:t>
            </a:r>
            <a:r>
              <a:rPr lang="ko-KR" altLang="en-US" b="0" dirty="0" smtClean="0"/>
              <a:t>있는 태그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 </a:t>
            </a:r>
            <a:r>
              <a:rPr lang="en-US" altLang="ko-KR" b="0" dirty="0"/>
              <a:t>bundle </a:t>
            </a:r>
            <a:r>
              <a:rPr lang="ko-KR" altLang="en-US" b="0" dirty="0"/>
              <a:t>태그를 대체하여 </a:t>
            </a:r>
            <a:r>
              <a:rPr lang="ko-KR" altLang="en-US" b="0" dirty="0" smtClean="0"/>
              <a:t>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10317"/>
            <a:ext cx="7179518" cy="1249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89318"/>
            <a:ext cx="7135926" cy="29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사용하기 위해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en-US" altLang="ko-KR" b="0" dirty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/WEB INF/lib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추가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/</a:t>
            </a:r>
            <a:r>
              <a:rPr lang="en-US" altLang="ko-KR" b="0" dirty="0" err="1"/>
              <a:t>src</a:t>
            </a:r>
            <a:r>
              <a:rPr lang="en-US" altLang="ko-KR" b="0" dirty="0"/>
              <a:t>/ </a:t>
            </a:r>
            <a:r>
              <a:rPr lang="ko-KR" altLang="en-US" b="0" dirty="0"/>
              <a:t>폴더에 다음과 같이 </a:t>
            </a:r>
            <a:r>
              <a:rPr lang="en-US" altLang="ko-KR" b="0" dirty="0"/>
              <a:t>2</a:t>
            </a:r>
            <a:r>
              <a:rPr lang="ko-KR" altLang="en-US" b="0" dirty="0"/>
              <a:t>개의 </a:t>
            </a:r>
            <a:r>
              <a:rPr lang="ko-KR" altLang="en-US" b="0" dirty="0" err="1"/>
              <a:t>리소스번들을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6" y="1052736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780928"/>
            <a:ext cx="8277225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51431"/>
            <a:ext cx="8324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1560" y="939419"/>
            <a:ext cx="7772350" cy="5760368"/>
            <a:chOff x="497263" y="548680"/>
            <a:chExt cx="8343900" cy="7848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63" y="548680"/>
              <a:ext cx="8343900" cy="5762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208" y="6311305"/>
              <a:ext cx="8258175" cy="20859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16"/>
            <a:ext cx="2659782" cy="2160240"/>
          </a:xfrm>
        </p:spPr>
      </p:pic>
    </p:spTree>
    <p:extLst>
      <p:ext uri="{BB962C8B-B14F-4D97-AF65-F5344CB8AC3E}">
        <p14:creationId xmlns:p14="http://schemas.microsoft.com/office/powerpoint/2010/main" val="308186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숫자 태그의 기능과 사용법</a:t>
            </a:r>
          </a:p>
          <a:p>
            <a:pPr lvl="1"/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숫자를 </a:t>
            </a:r>
            <a:r>
              <a:rPr lang="ko-KR" altLang="en-US" b="0" dirty="0"/>
              <a:t>형식에 맞춰 출력하는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248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2867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숫자 태그의 기능과 사용법</a:t>
            </a:r>
          </a:p>
          <a:p>
            <a:pPr lvl="1"/>
            <a:r>
              <a:rPr lang="en-US" altLang="ko-KR" b="0" dirty="0" err="1" smtClean="0"/>
              <a:t>parseNumber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en-US" altLang="ko-KR" b="0" dirty="0" err="1" smtClean="0"/>
              <a:t>formatNumber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태그와 반대로 사용자가 설정한 패턴 문자열에서 </a:t>
            </a:r>
            <a:r>
              <a:rPr lang="ko-KR" altLang="en-US" b="0" dirty="0" smtClean="0"/>
              <a:t>숫자를 </a:t>
            </a:r>
            <a:r>
              <a:rPr lang="ko-KR" altLang="en-US" b="0" dirty="0"/>
              <a:t>추출하는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55830"/>
            <a:ext cx="8229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052736"/>
            <a:ext cx="8296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7953" y="1436643"/>
            <a:ext cx="7824448" cy="5339095"/>
            <a:chOff x="386845" y="1789068"/>
            <a:chExt cx="8323767" cy="7315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7" y="1789068"/>
              <a:ext cx="8277225" cy="2000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845" y="3789318"/>
              <a:ext cx="8315325" cy="53149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30" y="2492896"/>
            <a:ext cx="2876190" cy="2664296"/>
          </a:xfrm>
        </p:spPr>
      </p:pic>
    </p:spTree>
    <p:extLst>
      <p:ext uri="{BB962C8B-B14F-4D97-AF65-F5344CB8AC3E}">
        <p14:creationId xmlns:p14="http://schemas.microsoft.com/office/powerpoint/2010/main" val="159032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날짜 태그의 기능과 사용법</a:t>
            </a:r>
          </a:p>
          <a:p>
            <a:pPr lvl="1"/>
            <a:r>
              <a:rPr lang="en-US" altLang="ko-KR" b="0" dirty="0" err="1"/>
              <a:t>formatDate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날짜 </a:t>
            </a:r>
            <a:r>
              <a:rPr lang="ko-KR" altLang="en-US" b="0" dirty="0"/>
              <a:t>정보를 담고 있는 객체를 형식화하여 출력하는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98668"/>
            <a:ext cx="822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다국어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브라우저를 사용하는 국가에 따라 다양한 언어 및 지역을 지원하는 </a:t>
            </a:r>
            <a:r>
              <a:rPr lang="ko-KR" altLang="en-US" b="0" dirty="0" smtClean="0"/>
              <a:t>서비스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다른 </a:t>
            </a:r>
            <a:r>
              <a:rPr lang="ko-KR" altLang="en-US" b="0" dirty="0"/>
              <a:t>언어와 지역적 차이를 기술 변경 없이 소프트웨어에 바로 적용하는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JSTL</a:t>
            </a:r>
            <a:r>
              <a:rPr lang="ko-KR" altLang="en-US" b="0" dirty="0"/>
              <a:t>의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이용하면 언어별로 페이지를 따로 만들 필요 없이 </a:t>
            </a:r>
            <a:r>
              <a:rPr lang="ko-KR" altLang="en-US" b="0" dirty="0" smtClean="0"/>
              <a:t>아주 간단하게 </a:t>
            </a:r>
            <a:r>
              <a:rPr lang="ko-KR" altLang="en-US" b="0" dirty="0"/>
              <a:t>다국어를 지원할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다국어는 </a:t>
            </a:r>
            <a:r>
              <a:rPr lang="ko-KR" altLang="en-US" b="0" dirty="0"/>
              <a:t>다양한 언어와 지역에 적용될 수 있도록 </a:t>
            </a:r>
            <a:r>
              <a:rPr lang="ko-KR" altLang="en-US" b="0" dirty="0" smtClean="0"/>
              <a:t>하는 국제화</a:t>
            </a:r>
            <a:r>
              <a:rPr lang="en-US" altLang="ko-KR" b="0" dirty="0"/>
              <a:t>(internationalization, i18n)</a:t>
            </a:r>
            <a:r>
              <a:rPr lang="ko-KR" altLang="en-US" b="0" dirty="0"/>
              <a:t>와 언어별 구성 요소를 추가하여 특정 지역의 언어나 </a:t>
            </a:r>
            <a:r>
              <a:rPr lang="ko-KR" altLang="en-US" b="0" dirty="0" smtClean="0"/>
              <a:t>문화에 </a:t>
            </a:r>
            <a:r>
              <a:rPr lang="ko-KR" altLang="en-US" b="0" dirty="0"/>
              <a:t>맞추는 지역화</a:t>
            </a:r>
            <a:r>
              <a:rPr lang="en-US" altLang="ko-KR" b="0" dirty="0"/>
              <a:t>(localization, L10n)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포함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4335" y="1192190"/>
            <a:ext cx="8315325" cy="4831917"/>
            <a:chOff x="414335" y="1192190"/>
            <a:chExt cx="8315325" cy="48319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5" y="1192190"/>
              <a:ext cx="8315325" cy="3952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09" y="5128757"/>
              <a:ext cx="8258175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06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날짜 태그의 기능과 사용법</a:t>
            </a:r>
          </a:p>
          <a:p>
            <a:pPr lvl="1"/>
            <a:r>
              <a:rPr lang="en-US" altLang="ko-KR" b="0" dirty="0" err="1" smtClean="0"/>
              <a:t>parseDate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 smtClean="0"/>
              <a:t>문자열로 </a:t>
            </a:r>
            <a:r>
              <a:rPr lang="ko-KR" altLang="en-US" b="0" dirty="0"/>
              <a:t>표시된 날짜와 시간 값을 </a:t>
            </a:r>
            <a:r>
              <a:rPr lang="en-US" altLang="ko-KR" b="0" dirty="0" err="1"/>
              <a:t>java.util.Date</a:t>
            </a:r>
            <a:r>
              <a:rPr lang="ko-KR" altLang="en-US" b="0" dirty="0"/>
              <a:t>로 변환하는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80928"/>
            <a:ext cx="8248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96752"/>
            <a:ext cx="8324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0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0728"/>
            <a:ext cx="8201025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09600" y="1556773"/>
            <a:ext cx="7274768" cy="5117664"/>
            <a:chOff x="485775" y="922447"/>
            <a:chExt cx="8305800" cy="896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875" y="922447"/>
              <a:ext cx="8267700" cy="56578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5" y="6580297"/>
              <a:ext cx="8305800" cy="3305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5297"/>
            <a:ext cx="2926656" cy="1461736"/>
          </a:xfrm>
        </p:spPr>
      </p:pic>
    </p:spTree>
    <p:extLst>
      <p:ext uri="{BB962C8B-B14F-4D97-AF65-F5344CB8AC3E}">
        <p14:creationId xmlns:p14="http://schemas.microsoft.com/office/powerpoint/2010/main" val="246490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시간 태그의 기능과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시간대별로 </a:t>
            </a:r>
            <a:r>
              <a:rPr lang="ko-KR" altLang="en-US" b="0" dirty="0"/>
              <a:t>시간을 처리하는 </a:t>
            </a:r>
            <a:r>
              <a:rPr lang="ko-KR" altLang="en-US" b="0" dirty="0" smtClean="0"/>
              <a:t>태그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95" y="2132856"/>
            <a:ext cx="7558608" cy="88470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21735" y="3198691"/>
            <a:ext cx="7548474" cy="3306782"/>
            <a:chOff x="433387" y="1052736"/>
            <a:chExt cx="8277225" cy="54341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7" y="1052736"/>
              <a:ext cx="8277225" cy="4724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387" y="4077072"/>
              <a:ext cx="8248650" cy="2409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306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setTimeZone</a:t>
            </a:r>
            <a:r>
              <a:rPr lang="en-US" altLang="ko-KR" b="0" dirty="0" smtClean="0"/>
              <a:t> </a:t>
            </a:r>
            <a:r>
              <a:rPr lang="ko-KR" altLang="en-US" b="0" dirty="0"/>
              <a:t>태그</a:t>
            </a:r>
          </a:p>
          <a:p>
            <a:pPr lvl="2"/>
            <a:r>
              <a:rPr lang="ko-KR" altLang="en-US" b="0" dirty="0" smtClean="0"/>
              <a:t>특정 </a:t>
            </a:r>
            <a:r>
              <a:rPr lang="ko-KR" altLang="en-US" b="0" dirty="0"/>
              <a:t>영역 범위의 시간대별로 시간을 처리하는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75835"/>
            <a:ext cx="8201025" cy="993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5" y="3140968"/>
            <a:ext cx="82677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446168"/>
            <a:ext cx="8277225" cy="54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71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16924" cy="576263"/>
          </a:xfrm>
        </p:spPr>
        <p:txBody>
          <a:bodyPr/>
          <a:lstStyle/>
          <a:p>
            <a:r>
              <a:rPr lang="en-US" altLang="ko-KR" b="0" dirty="0" smtClean="0"/>
              <a:t>4.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700808"/>
            <a:ext cx="8143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5" y="1816530"/>
            <a:ext cx="3687124" cy="298429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96422"/>
            <a:ext cx="364762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24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 smtClean="0"/>
              <a:t>등록하기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 err="1"/>
              <a:t>리소스번들</a:t>
            </a:r>
            <a:r>
              <a:rPr lang="ko-KR" altLang="en-US" b="0" dirty="0"/>
              <a:t>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020"/>
            <a:ext cx="82486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92896"/>
            <a:ext cx="7675808" cy="3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7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smtClean="0"/>
              <a:t>지역화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 </a:t>
            </a:r>
            <a:r>
              <a:rPr lang="ko-KR" altLang="en-US" b="0" dirty="0"/>
              <a:t>국가별 환경에서 특정 언어와 지역에 맞게 적합화하는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L10n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표기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지역화에 </a:t>
            </a:r>
            <a:r>
              <a:rPr lang="ko-KR" altLang="en-US" b="0" dirty="0"/>
              <a:t>주로 고려되는 </a:t>
            </a:r>
            <a:r>
              <a:rPr lang="ko-KR" altLang="en-US" b="0" dirty="0" smtClean="0"/>
              <a:t>사항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시간의 형식</a:t>
            </a:r>
          </a:p>
          <a:p>
            <a:pPr lvl="2"/>
            <a:r>
              <a:rPr lang="ko-KR" altLang="en-US" b="0" dirty="0" smtClean="0"/>
              <a:t>화폐의 </a:t>
            </a:r>
            <a:r>
              <a:rPr lang="ko-KR" altLang="en-US" b="0" dirty="0"/>
              <a:t>표시</a:t>
            </a:r>
          </a:p>
          <a:p>
            <a:pPr lvl="2"/>
            <a:r>
              <a:rPr lang="ko-KR" altLang="en-US" b="0" dirty="0" smtClean="0"/>
              <a:t>키보드의 지원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문자열의 순서와 정렬</a:t>
            </a:r>
          </a:p>
          <a:p>
            <a:pPr lvl="2"/>
            <a:r>
              <a:rPr lang="ko-KR" altLang="en-US" b="0" dirty="0" smtClean="0"/>
              <a:t>심벌</a:t>
            </a:r>
            <a:r>
              <a:rPr lang="en-US" altLang="ko-KR" b="0" dirty="0"/>
              <a:t>, </a:t>
            </a:r>
            <a:r>
              <a:rPr lang="ko-KR" altLang="en-US" b="0" dirty="0"/>
              <a:t>아이콘</a:t>
            </a:r>
            <a:r>
              <a:rPr lang="en-US" altLang="ko-KR" b="0" dirty="0"/>
              <a:t>, </a:t>
            </a:r>
            <a:r>
              <a:rPr lang="ko-KR" altLang="en-US" b="0" dirty="0"/>
              <a:t>색상</a:t>
            </a:r>
          </a:p>
          <a:p>
            <a:pPr lvl="2"/>
            <a:r>
              <a:rPr lang="ko-KR" altLang="en-US" b="0" dirty="0" smtClean="0"/>
              <a:t>문화에 </a:t>
            </a:r>
            <a:r>
              <a:rPr lang="ko-KR" altLang="en-US" b="0" dirty="0"/>
              <a:t>따라 오해의 소지가 있거나 의미가 없는 문자</a:t>
            </a:r>
            <a:r>
              <a:rPr lang="en-US" altLang="ko-KR" b="0" dirty="0"/>
              <a:t>, </a:t>
            </a:r>
            <a:r>
              <a:rPr lang="ko-KR" altLang="en-US" b="0" dirty="0"/>
              <a:t>그림</a:t>
            </a:r>
          </a:p>
          <a:p>
            <a:pPr lvl="2"/>
            <a:r>
              <a:rPr lang="ko-KR" altLang="en-US" b="0" dirty="0" smtClean="0"/>
              <a:t>지역별 </a:t>
            </a:r>
            <a:r>
              <a:rPr lang="ko-KR" altLang="en-US" b="0" dirty="0"/>
              <a:t>법률의 차이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8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영문 </a:t>
            </a:r>
            <a:r>
              <a:rPr lang="ko-KR" altLang="en-US" b="0" dirty="0" err="1"/>
              <a:t>리소스번들</a:t>
            </a:r>
            <a:r>
              <a:rPr lang="ko-KR" altLang="en-US" b="0" dirty="0"/>
              <a:t>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161411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412776"/>
            <a:ext cx="83153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2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페이지의 다국어 처리하기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9552" y="1239470"/>
            <a:ext cx="7128792" cy="5407348"/>
            <a:chOff x="368818" y="319373"/>
            <a:chExt cx="8647923" cy="87853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818" y="319373"/>
              <a:ext cx="8343900" cy="30003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641" y="3284984"/>
              <a:ext cx="8420100" cy="5819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648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961366"/>
            <a:ext cx="7377113" cy="5685452"/>
            <a:chOff x="429931" y="370681"/>
            <a:chExt cx="8324850" cy="119121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31" y="370681"/>
              <a:ext cx="8324850" cy="5791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31" y="6167754"/>
              <a:ext cx="8162925" cy="611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804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등록 페이지의 다국어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57178"/>
            <a:ext cx="7801371" cy="5689639"/>
            <a:chOff x="371254" y="671512"/>
            <a:chExt cx="8286750" cy="124428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25" y="671512"/>
              <a:ext cx="8134350" cy="55149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54" y="6199186"/>
              <a:ext cx="8286750" cy="691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62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smtClean="0"/>
              <a:t>국제화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국가에서 사용할 수 있도록 다국어를 지원하는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en-US" altLang="ko-KR" b="0" dirty="0" smtClean="0"/>
              <a:t>i18n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표기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국제화는 </a:t>
            </a:r>
            <a:r>
              <a:rPr lang="ko-KR" altLang="en-US" b="0" dirty="0"/>
              <a:t>어느 국가에서나 사용할 수 있게 하는 지역화 </a:t>
            </a:r>
            <a:r>
              <a:rPr lang="ko-KR" altLang="en-US" b="0" dirty="0" smtClean="0"/>
              <a:t>기능을 포함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smtClean="0"/>
              <a:t>국제화는 </a:t>
            </a:r>
            <a:r>
              <a:rPr lang="ko-KR" altLang="en-US" b="0" dirty="0"/>
              <a:t>주로 다음과 같은 처리를 포함하여 지원해야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 </a:t>
            </a:r>
            <a:r>
              <a:rPr lang="ko-KR" altLang="en-US" b="0" dirty="0"/>
              <a:t>지원은 유니코드의 사용이나 기존의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적절히 처리하고 사용자 </a:t>
            </a:r>
            <a:r>
              <a:rPr lang="ko-KR" altLang="en-US" b="0" dirty="0" smtClean="0"/>
              <a:t>인터페이스에 표시할 </a:t>
            </a:r>
            <a:r>
              <a:rPr lang="ko-KR" altLang="en-US" b="0" dirty="0"/>
              <a:t>문자열에는 문자 코드가 포함되지 않도록 설계 및 개발해야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국제화를 </a:t>
            </a:r>
            <a:r>
              <a:rPr lang="ko-KR" altLang="en-US" b="0" dirty="0"/>
              <a:t>처리하는 정보에 언어 정보를 포함하거나</a:t>
            </a:r>
            <a:r>
              <a:rPr lang="en-US" altLang="ko-KR" b="0" dirty="0"/>
              <a:t>, </a:t>
            </a:r>
            <a:r>
              <a:rPr lang="ko-KR" altLang="en-US" b="0" dirty="0"/>
              <a:t>세로쓰기</a:t>
            </a:r>
            <a:r>
              <a:rPr lang="en-US" altLang="ko-KR" b="0" dirty="0"/>
              <a:t>/</a:t>
            </a:r>
            <a:r>
              <a:rPr lang="ko-KR" altLang="en-US" b="0" dirty="0"/>
              <a:t>가로쓰기</a:t>
            </a:r>
            <a:r>
              <a:rPr lang="en-US" altLang="ko-KR" b="0" dirty="0"/>
              <a:t>/</a:t>
            </a:r>
            <a:r>
              <a:rPr lang="ko-KR" altLang="en-US" b="0" dirty="0"/>
              <a:t>우측에서 </a:t>
            </a:r>
            <a:r>
              <a:rPr lang="ko-KR" altLang="en-US" b="0" dirty="0" smtClean="0"/>
              <a:t>좌측으로의 가로쓰기 </a:t>
            </a:r>
            <a:r>
              <a:rPr lang="ko-KR" altLang="en-US" b="0" dirty="0"/>
              <a:t>등 언어의 특성을 반영하는 처리 등을 지원해야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날짜와 </a:t>
            </a:r>
            <a:r>
              <a:rPr lang="ko-KR" altLang="en-US" b="0" dirty="0"/>
              <a:t>시간 표시</a:t>
            </a:r>
            <a:r>
              <a:rPr lang="en-US" altLang="ko-KR" b="0" dirty="0"/>
              <a:t>, </a:t>
            </a:r>
            <a:r>
              <a:rPr lang="ko-KR" altLang="en-US" b="0" dirty="0"/>
              <a:t>지역의 달력</a:t>
            </a:r>
            <a:r>
              <a:rPr lang="en-US" altLang="ko-KR" b="0" dirty="0"/>
              <a:t>, </a:t>
            </a:r>
            <a:r>
              <a:rPr lang="ko-KR" altLang="en-US" b="0" dirty="0"/>
              <a:t>숫자 표시</a:t>
            </a:r>
            <a:r>
              <a:rPr lang="en-US" altLang="ko-KR" b="0" dirty="0"/>
              <a:t>, </a:t>
            </a:r>
            <a:r>
              <a:rPr lang="ko-KR" altLang="en-US" b="0" dirty="0"/>
              <a:t>리스트의 정렬과 표시</a:t>
            </a:r>
            <a:r>
              <a:rPr lang="en-US" altLang="ko-KR" b="0" dirty="0"/>
              <a:t>, </a:t>
            </a:r>
            <a:r>
              <a:rPr lang="ko-KR" altLang="en-US" b="0" dirty="0"/>
              <a:t>인명이나 주소의 처리 </a:t>
            </a:r>
            <a:r>
              <a:rPr lang="ko-KR" altLang="en-US" b="0" dirty="0" smtClean="0"/>
              <a:t>등 언어의 </a:t>
            </a:r>
            <a:r>
              <a:rPr lang="ko-KR" altLang="en-US" b="0" dirty="0"/>
              <a:t>특성</a:t>
            </a:r>
            <a:r>
              <a:rPr lang="en-US" altLang="ko-KR" b="0" dirty="0"/>
              <a:t>(</a:t>
            </a:r>
            <a:r>
              <a:rPr lang="ko-KR" altLang="en-US" b="0" dirty="0"/>
              <a:t>언어적</a:t>
            </a:r>
            <a:r>
              <a:rPr lang="en-US" altLang="ko-KR" b="0" dirty="0"/>
              <a:t>·</a:t>
            </a:r>
            <a:r>
              <a:rPr lang="ko-KR" altLang="en-US" b="0" dirty="0"/>
              <a:t>지역적</a:t>
            </a:r>
            <a:r>
              <a:rPr lang="en-US" altLang="ko-KR" b="0" dirty="0"/>
              <a:t>·</a:t>
            </a:r>
            <a:r>
              <a:rPr lang="ko-KR" altLang="en-US" b="0" dirty="0"/>
              <a:t>문화적 특성 등</a:t>
            </a:r>
            <a:r>
              <a:rPr lang="en-US" altLang="ko-KR" b="0" dirty="0"/>
              <a:t>)</a:t>
            </a:r>
            <a:r>
              <a:rPr lang="ko-KR" altLang="en-US" b="0" dirty="0"/>
              <a:t>에 대한 사용자 설정을 지원해야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2"/>
            <a:r>
              <a:rPr lang="ko-KR" altLang="en-US" b="0" dirty="0" smtClean="0"/>
              <a:t>국제화는 </a:t>
            </a:r>
            <a:r>
              <a:rPr lang="ko-KR" altLang="en-US" b="0" dirty="0"/>
              <a:t>사용자의 요청이나 설정에 따라 </a:t>
            </a:r>
            <a:r>
              <a:rPr lang="ko-KR" altLang="en-US" b="0" dirty="0" err="1"/>
              <a:t>필요시</a:t>
            </a:r>
            <a:r>
              <a:rPr lang="ko-KR" altLang="en-US" b="0" dirty="0"/>
              <a:t> 사용되도록 지역화 정보를 코드와 </a:t>
            </a:r>
            <a:r>
              <a:rPr lang="ko-KR" altLang="en-US" b="0" dirty="0" smtClean="0"/>
              <a:t>분리해야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다국어 처리의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8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Locale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특정 </a:t>
            </a:r>
            <a:r>
              <a:rPr lang="ko-KR" altLang="en-US" b="0" dirty="0"/>
              <a:t>지리적</a:t>
            </a:r>
            <a:r>
              <a:rPr lang="en-US" altLang="ko-KR" b="0" dirty="0"/>
              <a:t>·</a:t>
            </a:r>
            <a:r>
              <a:rPr lang="ko-KR" altLang="en-US" b="0" dirty="0"/>
              <a:t>정치적</a:t>
            </a:r>
            <a:r>
              <a:rPr lang="en-US" altLang="ko-KR" b="0" dirty="0"/>
              <a:t>·</a:t>
            </a:r>
            <a:r>
              <a:rPr lang="ko-KR" altLang="en-US" b="0" dirty="0"/>
              <a:t>문화적 지역을 나타내는 </a:t>
            </a:r>
            <a:r>
              <a:rPr lang="ko-KR" altLang="en-US" b="0" dirty="0" smtClean="0"/>
              <a:t>클래스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지역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따라 결정되는 지역적 문화</a:t>
            </a:r>
            <a:r>
              <a:rPr lang="en-US" altLang="ko-KR" b="0" dirty="0"/>
              <a:t>(</a:t>
            </a:r>
            <a:r>
              <a:rPr lang="ko-KR" altLang="en-US" b="0" dirty="0"/>
              <a:t>언어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</a:t>
            </a:r>
            <a:r>
              <a:rPr lang="en-US" altLang="ko-KR" b="0" dirty="0"/>
              <a:t>)</a:t>
            </a:r>
            <a:r>
              <a:rPr lang="ko-KR" altLang="en-US" b="0" dirty="0"/>
              <a:t>의 정보를 담고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웹 </a:t>
            </a:r>
            <a:r>
              <a:rPr lang="ko-KR" altLang="en-US" b="0" dirty="0" smtClean="0"/>
              <a:t>페이지에 </a:t>
            </a:r>
            <a:r>
              <a:rPr lang="ko-KR" altLang="en-US" b="0" dirty="0"/>
              <a:t>보이는 메시지가 여러 가지 언어로 주어졌을 때 사용자가 어떤 언어로 출력할 것인지 </a:t>
            </a:r>
            <a:r>
              <a:rPr lang="ko-KR" altLang="en-US" b="0" dirty="0" smtClean="0"/>
              <a:t>결정할 </a:t>
            </a:r>
            <a:r>
              <a:rPr lang="ko-KR" altLang="en-US" b="0" dirty="0"/>
              <a:t>수 있게 하는 수단이 바로 </a:t>
            </a:r>
            <a:r>
              <a:rPr lang="en-US" altLang="ko-KR" b="0" dirty="0"/>
              <a:t>Locale </a:t>
            </a:r>
            <a:r>
              <a:rPr lang="ko-KR" altLang="en-US" b="0" dirty="0" smtClean="0"/>
              <a:t>클래스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Locale </a:t>
            </a:r>
            <a:r>
              <a:rPr lang="ko-KR" altLang="en-US" b="0" dirty="0"/>
              <a:t>클래스는 단순한 메시지뿐 </a:t>
            </a:r>
            <a:r>
              <a:rPr lang="ko-KR" altLang="en-US" b="0" dirty="0" smtClean="0"/>
              <a:t>아니라 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등을 표현하는 데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객체의 생성은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이용하여 현재 웹 브라우저에 미리 정의된 </a:t>
            </a:r>
            <a:r>
              <a:rPr lang="ko-KR" altLang="en-US" b="0" dirty="0" smtClean="0"/>
              <a:t>언어나 국가 </a:t>
            </a:r>
            <a:r>
              <a:rPr lang="ko-KR" altLang="en-US" b="0" dirty="0"/>
              <a:t>정보를 가져오는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Locale </a:t>
            </a:r>
            <a:r>
              <a:rPr lang="ko-KR" altLang="en-US" b="0" dirty="0"/>
              <a:t>클래스를 사용하려면 </a:t>
            </a:r>
            <a:r>
              <a:rPr lang="en-US" altLang="ko-KR" b="0" dirty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속성으로 패키지 </a:t>
            </a:r>
            <a:r>
              <a:rPr lang="en-US" altLang="ko-KR" b="0" dirty="0" err="1"/>
              <a:t>java.util.Locale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9" y="4365104"/>
            <a:ext cx="8201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로케일 </a:t>
            </a:r>
            <a:r>
              <a:rPr lang="ko-KR" altLang="en-US" dirty="0" smtClean="0"/>
              <a:t>감지하기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설정된 국가와 언어 이름을 알아내는 것을 </a:t>
            </a:r>
            <a:r>
              <a:rPr lang="ko-KR" altLang="en-US" b="0" dirty="0" smtClean="0"/>
              <a:t>로</a:t>
            </a:r>
            <a:r>
              <a:rPr lang="ko-KR" altLang="en-US" b="0" dirty="0"/>
              <a:t>케일 </a:t>
            </a:r>
            <a:r>
              <a:rPr lang="ko-KR" altLang="en-US" b="0" dirty="0" smtClean="0"/>
              <a:t>감지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로케일 </a:t>
            </a:r>
            <a:r>
              <a:rPr lang="ko-KR" altLang="en-US" b="0" dirty="0"/>
              <a:t>감지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140968"/>
            <a:ext cx="6981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4" y="931818"/>
            <a:ext cx="74168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로케일 </a:t>
            </a:r>
            <a:r>
              <a:rPr lang="ko-KR" altLang="en-US" dirty="0" smtClean="0"/>
              <a:t>표현하기</a:t>
            </a:r>
            <a:endParaRPr lang="en-US" altLang="ko-KR" dirty="0" smtClean="0"/>
          </a:p>
          <a:p>
            <a:pPr lvl="1"/>
            <a:r>
              <a:rPr lang="ko-KR" altLang="en-US" dirty="0"/>
              <a:t>언어 설정</a:t>
            </a:r>
          </a:p>
          <a:p>
            <a:pPr lvl="2"/>
            <a:r>
              <a:rPr lang="ko-KR" altLang="en-US" b="0" dirty="0"/>
              <a:t>다양한 국가별 언어를 제대로 표현하기 위해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setHeader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Locale </a:t>
            </a:r>
            <a:r>
              <a:rPr lang="ko-KR" altLang="en-US" b="0" dirty="0"/>
              <a:t>클래스를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2" y="2420888"/>
            <a:ext cx="7247136" cy="38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7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161</TotalTime>
  <Words>1121</Words>
  <Application>Microsoft Office PowerPoint</Application>
  <PresentationFormat>화면 슬라이드 쇼(4:3)</PresentationFormat>
  <Paragraphs>169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다국어 처리</vt:lpstr>
      <vt:lpstr>PowerPoint 프레젠테이션</vt:lpstr>
      <vt:lpstr>1. 다국어 처리의 개요</vt:lpstr>
      <vt:lpstr>1. 다국어 처리의 개요</vt:lpstr>
      <vt:lpstr>1. 다국어 처리의 개요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2. Locale 클래스를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3. JSTL fmt 태그를 이용한 다국어 처리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4. [웹 쇼핑몰] 상품 등록 페이지의 다국어 처리하기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311</cp:revision>
  <dcterms:created xsi:type="dcterms:W3CDTF">2011-01-05T15:14:06Z</dcterms:created>
  <dcterms:modified xsi:type="dcterms:W3CDTF">2018-11-06T06:19:01Z</dcterms:modified>
</cp:coreProperties>
</file>