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292C4C-9491-45CC-97E3-16B7E8950901}">
  <a:tblStyle styleId="{B9292C4C-9491-45CC-97E3-16B7E89509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eae7df1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eae7df1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eae7df1a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eae7df1a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874010f01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874010f01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8857dce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8857dce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eae7df1a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eae7df1a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eae7df1a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eae7df1a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eae7df1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eae7df1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874010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874010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c69cba6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c69cba6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7cc8b89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7cc8b89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eae7df1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eae7df1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874010f01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874010f0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ec9f51a6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ec9f51a6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8857dce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8857dce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8857dce1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8857dce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philyair.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airnow.gov/?city=Philadelphia&amp;state=PA&amp;country=USA" TargetMode="External"/><Relationship Id="rId4" Type="http://schemas.openxmlformats.org/officeDocument/2006/relationships/hyperlink" Target="https://www.airnow.gov/?city=Philadelphia&amp;state=PA&amp;country=USA" TargetMode="External"/><Relationship Id="rId5" Type="http://schemas.openxmlformats.org/officeDocument/2006/relationships/hyperlink" Target="https://www.phila.gov/services/mental-physical-health/environmental-health-hazards/air-quality" TargetMode="External"/><Relationship Id="rId6" Type="http://schemas.openxmlformats.org/officeDocument/2006/relationships/hyperlink" Target="https://www.phila.gov/services/mental-physical-health/environmental-health-hazards/air-quality" TargetMode="External"/><Relationship Id="rId7" Type="http://schemas.openxmlformats.org/officeDocument/2006/relationships/hyperlink" Target="https://www.ncei.noaa.gov/cdo-web/" TargetMode="External"/><Relationship Id="rId8" Type="http://schemas.openxmlformats.org/officeDocument/2006/relationships/hyperlink" Target="https://www.ncei.noaa.gov/cdo-we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philyair.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PM2.5 Data Analysis and Forecasting Using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214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Data </a:t>
            </a:r>
            <a:r>
              <a:rPr lang="en" sz="2320"/>
              <a:t>Collected</a:t>
            </a:r>
            <a:endParaRPr sz="2320"/>
          </a:p>
        </p:txBody>
      </p:sp>
      <p:sp>
        <p:nvSpPr>
          <p:cNvPr id="132" name="Google Shape;132;p22"/>
          <p:cNvSpPr txBox="1"/>
          <p:nvPr>
            <p:ph idx="1" type="body"/>
          </p:nvPr>
        </p:nvSpPr>
        <p:spPr>
          <a:xfrm>
            <a:off x="3585625" y="4335575"/>
            <a:ext cx="5379000" cy="523800"/>
          </a:xfrm>
          <a:prstGeom prst="rect">
            <a:avLst/>
          </a:prstGeom>
        </p:spPr>
        <p:txBody>
          <a:bodyPr anchorCtr="0" anchor="t" bIns="91425" lIns="91425" spcFirstLastPara="1" rIns="91425" wrap="square" tIns="91425">
            <a:normAutofit fontScale="85000"/>
          </a:bodyPr>
          <a:lstStyle/>
          <a:p>
            <a:pPr indent="-287972" lvl="0" marL="457200" rtl="0" algn="l">
              <a:lnSpc>
                <a:spcPct val="95000"/>
              </a:lnSpc>
              <a:spcBef>
                <a:spcPts val="0"/>
              </a:spcBef>
              <a:spcAft>
                <a:spcPts val="0"/>
              </a:spcAft>
              <a:buSzPct val="100000"/>
              <a:buChar char="●"/>
            </a:pPr>
            <a:r>
              <a:rPr lang="en" sz="1100"/>
              <a:t>PM</a:t>
            </a:r>
            <a:r>
              <a:rPr baseline="-25000" lang="en" sz="1100"/>
              <a:t>2.5</a:t>
            </a:r>
            <a:r>
              <a:rPr lang="en" sz="1100"/>
              <a:t> at the “NEW” site from EPA air pollutants download site and NOAA weather data at Philadelphia Airport site were collected for the past ten years (Oct. 2013 to Jan. 2024.)</a:t>
            </a:r>
            <a:endParaRPr sz="1100"/>
          </a:p>
        </p:txBody>
      </p:sp>
      <p:pic>
        <p:nvPicPr>
          <p:cNvPr id="133" name="Google Shape;133;p22"/>
          <p:cNvPicPr preferRelativeResize="0"/>
          <p:nvPr/>
        </p:nvPicPr>
        <p:blipFill>
          <a:blip r:embed="rId3">
            <a:alphaModFix/>
          </a:blip>
          <a:stretch>
            <a:fillRect/>
          </a:stretch>
        </p:blipFill>
        <p:spPr>
          <a:xfrm>
            <a:off x="385475" y="826012"/>
            <a:ext cx="3139651" cy="3279275"/>
          </a:xfrm>
          <a:prstGeom prst="rect">
            <a:avLst/>
          </a:prstGeom>
          <a:noFill/>
          <a:ln>
            <a:noFill/>
          </a:ln>
        </p:spPr>
      </p:pic>
      <p:sp>
        <p:nvSpPr>
          <p:cNvPr id="134" name="Google Shape;134;p22"/>
          <p:cNvSpPr txBox="1"/>
          <p:nvPr/>
        </p:nvSpPr>
        <p:spPr>
          <a:xfrm>
            <a:off x="385550" y="4143850"/>
            <a:ext cx="3139500" cy="5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chemeClr val="dk2"/>
                </a:solidFill>
              </a:rPr>
              <a:t>Source: </a:t>
            </a:r>
            <a:r>
              <a:rPr lang="en" sz="800">
                <a:solidFill>
                  <a:schemeClr val="dk1"/>
                </a:solidFill>
              </a:rPr>
              <a:t>h</a:t>
            </a:r>
            <a:r>
              <a:rPr lang="en" sz="800">
                <a:solidFill>
                  <a:schemeClr val="dk1"/>
                </a:solidFill>
              </a:rPr>
              <a:t>ttps://www.phila.gov/media/20210316150355/PAQS_Report_Sept4-2020_final.pdf</a:t>
            </a:r>
            <a:endParaRPr sz="800">
              <a:solidFill>
                <a:schemeClr val="dk2"/>
              </a:solidFill>
            </a:endParaRPr>
          </a:p>
        </p:txBody>
      </p:sp>
      <p:pic>
        <p:nvPicPr>
          <p:cNvPr id="135" name="Google Shape;135;p22"/>
          <p:cNvPicPr preferRelativeResize="0"/>
          <p:nvPr/>
        </p:nvPicPr>
        <p:blipFill>
          <a:blip r:embed="rId4">
            <a:alphaModFix/>
          </a:blip>
          <a:stretch>
            <a:fillRect/>
          </a:stretch>
        </p:blipFill>
        <p:spPr>
          <a:xfrm>
            <a:off x="6362850" y="1971600"/>
            <a:ext cx="2267475" cy="2267475"/>
          </a:xfrm>
          <a:prstGeom prst="rect">
            <a:avLst/>
          </a:prstGeom>
          <a:noFill/>
          <a:ln>
            <a:noFill/>
          </a:ln>
        </p:spPr>
      </p:pic>
      <p:pic>
        <p:nvPicPr>
          <p:cNvPr id="136" name="Google Shape;136;p22"/>
          <p:cNvPicPr preferRelativeResize="0"/>
          <p:nvPr/>
        </p:nvPicPr>
        <p:blipFill>
          <a:blip r:embed="rId5">
            <a:alphaModFix/>
          </a:blip>
          <a:stretch>
            <a:fillRect/>
          </a:stretch>
        </p:blipFill>
        <p:spPr>
          <a:xfrm>
            <a:off x="3830700" y="1971600"/>
            <a:ext cx="2287775" cy="2287775"/>
          </a:xfrm>
          <a:prstGeom prst="rect">
            <a:avLst/>
          </a:prstGeom>
          <a:noFill/>
          <a:ln>
            <a:noFill/>
          </a:ln>
        </p:spPr>
      </p:pic>
      <p:pic>
        <p:nvPicPr>
          <p:cNvPr id="137" name="Google Shape;137;p22"/>
          <p:cNvPicPr preferRelativeResize="0"/>
          <p:nvPr/>
        </p:nvPicPr>
        <p:blipFill>
          <a:blip r:embed="rId6">
            <a:alphaModFix/>
          </a:blip>
          <a:stretch>
            <a:fillRect/>
          </a:stretch>
        </p:blipFill>
        <p:spPr>
          <a:xfrm>
            <a:off x="3674051" y="138525"/>
            <a:ext cx="5044325" cy="1833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234275" y="147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Data Analysis</a:t>
            </a:r>
            <a:endParaRPr/>
          </a:p>
        </p:txBody>
      </p:sp>
      <p:pic>
        <p:nvPicPr>
          <p:cNvPr id="143" name="Google Shape;143;p23"/>
          <p:cNvPicPr preferRelativeResize="0"/>
          <p:nvPr/>
        </p:nvPicPr>
        <p:blipFill rotWithShape="1">
          <a:blip r:embed="rId3">
            <a:alphaModFix/>
          </a:blip>
          <a:srcRect b="30439" l="0" r="0" t="0"/>
          <a:stretch/>
        </p:blipFill>
        <p:spPr>
          <a:xfrm>
            <a:off x="6214625" y="147950"/>
            <a:ext cx="2619420" cy="2270875"/>
          </a:xfrm>
          <a:prstGeom prst="rect">
            <a:avLst/>
          </a:prstGeom>
          <a:noFill/>
          <a:ln>
            <a:noFill/>
          </a:ln>
        </p:spPr>
      </p:pic>
      <p:pic>
        <p:nvPicPr>
          <p:cNvPr id="144" name="Google Shape;144;p23"/>
          <p:cNvPicPr preferRelativeResize="0"/>
          <p:nvPr/>
        </p:nvPicPr>
        <p:blipFill>
          <a:blip r:embed="rId4">
            <a:alphaModFix/>
          </a:blip>
          <a:stretch>
            <a:fillRect/>
          </a:stretch>
        </p:blipFill>
        <p:spPr>
          <a:xfrm>
            <a:off x="6293799" y="2647950"/>
            <a:ext cx="2461075" cy="2412475"/>
          </a:xfrm>
          <a:prstGeom prst="rect">
            <a:avLst/>
          </a:prstGeom>
          <a:noFill/>
          <a:ln>
            <a:noFill/>
          </a:ln>
        </p:spPr>
      </p:pic>
      <p:sp>
        <p:nvSpPr>
          <p:cNvPr id="145" name="Google Shape;145;p23"/>
          <p:cNvSpPr txBox="1"/>
          <p:nvPr/>
        </p:nvSpPr>
        <p:spPr>
          <a:xfrm>
            <a:off x="153400" y="2896050"/>
            <a:ext cx="6140400" cy="2124000"/>
          </a:xfrm>
          <a:prstGeom prst="rect">
            <a:avLst/>
          </a:prstGeom>
          <a:noFill/>
          <a:ln>
            <a:noFill/>
          </a:ln>
        </p:spPr>
        <p:txBody>
          <a:bodyPr anchorCtr="0" anchor="t" bIns="91425" lIns="91425" spcFirstLastPara="1" rIns="91425" wrap="square" tIns="91425">
            <a:spAutoFit/>
          </a:bodyPr>
          <a:lstStyle/>
          <a:p>
            <a:pPr indent="-114300" lvl="0" marL="228600" rtl="0" algn="l">
              <a:spcBef>
                <a:spcPts val="0"/>
              </a:spcBef>
              <a:spcAft>
                <a:spcPts val="0"/>
              </a:spcAft>
              <a:buClr>
                <a:schemeClr val="dk2"/>
              </a:buClr>
              <a:buSzPts val="900"/>
              <a:buChar char="●"/>
            </a:pPr>
            <a:r>
              <a:rPr b="1" lang="en" sz="900">
                <a:solidFill>
                  <a:schemeClr val="dk2"/>
                </a:solidFill>
              </a:rPr>
              <a:t>Reduction in PM2.5 Concentrations (2013 - Early 2020)</a:t>
            </a:r>
            <a:r>
              <a:rPr lang="en" sz="900">
                <a:solidFill>
                  <a:schemeClr val="dk2"/>
                </a:solidFill>
              </a:rPr>
              <a:t>: From 2013 to early 2020, there was a significant decrease in PM2.5 concentrations, dropping from 10.26 µg/m³ to 7.75 µg/m³, marking an approximate reduction of about 30%. This decline reflects successful efforts in air quality management and pollution control measures during this period.</a:t>
            </a:r>
            <a:endParaRPr sz="900">
              <a:solidFill>
                <a:schemeClr val="dk2"/>
              </a:solidFill>
            </a:endParaRPr>
          </a:p>
          <a:p>
            <a:pPr indent="-114300" lvl="0" marL="228600" rtl="0" algn="l">
              <a:spcBef>
                <a:spcPts val="0"/>
              </a:spcBef>
              <a:spcAft>
                <a:spcPts val="0"/>
              </a:spcAft>
              <a:buClr>
                <a:schemeClr val="dk2"/>
              </a:buClr>
              <a:buSzPts val="900"/>
              <a:buChar char="●"/>
            </a:pPr>
            <a:r>
              <a:rPr b="1" lang="en" sz="900">
                <a:solidFill>
                  <a:schemeClr val="dk2"/>
                </a:solidFill>
              </a:rPr>
              <a:t>Recent Increase Due to Wildfires (Last 3 Years)</a:t>
            </a:r>
            <a:r>
              <a:rPr lang="en" sz="900">
                <a:solidFill>
                  <a:schemeClr val="dk2"/>
                </a:solidFill>
              </a:rPr>
              <a:t>: In contrast, the last three years have witnessed a resurgence in PM2.5 levels, reaching up to 10.16 µg/m³. This increase is attributed primarily to a few days of exceptionally high PM2.5 concentrations, directly linked to long-range transport of smoke from Canadian wildfires. Notably, HYSPLIT4 48-hour back-trajectory modeling pinpointed that the elevated PM2.5 levels on June 8, 2023, were influenced by these wildfire events.</a:t>
            </a:r>
            <a:endParaRPr sz="900">
              <a:solidFill>
                <a:schemeClr val="dk2"/>
              </a:solidFill>
            </a:endParaRPr>
          </a:p>
          <a:p>
            <a:pPr indent="-114300" lvl="0" marL="228600" rtl="0" algn="l">
              <a:spcBef>
                <a:spcPts val="0"/>
              </a:spcBef>
              <a:spcAft>
                <a:spcPts val="0"/>
              </a:spcAft>
              <a:buClr>
                <a:schemeClr val="dk2"/>
              </a:buClr>
              <a:buSzPts val="900"/>
              <a:buChar char="●"/>
            </a:pPr>
            <a:r>
              <a:rPr b="1" lang="en" sz="900">
                <a:solidFill>
                  <a:schemeClr val="dk2"/>
                </a:solidFill>
              </a:rPr>
              <a:t>Local Impact from Industrial Activities</a:t>
            </a:r>
            <a:r>
              <a:rPr lang="en" sz="900">
                <a:solidFill>
                  <a:schemeClr val="dk2"/>
                </a:solidFill>
              </a:rPr>
              <a:t>: Analysis using the Conditional Probability Function, which assesses the frequency of wind directions in conjunction with PM2.5 levels exceeding 12.1 µg/m³, indicates that the NEW monitoring site's air quality is notably affected by industrial emissions originating from the southwest (SW) and south (S) directions. This finding highlights the localized influence of industrial activities on the site's PM2.5 concentrations.</a:t>
            </a:r>
            <a:endParaRPr sz="900">
              <a:solidFill>
                <a:schemeClr val="dk2"/>
              </a:solidFill>
            </a:endParaRPr>
          </a:p>
        </p:txBody>
      </p:sp>
      <p:pic>
        <p:nvPicPr>
          <p:cNvPr id="146" name="Google Shape;146;p23"/>
          <p:cNvPicPr preferRelativeResize="0"/>
          <p:nvPr/>
        </p:nvPicPr>
        <p:blipFill>
          <a:blip r:embed="rId5">
            <a:alphaModFix/>
          </a:blip>
          <a:stretch>
            <a:fillRect/>
          </a:stretch>
        </p:blipFill>
        <p:spPr>
          <a:xfrm>
            <a:off x="683250" y="644450"/>
            <a:ext cx="5223000" cy="2270875"/>
          </a:xfrm>
          <a:prstGeom prst="rect">
            <a:avLst/>
          </a:prstGeom>
          <a:noFill/>
          <a:ln>
            <a:noFill/>
          </a:ln>
        </p:spPr>
      </p:pic>
      <p:sp>
        <p:nvSpPr>
          <p:cNvPr id="147" name="Google Shape;147;p23"/>
          <p:cNvSpPr txBox="1"/>
          <p:nvPr/>
        </p:nvSpPr>
        <p:spPr>
          <a:xfrm>
            <a:off x="2209025" y="856425"/>
            <a:ext cx="278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D83729"/>
                </a:solidFill>
              </a:rPr>
              <a:t>Canada Wildfire Event (211 ug/m3), Jun. 08, 2023</a:t>
            </a:r>
            <a:endParaRPr sz="900">
              <a:solidFill>
                <a:srgbClr val="D83729"/>
              </a:solidFill>
            </a:endParaRPr>
          </a:p>
        </p:txBody>
      </p:sp>
      <p:sp>
        <p:nvSpPr>
          <p:cNvPr id="148" name="Google Shape;148;p23"/>
          <p:cNvSpPr/>
          <p:nvPr/>
        </p:nvSpPr>
        <p:spPr>
          <a:xfrm>
            <a:off x="4886325" y="936375"/>
            <a:ext cx="288000" cy="163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t>
            </a:r>
            <a:r>
              <a:rPr lang="en"/>
              <a:t>Ensemble</a:t>
            </a:r>
            <a:r>
              <a:rPr lang="en"/>
              <a:t> Forecast Model (most common values)</a:t>
            </a:r>
            <a:endParaRPr/>
          </a:p>
        </p:txBody>
      </p:sp>
      <p:graphicFrame>
        <p:nvGraphicFramePr>
          <p:cNvPr id="154" name="Google Shape;154;p24"/>
          <p:cNvGraphicFramePr/>
          <p:nvPr/>
        </p:nvGraphicFramePr>
        <p:xfrm>
          <a:off x="225300" y="1601338"/>
          <a:ext cx="3000000" cy="3000000"/>
        </p:xfrm>
        <a:graphic>
          <a:graphicData uri="http://schemas.openxmlformats.org/drawingml/2006/table">
            <a:tbl>
              <a:tblPr>
                <a:noFill/>
                <a:tableStyleId>{B9292C4C-9491-45CC-97E3-16B7E8950901}</a:tableStyleId>
              </a:tblPr>
              <a:tblGrid>
                <a:gridCol w="1132525"/>
                <a:gridCol w="982450"/>
                <a:gridCol w="1187100"/>
                <a:gridCol w="1228025"/>
              </a:tblGrid>
              <a:tr h="460875">
                <a:tc>
                  <a:txBody>
                    <a:bodyPr/>
                    <a:lstStyle/>
                    <a:p>
                      <a:pPr indent="0" lvl="0" marL="0" rtl="0" algn="l">
                        <a:spcBef>
                          <a:spcPts val="0"/>
                        </a:spcBef>
                        <a:spcAft>
                          <a:spcPts val="0"/>
                        </a:spcAft>
                        <a:buNone/>
                      </a:pPr>
                      <a:r>
                        <a:rPr lang="en"/>
                        <a:t>Scenarios</a:t>
                      </a:r>
                      <a:endParaRPr/>
                    </a:p>
                  </a:txBody>
                  <a:tcPr marT="91425" marB="91425" marR="91425" marL="91425"/>
                </a:tc>
                <a:tc>
                  <a:txBody>
                    <a:bodyPr/>
                    <a:lstStyle/>
                    <a:p>
                      <a:pPr indent="0" lvl="0" marL="0" rtl="0" algn="l">
                        <a:spcBef>
                          <a:spcPts val="0"/>
                        </a:spcBef>
                        <a:spcAft>
                          <a:spcPts val="0"/>
                        </a:spcAft>
                        <a:buNone/>
                      </a:pPr>
                      <a:r>
                        <a:rPr lang="en"/>
                        <a:t>RF</a:t>
                      </a:r>
                      <a:endParaRPr/>
                    </a:p>
                  </a:txBody>
                  <a:tcPr marT="91425" marB="91425" marR="91425" marL="91425"/>
                </a:tc>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ANN</a:t>
                      </a:r>
                      <a:endParaRPr/>
                    </a:p>
                  </a:txBody>
                  <a:tcPr marT="91425" marB="91425" marR="91425" marL="91425"/>
                </a:tc>
              </a:tr>
              <a:tr h="460875">
                <a:tc>
                  <a:txBody>
                    <a:bodyPr/>
                    <a:lstStyle/>
                    <a:p>
                      <a:pPr indent="0" lvl="0" marL="0" rtl="0" algn="l">
                        <a:spcBef>
                          <a:spcPts val="0"/>
                        </a:spcBef>
                        <a:spcAft>
                          <a:spcPts val="0"/>
                        </a:spcAft>
                        <a:buNone/>
                      </a:pPr>
                      <a:r>
                        <a:rPr lang="en"/>
                        <a:t>10 years</a:t>
                      </a:r>
                      <a:endParaRPr/>
                    </a:p>
                  </a:txBody>
                  <a:tcPr marT="91425" marB="91425" marR="91425" marL="91425"/>
                </a:tc>
                <a:tc>
                  <a:txBody>
                    <a:bodyPr/>
                    <a:lstStyle/>
                    <a:p>
                      <a:pPr indent="0" lvl="0" marL="0" rtl="0" algn="l">
                        <a:spcBef>
                          <a:spcPts val="0"/>
                        </a:spcBef>
                        <a:spcAft>
                          <a:spcPts val="0"/>
                        </a:spcAft>
                        <a:buNone/>
                      </a:pPr>
                      <a:r>
                        <a:rPr lang="en"/>
                        <a:t>89%</a:t>
                      </a:r>
                      <a:endParaRPr/>
                    </a:p>
                  </a:txBody>
                  <a:tcPr marT="91425" marB="91425" marR="91425" marL="91425"/>
                </a:tc>
                <a:tc>
                  <a:txBody>
                    <a:bodyPr/>
                    <a:lstStyle/>
                    <a:p>
                      <a:pPr indent="0" lvl="0" marL="0" rtl="0" algn="l">
                        <a:spcBef>
                          <a:spcPts val="0"/>
                        </a:spcBef>
                        <a:spcAft>
                          <a:spcPts val="0"/>
                        </a:spcAft>
                        <a:buNone/>
                      </a:pPr>
                      <a:r>
                        <a:rPr lang="en"/>
                        <a:t>85%</a:t>
                      </a:r>
                      <a:endParaRPr/>
                    </a:p>
                  </a:txBody>
                  <a:tcPr marT="91425" marB="91425" marR="91425" marL="91425"/>
                </a:tc>
                <a:tc>
                  <a:txBody>
                    <a:bodyPr/>
                    <a:lstStyle/>
                    <a:p>
                      <a:pPr indent="0" lvl="0" marL="0" rtl="0" algn="l">
                        <a:spcBef>
                          <a:spcPts val="0"/>
                        </a:spcBef>
                        <a:spcAft>
                          <a:spcPts val="0"/>
                        </a:spcAft>
                        <a:buNone/>
                      </a:pPr>
                      <a:r>
                        <a:rPr lang="en"/>
                        <a:t>79%</a:t>
                      </a:r>
                      <a:endParaRPr/>
                    </a:p>
                  </a:txBody>
                  <a:tcPr marT="91425" marB="91425" marR="91425" marL="91425"/>
                </a:tc>
              </a:tr>
              <a:tr h="709050">
                <a:tc>
                  <a:txBody>
                    <a:bodyPr/>
                    <a:lstStyle/>
                    <a:p>
                      <a:pPr indent="0" lvl="0" marL="0" rtl="0" algn="l">
                        <a:spcBef>
                          <a:spcPts val="0"/>
                        </a:spcBef>
                        <a:spcAft>
                          <a:spcPts val="0"/>
                        </a:spcAft>
                        <a:buNone/>
                      </a:pPr>
                      <a:r>
                        <a:rPr lang="en"/>
                        <a:t>5 years all months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96%</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r>
              <a:tr h="460875">
                <a:tc>
                  <a:txBody>
                    <a:bodyPr/>
                    <a:lstStyle/>
                    <a:p>
                      <a:pPr indent="0" lvl="0" marL="0" rtl="0" algn="l">
                        <a:spcBef>
                          <a:spcPts val="0"/>
                        </a:spcBef>
                        <a:spcAft>
                          <a:spcPts val="0"/>
                        </a:spcAft>
                        <a:buNone/>
                      </a:pPr>
                      <a:r>
                        <a:rPr lang="en"/>
                        <a:t>Winters</a:t>
                      </a:r>
                      <a:endParaRPr/>
                    </a:p>
                  </a:txBody>
                  <a:tcPr marT="91425" marB="91425" marR="91425" marL="91425"/>
                </a:tc>
                <a:tc>
                  <a:txBody>
                    <a:bodyPr/>
                    <a:lstStyle/>
                    <a:p>
                      <a:pPr indent="0" lvl="0" marL="0" rtl="0" algn="l">
                        <a:spcBef>
                          <a:spcPts val="0"/>
                        </a:spcBef>
                        <a:spcAft>
                          <a:spcPts val="0"/>
                        </a:spcAft>
                        <a:buNone/>
                      </a:pPr>
                      <a:r>
                        <a:rPr lang="en"/>
                        <a:t>94%</a:t>
                      </a:r>
                      <a:endParaRPr/>
                    </a:p>
                  </a:txBody>
                  <a:tcPr marT="91425" marB="91425" marR="91425" marL="91425"/>
                </a:tc>
                <a:tc>
                  <a:txBody>
                    <a:bodyPr/>
                    <a:lstStyle/>
                    <a:p>
                      <a:pPr indent="0" lvl="0" marL="0" rtl="0" algn="l">
                        <a:spcBef>
                          <a:spcPts val="0"/>
                        </a:spcBef>
                        <a:spcAft>
                          <a:spcPts val="0"/>
                        </a:spcAft>
                        <a:buNone/>
                      </a:pPr>
                      <a:r>
                        <a:rPr lang="en"/>
                        <a:t>90%</a:t>
                      </a:r>
                      <a:endParaRPr/>
                    </a:p>
                  </a:txBody>
                  <a:tcPr marT="91425" marB="91425" marR="91425" marL="91425"/>
                </a:tc>
                <a:tc>
                  <a:txBody>
                    <a:bodyPr/>
                    <a:lstStyle/>
                    <a:p>
                      <a:pPr indent="0" lvl="0" marL="0" rtl="0" algn="l">
                        <a:spcBef>
                          <a:spcPts val="0"/>
                        </a:spcBef>
                        <a:spcAft>
                          <a:spcPts val="0"/>
                        </a:spcAft>
                        <a:buNone/>
                      </a:pPr>
                      <a:r>
                        <a:rPr lang="en"/>
                        <a:t>91%</a:t>
                      </a:r>
                      <a:endParaRPr/>
                    </a:p>
                  </a:txBody>
                  <a:tcPr marT="91425" marB="91425" marR="91425" marL="91425"/>
                </a:tc>
              </a:tr>
            </a:tbl>
          </a:graphicData>
        </a:graphic>
      </p:graphicFrame>
      <p:sp>
        <p:nvSpPr>
          <p:cNvPr id="155" name="Google Shape;155;p24"/>
          <p:cNvSpPr txBox="1"/>
          <p:nvPr/>
        </p:nvSpPr>
        <p:spPr>
          <a:xfrm>
            <a:off x="66650" y="4698025"/>
            <a:ext cx="102024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 </a:t>
            </a:r>
            <a:r>
              <a:rPr lang="en" sz="1800">
                <a:solidFill>
                  <a:schemeClr val="dk2"/>
                </a:solidFill>
              </a:rPr>
              <a:t>ensemble model was implemented primarily through my web interface at: </a:t>
            </a:r>
            <a:r>
              <a:rPr lang="en" sz="1800" u="sng">
                <a:solidFill>
                  <a:schemeClr val="hlink"/>
                </a:solidFill>
                <a:hlinkClick r:id="rId3"/>
              </a:rPr>
              <a:t>philyair.com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240275" y="109175"/>
            <a:ext cx="8520600" cy="7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Results - Ensemble Model Forecast (Best performing model: Random Forest Model)</a:t>
            </a:r>
            <a:endParaRPr sz="2120"/>
          </a:p>
        </p:txBody>
      </p:sp>
      <p:pic>
        <p:nvPicPr>
          <p:cNvPr id="161" name="Google Shape;161;p25"/>
          <p:cNvPicPr preferRelativeResize="0"/>
          <p:nvPr/>
        </p:nvPicPr>
        <p:blipFill rotWithShape="1">
          <a:blip r:embed="rId3">
            <a:alphaModFix/>
          </a:blip>
          <a:srcRect b="0" l="882" r="0" t="0"/>
          <a:stretch/>
        </p:blipFill>
        <p:spPr>
          <a:xfrm>
            <a:off x="4918825" y="826125"/>
            <a:ext cx="3118726" cy="2065319"/>
          </a:xfrm>
          <a:prstGeom prst="rect">
            <a:avLst/>
          </a:prstGeom>
          <a:noFill/>
          <a:ln>
            <a:noFill/>
          </a:ln>
        </p:spPr>
      </p:pic>
      <p:pic>
        <p:nvPicPr>
          <p:cNvPr id="162" name="Google Shape;162;p25"/>
          <p:cNvPicPr preferRelativeResize="0"/>
          <p:nvPr/>
        </p:nvPicPr>
        <p:blipFill rotWithShape="1">
          <a:blip r:embed="rId4">
            <a:alphaModFix/>
          </a:blip>
          <a:srcRect b="0" l="0" r="14980" t="1146"/>
          <a:stretch/>
        </p:blipFill>
        <p:spPr>
          <a:xfrm>
            <a:off x="1253775" y="826125"/>
            <a:ext cx="3118725" cy="2119953"/>
          </a:xfrm>
          <a:prstGeom prst="rect">
            <a:avLst/>
          </a:prstGeom>
          <a:noFill/>
          <a:ln>
            <a:noFill/>
          </a:ln>
        </p:spPr>
      </p:pic>
      <p:pic>
        <p:nvPicPr>
          <p:cNvPr id="163" name="Google Shape;163;p25"/>
          <p:cNvPicPr preferRelativeResize="0"/>
          <p:nvPr/>
        </p:nvPicPr>
        <p:blipFill rotWithShape="1">
          <a:blip r:embed="rId5">
            <a:alphaModFix/>
          </a:blip>
          <a:srcRect b="17108" l="12967" r="0" t="0"/>
          <a:stretch/>
        </p:blipFill>
        <p:spPr>
          <a:xfrm>
            <a:off x="5164650" y="2930513"/>
            <a:ext cx="3118725" cy="2213000"/>
          </a:xfrm>
          <a:prstGeom prst="rect">
            <a:avLst/>
          </a:prstGeom>
          <a:noFill/>
          <a:ln>
            <a:noFill/>
          </a:ln>
        </p:spPr>
      </p:pic>
      <p:graphicFrame>
        <p:nvGraphicFramePr>
          <p:cNvPr id="164" name="Google Shape;164;p25"/>
          <p:cNvGraphicFramePr/>
          <p:nvPr/>
        </p:nvGraphicFramePr>
        <p:xfrm>
          <a:off x="388725" y="3051713"/>
          <a:ext cx="3000000" cy="3000000"/>
        </p:xfrm>
        <a:graphic>
          <a:graphicData uri="http://schemas.openxmlformats.org/drawingml/2006/table">
            <a:tbl>
              <a:tblPr>
                <a:noFill/>
                <a:tableStyleId>{B9292C4C-9491-45CC-97E3-16B7E8950901}</a:tableStyleId>
              </a:tblPr>
              <a:tblGrid>
                <a:gridCol w="1132525"/>
                <a:gridCol w="982450"/>
                <a:gridCol w="1187100"/>
                <a:gridCol w="1228025"/>
              </a:tblGrid>
              <a:tr h="352825">
                <a:tc>
                  <a:txBody>
                    <a:bodyPr/>
                    <a:lstStyle/>
                    <a:p>
                      <a:pPr indent="0" lvl="0" marL="0" rtl="0" algn="l">
                        <a:spcBef>
                          <a:spcPts val="0"/>
                        </a:spcBef>
                        <a:spcAft>
                          <a:spcPts val="0"/>
                        </a:spcAft>
                        <a:buNone/>
                      </a:pPr>
                      <a:r>
                        <a:rPr lang="en"/>
                        <a:t>Scenarios</a:t>
                      </a:r>
                      <a:endParaRPr/>
                    </a:p>
                  </a:txBody>
                  <a:tcPr marT="91425" marB="91425" marR="91425" marL="91425"/>
                </a:tc>
                <a:tc>
                  <a:txBody>
                    <a:bodyPr/>
                    <a:lstStyle/>
                    <a:p>
                      <a:pPr indent="0" lvl="0" marL="0" rtl="0" algn="l">
                        <a:spcBef>
                          <a:spcPts val="0"/>
                        </a:spcBef>
                        <a:spcAft>
                          <a:spcPts val="0"/>
                        </a:spcAft>
                        <a:buNone/>
                      </a:pPr>
                      <a:r>
                        <a:rPr lang="en"/>
                        <a:t>RF</a:t>
                      </a:r>
                      <a:endParaRPr/>
                    </a:p>
                  </a:txBody>
                  <a:tcPr marT="91425" marB="91425" marR="91425" marL="91425"/>
                </a:tc>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ANN</a:t>
                      </a:r>
                      <a:endParaRPr/>
                    </a:p>
                  </a:txBody>
                  <a:tcPr marT="91425" marB="91425" marR="91425" marL="91425"/>
                </a:tc>
              </a:tr>
              <a:tr h="352825">
                <a:tc>
                  <a:txBody>
                    <a:bodyPr/>
                    <a:lstStyle/>
                    <a:p>
                      <a:pPr indent="0" lvl="0" marL="0" rtl="0" algn="l">
                        <a:spcBef>
                          <a:spcPts val="0"/>
                        </a:spcBef>
                        <a:spcAft>
                          <a:spcPts val="0"/>
                        </a:spcAft>
                        <a:buNone/>
                      </a:pPr>
                      <a:r>
                        <a:rPr lang="en"/>
                        <a:t>10 years</a:t>
                      </a:r>
                      <a:endParaRPr/>
                    </a:p>
                  </a:txBody>
                  <a:tcPr marT="91425" marB="91425" marR="91425" marL="91425"/>
                </a:tc>
                <a:tc>
                  <a:txBody>
                    <a:bodyPr/>
                    <a:lstStyle/>
                    <a:p>
                      <a:pPr indent="0" lvl="0" marL="0" rtl="0" algn="l">
                        <a:spcBef>
                          <a:spcPts val="0"/>
                        </a:spcBef>
                        <a:spcAft>
                          <a:spcPts val="0"/>
                        </a:spcAft>
                        <a:buNone/>
                      </a:pPr>
                      <a:r>
                        <a:rPr lang="en"/>
                        <a:t>89%</a:t>
                      </a:r>
                      <a:endParaRPr/>
                    </a:p>
                  </a:txBody>
                  <a:tcPr marT="91425" marB="91425" marR="91425" marL="91425"/>
                </a:tc>
                <a:tc>
                  <a:txBody>
                    <a:bodyPr/>
                    <a:lstStyle/>
                    <a:p>
                      <a:pPr indent="0" lvl="0" marL="0" rtl="0" algn="l">
                        <a:spcBef>
                          <a:spcPts val="0"/>
                        </a:spcBef>
                        <a:spcAft>
                          <a:spcPts val="0"/>
                        </a:spcAft>
                        <a:buNone/>
                      </a:pPr>
                      <a:r>
                        <a:rPr lang="en"/>
                        <a:t>85%</a:t>
                      </a:r>
                      <a:endParaRPr/>
                    </a:p>
                  </a:txBody>
                  <a:tcPr marT="91425" marB="91425" marR="91425" marL="91425"/>
                </a:tc>
                <a:tc>
                  <a:txBody>
                    <a:bodyPr/>
                    <a:lstStyle/>
                    <a:p>
                      <a:pPr indent="0" lvl="0" marL="0" rtl="0" algn="l">
                        <a:spcBef>
                          <a:spcPts val="0"/>
                        </a:spcBef>
                        <a:spcAft>
                          <a:spcPts val="0"/>
                        </a:spcAft>
                        <a:buNone/>
                      </a:pPr>
                      <a:r>
                        <a:rPr lang="en"/>
                        <a:t>79%</a:t>
                      </a:r>
                      <a:endParaRPr/>
                    </a:p>
                  </a:txBody>
                  <a:tcPr marT="91425" marB="91425" marR="91425" marL="91425"/>
                </a:tc>
              </a:tr>
              <a:tr h="542825">
                <a:tc>
                  <a:txBody>
                    <a:bodyPr/>
                    <a:lstStyle/>
                    <a:p>
                      <a:pPr indent="0" lvl="0" marL="0" rtl="0" algn="l">
                        <a:spcBef>
                          <a:spcPts val="0"/>
                        </a:spcBef>
                        <a:spcAft>
                          <a:spcPts val="0"/>
                        </a:spcAft>
                        <a:buNone/>
                      </a:pPr>
                      <a:r>
                        <a:rPr lang="en"/>
                        <a:t>5 years all months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96%</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r>
              <a:tr h="352825">
                <a:tc>
                  <a:txBody>
                    <a:bodyPr/>
                    <a:lstStyle/>
                    <a:p>
                      <a:pPr indent="0" lvl="0" marL="0" rtl="0" algn="l">
                        <a:spcBef>
                          <a:spcPts val="0"/>
                        </a:spcBef>
                        <a:spcAft>
                          <a:spcPts val="0"/>
                        </a:spcAft>
                        <a:buNone/>
                      </a:pPr>
                      <a:r>
                        <a:rPr lang="en"/>
                        <a:t>Winters</a:t>
                      </a:r>
                      <a:endParaRPr/>
                    </a:p>
                  </a:txBody>
                  <a:tcPr marT="91425" marB="91425" marR="91425" marL="91425"/>
                </a:tc>
                <a:tc>
                  <a:txBody>
                    <a:bodyPr/>
                    <a:lstStyle/>
                    <a:p>
                      <a:pPr indent="0" lvl="0" marL="0" rtl="0" algn="l">
                        <a:spcBef>
                          <a:spcPts val="0"/>
                        </a:spcBef>
                        <a:spcAft>
                          <a:spcPts val="0"/>
                        </a:spcAft>
                        <a:buNone/>
                      </a:pPr>
                      <a:r>
                        <a:rPr lang="en"/>
                        <a:t>94%</a:t>
                      </a:r>
                      <a:endParaRPr/>
                    </a:p>
                  </a:txBody>
                  <a:tcPr marT="91425" marB="91425" marR="91425" marL="91425"/>
                </a:tc>
                <a:tc>
                  <a:txBody>
                    <a:bodyPr/>
                    <a:lstStyle/>
                    <a:p>
                      <a:pPr indent="0" lvl="0" marL="0" rtl="0" algn="l">
                        <a:spcBef>
                          <a:spcPts val="0"/>
                        </a:spcBef>
                        <a:spcAft>
                          <a:spcPts val="0"/>
                        </a:spcAft>
                        <a:buNone/>
                      </a:pPr>
                      <a:r>
                        <a:rPr lang="en"/>
                        <a:t>90%</a:t>
                      </a:r>
                      <a:endParaRPr/>
                    </a:p>
                  </a:txBody>
                  <a:tcPr marT="91425" marB="91425" marR="91425" marL="91425"/>
                </a:tc>
                <a:tc>
                  <a:txBody>
                    <a:bodyPr/>
                    <a:lstStyle/>
                    <a:p>
                      <a:pPr indent="0" lvl="0" marL="0" rtl="0" algn="l">
                        <a:spcBef>
                          <a:spcPts val="0"/>
                        </a:spcBef>
                        <a:spcAft>
                          <a:spcPts val="0"/>
                        </a:spcAft>
                        <a:buNone/>
                      </a:pPr>
                      <a:r>
                        <a:rPr lang="en"/>
                        <a:t>91%</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Weaknesses/Improvements</a:t>
            </a:r>
            <a:endParaRPr/>
          </a:p>
        </p:txBody>
      </p:sp>
      <p:sp>
        <p:nvSpPr>
          <p:cNvPr id="170" name="Google Shape;17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b="1" lang="en"/>
              <a:t>Data Homogeneity and Automation</a:t>
            </a:r>
            <a:r>
              <a:rPr lang="en"/>
              <a:t>: It's crucial to maintain data consistency in training datasets, addressing issues like time gaps and varying data types. Automating this process can minimize human errors and enhance efficiency, ensuring the data's reliability for model training.</a:t>
            </a:r>
            <a:endParaRPr/>
          </a:p>
          <a:p>
            <a:pPr indent="-325755" lvl="0" marL="457200" rtl="0" algn="l">
              <a:spcBef>
                <a:spcPts val="0"/>
              </a:spcBef>
              <a:spcAft>
                <a:spcPts val="0"/>
              </a:spcAft>
              <a:buSzPct val="100000"/>
              <a:buAutoNum type="arabicPeriod"/>
            </a:pPr>
            <a:r>
              <a:rPr b="1" lang="en"/>
              <a:t>Balanced Model Parameter Selection</a:t>
            </a:r>
            <a:r>
              <a:rPr lang="en"/>
              <a:t>: When selecting model parameters, it's important to balance the trade-off between training and testing datasets. While a high percentage of data allocated for testing might improve model accuracy, it reduces the amount of data available for training. Early supervisory involvement can help in making informed decisions that adhere to physical principles and optimize model performance.</a:t>
            </a:r>
            <a:endParaRPr/>
          </a:p>
          <a:p>
            <a:pPr indent="-325755" lvl="0" marL="457200" rtl="0" algn="l">
              <a:spcBef>
                <a:spcPts val="0"/>
              </a:spcBef>
              <a:spcAft>
                <a:spcPts val="0"/>
              </a:spcAft>
              <a:buSzPct val="100000"/>
              <a:buAutoNum type="arabicPeriod"/>
            </a:pPr>
            <a:r>
              <a:rPr b="1" lang="en"/>
              <a:t>Improving Forecast Accuracy with AI</a:t>
            </a:r>
            <a:r>
              <a:rPr lang="en"/>
              <a:t>: The accuracy of PM2.5 forecasts can be affected by biases in weather data from sources like NOAA. To mitigate this, employing AI-based weather forecasting tools, such as GraphCast, which offers higher accuracy, can significantly improve the reliability of PM2.5 predictions by providing a more accurate base for weather conditions.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6" name="Google Shape;176;p27"/>
          <p:cNvSpPr txBox="1"/>
          <p:nvPr>
            <p:ph idx="1" type="body"/>
          </p:nvPr>
        </p:nvSpPr>
        <p:spPr>
          <a:xfrm>
            <a:off x="311700" y="1099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325"/>
              <a:t>Hypothesis 1:</a:t>
            </a:r>
            <a:endParaRPr sz="1325"/>
          </a:p>
          <a:p>
            <a:pPr indent="-312737" lvl="0" marL="457200" rtl="0" algn="l">
              <a:spcBef>
                <a:spcPts val="1200"/>
              </a:spcBef>
              <a:spcAft>
                <a:spcPts val="0"/>
              </a:spcAft>
              <a:buSzPts val="1325"/>
              <a:buChar char="●"/>
            </a:pPr>
            <a:r>
              <a:rPr lang="en" sz="1325"/>
              <a:t>It can be concluded that incorporating complex features, such as Philadelphia-specific air quality data and spatio-temporal analysis improves predictive accuracy because the model performs sensitivity analysis of PM2.5 to the various weather-related factors that are placed as input into the model, as it trains on the provided data.</a:t>
            </a:r>
            <a:endParaRPr sz="1325"/>
          </a:p>
          <a:p>
            <a:pPr indent="-312737" lvl="0" marL="457200" rtl="0" algn="l">
              <a:spcBef>
                <a:spcPts val="0"/>
              </a:spcBef>
              <a:spcAft>
                <a:spcPts val="0"/>
              </a:spcAft>
              <a:buSzPts val="1325"/>
              <a:buChar char="●"/>
            </a:pPr>
            <a:r>
              <a:rPr lang="en" sz="1325"/>
              <a:t>The Random Forest model has proved to be the best-performing model in most cases, as it has provided the highest percentages for model accuracy in most cases.</a:t>
            </a:r>
            <a:endParaRPr sz="1325"/>
          </a:p>
          <a:p>
            <a:pPr indent="0" lvl="0" marL="0" rtl="0" algn="l">
              <a:spcBef>
                <a:spcPts val="1200"/>
              </a:spcBef>
              <a:spcAft>
                <a:spcPts val="0"/>
              </a:spcAft>
              <a:buSzPts val="688"/>
              <a:buNone/>
            </a:pPr>
            <a:r>
              <a:rPr lang="en" sz="1325"/>
              <a:t>Hypothesis 2:</a:t>
            </a:r>
            <a:endParaRPr sz="1325"/>
          </a:p>
          <a:p>
            <a:pPr indent="-312737" lvl="0" marL="457200" rtl="0" algn="l">
              <a:spcBef>
                <a:spcPts val="1200"/>
              </a:spcBef>
              <a:spcAft>
                <a:spcPts val="0"/>
              </a:spcAft>
              <a:buSzPts val="1325"/>
              <a:buChar char="●"/>
            </a:pPr>
            <a:r>
              <a:rPr lang="en" sz="1325"/>
              <a:t>The ensemble approach chooses the best-performing prediction model out of a selection of three. By quickly presenting the model with the highest accuracy rate, it spares time and resources by aggregating the prediction of each based model rather than running all three individually. Unseen data is cleanly handled and does not have to be directly handled by the end user.</a:t>
            </a:r>
            <a:endParaRPr sz="1325"/>
          </a:p>
          <a:p>
            <a:pPr indent="0" lvl="0" marL="457200" rtl="0" algn="l">
              <a:spcBef>
                <a:spcPts val="1200"/>
              </a:spcBef>
              <a:spcAft>
                <a:spcPts val="0"/>
              </a:spcAft>
              <a:buSzPts val="688"/>
              <a:buNone/>
            </a:pPr>
            <a:r>
              <a:t/>
            </a:r>
            <a:endParaRPr sz="1325"/>
          </a:p>
          <a:p>
            <a:pPr indent="0" lvl="0" marL="0" rtl="0" algn="l">
              <a:spcBef>
                <a:spcPts val="1200"/>
              </a:spcBef>
              <a:spcAft>
                <a:spcPts val="1200"/>
              </a:spcAft>
              <a:buSzPts val="688"/>
              <a:buNone/>
            </a:pPr>
            <a:r>
              <a:t/>
            </a:r>
            <a:endParaRPr sz="132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182" name="Google Shape;18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295557" lvl="0" marL="457200" rtl="0" algn="l">
              <a:lnSpc>
                <a:spcPct val="100000"/>
              </a:lnSpc>
              <a:spcBef>
                <a:spcPts val="0"/>
              </a:spcBef>
              <a:spcAft>
                <a:spcPts val="0"/>
              </a:spcAft>
              <a:buClr>
                <a:schemeClr val="dk1"/>
              </a:buClr>
              <a:buSzPct val="100000"/>
              <a:buChar char="●"/>
            </a:pPr>
            <a:r>
              <a:rPr lang="en" sz="4217">
                <a:solidFill>
                  <a:schemeClr val="dk1"/>
                </a:solidFill>
              </a:rPr>
              <a:t>Yang, Wei, and Igor Zurbenko. “Kolmogorov-Zurbenko Filters.” </a:t>
            </a:r>
            <a:r>
              <a:rPr i="1" lang="en" sz="4217">
                <a:solidFill>
                  <a:schemeClr val="dk1"/>
                </a:solidFill>
              </a:rPr>
              <a:t>Wiley Interdisciplinary Reviews: Computational Statistics</a:t>
            </a:r>
            <a:r>
              <a:rPr lang="en" sz="4217">
                <a:solidFill>
                  <a:schemeClr val="dk1"/>
                </a:solidFill>
              </a:rPr>
              <a:t>, vol. 2, no. 3, 6 Apr. 2010, pp. 340–351, https://doi.org/10.1002/wics.71. Accessed 12 Jan. 2024.</a:t>
            </a:r>
            <a:endParaRPr sz="4217">
              <a:solidFill>
                <a:schemeClr val="dk1"/>
              </a:solidFill>
            </a:endParaRPr>
          </a:p>
          <a:p>
            <a:pPr indent="-295557" lvl="0" marL="457200" rtl="0" algn="l">
              <a:lnSpc>
                <a:spcPct val="100000"/>
              </a:lnSpc>
              <a:spcBef>
                <a:spcPts val="0"/>
              </a:spcBef>
              <a:spcAft>
                <a:spcPts val="0"/>
              </a:spcAft>
              <a:buClr>
                <a:schemeClr val="dk1"/>
              </a:buClr>
              <a:buSzPct val="100000"/>
              <a:buChar char="●"/>
            </a:pPr>
            <a:r>
              <a:rPr lang="en" sz="4217">
                <a:solidFill>
                  <a:schemeClr val="dk1"/>
                </a:solidFill>
              </a:rPr>
              <a:t>Balachandran, Sivaraman, et al. “Evaluation of Fire Weather Forecasts Using PM2.5 Sensitivity Analysis.” </a:t>
            </a:r>
            <a:r>
              <a:rPr i="1" lang="en" sz="4217">
                <a:solidFill>
                  <a:schemeClr val="dk1"/>
                </a:solidFill>
              </a:rPr>
              <a:t>Atmospheric Environment</a:t>
            </a:r>
            <a:r>
              <a:rPr lang="en" sz="4217">
                <a:solidFill>
                  <a:schemeClr val="dk1"/>
                </a:solidFill>
              </a:rPr>
              <a:t>, vol. 148, 1 Jan. 2017, pp. 128–138, www.sciencedirect.com/science/article/abs/pii/S1352231016307117, https://doi.org/10.1016/j.atmosenv.2016.09.010. Accessed 13 Feb. 2024.</a:t>
            </a:r>
            <a:endParaRPr sz="4217">
              <a:solidFill>
                <a:schemeClr val="dk1"/>
              </a:solidFill>
            </a:endParaRPr>
          </a:p>
          <a:p>
            <a:pPr indent="-295557" lvl="0" marL="457200" rtl="0" algn="l">
              <a:spcBef>
                <a:spcPts val="0"/>
              </a:spcBef>
              <a:spcAft>
                <a:spcPts val="0"/>
              </a:spcAft>
              <a:buClr>
                <a:schemeClr val="dk1"/>
              </a:buClr>
              <a:buSzPct val="100000"/>
              <a:buChar char="●"/>
            </a:pPr>
            <a:r>
              <a:rPr lang="en" sz="4217">
                <a:solidFill>
                  <a:schemeClr val="dk1"/>
                </a:solidFill>
              </a:rPr>
              <a:t>Pope III, C. Arden, et al. "Lung cancer, cardiopulmonary mortality, and long-term exposure to fine particulate air pollution." Journal of the American Medical Association 287.9 (2002): 1132-1141.</a:t>
            </a:r>
            <a:endParaRPr sz="4217">
              <a:solidFill>
                <a:schemeClr val="dk1"/>
              </a:solidFill>
            </a:endParaRPr>
          </a:p>
          <a:p>
            <a:pPr indent="-295557" lvl="0" marL="457200" rtl="0" algn="l">
              <a:spcBef>
                <a:spcPts val="0"/>
              </a:spcBef>
              <a:spcAft>
                <a:spcPts val="0"/>
              </a:spcAft>
              <a:buClr>
                <a:schemeClr val="dk1"/>
              </a:buClr>
              <a:buSzPct val="100000"/>
              <a:buChar char="●"/>
            </a:pPr>
            <a:r>
              <a:rPr lang="en" sz="4217">
                <a:solidFill>
                  <a:schemeClr val="dk1"/>
                </a:solidFill>
              </a:rPr>
              <a:t>Garcia, A., E. Santa-Helena, A. De Falco, J. de Paula Ribeiro, A. Gioda, and C. R. Gioda. "Toxicological Effects of Fine Particulate Matter (PM 2.5): Health Risks and Associated Systemic Injuries-Systematic Review." Water Air Soil Pollution, vol. 2023, 2023, doi:10.1007/s11270-023-06278-9.</a:t>
            </a:r>
            <a:endParaRPr sz="4217">
              <a:solidFill>
                <a:schemeClr val="dk1"/>
              </a:solidFill>
            </a:endParaRPr>
          </a:p>
          <a:p>
            <a:pPr indent="-295557" lvl="0" marL="457200" rtl="0" algn="l">
              <a:spcBef>
                <a:spcPts val="0"/>
              </a:spcBef>
              <a:spcAft>
                <a:spcPts val="0"/>
              </a:spcAft>
              <a:buClr>
                <a:schemeClr val="dk1"/>
              </a:buClr>
              <a:buSzPct val="100000"/>
              <a:buChar char="●"/>
            </a:pPr>
            <a:r>
              <a:rPr lang="en" sz="4217">
                <a:solidFill>
                  <a:schemeClr val="dk1"/>
                </a:solidFill>
              </a:rPr>
              <a:t>Morapedi, T. D., and I. C. Obagbuwa. "Air Pollution Particulate Matter (PM2.5) Prediction in South African Cities Using Machine Learning Techniques." Frontiers. 2023.</a:t>
            </a:r>
            <a:endParaRPr sz="4217">
              <a:solidFill>
                <a:schemeClr val="dk1"/>
              </a:solidFill>
            </a:endParaRPr>
          </a:p>
          <a:p>
            <a:pPr indent="-295557" lvl="0" marL="457200" rtl="0" algn="l">
              <a:spcBef>
                <a:spcPts val="0"/>
              </a:spcBef>
              <a:spcAft>
                <a:spcPts val="0"/>
              </a:spcAft>
              <a:buClr>
                <a:schemeClr val="dk1"/>
              </a:buClr>
              <a:buSzPct val="100000"/>
              <a:buChar char="●"/>
            </a:pPr>
            <a:r>
              <a:rPr lang="en" sz="4217">
                <a:solidFill>
                  <a:schemeClr val="dk1"/>
                </a:solidFill>
              </a:rPr>
              <a:t>Zaini, N., L. W. Ean, A. N. Ahmed, M. A. Malek, and M. F. Chow. "PM2.5 Forecasting for an Urban Area Based on Deep Learning and Decomposition Method." Scientific Reports, vol. 12, no. 17565, 2022. Nature Publishing Group.</a:t>
            </a:r>
            <a:endParaRPr sz="4217">
              <a:solidFill>
                <a:schemeClr val="dk1"/>
              </a:solidFill>
            </a:endParaRPr>
          </a:p>
          <a:p>
            <a:pPr indent="-295557" lvl="0" marL="457200" rtl="0" algn="l">
              <a:spcBef>
                <a:spcPts val="0"/>
              </a:spcBef>
              <a:spcAft>
                <a:spcPts val="0"/>
              </a:spcAft>
              <a:buClr>
                <a:schemeClr val="dk1"/>
              </a:buClr>
              <a:buSzPct val="100000"/>
              <a:buChar char="●"/>
            </a:pPr>
            <a:r>
              <a:rPr lang="en" sz="4217">
                <a:solidFill>
                  <a:schemeClr val="dk1"/>
                </a:solidFill>
              </a:rPr>
              <a:t>Fan, K., and other authors. "Machine Learning-Based Ozone and PM2.5 Forecasting: Application to Multiple AQS Sites in the Pacific Northwest." Frontiers. 2023.</a:t>
            </a:r>
            <a:endParaRPr sz="4217">
              <a:solidFill>
                <a:schemeClr val="dk1"/>
              </a:solidFill>
            </a:endParaRPr>
          </a:p>
          <a:p>
            <a:pPr indent="-295557" lvl="0" marL="457200" rtl="0" algn="l">
              <a:spcBef>
                <a:spcPts val="0"/>
              </a:spcBef>
              <a:spcAft>
                <a:spcPts val="0"/>
              </a:spcAft>
              <a:buClr>
                <a:schemeClr val="dk1"/>
              </a:buClr>
              <a:buSzPct val="100000"/>
              <a:buChar char="●"/>
            </a:pPr>
            <a:r>
              <a:rPr lang="en" sz="4217">
                <a:solidFill>
                  <a:schemeClr val="dk1"/>
                </a:solidFill>
              </a:rPr>
              <a:t>United States Environmental Protection Agency. "Air Quality Forecasting." Online Available:</a:t>
            </a:r>
            <a:r>
              <a:rPr lang="en" sz="4217">
                <a:solidFill>
                  <a:schemeClr val="dk1"/>
                </a:solidFill>
                <a:uFill>
                  <a:noFill/>
                </a:uFill>
                <a:hlinkClick r:id="rId3">
                  <a:extLst>
                    <a:ext uri="{A12FA001-AC4F-418D-AE19-62706E023703}">
                      <ahyp:hlinkClr val="tx"/>
                    </a:ext>
                  </a:extLst>
                </a:hlinkClick>
              </a:rPr>
              <a:t> </a:t>
            </a:r>
            <a:r>
              <a:rPr lang="en" sz="4217" u="sng">
                <a:solidFill>
                  <a:schemeClr val="dk1"/>
                </a:solidFill>
                <a:hlinkClick r:id="rId4">
                  <a:extLst>
                    <a:ext uri="{A12FA001-AC4F-418D-AE19-62706E023703}">
                      <ahyp:hlinkClr val="tx"/>
                    </a:ext>
                  </a:extLst>
                </a:hlinkClick>
              </a:rPr>
              <a:t>https://www.airnow.gov/?city=Philadelphia&amp;state=PA&amp;country=USA</a:t>
            </a:r>
            <a:r>
              <a:rPr lang="en" sz="4217">
                <a:solidFill>
                  <a:schemeClr val="dk1"/>
                </a:solidFill>
              </a:rPr>
              <a:t>, Access 12/1/2023.</a:t>
            </a:r>
            <a:endParaRPr sz="4217">
              <a:solidFill>
                <a:schemeClr val="dk1"/>
              </a:solidFill>
            </a:endParaRPr>
          </a:p>
          <a:p>
            <a:pPr indent="-295557" lvl="0" marL="457200" rtl="0" algn="l">
              <a:spcBef>
                <a:spcPts val="0"/>
              </a:spcBef>
              <a:spcAft>
                <a:spcPts val="0"/>
              </a:spcAft>
              <a:buClr>
                <a:schemeClr val="dk1"/>
              </a:buClr>
              <a:buSzPct val="100000"/>
              <a:buChar char="●"/>
            </a:pPr>
            <a:r>
              <a:rPr lang="en" sz="4217">
                <a:solidFill>
                  <a:schemeClr val="dk1"/>
                </a:solidFill>
              </a:rPr>
              <a:t>City of Philadelphia. "Air Quality Monitoring." Online Available:</a:t>
            </a:r>
            <a:r>
              <a:rPr lang="en" sz="4217">
                <a:solidFill>
                  <a:schemeClr val="dk1"/>
                </a:solidFill>
                <a:uFill>
                  <a:noFill/>
                </a:uFill>
                <a:hlinkClick r:id="rId5">
                  <a:extLst>
                    <a:ext uri="{A12FA001-AC4F-418D-AE19-62706E023703}">
                      <ahyp:hlinkClr val="tx"/>
                    </a:ext>
                  </a:extLst>
                </a:hlinkClick>
              </a:rPr>
              <a:t> </a:t>
            </a:r>
            <a:r>
              <a:rPr lang="en" sz="4217" u="sng">
                <a:solidFill>
                  <a:schemeClr val="dk1"/>
                </a:solidFill>
                <a:hlinkClick r:id="rId6">
                  <a:extLst>
                    <a:ext uri="{A12FA001-AC4F-418D-AE19-62706E023703}">
                      <ahyp:hlinkClr val="tx"/>
                    </a:ext>
                  </a:extLst>
                </a:hlinkClick>
              </a:rPr>
              <a:t>https://www.phila.gov/services/mental-physical-health/environmental-health-hazards/air-quality</a:t>
            </a:r>
            <a:r>
              <a:rPr lang="en" sz="4217">
                <a:solidFill>
                  <a:schemeClr val="dk1"/>
                </a:solidFill>
              </a:rPr>
              <a:t>, Accessed 12/1/2023</a:t>
            </a:r>
            <a:endParaRPr sz="4217">
              <a:solidFill>
                <a:schemeClr val="dk1"/>
              </a:solidFill>
            </a:endParaRPr>
          </a:p>
          <a:p>
            <a:pPr indent="-295557" lvl="0" marL="457200" rtl="0" algn="l">
              <a:spcBef>
                <a:spcPts val="0"/>
              </a:spcBef>
              <a:spcAft>
                <a:spcPts val="0"/>
              </a:spcAft>
              <a:buClr>
                <a:schemeClr val="dk1"/>
              </a:buClr>
              <a:buSzPct val="100000"/>
              <a:buChar char="●"/>
            </a:pPr>
            <a:r>
              <a:rPr lang="en" sz="4217">
                <a:solidFill>
                  <a:schemeClr val="dk1"/>
                </a:solidFill>
              </a:rPr>
              <a:t>NOAA National Climatic Data Center (NCDC). "Climate Data Online." Online Available:</a:t>
            </a:r>
            <a:r>
              <a:rPr lang="en" sz="4217">
                <a:solidFill>
                  <a:schemeClr val="dk1"/>
                </a:solidFill>
                <a:uFill>
                  <a:noFill/>
                </a:uFill>
                <a:hlinkClick r:id="rId7">
                  <a:extLst>
                    <a:ext uri="{A12FA001-AC4F-418D-AE19-62706E023703}">
                      <ahyp:hlinkClr val="tx"/>
                    </a:ext>
                  </a:extLst>
                </a:hlinkClick>
              </a:rPr>
              <a:t> </a:t>
            </a:r>
            <a:r>
              <a:rPr lang="en" sz="4217" u="sng">
                <a:solidFill>
                  <a:schemeClr val="dk1"/>
                </a:solidFill>
                <a:hlinkClick r:id="rId8">
                  <a:extLst>
                    <a:ext uri="{A12FA001-AC4F-418D-AE19-62706E023703}">
                      <ahyp:hlinkClr val="tx"/>
                    </a:ext>
                  </a:extLst>
                </a:hlinkClick>
              </a:rPr>
              <a:t>https://www.ncei.noaa.gov/cdo-web/</a:t>
            </a:r>
            <a:r>
              <a:rPr lang="en" sz="4217">
                <a:solidFill>
                  <a:schemeClr val="dk1"/>
                </a:solidFill>
              </a:rPr>
              <a:t>, Accessed 12/1/2023</a:t>
            </a:r>
            <a:endParaRPr sz="4217">
              <a:solidFill>
                <a:schemeClr val="dk1"/>
              </a:solidFill>
            </a:endParaRPr>
          </a:p>
          <a:p>
            <a:pPr indent="-245268" lvl="0" marL="457200" rtl="0" algn="l">
              <a:lnSpc>
                <a:spcPct val="100000"/>
              </a:lnSpc>
              <a:spcBef>
                <a:spcPts val="0"/>
              </a:spcBef>
              <a:spcAft>
                <a:spcPts val="0"/>
              </a:spcAft>
              <a:buClr>
                <a:schemeClr val="dk1"/>
              </a:buClr>
              <a:buSzPct val="100000"/>
              <a:buChar char="●"/>
            </a:pPr>
            <a:r>
              <a:t/>
            </a:r>
            <a:endParaRPr sz="105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endParaRPr/>
          </a:p>
        </p:txBody>
      </p:sp>
      <p:sp>
        <p:nvSpPr>
          <p:cNvPr id="60" name="Google Shape;60;p14"/>
          <p:cNvSpPr txBox="1"/>
          <p:nvPr>
            <p:ph idx="1" type="body"/>
          </p:nvPr>
        </p:nvSpPr>
        <p:spPr>
          <a:xfrm>
            <a:off x="311700" y="1017725"/>
            <a:ext cx="8520600" cy="3785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595"/>
              <a:t>This project aimed to refine PM2.5 air quality forecasting in Philadelphia, tackling the issue of local variability that broad-scale models often miss. An ensemble approach was employed, blending advanced spatio-temporal data analysis with specific local insights early in the development of machine learning (ML) models. Techniques such as the Kolmogorov-Zurbenko filter, HYSPLIT model, pollution roses, and conditional probability functions provide a nuanced understanding of the area's air quality dynamics. This understanding was incorporated at the outset of the training process to supervise the ML model, utilizing Random Forest, Artificial Neural Networks, and Gradient Boosting. Implemented across 25 monitoring sites from 2019-2023, our method aimed to enhance prediction accuracy by adapting the models to Philadelphia's unique environmental context. Renowned researchers such as Armistead Russell have previously aimed to </a:t>
            </a:r>
            <a:r>
              <a:rPr lang="en" sz="1595"/>
              <a:t>perform</a:t>
            </a:r>
            <a:r>
              <a:rPr lang="en" sz="1595"/>
              <a:t> PM2.5 sensitivity analyses prior to forecasting model creation. A similar early supervision technique was utilized in the conduction of this experiment. The project underscores the effectiveness of integrating detailed local data analyses with ML for more precise environmental data science and air quality forecasting.</a:t>
            </a:r>
            <a:endParaRPr sz="159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671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grpSp>
        <p:nvGrpSpPr>
          <p:cNvPr id="66" name="Google Shape;66;p15"/>
          <p:cNvGrpSpPr/>
          <p:nvPr/>
        </p:nvGrpSpPr>
        <p:grpSpPr>
          <a:xfrm>
            <a:off x="2027544" y="732624"/>
            <a:ext cx="2407710" cy="3408774"/>
            <a:chOff x="2744034" y="1146343"/>
            <a:chExt cx="1827900" cy="2399700"/>
          </a:xfrm>
        </p:grpSpPr>
        <p:sp>
          <p:nvSpPr>
            <p:cNvPr id="67" name="Google Shape;67;p15"/>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F48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flipH="1">
              <a:off x="2832600" y="1686400"/>
              <a:ext cx="1649400" cy="1769700"/>
            </a:xfrm>
            <a:prstGeom prst="snip1Rect">
              <a:avLst>
                <a:gd fmla="val 0" name="adj"/>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2882700" y="1795515"/>
              <a:ext cx="1549200" cy="1476000"/>
            </a:xfrm>
            <a:prstGeom prst="rect">
              <a:avLst/>
            </a:prstGeom>
            <a:noFill/>
            <a:ln cap="flat" cmpd="sng" w="9525">
              <a:solidFill>
                <a:srgbClr val="AC1146"/>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500">
                  <a:solidFill>
                    <a:srgbClr val="FFFFFF"/>
                  </a:solidFill>
                  <a:latin typeface="Roboto"/>
                  <a:ea typeface="Roboto"/>
                  <a:cs typeface="Roboto"/>
                  <a:sym typeface="Roboto"/>
                </a:rPr>
                <a:t>Hypothesis 1:</a:t>
              </a:r>
              <a:endParaRPr sz="1200">
                <a:solidFill>
                  <a:srgbClr val="FFFFFF"/>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chemeClr val="lt1"/>
                  </a:solidFill>
                </a:rPr>
                <a:t>Integrating Philadelphia-specific air quality data and advanced data analysis into ML model development will improve PM2.5 forecasting accuracy.</a:t>
              </a:r>
              <a:endParaRPr sz="1200">
                <a:solidFill>
                  <a:schemeClr val="lt1"/>
                </a:solidFill>
              </a:endParaRPr>
            </a:p>
            <a:p>
              <a:pPr indent="0" lvl="0" marL="0" rtl="0" algn="ctr">
                <a:lnSpc>
                  <a:spcPct val="115000"/>
                </a:lnSpc>
                <a:spcBef>
                  <a:spcPts val="1200"/>
                </a:spcBef>
                <a:spcAft>
                  <a:spcPts val="1600"/>
                </a:spcAft>
                <a:buNone/>
              </a:pPr>
              <a:r>
                <a:t/>
              </a:r>
              <a:endParaRPr sz="800">
                <a:solidFill>
                  <a:srgbClr val="FFFFFF"/>
                </a:solidFill>
                <a:latin typeface="Roboto"/>
                <a:ea typeface="Roboto"/>
                <a:cs typeface="Roboto"/>
                <a:sym typeface="Roboto"/>
              </a:endParaRPr>
            </a:p>
          </p:txBody>
        </p:sp>
      </p:grpSp>
      <p:grpSp>
        <p:nvGrpSpPr>
          <p:cNvPr id="70" name="Google Shape;70;p15"/>
          <p:cNvGrpSpPr/>
          <p:nvPr/>
        </p:nvGrpSpPr>
        <p:grpSpPr>
          <a:xfrm>
            <a:off x="4436325" y="1373448"/>
            <a:ext cx="2407710" cy="3408774"/>
            <a:chOff x="4572900" y="1728180"/>
            <a:chExt cx="1827900" cy="2399700"/>
          </a:xfrm>
        </p:grpSpPr>
        <p:sp>
          <p:nvSpPr>
            <p:cNvPr id="71" name="Google Shape;71;p15"/>
            <p:cNvSpPr/>
            <p:nvPr/>
          </p:nvSpPr>
          <p:spPr>
            <a:xfrm rot="5400000">
              <a:off x="4287000" y="2014080"/>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flipH="1" rot="10800000">
              <a:off x="4662150" y="1812578"/>
              <a:ext cx="1649400" cy="1769700"/>
            </a:xfrm>
            <a:prstGeom prst="snip1Rect">
              <a:avLst>
                <a:gd fmla="val 0" name="adj"/>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4662142" y="1879218"/>
              <a:ext cx="1649400" cy="14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500">
                  <a:solidFill>
                    <a:schemeClr val="lt1"/>
                  </a:solidFill>
                  <a:latin typeface="Roboto"/>
                  <a:ea typeface="Roboto"/>
                  <a:cs typeface="Roboto"/>
                  <a:sym typeface="Roboto"/>
                </a:rPr>
                <a:t>Hypothesis 2:</a:t>
              </a:r>
              <a:endParaRPr b="1" sz="1100">
                <a:solidFill>
                  <a:srgbClr val="FFFFFF"/>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lt1"/>
                  </a:solidFill>
                </a:rPr>
                <a:t>Ensemble models combining local environmental data with machine learning—selecting the top performer from Random Forest, ANN, and Gradient Boosting—will more accurately predict PM2.5 variabilities in Philadelphia than traditional approaches.</a:t>
              </a:r>
              <a:endParaRPr sz="1200">
                <a:solidFill>
                  <a:schemeClr val="lt1"/>
                </a:solidFill>
              </a:endParaRPr>
            </a:p>
            <a:p>
              <a:pPr indent="0" lvl="0" marL="0" rtl="0" algn="ctr">
                <a:lnSpc>
                  <a:spcPct val="115000"/>
                </a:lnSpc>
                <a:spcBef>
                  <a:spcPts val="0"/>
                </a:spcBef>
                <a:spcAft>
                  <a:spcPts val="1600"/>
                </a:spcAft>
                <a:buNone/>
              </a:pPr>
              <a:r>
                <a:t/>
              </a:r>
              <a:endParaRPr sz="8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endParaRPr/>
          </a:p>
        </p:txBody>
      </p:sp>
      <p:sp>
        <p:nvSpPr>
          <p:cNvPr id="79" name="Google Shape;79;p16"/>
          <p:cNvSpPr txBox="1"/>
          <p:nvPr>
            <p:ph idx="1" type="body"/>
          </p:nvPr>
        </p:nvSpPr>
        <p:spPr>
          <a:xfrm>
            <a:off x="396350" y="924350"/>
            <a:ext cx="8520600" cy="3967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lang="en" sz="1460"/>
              <a:t>For Hypothesis 1:</a:t>
            </a:r>
            <a:endParaRPr sz="1460"/>
          </a:p>
          <a:p>
            <a:pPr indent="-321310" lvl="0" marL="457200" rtl="0" algn="l">
              <a:lnSpc>
                <a:spcPct val="105000"/>
              </a:lnSpc>
              <a:spcBef>
                <a:spcPts val="1200"/>
              </a:spcBef>
              <a:spcAft>
                <a:spcPts val="0"/>
              </a:spcAft>
              <a:buSzPts val="1460"/>
              <a:buChar char="●"/>
            </a:pPr>
            <a:r>
              <a:rPr lang="en" sz="1460"/>
              <a:t>Effectiveness: How does incorporating Philadelphia-specific air quality data and advanced spatio-temporal analysis into the early supervision phase of ML models influence the predictive accuracy for PM2.5 levels?</a:t>
            </a:r>
            <a:endParaRPr sz="1460"/>
          </a:p>
          <a:p>
            <a:pPr indent="-321310" lvl="0" marL="457200" rtl="0" algn="l">
              <a:lnSpc>
                <a:spcPct val="105000"/>
              </a:lnSpc>
              <a:spcBef>
                <a:spcPts val="0"/>
              </a:spcBef>
              <a:spcAft>
                <a:spcPts val="0"/>
              </a:spcAft>
              <a:buSzPts val="1460"/>
              <a:buChar char="●"/>
            </a:pPr>
            <a:r>
              <a:rPr lang="en" sz="1460"/>
              <a:t>Validation: Which validation methods are most effective in demonstrating the accuracy improvements of PM2.5 forecasts when using Philadelphia-specific data and advanced analysis in ML models?</a:t>
            </a:r>
            <a:endParaRPr sz="1460"/>
          </a:p>
          <a:p>
            <a:pPr indent="0" lvl="0" marL="0" rtl="0" algn="l">
              <a:lnSpc>
                <a:spcPct val="105000"/>
              </a:lnSpc>
              <a:spcBef>
                <a:spcPts val="1200"/>
              </a:spcBef>
              <a:spcAft>
                <a:spcPts val="0"/>
              </a:spcAft>
              <a:buClr>
                <a:schemeClr val="dk1"/>
              </a:buClr>
              <a:buSzPts val="770"/>
              <a:buFont typeface="Arial"/>
              <a:buNone/>
            </a:pPr>
            <a:r>
              <a:rPr lang="en" sz="1460"/>
              <a:t>For Hypothesis 2:</a:t>
            </a:r>
            <a:endParaRPr sz="1460"/>
          </a:p>
          <a:p>
            <a:pPr indent="-321310" lvl="0" marL="457200" rtl="0" algn="l">
              <a:lnSpc>
                <a:spcPct val="105000"/>
              </a:lnSpc>
              <a:spcBef>
                <a:spcPts val="1200"/>
              </a:spcBef>
              <a:spcAft>
                <a:spcPts val="0"/>
              </a:spcAft>
              <a:buSzPts val="1460"/>
              <a:buChar char="●"/>
            </a:pPr>
            <a:r>
              <a:rPr lang="en" sz="1460"/>
              <a:t>Effectiveness: How does the ensemble approach, integrating machine learning with localized environmental data, enhance the accuracy of predicting PM2.5 variabilities in Philadelphia compared to traditional models?</a:t>
            </a:r>
            <a:endParaRPr sz="1460"/>
          </a:p>
          <a:p>
            <a:pPr indent="-321310" lvl="0" marL="457200" rtl="0" algn="l">
              <a:lnSpc>
                <a:spcPct val="105000"/>
              </a:lnSpc>
              <a:spcBef>
                <a:spcPts val="0"/>
              </a:spcBef>
              <a:spcAft>
                <a:spcPts val="0"/>
              </a:spcAft>
              <a:buSzPts val="1460"/>
              <a:buChar char="●"/>
            </a:pPr>
            <a:r>
              <a:rPr lang="en" sz="1460"/>
              <a:t>Validation: Which quantitative validation techniques most effectively highlight the advantages of ensemble ML models, utilizing localized environmental data, over traditional forecasting methods for PM2.5 predictions in Philadelphia?</a:t>
            </a:r>
            <a:endParaRPr sz="1460"/>
          </a:p>
          <a:p>
            <a:pPr indent="0" lvl="0" marL="0" rtl="0" algn="l">
              <a:lnSpc>
                <a:spcPct val="105000"/>
              </a:lnSpc>
              <a:spcBef>
                <a:spcPts val="1200"/>
              </a:spcBef>
              <a:spcAft>
                <a:spcPts val="1200"/>
              </a:spcAft>
              <a:buSzPts val="770"/>
              <a:buNone/>
            </a:pPr>
            <a:r>
              <a:t/>
            </a:r>
            <a:endParaRPr sz="14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Materials</a:t>
            </a:r>
            <a:endParaRPr/>
          </a:p>
        </p:txBody>
      </p:sp>
      <p:sp>
        <p:nvSpPr>
          <p:cNvPr id="85" name="Google Shape;85;p17"/>
          <p:cNvSpPr txBox="1"/>
          <p:nvPr>
            <p:ph idx="1" type="body"/>
          </p:nvPr>
        </p:nvSpPr>
        <p:spPr>
          <a:xfrm>
            <a:off x="311700" y="940950"/>
            <a:ext cx="8520600" cy="37605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Air Quality Data:</a:t>
            </a:r>
            <a:endParaRPr sz="1300"/>
          </a:p>
          <a:p>
            <a:pPr indent="-311150" lvl="0" marL="914400" rtl="0" algn="l">
              <a:lnSpc>
                <a:spcPct val="100000"/>
              </a:lnSpc>
              <a:spcBef>
                <a:spcPts val="0"/>
              </a:spcBef>
              <a:spcAft>
                <a:spcPts val="0"/>
              </a:spcAft>
              <a:buSzPts val="1300"/>
              <a:buChar char="●"/>
            </a:pPr>
            <a:r>
              <a:rPr lang="en" sz="1300"/>
              <a:t>Historical PM2.5 concentration readings from 25 monitoring sites in Philadelphia and adjacent areas (2013-2023).</a:t>
            </a:r>
            <a:endParaRPr sz="1300"/>
          </a:p>
          <a:p>
            <a:pPr indent="-311150" lvl="0" marL="914400" rtl="0" algn="l">
              <a:lnSpc>
                <a:spcPct val="100000"/>
              </a:lnSpc>
              <a:spcBef>
                <a:spcPts val="0"/>
              </a:spcBef>
              <a:spcAft>
                <a:spcPts val="0"/>
              </a:spcAft>
              <a:buSzPts val="1300"/>
              <a:buChar char="●"/>
            </a:pPr>
            <a:r>
              <a:rPr lang="en" sz="1300"/>
              <a:t>Meteorological data including temperature, humidity, wind speed, and direction.</a:t>
            </a:r>
            <a:endParaRPr sz="1300"/>
          </a:p>
          <a:p>
            <a:pPr indent="-311150" lvl="0" marL="457200" rtl="0" algn="l">
              <a:lnSpc>
                <a:spcPct val="100000"/>
              </a:lnSpc>
              <a:spcBef>
                <a:spcPts val="0"/>
              </a:spcBef>
              <a:spcAft>
                <a:spcPts val="0"/>
              </a:spcAft>
              <a:buSzPts val="1300"/>
              <a:buChar char="●"/>
            </a:pPr>
            <a:r>
              <a:rPr lang="en" sz="1300"/>
              <a:t>Environmental Data Analysis Tools:</a:t>
            </a:r>
            <a:endParaRPr sz="1300"/>
          </a:p>
          <a:p>
            <a:pPr indent="-311150" lvl="0" marL="914400" rtl="0" algn="l">
              <a:lnSpc>
                <a:spcPct val="100000"/>
              </a:lnSpc>
              <a:spcBef>
                <a:spcPts val="0"/>
              </a:spcBef>
              <a:spcAft>
                <a:spcPts val="0"/>
              </a:spcAft>
              <a:buSzPts val="1300"/>
              <a:buChar char="●"/>
            </a:pPr>
            <a:r>
              <a:rPr lang="en" sz="1300"/>
              <a:t>Kolmogorov-Zurbenko (KZ) filter software for long-term trend analysis.</a:t>
            </a:r>
            <a:endParaRPr sz="1300"/>
          </a:p>
          <a:p>
            <a:pPr indent="-311150" lvl="0" marL="914400" rtl="0" algn="l">
              <a:lnSpc>
                <a:spcPct val="100000"/>
              </a:lnSpc>
              <a:spcBef>
                <a:spcPts val="0"/>
              </a:spcBef>
              <a:spcAft>
                <a:spcPts val="0"/>
              </a:spcAft>
              <a:buSzPts val="1300"/>
              <a:buChar char="●"/>
            </a:pPr>
            <a:r>
              <a:rPr lang="en" sz="1300"/>
              <a:t>HYSPLIT model for trajectory analysis of long-range transport.</a:t>
            </a:r>
            <a:endParaRPr sz="1300"/>
          </a:p>
          <a:p>
            <a:pPr indent="-311150" lvl="0" marL="914400" rtl="0" algn="l">
              <a:lnSpc>
                <a:spcPct val="100000"/>
              </a:lnSpc>
              <a:spcBef>
                <a:spcPts val="0"/>
              </a:spcBef>
              <a:spcAft>
                <a:spcPts val="0"/>
              </a:spcAft>
              <a:buSzPts val="1300"/>
              <a:buChar char="●"/>
            </a:pPr>
            <a:r>
              <a:rPr lang="en" sz="1300"/>
              <a:t>Software for generating pollution roses to identify local pollution source directions.</a:t>
            </a:r>
            <a:endParaRPr sz="1300"/>
          </a:p>
          <a:p>
            <a:pPr indent="-311150" lvl="0" marL="914400" rtl="0" algn="l">
              <a:lnSpc>
                <a:spcPct val="100000"/>
              </a:lnSpc>
              <a:spcBef>
                <a:spcPts val="0"/>
              </a:spcBef>
              <a:spcAft>
                <a:spcPts val="0"/>
              </a:spcAft>
              <a:buSzPts val="1300"/>
              <a:buChar char="●"/>
            </a:pPr>
            <a:r>
              <a:rPr lang="en" sz="1300"/>
              <a:t>Tools for calculating conditional probability functions to pinpoint local emission sources.</a:t>
            </a:r>
            <a:endParaRPr sz="1300"/>
          </a:p>
          <a:p>
            <a:pPr indent="-311150" lvl="0" marL="457200" rtl="0" algn="l">
              <a:lnSpc>
                <a:spcPct val="100000"/>
              </a:lnSpc>
              <a:spcBef>
                <a:spcPts val="0"/>
              </a:spcBef>
              <a:spcAft>
                <a:spcPts val="0"/>
              </a:spcAft>
              <a:buSzPts val="1300"/>
              <a:buChar char="●"/>
            </a:pPr>
            <a:r>
              <a:rPr lang="en" sz="1300"/>
              <a:t>Machine Learning Frameworks:</a:t>
            </a:r>
            <a:endParaRPr sz="1300"/>
          </a:p>
          <a:p>
            <a:pPr indent="-311150" lvl="0" marL="914400" rtl="0" algn="l">
              <a:lnSpc>
                <a:spcPct val="100000"/>
              </a:lnSpc>
              <a:spcBef>
                <a:spcPts val="0"/>
              </a:spcBef>
              <a:spcAft>
                <a:spcPts val="0"/>
              </a:spcAft>
              <a:buSzPts val="1300"/>
              <a:buChar char="●"/>
            </a:pPr>
            <a:r>
              <a:rPr lang="en" sz="1300"/>
              <a:t>Python programming environment with libraries such as Scikit-learn (for Random Forest and Gradient Boosting) and TensorFlow (for Artificial Neural Networks).</a:t>
            </a:r>
            <a:endParaRPr sz="1300"/>
          </a:p>
          <a:p>
            <a:pPr indent="-311150" lvl="0" marL="457200" rtl="0" algn="l">
              <a:lnSpc>
                <a:spcPct val="100000"/>
              </a:lnSpc>
              <a:spcBef>
                <a:spcPts val="0"/>
              </a:spcBef>
              <a:spcAft>
                <a:spcPts val="0"/>
              </a:spcAft>
              <a:buSzPts val="1300"/>
              <a:buChar char="●"/>
            </a:pPr>
            <a:r>
              <a:rPr lang="en" sz="1300"/>
              <a:t>Computational Resources:</a:t>
            </a:r>
            <a:endParaRPr sz="1300"/>
          </a:p>
          <a:p>
            <a:pPr indent="-311150" lvl="0" marL="914400" rtl="0" algn="l">
              <a:lnSpc>
                <a:spcPct val="100000"/>
              </a:lnSpc>
              <a:spcBef>
                <a:spcPts val="0"/>
              </a:spcBef>
              <a:spcAft>
                <a:spcPts val="0"/>
              </a:spcAft>
              <a:buSzPts val="1300"/>
              <a:buChar char="●"/>
            </a:pPr>
            <a:r>
              <a:rPr lang="en" sz="1300"/>
              <a:t>High-performance computing (HPC) facilities for data processing and model training.</a:t>
            </a:r>
            <a:endParaRPr sz="1300"/>
          </a:p>
          <a:p>
            <a:pPr indent="-311150" lvl="0" marL="914400" rtl="0" algn="l">
              <a:lnSpc>
                <a:spcPct val="100000"/>
              </a:lnSpc>
              <a:spcBef>
                <a:spcPts val="0"/>
              </a:spcBef>
              <a:spcAft>
                <a:spcPts val="0"/>
              </a:spcAft>
              <a:buSzPts val="1300"/>
              <a:buChar char="●"/>
            </a:pPr>
            <a:r>
              <a:rPr lang="en" sz="1300"/>
              <a:t>Access to cloud storage for large datasets.</a:t>
            </a:r>
            <a:endParaRPr sz="1300"/>
          </a:p>
          <a:p>
            <a:pPr indent="-311150" lvl="0" marL="457200" rtl="0" algn="l">
              <a:lnSpc>
                <a:spcPct val="100000"/>
              </a:lnSpc>
              <a:spcBef>
                <a:spcPts val="0"/>
              </a:spcBef>
              <a:spcAft>
                <a:spcPts val="0"/>
              </a:spcAft>
              <a:buSzPts val="1300"/>
              <a:buChar char="●"/>
            </a:pPr>
            <a:r>
              <a:rPr lang="en" sz="1300"/>
              <a:t>Geospatial Data:</a:t>
            </a:r>
            <a:endParaRPr sz="1300"/>
          </a:p>
          <a:p>
            <a:pPr indent="-311150" lvl="0" marL="914400" rtl="0" algn="l">
              <a:lnSpc>
                <a:spcPct val="100000"/>
              </a:lnSpc>
              <a:spcBef>
                <a:spcPts val="0"/>
              </a:spcBef>
              <a:spcAft>
                <a:spcPts val="0"/>
              </a:spcAft>
              <a:buSzPts val="1300"/>
              <a:buChar char="●"/>
            </a:pPr>
            <a:r>
              <a:rPr lang="en" sz="1300"/>
              <a:t>Geographic information system (GIS) data for mapping pollution sources and monitoring sites.</a:t>
            </a:r>
            <a:endParaRPr sz="1300"/>
          </a:p>
          <a:p>
            <a:pPr indent="-311150" lvl="0" marL="914400" rtl="0" algn="l">
              <a:lnSpc>
                <a:spcPct val="100000"/>
              </a:lnSpc>
              <a:spcBef>
                <a:spcPts val="0"/>
              </a:spcBef>
              <a:spcAft>
                <a:spcPts val="0"/>
              </a:spcAft>
              <a:buSzPts val="1300"/>
              <a:buChar char="●"/>
            </a:pPr>
            <a:r>
              <a:rPr lang="en" sz="1300"/>
              <a:t>Satellite imagery for additional environmental insights.</a:t>
            </a:r>
            <a:endParaRPr sz="1300"/>
          </a:p>
          <a:p>
            <a:pPr indent="0" lvl="0" marL="0" rtl="0" algn="l">
              <a:lnSpc>
                <a:spcPct val="100000"/>
              </a:lnSpc>
              <a:spcBef>
                <a:spcPts val="0"/>
              </a:spcBef>
              <a:spcAft>
                <a:spcPts val="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750295" y="691175"/>
            <a:ext cx="8012100" cy="53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Procedure</a:t>
            </a:r>
            <a:endParaRPr/>
          </a:p>
        </p:txBody>
      </p:sp>
      <p:grpSp>
        <p:nvGrpSpPr>
          <p:cNvPr id="91" name="Google Shape;91;p18"/>
          <p:cNvGrpSpPr/>
          <p:nvPr/>
        </p:nvGrpSpPr>
        <p:grpSpPr>
          <a:xfrm>
            <a:off x="457200" y="1391660"/>
            <a:ext cx="2082388" cy="3025543"/>
            <a:chOff x="0" y="1189989"/>
            <a:chExt cx="2214600" cy="3217636"/>
          </a:xfrm>
        </p:grpSpPr>
        <p:sp>
          <p:nvSpPr>
            <p:cNvPr id="92" name="Google Shape;92;p18"/>
            <p:cNvSpPr/>
            <p:nvPr/>
          </p:nvSpPr>
          <p:spPr>
            <a:xfrm>
              <a:off x="0" y="1189989"/>
              <a:ext cx="22146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Mining</a:t>
              </a:r>
              <a:endParaRPr>
                <a:solidFill>
                  <a:srgbClr val="FFFFFF"/>
                </a:solidFill>
                <a:latin typeface="Roboto"/>
                <a:ea typeface="Roboto"/>
                <a:cs typeface="Roboto"/>
                <a:sym typeface="Roboto"/>
              </a:endParaRPr>
            </a:p>
          </p:txBody>
        </p:sp>
        <p:sp>
          <p:nvSpPr>
            <p:cNvPr id="93" name="Google Shape;93;p18"/>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Gather PM2.5 and weather data from Philadelphia's monitoring sites.</a:t>
              </a:r>
              <a:endParaRPr sz="1100">
                <a:latin typeface="Roboto"/>
                <a:ea typeface="Roboto"/>
                <a:cs typeface="Roboto"/>
                <a:sym typeface="Roboto"/>
              </a:endParaRPr>
            </a:p>
          </p:txBody>
        </p:sp>
      </p:grpSp>
      <p:grpSp>
        <p:nvGrpSpPr>
          <p:cNvPr id="94" name="Google Shape;94;p18"/>
          <p:cNvGrpSpPr/>
          <p:nvPr/>
        </p:nvGrpSpPr>
        <p:grpSpPr>
          <a:xfrm>
            <a:off x="2185777" y="1391459"/>
            <a:ext cx="1940779" cy="3025744"/>
            <a:chOff x="1838325" y="1189775"/>
            <a:chExt cx="2064000" cy="3217850"/>
          </a:xfrm>
        </p:grpSpPr>
        <p:sp>
          <p:nvSpPr>
            <p:cNvPr id="95" name="Google Shape;95;p18"/>
            <p:cNvSpPr/>
            <p:nvPr/>
          </p:nvSpPr>
          <p:spPr>
            <a:xfrm>
              <a:off x="1838325" y="1189775"/>
              <a:ext cx="2064000" cy="669000"/>
            </a:xfrm>
            <a:prstGeom prst="chevron">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Analysis</a:t>
              </a:r>
              <a:endParaRPr>
                <a:solidFill>
                  <a:srgbClr val="FFFFFF"/>
                </a:solidFill>
                <a:latin typeface="Roboto"/>
                <a:ea typeface="Roboto"/>
                <a:cs typeface="Roboto"/>
                <a:sym typeface="Roboto"/>
              </a:endParaRPr>
            </a:p>
          </p:txBody>
        </p:sp>
        <p:sp>
          <p:nvSpPr>
            <p:cNvPr id="96" name="Google Shape;96;p18"/>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Analyze trends and sources with KZ filters, HYSPLIT, pollution roses, and conditional probability functions.</a:t>
              </a:r>
              <a:endParaRPr sz="1100">
                <a:latin typeface="Roboto"/>
                <a:ea typeface="Roboto"/>
                <a:cs typeface="Roboto"/>
                <a:sym typeface="Roboto"/>
              </a:endParaRPr>
            </a:p>
          </p:txBody>
        </p:sp>
      </p:grpSp>
      <p:grpSp>
        <p:nvGrpSpPr>
          <p:cNvPr id="97" name="Google Shape;97;p18"/>
          <p:cNvGrpSpPr/>
          <p:nvPr/>
        </p:nvGrpSpPr>
        <p:grpSpPr>
          <a:xfrm>
            <a:off x="3764000" y="1391459"/>
            <a:ext cx="1940779" cy="3025744"/>
            <a:chOff x="3516750" y="1189775"/>
            <a:chExt cx="2064000" cy="3217850"/>
          </a:xfrm>
        </p:grpSpPr>
        <p:sp>
          <p:nvSpPr>
            <p:cNvPr id="98" name="Google Shape;98;p18"/>
            <p:cNvSpPr/>
            <p:nvPr/>
          </p:nvSpPr>
          <p:spPr>
            <a:xfrm>
              <a:off x="3516750" y="1189775"/>
              <a:ext cx="20640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Development</a:t>
              </a:r>
              <a:endParaRPr>
                <a:solidFill>
                  <a:srgbClr val="FFFFFF"/>
                </a:solidFill>
                <a:latin typeface="Roboto"/>
                <a:ea typeface="Roboto"/>
                <a:cs typeface="Roboto"/>
                <a:sym typeface="Roboto"/>
              </a:endParaRPr>
            </a:p>
          </p:txBody>
        </p:sp>
        <p:sp>
          <p:nvSpPr>
            <p:cNvPr id="99" name="Google Shape;99;p18"/>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latin typeface="Roboto"/>
                  <a:ea typeface="Roboto"/>
                  <a:cs typeface="Roboto"/>
                  <a:sym typeface="Roboto"/>
                </a:rPr>
                <a:t>Create forecasting models using machine learning techniques like Random Forest, ANN, and Gradient Boosting.</a:t>
              </a:r>
              <a:endParaRPr sz="11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p:txBody>
        </p:sp>
      </p:grpSp>
      <p:grpSp>
        <p:nvGrpSpPr>
          <p:cNvPr id="100" name="Google Shape;100;p18"/>
          <p:cNvGrpSpPr/>
          <p:nvPr/>
        </p:nvGrpSpPr>
        <p:grpSpPr>
          <a:xfrm>
            <a:off x="6920846" y="1391459"/>
            <a:ext cx="1940779" cy="3025744"/>
            <a:chOff x="6874025" y="1189775"/>
            <a:chExt cx="2064000" cy="3217850"/>
          </a:xfrm>
        </p:grpSpPr>
        <p:sp>
          <p:nvSpPr>
            <p:cNvPr id="101" name="Google Shape;101;p18"/>
            <p:cNvSpPr/>
            <p:nvPr/>
          </p:nvSpPr>
          <p:spPr>
            <a:xfrm>
              <a:off x="6874025" y="1189775"/>
              <a:ext cx="2064000" cy="669000"/>
            </a:xfrm>
            <a:prstGeom prst="chevron">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Interface Development</a:t>
              </a:r>
              <a:endParaRPr>
                <a:solidFill>
                  <a:srgbClr val="FFFFFF"/>
                </a:solidFill>
                <a:latin typeface="Roboto"/>
                <a:ea typeface="Roboto"/>
                <a:cs typeface="Roboto"/>
                <a:sym typeface="Roboto"/>
              </a:endParaRPr>
            </a:p>
          </p:txBody>
        </p:sp>
        <p:sp>
          <p:nvSpPr>
            <p:cNvPr id="102" name="Google Shape;102;p18"/>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Develop a web-based system using PHP and Flask for real-time PM2.5 forecasting. philyair.com</a:t>
              </a:r>
              <a:endParaRPr sz="1100">
                <a:latin typeface="Roboto"/>
                <a:ea typeface="Roboto"/>
                <a:cs typeface="Roboto"/>
                <a:sym typeface="Roboto"/>
              </a:endParaRPr>
            </a:p>
          </p:txBody>
        </p:sp>
      </p:grpSp>
      <p:grpSp>
        <p:nvGrpSpPr>
          <p:cNvPr id="103" name="Google Shape;103;p18"/>
          <p:cNvGrpSpPr/>
          <p:nvPr/>
        </p:nvGrpSpPr>
        <p:grpSpPr>
          <a:xfrm>
            <a:off x="5342388" y="1391459"/>
            <a:ext cx="1940779" cy="3025744"/>
            <a:chOff x="5195350" y="1189775"/>
            <a:chExt cx="2064000" cy="3217850"/>
          </a:xfrm>
        </p:grpSpPr>
        <p:sp>
          <p:nvSpPr>
            <p:cNvPr id="104" name="Google Shape;104;p18"/>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 Validation</a:t>
              </a:r>
              <a:endParaRPr>
                <a:solidFill>
                  <a:srgbClr val="FFFFFF"/>
                </a:solidFill>
                <a:latin typeface="Roboto"/>
                <a:ea typeface="Roboto"/>
                <a:cs typeface="Roboto"/>
                <a:sym typeface="Roboto"/>
              </a:endParaRPr>
            </a:p>
          </p:txBody>
        </p:sp>
        <p:sp>
          <p:nvSpPr>
            <p:cNvPr id="105" name="Google Shape;105;p18"/>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Roboto"/>
                  <a:ea typeface="Roboto"/>
                  <a:cs typeface="Roboto"/>
                  <a:sym typeface="Roboto"/>
                </a:rPr>
                <a:t>Test model accuracy with independent datasets and validation techniques.</a:t>
              </a:r>
              <a:endParaRPr sz="11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Vocabulary</a:t>
            </a:r>
            <a:endParaRPr/>
          </a:p>
          <a:p>
            <a:pPr indent="0" lvl="0" marL="0" rtl="0" algn="l">
              <a:spcBef>
                <a:spcPts val="0"/>
              </a:spcBef>
              <a:spcAft>
                <a:spcPts val="0"/>
              </a:spcAft>
              <a:buNone/>
            </a:pPr>
            <a:r>
              <a:t/>
            </a:r>
            <a:endParaRPr/>
          </a:p>
        </p:txBody>
      </p:sp>
      <p:sp>
        <p:nvSpPr>
          <p:cNvPr id="111" name="Google Shape;111;p19"/>
          <p:cNvSpPr txBox="1"/>
          <p:nvPr>
            <p:ph idx="1" type="body"/>
          </p:nvPr>
        </p:nvSpPr>
        <p:spPr>
          <a:xfrm>
            <a:off x="311700" y="1152475"/>
            <a:ext cx="8520600" cy="3540300"/>
          </a:xfrm>
          <a:prstGeom prst="rect">
            <a:avLst/>
          </a:prstGeom>
        </p:spPr>
        <p:txBody>
          <a:bodyPr anchorCtr="0" anchor="t" bIns="91425" lIns="91425" spcFirstLastPara="1" rIns="91425" wrap="square" tIns="91425">
            <a:normAutofit fontScale="25000" lnSpcReduction="20000"/>
          </a:bodyPr>
          <a:lstStyle/>
          <a:p>
            <a:pPr indent="-304616" lvl="0" marL="457200" rtl="0" algn="l">
              <a:spcBef>
                <a:spcPts val="0"/>
              </a:spcBef>
              <a:spcAft>
                <a:spcPts val="0"/>
              </a:spcAft>
              <a:buSzPct val="100000"/>
              <a:buChar char="●"/>
            </a:pPr>
            <a:r>
              <a:rPr lang="en" sz="4788"/>
              <a:t>PM2.5: Particulate matter less than 2.5 micrometers in diameter, known for its ability to penetrate deep into the respiratory tract and bloodstream, causing various health issues.</a:t>
            </a:r>
            <a:endParaRPr sz="4788"/>
          </a:p>
          <a:p>
            <a:pPr indent="-304616" lvl="0" marL="457200" rtl="0" algn="l">
              <a:spcBef>
                <a:spcPts val="0"/>
              </a:spcBef>
              <a:spcAft>
                <a:spcPts val="0"/>
              </a:spcAft>
              <a:buSzPct val="100000"/>
              <a:buChar char="●"/>
            </a:pPr>
            <a:r>
              <a:rPr lang="en" sz="4788"/>
              <a:t>Kolmogorov-Zurbenko (KZ) Filter: A filter used for separating signals of different scales in time series data, particularly useful in identifying long-term trends.</a:t>
            </a:r>
            <a:endParaRPr sz="4788"/>
          </a:p>
          <a:p>
            <a:pPr indent="-304616" lvl="0" marL="457200" rtl="0" algn="l">
              <a:spcBef>
                <a:spcPts val="0"/>
              </a:spcBef>
              <a:spcAft>
                <a:spcPts val="0"/>
              </a:spcAft>
              <a:buSzPct val="100000"/>
              <a:buChar char="●"/>
            </a:pPr>
            <a:r>
              <a:rPr lang="en" sz="4788"/>
              <a:t>HYSPLIT Model: A computer model that computes air parcel trajectories to determine the dispersion and deposition of pollutants.</a:t>
            </a:r>
            <a:endParaRPr sz="4788"/>
          </a:p>
          <a:p>
            <a:pPr indent="-304616" lvl="0" marL="457200" rtl="0" algn="l">
              <a:spcBef>
                <a:spcPts val="0"/>
              </a:spcBef>
              <a:spcAft>
                <a:spcPts val="0"/>
              </a:spcAft>
              <a:buSzPct val="100000"/>
              <a:buChar char="●"/>
            </a:pPr>
            <a:r>
              <a:rPr lang="en" sz="4788"/>
              <a:t>Pollution Rose: A graphical representation that shows the distribution of the concentration of a pollutant coming from different directions.</a:t>
            </a:r>
            <a:endParaRPr sz="4788"/>
          </a:p>
          <a:p>
            <a:pPr indent="-304616" lvl="0" marL="457200" rtl="0" algn="l">
              <a:spcBef>
                <a:spcPts val="0"/>
              </a:spcBef>
              <a:spcAft>
                <a:spcPts val="0"/>
              </a:spcAft>
              <a:buSzPct val="100000"/>
              <a:buChar char="●"/>
            </a:pPr>
            <a:r>
              <a:rPr lang="en" sz="4788"/>
              <a:t>Conditional Probability Function: A statistical tool used to predict the likelihood of a certain pollutant concentration under specific conditions.</a:t>
            </a:r>
            <a:endParaRPr sz="4788"/>
          </a:p>
          <a:p>
            <a:pPr indent="-304616" lvl="0" marL="457200" rtl="0" algn="l">
              <a:spcBef>
                <a:spcPts val="0"/>
              </a:spcBef>
              <a:spcAft>
                <a:spcPts val="0"/>
              </a:spcAft>
              <a:buSzPct val="100000"/>
              <a:buChar char="●"/>
            </a:pPr>
            <a:r>
              <a:rPr lang="en" sz="4788"/>
              <a:t>Random Forest: A machine learning algorithm that uses ensemble learning techniques for classification and regression tasks.</a:t>
            </a:r>
            <a:endParaRPr sz="4788"/>
          </a:p>
          <a:p>
            <a:pPr indent="-304616" lvl="0" marL="457200" rtl="0" algn="l">
              <a:spcBef>
                <a:spcPts val="0"/>
              </a:spcBef>
              <a:spcAft>
                <a:spcPts val="0"/>
              </a:spcAft>
              <a:buSzPct val="100000"/>
              <a:buChar char="●"/>
            </a:pPr>
            <a:r>
              <a:rPr lang="en" sz="4788"/>
              <a:t>Artificial Neural Networks (ANN): Computing systems vaguely inspired by the biological neural networks that constitute animal brains, used for pattern recognition and predictive modeling.</a:t>
            </a:r>
            <a:endParaRPr sz="4788"/>
          </a:p>
          <a:p>
            <a:pPr indent="-304616" lvl="0" marL="457200" rtl="0" algn="l">
              <a:spcBef>
                <a:spcPts val="0"/>
              </a:spcBef>
              <a:spcAft>
                <a:spcPts val="0"/>
              </a:spcAft>
              <a:buSzPct val="100000"/>
              <a:buChar char="●"/>
            </a:pPr>
            <a:r>
              <a:rPr lang="en" sz="4788"/>
              <a:t>Gradient Boosting: A machine learning technique for regression and classification problems, which builds models in a stage-wise fashion.</a:t>
            </a:r>
            <a:endParaRPr sz="4788"/>
          </a:p>
          <a:p>
            <a:pPr indent="-304616" lvl="0" marL="457200" rtl="0" algn="l">
              <a:spcBef>
                <a:spcPts val="0"/>
              </a:spcBef>
              <a:spcAft>
                <a:spcPts val="0"/>
              </a:spcAft>
              <a:buSzPct val="100000"/>
              <a:buChar char="●"/>
            </a:pPr>
            <a:r>
              <a:rPr lang="en" sz="4788"/>
              <a:t>PHP: A popular general-purpose scripting language that is especially suited to web development.</a:t>
            </a:r>
            <a:endParaRPr sz="4788"/>
          </a:p>
          <a:p>
            <a:pPr indent="-304616" lvl="0" marL="457200" rtl="0" algn="l">
              <a:spcBef>
                <a:spcPts val="0"/>
              </a:spcBef>
              <a:spcAft>
                <a:spcPts val="0"/>
              </a:spcAft>
              <a:buSzPct val="100000"/>
              <a:buChar char="●"/>
            </a:pPr>
            <a:r>
              <a:rPr lang="en" sz="4788"/>
              <a:t>Flask: A lightweight WSGI web application framework in Python, intended to make it easier to start and develop web applications quickly.</a:t>
            </a:r>
            <a:endParaRPr sz="4788"/>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94838" y="308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Kolmogorov-Zurbenko Filter</a:t>
            </a:r>
            <a:endParaRPr/>
          </a:p>
        </p:txBody>
      </p:sp>
      <p:sp>
        <p:nvSpPr>
          <p:cNvPr id="117" name="Google Shape;117;p20"/>
          <p:cNvSpPr txBox="1"/>
          <p:nvPr>
            <p:ph idx="1" type="body"/>
          </p:nvPr>
        </p:nvSpPr>
        <p:spPr>
          <a:xfrm>
            <a:off x="311700" y="109312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Kolmogorov-Zurbenko filter is high-level function in descriptive statistics that removes noise in data by iterating over a dataset multiple times, and calculating a moving average over set intervals</a:t>
            </a:r>
            <a:endParaRPr/>
          </a:p>
          <a:p>
            <a:pPr indent="-342900" lvl="0" marL="457200" rtl="0" algn="l">
              <a:spcBef>
                <a:spcPts val="0"/>
              </a:spcBef>
              <a:spcAft>
                <a:spcPts val="0"/>
              </a:spcAft>
              <a:buSzPts val="1800"/>
              <a:buChar char="●"/>
            </a:pPr>
            <a:r>
              <a:rPr lang="en"/>
              <a:t>The formula for the KZ filter was inspired from the definitions of higher-order derivatives for discrete functions</a:t>
            </a:r>
            <a:endParaRPr/>
          </a:p>
          <a:p>
            <a:pPr indent="-342900" lvl="0" marL="457200" rtl="0" algn="l">
              <a:spcBef>
                <a:spcPts val="0"/>
              </a:spcBef>
              <a:spcAft>
                <a:spcPts val="0"/>
              </a:spcAft>
              <a:buSzPts val="1800"/>
              <a:buChar char="●"/>
            </a:pPr>
            <a:r>
              <a:rPr lang="en"/>
              <a:t>The KZ filter takes in two parameters, </a:t>
            </a:r>
            <a:r>
              <a:rPr i="1" lang="en"/>
              <a:t>n</a:t>
            </a:r>
            <a:r>
              <a:rPr lang="en"/>
              <a:t> the number of data points in each moving average window, and </a:t>
            </a:r>
            <a:r>
              <a:rPr i="1" lang="en"/>
              <a:t>k</a:t>
            </a:r>
            <a:r>
              <a:rPr lang="en"/>
              <a:t>, the number of iterations of the moving average</a:t>
            </a:r>
            <a:endParaRPr/>
          </a:p>
          <a:p>
            <a:pPr indent="-342900" lvl="0" marL="457200" rtl="0" algn="l">
              <a:spcBef>
                <a:spcPts val="0"/>
              </a:spcBef>
              <a:spcAft>
                <a:spcPts val="0"/>
              </a:spcAft>
              <a:buSzPts val="1800"/>
              <a:buChar char="●"/>
            </a:pPr>
            <a:r>
              <a:rPr lang="en"/>
              <a:t>In the case of the experiment at hand, the KZ-filter will serve its purpose of reducing </a:t>
            </a:r>
            <a:r>
              <a:rPr lang="en"/>
              <a:t>fluctuations</a:t>
            </a:r>
            <a:r>
              <a:rPr lang="en"/>
              <a:t> in the dataset, and allowing observers to have a highly-detailed view of the short and long-term trends in the data</a:t>
            </a:r>
            <a:endParaRPr/>
          </a:p>
        </p:txBody>
      </p:sp>
      <p:pic>
        <p:nvPicPr>
          <p:cNvPr id="118" name="Google Shape;118;p20"/>
          <p:cNvPicPr preferRelativeResize="0"/>
          <p:nvPr/>
        </p:nvPicPr>
        <p:blipFill>
          <a:blip r:embed="rId3">
            <a:alphaModFix/>
          </a:blip>
          <a:stretch>
            <a:fillRect/>
          </a:stretch>
        </p:blipFill>
        <p:spPr>
          <a:xfrm>
            <a:off x="139825" y="4509525"/>
            <a:ext cx="8754325" cy="47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 in place</a:t>
            </a:r>
            <a:endParaRPr/>
          </a:p>
          <a:p>
            <a:pPr indent="0" lvl="0" marL="0" rtl="0" algn="l">
              <a:spcBef>
                <a:spcPts val="0"/>
              </a:spcBef>
              <a:spcAft>
                <a:spcPts val="0"/>
              </a:spcAft>
              <a:buNone/>
            </a:pPr>
            <a:r>
              <a:t/>
            </a:r>
            <a:endParaRPr/>
          </a:p>
        </p:txBody>
      </p:sp>
      <p:sp>
        <p:nvSpPr>
          <p:cNvPr id="124" name="Google Shape;124;p21"/>
          <p:cNvSpPr txBox="1"/>
          <p:nvPr>
            <p:ph idx="1" type="body"/>
          </p:nvPr>
        </p:nvSpPr>
        <p:spPr>
          <a:xfrm>
            <a:off x="311700" y="1152475"/>
            <a:ext cx="4680300" cy="458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n" sz="1960"/>
              <a:t>Figure 1. Demonstration of Ensemble Model Run for Actual Days  </a:t>
            </a:r>
            <a:endParaRPr sz="1960"/>
          </a:p>
        </p:txBody>
      </p:sp>
      <p:pic>
        <p:nvPicPr>
          <p:cNvPr id="125" name="Google Shape;125;p21"/>
          <p:cNvPicPr preferRelativeResize="0"/>
          <p:nvPr/>
        </p:nvPicPr>
        <p:blipFill>
          <a:blip r:embed="rId3">
            <a:alphaModFix/>
          </a:blip>
          <a:stretch>
            <a:fillRect/>
          </a:stretch>
        </p:blipFill>
        <p:spPr>
          <a:xfrm>
            <a:off x="395225" y="1734225"/>
            <a:ext cx="4370125" cy="2770174"/>
          </a:xfrm>
          <a:prstGeom prst="rect">
            <a:avLst/>
          </a:prstGeom>
          <a:noFill/>
          <a:ln cap="flat" cmpd="sng" w="28575">
            <a:solidFill>
              <a:srgbClr val="840D35"/>
            </a:solidFill>
            <a:prstDash val="solid"/>
            <a:round/>
            <a:headEnd len="sm" w="sm" type="none"/>
            <a:tailEnd len="sm" w="sm" type="none"/>
          </a:ln>
        </p:spPr>
      </p:pic>
      <p:sp>
        <p:nvSpPr>
          <p:cNvPr id="126" name="Google Shape;126;p21"/>
          <p:cNvSpPr txBox="1"/>
          <p:nvPr>
            <p:ph idx="1" type="body"/>
          </p:nvPr>
        </p:nvSpPr>
        <p:spPr>
          <a:xfrm>
            <a:off x="5056600" y="1708950"/>
            <a:ext cx="3460200" cy="27702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100"/>
              <a:t>The ensemble model was implemented primarily through my web interface at: </a:t>
            </a:r>
            <a:r>
              <a:rPr lang="en" sz="1100" u="sng">
                <a:solidFill>
                  <a:schemeClr val="accent5"/>
                </a:solidFill>
                <a:hlinkClick r:id="rId4">
                  <a:extLst>
                    <a:ext uri="{A12FA001-AC4F-418D-AE19-62706E023703}">
                      <ahyp:hlinkClr val="tx"/>
                    </a:ext>
                  </a:extLst>
                </a:hlinkClick>
              </a:rPr>
              <a:t>philyair.com </a:t>
            </a:r>
            <a:r>
              <a:rPr lang="en" sz="1100"/>
              <a:t> as shown in Fig. 1. </a:t>
            </a:r>
            <a:endParaRPr sz="1100"/>
          </a:p>
          <a:p>
            <a:pPr indent="-298450" lvl="0" marL="457200" rtl="0" algn="l">
              <a:spcBef>
                <a:spcPts val="0"/>
              </a:spcBef>
              <a:spcAft>
                <a:spcPts val="0"/>
              </a:spcAft>
              <a:buSzPts val="1100"/>
              <a:buChar char="●"/>
            </a:pPr>
            <a:r>
              <a:rPr lang="en" sz="1100"/>
              <a:t>The ensemble model was run on January 11, 10:00 p.m, using the forecasted weather arguments for the following day (January 12th). </a:t>
            </a:r>
            <a:endParaRPr sz="1100"/>
          </a:p>
          <a:p>
            <a:pPr indent="-299720" lvl="0" marL="457200" rtl="0" algn="l">
              <a:spcBef>
                <a:spcPts val="0"/>
              </a:spcBef>
              <a:spcAft>
                <a:spcPts val="0"/>
              </a:spcAft>
              <a:buSzPts val="1120"/>
              <a:buChar char="●"/>
            </a:pPr>
            <a:r>
              <a:rPr lang="en" sz="1120"/>
              <a:t>The best-performing model with the highest accuracy rate during this run, was the XG Boost machine learning model. The actual PM2.5 mean concentration for January 12th was 8.6 ug/m3, while the predicted value was 7.28 ug/m3. </a:t>
            </a:r>
            <a:endParaRPr sz="11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