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CED2E-F5CD-451B-B01E-56D2B61E67CA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8E4BA-7CF9-42CE-921E-E34B251F22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589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aszimptotikusan nem javítható: a leírt módszer által elért felső korlát és a bizonyított alsó korlát ugyanabba a nagyságrendbe esik</a:t>
            </a:r>
          </a:p>
          <a:p>
            <a:r>
              <a:rPr lang="hu-HU"/>
              <a:t>a probléma legrosszabb esetben ennyire nehéz, és nincs olyan algoritmus, ami minden esetre lényegesen gyorsabb lehetne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8E4BA-7CF9-42CE-921E-E34B251F222B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0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3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86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05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03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8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58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1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85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38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62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6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5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1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7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8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7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98845-1195-69A5-659F-07533970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31445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Sliding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Squares</a:t>
            </a:r>
            <a:r>
              <a:rPr lang="hu-HU" dirty="0">
                <a:solidFill>
                  <a:schemeClr val="tx1"/>
                </a:solidFill>
              </a:rPr>
              <a:t> in Parallel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9E73BE-0614-28FF-B83C-A63E35FB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hu-HU" sz="2000"/>
              <a:t>Készítette: </a:t>
            </a:r>
          </a:p>
          <a:p>
            <a:pPr algn="ctr"/>
            <a:r>
              <a:rPr lang="hu-HU" sz="2000"/>
              <a:t>Gergelyi Laura Boglárka, Szász Kristóf, Kiss Marcell</a:t>
            </a:r>
          </a:p>
        </p:txBody>
      </p:sp>
    </p:spTree>
    <p:extLst>
      <p:ext uri="{BB962C8B-B14F-4D97-AF65-F5344CB8AC3E}">
        <p14:creationId xmlns:p14="http://schemas.microsoft.com/office/powerpoint/2010/main" val="215701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B1C173-828F-75A2-1B88-FBA99107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mozgás típusai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B233A1-D498-F693-9524-F741772A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modulok </a:t>
            </a:r>
            <a:r>
              <a:rPr lang="hu-HU" b="1" dirty="0"/>
              <a:t>kétféle mozdulatot</a:t>
            </a:r>
            <a:r>
              <a:rPr lang="hu-HU" dirty="0"/>
              <a:t> hajthatnak végre, mindig </a:t>
            </a:r>
            <a:r>
              <a:rPr lang="hu-HU" b="1" dirty="0"/>
              <a:t>rácspontosan</a:t>
            </a:r>
            <a:r>
              <a:rPr lang="hu-HU" dirty="0"/>
              <a:t> és </a:t>
            </a:r>
            <a:r>
              <a:rPr lang="hu-HU" b="1" dirty="0"/>
              <a:t>ütközésmentesen</a:t>
            </a:r>
            <a:r>
              <a:rPr lang="hu-HU" dirty="0"/>
              <a:t>:</a:t>
            </a:r>
          </a:p>
          <a:p>
            <a:r>
              <a:rPr lang="hu-HU" b="1" dirty="0" err="1"/>
              <a:t>Slide</a:t>
            </a:r>
            <a:r>
              <a:rPr lang="hu-HU" b="1" dirty="0"/>
              <a:t> (csúszás):</a:t>
            </a:r>
            <a:endParaRPr lang="hu-HU" dirty="0"/>
          </a:p>
          <a:p>
            <a:pPr lvl="1"/>
            <a:r>
              <a:rPr lang="hu-HU" dirty="0"/>
              <a:t>A modul </a:t>
            </a:r>
            <a:r>
              <a:rPr lang="hu-HU" b="1" dirty="0"/>
              <a:t>egy élszomszédos cellába</a:t>
            </a:r>
            <a:r>
              <a:rPr lang="hu-HU" dirty="0"/>
              <a:t> csúszik,</a:t>
            </a:r>
          </a:p>
          <a:p>
            <a:pPr lvl="1"/>
            <a:r>
              <a:rPr lang="hu-HU" dirty="0"/>
              <a:t>csak akkor, ha </a:t>
            </a:r>
            <a:r>
              <a:rPr lang="hu-HU" b="1" dirty="0"/>
              <a:t>az út mentén végig foglalt cellák</a:t>
            </a:r>
            <a:r>
              <a:rPr lang="hu-HU" dirty="0"/>
              <a:t> vannak (vagyis a modul egy „fal mentén” csúszik).</a:t>
            </a:r>
          </a:p>
          <a:p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transition</a:t>
            </a:r>
            <a:r>
              <a:rPr lang="hu-HU" b="1" dirty="0"/>
              <a:t> (konvex átmenet):</a:t>
            </a:r>
            <a:endParaRPr lang="hu-HU" dirty="0"/>
          </a:p>
          <a:p>
            <a:pPr lvl="1"/>
            <a:r>
              <a:rPr lang="hu-HU" dirty="0"/>
              <a:t>A modul </a:t>
            </a:r>
            <a:r>
              <a:rPr lang="hu-HU" b="1" dirty="0"/>
              <a:t>átlép egy sarok mentén</a:t>
            </a:r>
            <a:r>
              <a:rPr lang="hu-HU" dirty="0"/>
              <a:t> egy szomszédos cellába,</a:t>
            </a:r>
          </a:p>
          <a:p>
            <a:pPr lvl="1"/>
            <a:r>
              <a:rPr lang="hu-HU" dirty="0"/>
              <a:t>csak akkor lehetséges, ha </a:t>
            </a:r>
            <a:r>
              <a:rPr lang="hu-HU" b="1" dirty="0"/>
              <a:t>a célcella és az átmeneti cella üres</a:t>
            </a:r>
            <a:r>
              <a:rPr lang="hu-HU" dirty="0"/>
              <a:t>.</a:t>
            </a:r>
          </a:p>
          <a:p>
            <a:r>
              <a:rPr lang="hu-HU" dirty="0"/>
              <a:t>Példa: Egy modul elmozdulhat keletre, ha mellette lévő cellák folyamatosan foglaltak, vagy „átugorhat” egy üres sarok mentén.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0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AF0C0E-A07A-BDBC-442A-DD5E33D4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Párhuzamos mozgás – „</a:t>
            </a:r>
            <a:r>
              <a:rPr lang="hu-HU" dirty="0" err="1"/>
              <a:t>transformation</a:t>
            </a:r>
            <a:r>
              <a:rPr lang="hu-HU" dirty="0"/>
              <a:t>”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286D8-F8A4-427D-9830-6B80C114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több modul </a:t>
            </a:r>
            <a:r>
              <a:rPr lang="hu-HU" b="1" dirty="0"/>
              <a:t>egyszerre</a:t>
            </a:r>
            <a:r>
              <a:rPr lang="hu-HU" dirty="0"/>
              <a:t> hajt végre mozgást, az egy </a:t>
            </a:r>
            <a:r>
              <a:rPr lang="hu-HU" b="1" dirty="0" err="1"/>
              <a:t>transformation</a:t>
            </a:r>
            <a:r>
              <a:rPr lang="hu-HU" dirty="0"/>
              <a:t> (átalakítás).</a:t>
            </a:r>
          </a:p>
          <a:p>
            <a:r>
              <a:rPr lang="hu-HU" dirty="0"/>
              <a:t>Minden </a:t>
            </a:r>
            <a:r>
              <a:rPr lang="hu-HU" dirty="0" err="1"/>
              <a:t>slide</a:t>
            </a:r>
            <a:r>
              <a:rPr lang="hu-HU" dirty="0"/>
              <a:t> és </a:t>
            </a:r>
            <a:r>
              <a:rPr lang="hu-HU" dirty="0" err="1"/>
              <a:t>convex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</a:t>
            </a:r>
            <a:r>
              <a:rPr lang="hu-HU" b="1" dirty="0"/>
              <a:t>ugyanannyi időbe telik</a:t>
            </a:r>
            <a:r>
              <a:rPr lang="hu-HU" dirty="0"/>
              <a:t>.</a:t>
            </a:r>
          </a:p>
          <a:p>
            <a:r>
              <a:rPr lang="hu-HU" dirty="0"/>
              <a:t>Egy teljes </a:t>
            </a:r>
            <a:r>
              <a:rPr lang="hu-HU" b="1" dirty="0"/>
              <a:t>sorozat</a:t>
            </a:r>
            <a:r>
              <a:rPr lang="hu-HU" dirty="0"/>
              <a:t> ezekből a </a:t>
            </a:r>
            <a:r>
              <a:rPr lang="hu-HU" dirty="0" err="1"/>
              <a:t>transformation-ökből</a:t>
            </a:r>
            <a:r>
              <a:rPr lang="hu-HU" dirty="0"/>
              <a:t> egy </a:t>
            </a:r>
            <a:r>
              <a:rPr lang="hu-HU" b="1" dirty="0" err="1"/>
              <a:t>schedule</a:t>
            </a:r>
            <a:r>
              <a:rPr lang="hu-HU" b="1" dirty="0"/>
              <a:t> (ütemezés)</a:t>
            </a:r>
            <a:r>
              <a:rPr lang="hu-HU" dirty="0"/>
              <a:t>.</a:t>
            </a:r>
          </a:p>
          <a:p>
            <a:r>
              <a:rPr lang="hu-HU" dirty="0"/>
              <a:t>Egy </a:t>
            </a:r>
            <a:r>
              <a:rPr lang="hu-HU" b="1" dirty="0" err="1"/>
              <a:t>schedule</a:t>
            </a:r>
            <a:r>
              <a:rPr lang="hu-HU" b="1" dirty="0"/>
              <a:t> akkor legális</a:t>
            </a:r>
            <a:r>
              <a:rPr lang="hu-HU" dirty="0"/>
              <a:t>, ha:</a:t>
            </a:r>
          </a:p>
          <a:p>
            <a:pPr lvl="1"/>
            <a:r>
              <a:rPr lang="hu-HU" dirty="0"/>
              <a:t>minden pillanatban megmarad az összefüggés (</a:t>
            </a:r>
            <a:r>
              <a:rPr lang="hu-HU" dirty="0" err="1"/>
              <a:t>connectivity</a:t>
            </a:r>
            <a:r>
              <a:rPr lang="hu-HU" dirty="0"/>
              <a:t>),</a:t>
            </a:r>
          </a:p>
          <a:p>
            <a:pPr lvl="1"/>
            <a:r>
              <a:rPr lang="hu-HU" dirty="0"/>
              <a:t> nincs ütközés (</a:t>
            </a:r>
            <a:r>
              <a:rPr lang="hu-HU" dirty="0" err="1"/>
              <a:t>collision</a:t>
            </a:r>
            <a:r>
              <a:rPr lang="hu-HU" dirty="0"/>
              <a:t>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32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280764-2A9C-86F2-1DC2-1696502C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Kapcsolódás megőrzése (</a:t>
            </a:r>
            <a:r>
              <a:rPr lang="hu-HU" dirty="0" err="1"/>
              <a:t>connectivity</a:t>
            </a:r>
            <a:r>
              <a:rPr lang="hu-HU" dirty="0"/>
              <a:t> </a:t>
            </a:r>
            <a:r>
              <a:rPr lang="hu-HU" dirty="0" err="1"/>
              <a:t>preservation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49E12-5994-9E5E-6705-55653941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szerzők bevezetnek egy fontos fogalmat:</a:t>
            </a:r>
            <a:br>
              <a:rPr lang="hu-HU" dirty="0"/>
            </a:br>
            <a:r>
              <a:rPr lang="hu-HU" b="1" dirty="0"/>
              <a:t>„</a:t>
            </a:r>
            <a:r>
              <a:rPr lang="hu-HU" b="1" dirty="0" err="1"/>
              <a:t>connected</a:t>
            </a:r>
            <a:r>
              <a:rPr lang="hu-HU" b="1" dirty="0"/>
              <a:t> </a:t>
            </a:r>
            <a:r>
              <a:rPr lang="hu-HU" b="1" dirty="0" err="1"/>
              <a:t>backbone</a:t>
            </a:r>
            <a:r>
              <a:rPr lang="hu-HU" b="1" dirty="0"/>
              <a:t>”</a:t>
            </a:r>
            <a:r>
              <a:rPr lang="hu-HU" dirty="0"/>
              <a:t> — azaz a konfiguráció „hátrahagyott váza”, ami mindig összefüggő marad.</a:t>
            </a:r>
          </a:p>
          <a:p>
            <a:r>
              <a:rPr lang="hu-HU" dirty="0"/>
              <a:t>Egy modulkészlet </a:t>
            </a:r>
            <a:r>
              <a:rPr lang="hu-HU" b="1" dirty="0"/>
              <a:t>szabad (free)</a:t>
            </a:r>
            <a:r>
              <a:rPr lang="hu-HU" dirty="0"/>
              <a:t>, ha azok eltávolítása után a maradék konfiguráció </a:t>
            </a:r>
            <a:r>
              <a:rPr lang="hu-HU" b="1" dirty="0"/>
              <a:t>még mindig érvényes</a:t>
            </a:r>
            <a:r>
              <a:rPr lang="hu-HU" dirty="0"/>
              <a:t>.</a:t>
            </a:r>
          </a:p>
          <a:p>
            <a:r>
              <a:rPr lang="hu-HU" dirty="0"/>
              <a:t>A párhuzamos mozgás (</a:t>
            </a:r>
            <a:r>
              <a:rPr lang="hu-HU" b="1" dirty="0"/>
              <a:t>C₁ → C₂</a:t>
            </a:r>
            <a:r>
              <a:rPr lang="hu-HU" dirty="0"/>
              <a:t>) csak akkor legális, ha a mozgó modulok halmaza </a:t>
            </a:r>
            <a:r>
              <a:rPr lang="hu-HU" b="1" dirty="0"/>
              <a:t>free</a:t>
            </a:r>
            <a:r>
              <a:rPr lang="hu-HU" dirty="0"/>
              <a:t>.</a:t>
            </a:r>
          </a:p>
          <a:p>
            <a:r>
              <a:rPr lang="hu-HU" dirty="0"/>
              <a:t>Ha nem, akkor a mozgás </a:t>
            </a:r>
            <a:r>
              <a:rPr lang="hu-HU" b="1" dirty="0"/>
              <a:t>megszakítja az összeköttetést</a:t>
            </a:r>
            <a:r>
              <a:rPr lang="hu-HU" dirty="0"/>
              <a:t> – ez </a:t>
            </a:r>
            <a:r>
              <a:rPr lang="hu-HU" b="1" dirty="0"/>
              <a:t>illegális</a:t>
            </a:r>
            <a:r>
              <a:rPr lang="hu-HU" dirty="0"/>
              <a:t>.</a:t>
            </a:r>
          </a:p>
          <a:p>
            <a:r>
              <a:rPr lang="hu-HU" dirty="0"/>
              <a:t>Ez biztosítja, hogy a robotrendszer mindig </a:t>
            </a:r>
            <a:r>
              <a:rPr lang="hu-HU" b="1" dirty="0"/>
              <a:t>egy darabban</a:t>
            </a:r>
            <a:r>
              <a:rPr lang="hu-HU" dirty="0"/>
              <a:t> marad, nem esik szét különálló csoportokra.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799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C311F-4FA7-49B4-7084-24943EC3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Ütközések típusai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2FAE5C-49DF-2EB6-C3D2-49BA81E2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 figyel a </a:t>
            </a:r>
            <a:r>
              <a:rPr lang="hu-HU" b="1" dirty="0"/>
              <a:t>mozgások közti ütközésekre</a:t>
            </a:r>
            <a:r>
              <a:rPr lang="hu-HU" dirty="0"/>
              <a:t>, ezek négy fajtába sorolhatók:</a:t>
            </a:r>
          </a:p>
          <a:p>
            <a:r>
              <a:rPr lang="hu-HU" b="1" dirty="0"/>
              <a:t>(i) Közös cél:</a:t>
            </a:r>
            <a:r>
              <a:rPr lang="hu-HU" dirty="0"/>
              <a:t> két modul </a:t>
            </a:r>
            <a:r>
              <a:rPr lang="hu-HU" b="1" dirty="0"/>
              <a:t>ugyanabba a cellába</a:t>
            </a:r>
            <a:r>
              <a:rPr lang="hu-HU" dirty="0"/>
              <a:t> menne → ütközés.</a:t>
            </a:r>
            <a:br>
              <a:rPr lang="hu-HU" dirty="0"/>
            </a:br>
            <a:r>
              <a:rPr lang="hu-HU" dirty="0"/>
              <a:t>Vagy ha </a:t>
            </a:r>
            <a:r>
              <a:rPr lang="hu-HU" b="1" dirty="0"/>
              <a:t>helyet cserélnének (</a:t>
            </a:r>
            <a:r>
              <a:rPr lang="hu-HU" b="1" dirty="0" err="1"/>
              <a:t>swap</a:t>
            </a:r>
            <a:r>
              <a:rPr lang="hu-HU" b="1" dirty="0"/>
              <a:t>)</a:t>
            </a:r>
            <a:r>
              <a:rPr lang="hu-HU" dirty="0"/>
              <a:t> – ez is tiltott.</a:t>
            </a:r>
          </a:p>
          <a:p>
            <a:r>
              <a:rPr lang="hu-HU" b="1" dirty="0"/>
              <a:t>(ii) Közös átmeneti cella:</a:t>
            </a:r>
            <a:r>
              <a:rPr lang="hu-HU" dirty="0"/>
              <a:t> két </a:t>
            </a:r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transition</a:t>
            </a:r>
            <a:r>
              <a:rPr lang="hu-HU" dirty="0"/>
              <a:t> áthalad ugyanazon közbenső cellán.</a:t>
            </a:r>
          </a:p>
          <a:p>
            <a:r>
              <a:rPr lang="hu-HU" b="1" dirty="0"/>
              <a:t>(iii) Ortogonális kereszt:</a:t>
            </a:r>
            <a:r>
              <a:rPr lang="hu-HU" dirty="0"/>
              <a:t> két </a:t>
            </a:r>
            <a:r>
              <a:rPr lang="hu-HU" b="1" dirty="0" err="1"/>
              <a:t>slide</a:t>
            </a:r>
            <a:r>
              <a:rPr lang="hu-HU" dirty="0"/>
              <a:t> úgy mozog, hogy az egyik </a:t>
            </a:r>
            <a:r>
              <a:rPr lang="hu-HU" b="1" dirty="0"/>
              <a:t>épp belép</a:t>
            </a:r>
            <a:r>
              <a:rPr lang="hu-HU" dirty="0"/>
              <a:t> abba a cellába, amit a másik </a:t>
            </a:r>
            <a:r>
              <a:rPr lang="hu-HU" b="1" dirty="0"/>
              <a:t>elhagy</a:t>
            </a:r>
            <a:r>
              <a:rPr lang="hu-HU" dirty="0"/>
              <a:t> → keresztezés.</a:t>
            </a:r>
          </a:p>
          <a:p>
            <a:r>
              <a:rPr lang="hu-HU" b="1" dirty="0"/>
              <a:t>(iv) </a:t>
            </a:r>
            <a:r>
              <a:rPr lang="hu-HU" b="1" dirty="0" err="1"/>
              <a:t>Slide</a:t>
            </a:r>
            <a:r>
              <a:rPr lang="hu-HU" b="1" dirty="0"/>
              <a:t> + </a:t>
            </a:r>
            <a:r>
              <a:rPr lang="hu-HU" b="1" dirty="0" err="1"/>
              <a:t>convex</a:t>
            </a:r>
            <a:r>
              <a:rPr lang="hu-HU" b="1" dirty="0"/>
              <a:t> ütközés:</a:t>
            </a:r>
            <a:r>
              <a:rPr lang="hu-HU" dirty="0"/>
              <a:t> a </a:t>
            </a:r>
            <a:r>
              <a:rPr lang="hu-HU" b="1" dirty="0" err="1"/>
              <a:t>slide</a:t>
            </a:r>
            <a:r>
              <a:rPr lang="hu-HU" b="1" dirty="0"/>
              <a:t> célcellája</a:t>
            </a:r>
            <a:r>
              <a:rPr lang="hu-HU" dirty="0"/>
              <a:t> éppen az, </a:t>
            </a:r>
            <a:r>
              <a:rPr lang="hu-HU" b="1" dirty="0"/>
              <a:t>ahonnan</a:t>
            </a:r>
            <a:r>
              <a:rPr lang="hu-HU" dirty="0"/>
              <a:t> a </a:t>
            </a:r>
            <a:r>
              <a:rPr lang="hu-HU" dirty="0" err="1"/>
              <a:t>convex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indul, és a két mozgás </a:t>
            </a:r>
            <a:r>
              <a:rPr lang="hu-HU" b="1" dirty="0"/>
              <a:t>merőleges irányban</a:t>
            </a:r>
            <a:r>
              <a:rPr lang="hu-HU" dirty="0"/>
              <a:t> történik.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894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257C-1DC0-6840-D05B-E34628C3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Makespan</a:t>
            </a:r>
            <a:r>
              <a:rPr lang="hu-HU" dirty="0"/>
              <a:t> , In-</a:t>
            </a:r>
            <a:r>
              <a:rPr lang="hu-HU" dirty="0" err="1"/>
              <a:t>place</a:t>
            </a:r>
            <a:r>
              <a:rPr lang="hu-HU" dirty="0"/>
              <a:t> ütemezés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43F0A-07E7-A3BB-3F78-14894EF2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makespan</a:t>
            </a:r>
            <a:r>
              <a:rPr lang="hu-HU" dirty="0"/>
              <a:t> = hány „lépésből” (</a:t>
            </a:r>
            <a:r>
              <a:rPr lang="hu-HU" dirty="0" err="1"/>
              <a:t>transformationből</a:t>
            </a:r>
            <a:r>
              <a:rPr lang="hu-HU" dirty="0"/>
              <a:t>) áll az egész átalakulás.</a:t>
            </a:r>
          </a:p>
          <a:p>
            <a:r>
              <a:rPr lang="hu-HU" dirty="0"/>
              <a:t>Cél: minél kisebb </a:t>
            </a:r>
            <a:r>
              <a:rPr lang="hu-HU" dirty="0" err="1"/>
              <a:t>makespan</a:t>
            </a:r>
            <a:r>
              <a:rPr lang="hu-HU" dirty="0"/>
              <a:t>.</a:t>
            </a:r>
          </a:p>
          <a:p>
            <a:r>
              <a:rPr lang="hu-HU" dirty="0"/>
              <a:t>B₁ = a kezdőkonfiguráció (C₁) határoló téglalapja</a:t>
            </a:r>
          </a:p>
          <a:p>
            <a:r>
              <a:rPr lang="hu-HU" dirty="0"/>
              <a:t>B₂ = a célkonfiguráció (C₂) határoló téglalapja</a:t>
            </a:r>
          </a:p>
          <a:p>
            <a:r>
              <a:rPr lang="hu-HU" dirty="0"/>
              <a:t>Ezek közös bal-alsó sarkot osztanak meg (hogy könnyebb legyen az összehasonlítás).</a:t>
            </a:r>
          </a:p>
          <a:p>
            <a:r>
              <a:rPr lang="hu-HU" dirty="0"/>
              <a:t>Egy ütemezés </a:t>
            </a:r>
            <a:r>
              <a:rPr lang="hu-HU" b="1" dirty="0"/>
              <a:t>in-</a:t>
            </a:r>
            <a:r>
              <a:rPr lang="hu-HU" b="1" dirty="0" err="1"/>
              <a:t>place</a:t>
            </a:r>
            <a:r>
              <a:rPr lang="hu-HU" dirty="0"/>
              <a:t>, ha az </a:t>
            </a:r>
            <a:r>
              <a:rPr lang="hu-HU" b="1" dirty="0"/>
              <a:t>átmeneti konfigurációk</a:t>
            </a:r>
            <a:r>
              <a:rPr lang="hu-HU" dirty="0"/>
              <a:t> nem nyúlnak ki </a:t>
            </a:r>
            <a:r>
              <a:rPr lang="hu-HU" b="1" dirty="0"/>
              <a:t>B₁ ∪ B₂</a:t>
            </a:r>
            <a:r>
              <a:rPr lang="hu-HU" dirty="0"/>
              <a:t> területéből </a:t>
            </a:r>
            <a:r>
              <a:rPr lang="hu-HU" b="1" dirty="0"/>
              <a:t>egynél több modulnyival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0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1AD04-6F18-D4F9-3AE5-AC342133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 (B′), </a:t>
            </a:r>
            <a:r>
              <a:rPr lang="hu-HU" dirty="0" err="1"/>
              <a:t>Weakly</a:t>
            </a:r>
            <a:r>
              <a:rPr lang="hu-HU" dirty="0"/>
              <a:t> in-</a:t>
            </a:r>
            <a:r>
              <a:rPr lang="hu-HU" dirty="0" err="1"/>
              <a:t>place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B5B82-B00F-EDA5-9F97-B1599DDD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technikai számítások miatt a szerzők egy </a:t>
            </a:r>
            <a:r>
              <a:rPr lang="hu-HU" b="1" dirty="0"/>
              <a:t>kibővített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boxot</a:t>
            </a:r>
            <a:r>
              <a:rPr lang="hu-HU" dirty="0"/>
              <a:t> használnak:</a:t>
            </a:r>
          </a:p>
          <a:p>
            <a:pPr lvl="1"/>
            <a:r>
              <a:rPr lang="hu-HU" dirty="0"/>
              <a:t>a doboz méretei </a:t>
            </a:r>
            <a:r>
              <a:rPr lang="hu-HU" b="1" dirty="0"/>
              <a:t>3-mal oszthatók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és van </a:t>
            </a:r>
            <a:r>
              <a:rPr lang="hu-HU" b="1" dirty="0"/>
              <a:t>3 egységnyi üres oszlop</a:t>
            </a:r>
            <a:r>
              <a:rPr lang="hu-HU" dirty="0"/>
              <a:t> a jobb szélen,</a:t>
            </a:r>
          </a:p>
          <a:p>
            <a:pPr lvl="1"/>
            <a:r>
              <a:rPr lang="hu-HU" dirty="0"/>
              <a:t>így minden mozgás matematikailag egyszerűbben kezelhető.</a:t>
            </a:r>
          </a:p>
          <a:p>
            <a:r>
              <a:rPr lang="hu-HU" dirty="0"/>
              <a:t>Egy ütemezés </a:t>
            </a:r>
            <a:r>
              <a:rPr lang="hu-HU" b="1" dirty="0" err="1"/>
              <a:t>weakly</a:t>
            </a:r>
            <a:r>
              <a:rPr lang="hu-HU" b="1" dirty="0"/>
              <a:t> in-</a:t>
            </a:r>
            <a:r>
              <a:rPr lang="hu-HU" b="1" dirty="0" err="1"/>
              <a:t>place</a:t>
            </a:r>
            <a:r>
              <a:rPr lang="hu-HU" dirty="0"/>
              <a:t>, ha az átmeneti állapotok </a:t>
            </a:r>
            <a:r>
              <a:rPr lang="hu-HU" b="1" dirty="0"/>
              <a:t>csak egy kis, konstans mértékben</a:t>
            </a:r>
            <a:r>
              <a:rPr lang="hu-HU" dirty="0"/>
              <a:t> (néhány cellányival) lépnek ki a kibővített B₁′ ∪ B₂′ területéből.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65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6B8BB-B9D7-4156-4BE1-ABFACBD7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worst-case</a:t>
            </a:r>
            <a:r>
              <a:rPr lang="hu-HU" dirty="0"/>
              <a:t> </a:t>
            </a:r>
            <a:r>
              <a:rPr lang="hu-HU" dirty="0" err="1"/>
              <a:t>optimal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659B76-F3B5-D055-9711-E7EB6113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3733800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Fő állítás:</a:t>
            </a:r>
            <a:br>
              <a:rPr lang="hu-HU" dirty="0"/>
            </a:br>
            <a:r>
              <a:rPr lang="hu-HU" dirty="0"/>
              <a:t>Bármely két konfiguráció (C₁, C₂) esetén van egy </a:t>
            </a:r>
            <a:r>
              <a:rPr lang="hu-HU" b="1" dirty="0" err="1"/>
              <a:t>feasible</a:t>
            </a:r>
            <a:r>
              <a:rPr lang="hu-HU" b="1" dirty="0"/>
              <a:t>, </a:t>
            </a:r>
            <a:r>
              <a:rPr lang="hu-HU" b="1" dirty="0" err="1"/>
              <a:t>weakly</a:t>
            </a:r>
            <a:r>
              <a:rPr lang="hu-HU" b="1" dirty="0"/>
              <a:t> in-</a:t>
            </a:r>
            <a:r>
              <a:rPr lang="hu-HU" b="1" dirty="0" err="1"/>
              <a:t>place</a:t>
            </a:r>
            <a:r>
              <a:rPr lang="hu-HU" dirty="0"/>
              <a:t> algoritmus, amely </a:t>
            </a:r>
            <a:r>
              <a:rPr lang="hu-HU" b="1" dirty="0"/>
              <a:t>O(P₁ + P₂)</a:t>
            </a:r>
            <a:r>
              <a:rPr lang="hu-HU" dirty="0"/>
              <a:t> transzformációval átalakít C₁-</a:t>
            </a:r>
            <a:r>
              <a:rPr lang="hu-HU" dirty="0" err="1"/>
              <a:t>ből</a:t>
            </a:r>
            <a:r>
              <a:rPr lang="hu-HU" dirty="0"/>
              <a:t> C₂-be, ahol P₁ és P₂ a konfigurációk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boxainak</a:t>
            </a:r>
            <a:r>
              <a:rPr lang="hu-HU" dirty="0"/>
              <a:t> kerületei. Ez az eredmény </a:t>
            </a:r>
            <a:r>
              <a:rPr lang="hu-HU" b="1" dirty="0" err="1"/>
              <a:t>worst-case</a:t>
            </a:r>
            <a:r>
              <a:rPr lang="hu-HU" b="1" dirty="0"/>
              <a:t> optimális</a:t>
            </a:r>
            <a:r>
              <a:rPr lang="hu-HU" dirty="0"/>
              <a:t> is – nem lehet általánosan gyorsabb algoritmust készíteni (Lemma 5).</a:t>
            </a:r>
          </a:p>
          <a:p>
            <a:r>
              <a:rPr lang="hu-HU" b="1" dirty="0"/>
              <a:t>Algoritmus felépítése – 4 fázisban:</a:t>
            </a:r>
            <a:endParaRPr lang="hu-HU" dirty="0"/>
          </a:p>
          <a:p>
            <a:pPr lvl="1"/>
            <a:r>
              <a:rPr lang="hu-HU" b="1" dirty="0"/>
              <a:t>Gyűjtés (</a:t>
            </a:r>
            <a:r>
              <a:rPr lang="hu-HU" b="1" dirty="0" err="1"/>
              <a:t>Gathering</a:t>
            </a:r>
            <a:r>
              <a:rPr lang="hu-HU" b="1" dirty="0"/>
              <a:t>):</a:t>
            </a:r>
            <a:r>
              <a:rPr lang="hu-HU" dirty="0"/>
              <a:t> ≈ O(P₁) modul kiválasztása előkészítés céljából</a:t>
            </a:r>
          </a:p>
          <a:p>
            <a:pPr lvl="1"/>
            <a:r>
              <a:rPr lang="hu-HU" b="1" dirty="0" err="1"/>
              <a:t>Sweep</a:t>
            </a:r>
            <a:r>
              <a:rPr lang="hu-HU" b="1" dirty="0"/>
              <a:t>-line struktúra építése:</a:t>
            </a:r>
            <a:r>
              <a:rPr lang="hu-HU" dirty="0"/>
              <a:t> irányított szerkezet kialakítása</a:t>
            </a:r>
          </a:p>
          <a:p>
            <a:pPr lvl="1"/>
            <a:r>
              <a:rPr lang="hu-HU" b="1" dirty="0"/>
              <a:t>Átalakítás hisztogrammá:</a:t>
            </a:r>
            <a:r>
              <a:rPr lang="hu-HU" dirty="0"/>
              <a:t> a konfiguráció rendezése xy-</a:t>
            </a:r>
            <a:r>
              <a:rPr lang="hu-HU" dirty="0" err="1"/>
              <a:t>monotone</a:t>
            </a:r>
            <a:r>
              <a:rPr lang="hu-HU" dirty="0"/>
              <a:t> hisztogrammá</a:t>
            </a:r>
          </a:p>
          <a:p>
            <a:pPr lvl="1"/>
            <a:r>
              <a:rPr lang="hu-HU" b="1" dirty="0"/>
              <a:t>Hisztogram → célhisztogram → visszaalakítás:</a:t>
            </a:r>
            <a:r>
              <a:rPr lang="hu-HU" dirty="0"/>
              <a:t> az elrendezés átalakítása, majd fordított fázisok alkalmazása</a:t>
            </a:r>
          </a:p>
          <a:p>
            <a:r>
              <a:rPr lang="hu-HU" b="1" dirty="0"/>
              <a:t>Lényeg:</a:t>
            </a:r>
            <a:r>
              <a:rPr lang="hu-HU" dirty="0"/>
              <a:t> ez az algoritmus biztosítja, hogy a párhuzamos </a:t>
            </a:r>
            <a:r>
              <a:rPr lang="hu-HU" dirty="0" err="1"/>
              <a:t>újrakonfiguráció</a:t>
            </a:r>
            <a:r>
              <a:rPr lang="hu-HU" dirty="0"/>
              <a:t> ne csak lehetséges legyen, hanem </a:t>
            </a:r>
            <a:r>
              <a:rPr lang="hu-HU" b="1" dirty="0"/>
              <a:t>optimálisan gyors</a:t>
            </a:r>
            <a:r>
              <a:rPr lang="hu-HU" dirty="0"/>
              <a:t> (O(P)) és </a:t>
            </a:r>
            <a:r>
              <a:rPr lang="hu-HU" b="1" dirty="0"/>
              <a:t>kivitelezhető</a:t>
            </a:r>
            <a:r>
              <a:rPr lang="hu-HU" dirty="0"/>
              <a:t> legyen gyakorlatban is (</a:t>
            </a:r>
            <a:r>
              <a:rPr lang="hu-HU" dirty="0" err="1"/>
              <a:t>weakly</a:t>
            </a:r>
            <a:r>
              <a:rPr lang="hu-HU" dirty="0"/>
              <a:t> in-</a:t>
            </a:r>
            <a:r>
              <a:rPr lang="hu-HU" dirty="0" err="1"/>
              <a:t>place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023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6BE293-E719-934C-EB06-13706D6B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felépítése – 4 fázis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F30E7C8-81A2-2C2A-F35B-23D10F6B8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011" y="2603500"/>
            <a:ext cx="5742291" cy="341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94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9173B-E6D6-2211-25BB-431423F2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(I): Gathering squares – A </a:t>
            </a:r>
            <a:r>
              <a:rPr lang="en-US" dirty="0" err="1"/>
              <a:t>modulok</a:t>
            </a:r>
            <a:r>
              <a:rPr lang="en-US" dirty="0"/>
              <a:t> </a:t>
            </a:r>
            <a:r>
              <a:rPr lang="en-US" dirty="0" err="1"/>
              <a:t>összegyűjtése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40CC88-2CBE-DFF1-E4F4-5ACC5B09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448"/>
            <a:ext cx="8825659" cy="407822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cél:</a:t>
            </a:r>
            <a:br>
              <a:rPr lang="hu-HU" dirty="0"/>
            </a:br>
            <a:r>
              <a:rPr lang="hu-HU" dirty="0"/>
              <a:t>➤ A szétszórtan elhelyezkedő modulok (négyzetek) </a:t>
            </a:r>
            <a:r>
              <a:rPr lang="hu-HU" b="1" dirty="0"/>
              <a:t>összegyűjtése egy összefüggő szerkezetbe</a:t>
            </a:r>
            <a:r>
              <a:rPr lang="hu-HU" dirty="0"/>
              <a:t>.</a:t>
            </a:r>
          </a:p>
          <a:p>
            <a:r>
              <a:rPr lang="hu-HU" dirty="0"/>
              <a:t>Az algoritmus a konfiguráció egy </a:t>
            </a:r>
            <a:r>
              <a:rPr lang="hu-HU" b="1" dirty="0"/>
              <a:t>fa-szerű részstruktúráját</a:t>
            </a:r>
            <a:r>
              <a:rPr lang="hu-HU" dirty="0"/>
              <a:t>, a </a:t>
            </a:r>
            <a:r>
              <a:rPr lang="hu-HU" b="1" dirty="0" err="1"/>
              <a:t>skeleton</a:t>
            </a:r>
            <a:r>
              <a:rPr lang="hu-HU" b="1" dirty="0"/>
              <a:t>-t (vázszerkezet)</a:t>
            </a:r>
            <a:r>
              <a:rPr lang="hu-HU" dirty="0"/>
              <a:t> használja vezérlésként.</a:t>
            </a:r>
          </a:p>
          <a:p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 működik „</a:t>
            </a:r>
            <a:r>
              <a:rPr lang="hu-HU" b="1" dirty="0"/>
              <a:t>gerincként</a:t>
            </a:r>
            <a:r>
              <a:rPr lang="hu-HU" dirty="0"/>
              <a:t>”:</a:t>
            </a:r>
          </a:p>
          <a:p>
            <a:pPr lvl="1"/>
            <a:r>
              <a:rPr lang="hu-HU" dirty="0"/>
              <a:t>Köré szerveződnek a mozgások.</a:t>
            </a:r>
          </a:p>
          <a:p>
            <a:pPr lvl="1"/>
            <a:r>
              <a:rPr lang="hu-HU" dirty="0"/>
              <a:t>Biztosítja a </a:t>
            </a:r>
            <a:r>
              <a:rPr lang="hu-HU" b="1" dirty="0"/>
              <a:t>kapcsolatot és az ütközésmentességet</a:t>
            </a:r>
            <a:r>
              <a:rPr lang="hu-HU" dirty="0"/>
              <a:t>.</a:t>
            </a:r>
          </a:p>
          <a:p>
            <a:r>
              <a:rPr lang="hu-HU" dirty="0"/>
              <a:t>Az így létrejövő </a:t>
            </a:r>
            <a:r>
              <a:rPr lang="hu-HU" b="1" dirty="0"/>
              <a:t>“vastagított”</a:t>
            </a:r>
            <a:r>
              <a:rPr lang="hu-HU" dirty="0"/>
              <a:t> rész (</a:t>
            </a:r>
            <a:r>
              <a:rPr lang="hu-HU" dirty="0" err="1"/>
              <a:t>thick</a:t>
            </a:r>
            <a:r>
              <a:rPr lang="hu-HU" dirty="0"/>
              <a:t> </a:t>
            </a:r>
            <a:r>
              <a:rPr lang="hu-HU" dirty="0" err="1"/>
              <a:t>subskeleton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➤ </a:t>
            </a:r>
            <a:r>
              <a:rPr lang="hu-HU" b="1" dirty="0"/>
              <a:t>könnyebben mozgatható és formálható</a:t>
            </a:r>
            <a:r>
              <a:rPr lang="hu-HU" dirty="0"/>
              <a:t>, előkészítve a következő fázist (</a:t>
            </a:r>
            <a:r>
              <a:rPr lang="hu-HU" dirty="0" err="1"/>
              <a:t>Phase</a:t>
            </a:r>
            <a:r>
              <a:rPr lang="hu-HU" dirty="0"/>
              <a:t> II: </a:t>
            </a:r>
            <a:r>
              <a:rPr lang="hu-HU" dirty="0" err="1"/>
              <a:t>sweep</a:t>
            </a:r>
            <a:r>
              <a:rPr lang="hu-HU" dirty="0"/>
              <a:t> line kialakítása).</a:t>
            </a:r>
          </a:p>
          <a:p>
            <a:r>
              <a:rPr lang="hu-HU" i="1" dirty="0"/>
              <a:t>Összefoglalva:</a:t>
            </a:r>
            <a:br>
              <a:rPr lang="hu-HU" dirty="0"/>
            </a:br>
            <a:r>
              <a:rPr lang="hu-HU" dirty="0"/>
              <a:t>A fázis célja, hogy a konfigurációt </a:t>
            </a:r>
            <a:r>
              <a:rPr lang="hu-HU" b="1" dirty="0"/>
              <a:t>összesűrítse és strukturálja</a:t>
            </a:r>
            <a:r>
              <a:rPr lang="hu-HU" dirty="0"/>
              <a:t>, miközben a kapcsolatok megmaradnak.</a:t>
            </a:r>
          </a:p>
        </p:txBody>
      </p:sp>
    </p:spTree>
    <p:extLst>
      <p:ext uri="{BB962C8B-B14F-4D97-AF65-F5344CB8AC3E}">
        <p14:creationId xmlns:p14="http://schemas.microsoft.com/office/powerpoint/2010/main" val="212903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55226-F190-86B6-B622-1DC5F77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“</a:t>
            </a:r>
            <a:r>
              <a:rPr lang="hu-HU" dirty="0" err="1"/>
              <a:t>skeleton</a:t>
            </a:r>
            <a:r>
              <a:rPr lang="hu-HU" dirty="0"/>
              <a:t>” – a vázszerkezet lényege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9E33C7-7B0A-3D0B-5021-BA914EA0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68880"/>
                <a:ext cx="8825659" cy="41330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dirty="0"/>
                  <a:t>A </a:t>
                </a:r>
                <a:r>
                  <a:rPr lang="hu-HU" dirty="0" err="1"/>
                  <a:t>skeleton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egy </a:t>
                </a:r>
                <a:r>
                  <a:rPr lang="hu-HU" b="1" dirty="0"/>
                  <a:t>összefüggő részkonfiguráció</a:t>
                </a:r>
                <a:r>
                  <a:rPr lang="hu-HU" dirty="0"/>
                  <a:t> egy adott konfiguráción belül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>
                        <a:latin typeface="Cambria Math" panose="02040503050406030204" pitchFamily="18" charset="0"/>
                      </a:rPr>
                      <m:t>⊂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/>
                  <a:t>):</a:t>
                </a:r>
              </a:p>
              <a:p>
                <a:pPr lvl="1"/>
                <a:r>
                  <a:rPr lang="hu-HU" dirty="0"/>
                  <a:t>Minden modul a </a:t>
                </a:r>
                <a:r>
                  <a:rPr lang="hu-HU" dirty="0" err="1"/>
                  <a:t>skeletonban</a:t>
                </a:r>
                <a:r>
                  <a:rPr lang="hu-HU" dirty="0"/>
                  <a:t> van, vagy </a:t>
                </a:r>
                <a:r>
                  <a:rPr lang="hu-HU" b="1" dirty="0"/>
                  <a:t>szomszédos vele</a:t>
                </a:r>
                <a:r>
                  <a:rPr lang="hu-HU" dirty="0"/>
                  <a:t> (C ⊂ N[S]).</a:t>
                </a:r>
              </a:p>
              <a:p>
                <a:pPr lvl="1"/>
                <a:r>
                  <a:rPr lang="hu-HU" dirty="0"/>
                  <a:t>Csak </a:t>
                </a:r>
                <a:r>
                  <a:rPr lang="hu-HU" b="1" dirty="0"/>
                  <a:t>rövid (</a:t>
                </a:r>
                <a:r>
                  <a:rPr lang="hu-HU" b="1" dirty="0" err="1"/>
                  <a:t>max</a:t>
                </a:r>
                <a:r>
                  <a:rPr lang="hu-HU" b="1" dirty="0"/>
                  <a:t>. 4 hosszúságú)</a:t>
                </a:r>
                <a:r>
                  <a:rPr lang="hu-HU" dirty="0"/>
                  <a:t>, egymástól független ciklusokat tartalmaz.</a:t>
                </a:r>
              </a:p>
              <a:p>
                <a:r>
                  <a:rPr lang="hu-HU" dirty="0"/>
                  <a:t>A szerkezet </a:t>
                </a:r>
                <a:r>
                  <a:rPr lang="hu-HU" b="1" dirty="0"/>
                  <a:t>fa-szerű</a:t>
                </a:r>
                <a:r>
                  <a:rPr lang="hu-HU" dirty="0"/>
                  <a:t>, </a:t>
                </a:r>
                <a:r>
                  <a:rPr lang="hu-HU" dirty="0" err="1"/>
                  <a:t>max</a:t>
                </a:r>
                <a:r>
                  <a:rPr lang="hu-HU" dirty="0"/>
                  <a:t>. 4 fokú kapcsolatokkal (</a:t>
                </a:r>
                <a:r>
                  <a:rPr lang="hu-HU" dirty="0" err="1"/>
                  <a:t>max-degree</a:t>
                </a:r>
                <a:r>
                  <a:rPr lang="hu-HU" dirty="0"/>
                  <a:t> 4).</a:t>
                </a:r>
              </a:p>
              <a:p>
                <a:r>
                  <a:rPr lang="hu-HU" b="1" dirty="0"/>
                  <a:t>Funkció</a:t>
                </a:r>
              </a:p>
              <a:p>
                <a:r>
                  <a:rPr lang="hu-HU" dirty="0"/>
                  <a:t>A </a:t>
                </a:r>
                <a:r>
                  <a:rPr lang="hu-HU" dirty="0" err="1"/>
                  <a:t>skeleton</a:t>
                </a:r>
                <a:r>
                  <a:rPr lang="hu-HU" dirty="0"/>
                  <a:t> </a:t>
                </a:r>
                <a:r>
                  <a:rPr lang="hu-HU" b="1" dirty="0"/>
                  <a:t>irányt ad</a:t>
                </a:r>
                <a:r>
                  <a:rPr lang="hu-HU" dirty="0"/>
                  <a:t> a modulok mozgásának.</a:t>
                </a:r>
              </a:p>
              <a:p>
                <a:r>
                  <a:rPr lang="hu-HU" b="1" dirty="0"/>
                  <a:t>Megőrzi az összefüggést</a:t>
                </a:r>
                <a:r>
                  <a:rPr lang="hu-HU" dirty="0"/>
                  <a:t> a </a:t>
                </a:r>
                <a:r>
                  <a:rPr lang="hu-HU" dirty="0" err="1"/>
                  <a:t>reconfiguráció</a:t>
                </a:r>
                <a:r>
                  <a:rPr lang="hu-HU" dirty="0"/>
                  <a:t> közben.</a:t>
                </a:r>
              </a:p>
              <a:p>
                <a:r>
                  <a:rPr lang="hu-HU" dirty="0"/>
                  <a:t>Minden nem-</a:t>
                </a:r>
                <a:r>
                  <a:rPr lang="hu-HU" dirty="0" err="1"/>
                  <a:t>skeleton</a:t>
                </a:r>
                <a:r>
                  <a:rPr lang="hu-HU" dirty="0"/>
                  <a:t> modulhoz hozzárendelünk egy „</a:t>
                </a:r>
                <a:r>
                  <a:rPr lang="hu-HU" b="1" dirty="0"/>
                  <a:t>támogató modult</a:t>
                </a:r>
                <a:r>
                  <a:rPr lang="hu-HU" dirty="0"/>
                  <a:t>” a </a:t>
                </a:r>
                <a:r>
                  <a:rPr lang="hu-HU" dirty="0" err="1"/>
                  <a:t>skeletonban</a:t>
                </a:r>
                <a:r>
                  <a:rPr lang="hu-HU" dirty="0"/>
                  <a:t>.</a:t>
                </a:r>
              </a:p>
              <a:p>
                <a:r>
                  <a:rPr lang="hu-HU" dirty="0"/>
                  <a:t>Így a mozgás </a:t>
                </a:r>
                <a:r>
                  <a:rPr lang="hu-HU" b="1" dirty="0"/>
                  <a:t>hierarchikusan és biztonságosan</a:t>
                </a:r>
                <a:r>
                  <a:rPr lang="hu-HU" dirty="0"/>
                  <a:t> szervezhető.</a:t>
                </a:r>
              </a:p>
              <a:p>
                <a:r>
                  <a:rPr lang="hu-HU" dirty="0"/>
                  <a:t>💡 </a:t>
                </a:r>
                <a:r>
                  <a:rPr lang="hu-HU" i="1" dirty="0"/>
                  <a:t>Analógia:</a:t>
                </a:r>
                <a:br>
                  <a:rPr lang="hu-HU" dirty="0"/>
                </a:br>
                <a:r>
                  <a:rPr lang="hu-HU" dirty="0"/>
                  <a:t>A </a:t>
                </a:r>
                <a:r>
                  <a:rPr lang="hu-HU" dirty="0" err="1"/>
                  <a:t>skeleton</a:t>
                </a:r>
                <a:r>
                  <a:rPr lang="hu-HU" dirty="0"/>
                  <a:t> olyan, mint egy </a:t>
                </a:r>
                <a:r>
                  <a:rPr lang="hu-HU" b="1" dirty="0"/>
                  <a:t>fa törzse és ágai</a:t>
                </a:r>
                <a:r>
                  <a:rPr lang="hu-HU" dirty="0"/>
                  <a:t>, amelyek köré a levelek (modulok) rendeződnek.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9E33C7-7B0A-3D0B-5021-BA914EA0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68880"/>
                <a:ext cx="8825659" cy="4133088"/>
              </a:xfrm>
              <a:blipFill>
                <a:blip r:embed="rId2"/>
                <a:stretch>
                  <a:fillRect l="-69" t="-1622" b="-10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FCE53-1556-FC2D-826A-61271E76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Moduláris robotok </a:t>
            </a:r>
            <a:r>
              <a:rPr lang="hu-HU" dirty="0" err="1"/>
              <a:t>újrakonfigurálása</a:t>
            </a:r>
            <a:r>
              <a:rPr lang="hu-HU" dirty="0"/>
              <a:t> algoritmikusan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/>
                  <a:t>Feladat:</a:t>
                </a:r>
                <a:br>
                  <a:rPr lang="hu-HU" dirty="0"/>
                </a:br>
                <a:r>
                  <a:rPr lang="hu-HU" dirty="0"/>
                  <a:t>Adott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négyzet alakú modul kezdőkonfigurációban</a:t>
                </a:r>
                <a:br>
                  <a:rPr lang="hu-HU" dirty="0"/>
                </a:br>
                <a:r>
                  <a:rPr lang="hu-HU" dirty="0"/>
                  <a:t>→ át kell őket alakítani célkonfigurációvá</a:t>
                </a:r>
                <a:br>
                  <a:rPr lang="hu-HU" dirty="0"/>
                </a:br>
                <a:r>
                  <a:rPr lang="hu-HU" dirty="0"/>
                  <a:t>→ közben </a:t>
                </a:r>
                <a:r>
                  <a:rPr lang="hu-HU" b="1" dirty="0"/>
                  <a:t>mindvégig összekapcsolva</a:t>
                </a:r>
                <a:r>
                  <a:rPr lang="hu-HU" dirty="0"/>
                  <a:t> kell maradniuk</a:t>
                </a:r>
              </a:p>
              <a:p>
                <a:r>
                  <a:rPr lang="hu-HU" b="1" dirty="0"/>
                  <a:t>Két modell:</a:t>
                </a:r>
                <a:endParaRPr lang="hu-HU" dirty="0"/>
              </a:p>
              <a:p>
                <a:pPr lvl="1"/>
                <a:r>
                  <a:rPr lang="hu-HU" b="1" i="1" dirty="0" err="1"/>
                  <a:t>Labeled</a:t>
                </a:r>
                <a:r>
                  <a:rPr lang="hu-HU" i="1" dirty="0"/>
                  <a:t>:</a:t>
                </a:r>
                <a:r>
                  <a:rPr lang="hu-HU" dirty="0"/>
                  <a:t> minden modul egyedi</a:t>
                </a:r>
              </a:p>
              <a:p>
                <a:pPr lvl="1"/>
                <a:r>
                  <a:rPr lang="hu-HU" b="1" i="1" dirty="0" err="1"/>
                  <a:t>Unlabeled</a:t>
                </a:r>
                <a:r>
                  <a:rPr lang="hu-HU" i="1" dirty="0"/>
                  <a:t>:</a:t>
                </a:r>
                <a:r>
                  <a:rPr lang="hu-HU" dirty="0"/>
                  <a:t> modulok azonosak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7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C41D6-4F86-6D16-98E7-A4108B50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épül fel a </a:t>
            </a:r>
            <a:r>
              <a:rPr lang="hu-HU" dirty="0" err="1"/>
              <a:t>skeleton</a:t>
            </a:r>
            <a:r>
              <a:rPr lang="hu-HU" dirty="0"/>
              <a:t> (algoritmusvázlat)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F5CA8A-AACA-71CD-5C26-D10F1BE2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32888"/>
            <a:ext cx="8825659" cy="3770376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1. Kezdeti kiválasztás</a:t>
            </a:r>
          </a:p>
          <a:p>
            <a:r>
              <a:rPr lang="hu-HU" dirty="0"/>
              <a:t>Minden modult, amely:</a:t>
            </a:r>
          </a:p>
          <a:p>
            <a:pPr lvl="1"/>
            <a:r>
              <a:rPr lang="hu-HU" b="1" dirty="0"/>
              <a:t>Páros x-koordinátájú</a:t>
            </a:r>
            <a:r>
              <a:rPr lang="hu-HU" dirty="0"/>
              <a:t>, → a </a:t>
            </a:r>
            <a:r>
              <a:rPr lang="hu-HU" dirty="0" err="1"/>
              <a:t>skeletonhoz</a:t>
            </a:r>
            <a:r>
              <a:rPr lang="hu-HU" dirty="0"/>
              <a:t> adunk.</a:t>
            </a:r>
          </a:p>
          <a:p>
            <a:pPr lvl="1"/>
            <a:r>
              <a:rPr lang="hu-HU" b="1" dirty="0"/>
              <a:t>Páratlan x-koordinátájú</a:t>
            </a:r>
            <a:r>
              <a:rPr lang="hu-HU" dirty="0"/>
              <a:t>, de </a:t>
            </a:r>
            <a:r>
              <a:rPr lang="hu-HU" b="1" dirty="0"/>
              <a:t>nincs keleti vagy nyugati szomszédja</a:t>
            </a:r>
            <a:r>
              <a:rPr lang="hu-HU" dirty="0"/>
              <a:t>, → szintén bekerül.</a:t>
            </a:r>
          </a:p>
          <a:p>
            <a:r>
              <a:rPr lang="hu-HU" b="1" dirty="0"/>
              <a:t>2. Összefüggés biztosítása</a:t>
            </a:r>
          </a:p>
          <a:p>
            <a:r>
              <a:rPr lang="hu-HU" dirty="0"/>
              <a:t>További modulokat adunk hozzá, hogy a </a:t>
            </a:r>
            <a:r>
              <a:rPr lang="hu-HU" dirty="0" err="1"/>
              <a:t>skeleton</a:t>
            </a:r>
            <a:r>
              <a:rPr lang="hu-HU" dirty="0"/>
              <a:t> </a:t>
            </a:r>
            <a:r>
              <a:rPr lang="hu-HU" b="1" dirty="0"/>
              <a:t>összefüggő</a:t>
            </a:r>
            <a:r>
              <a:rPr lang="hu-HU" dirty="0"/>
              <a:t> legyen.</a:t>
            </a:r>
          </a:p>
          <a:p>
            <a:r>
              <a:rPr lang="hu-HU" b="1" dirty="0"/>
              <a:t>3. Ciklusok megszüntetése</a:t>
            </a:r>
          </a:p>
          <a:p>
            <a:r>
              <a:rPr lang="hu-HU" dirty="0"/>
              <a:t>Ha nagy ciklusok maradnak, azokat:</a:t>
            </a:r>
          </a:p>
          <a:p>
            <a:pPr lvl="1"/>
            <a:r>
              <a:rPr lang="hu-HU" b="1" dirty="0"/>
              <a:t>Eltávolítjuk</a:t>
            </a:r>
            <a:r>
              <a:rPr lang="hu-HU" dirty="0"/>
              <a:t>, vagy</a:t>
            </a:r>
          </a:p>
          <a:p>
            <a:pPr lvl="1"/>
            <a:r>
              <a:rPr lang="hu-HU" b="1" dirty="0"/>
              <a:t>Kicseréljük</a:t>
            </a:r>
            <a:r>
              <a:rPr lang="hu-HU" dirty="0"/>
              <a:t> más, szomszédos modulokra.</a:t>
            </a:r>
          </a:p>
          <a:p>
            <a:r>
              <a:rPr lang="hu-HU" dirty="0"/>
              <a:t>Az eredmény: egy </a:t>
            </a:r>
            <a:r>
              <a:rPr lang="hu-HU" b="1" dirty="0"/>
              <a:t>fa-szerű, </a:t>
            </a:r>
            <a:r>
              <a:rPr lang="hu-HU" b="1" dirty="0" err="1"/>
              <a:t>max</a:t>
            </a:r>
            <a:r>
              <a:rPr lang="hu-HU" b="1" dirty="0"/>
              <a:t>. fokszám 4-es</a:t>
            </a:r>
            <a:r>
              <a:rPr lang="hu-HU" dirty="0"/>
              <a:t> szerkezet.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33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179788-84BC-60D2-16EB-535EE68E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DFAE9C-C61C-6B54-593E-70084081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15004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Cél:</a:t>
            </a:r>
            <a:br>
              <a:rPr lang="hu-HU" dirty="0"/>
            </a:br>
            <a:r>
              <a:rPr lang="hu-HU" dirty="0"/>
              <a:t>A „</a:t>
            </a:r>
            <a:r>
              <a:rPr lang="hu-HU" dirty="0" err="1"/>
              <a:t>skeleton</a:t>
            </a:r>
            <a:r>
              <a:rPr lang="hu-HU" dirty="0"/>
              <a:t>” (vázszerkezet) egy részének </a:t>
            </a:r>
            <a:r>
              <a:rPr lang="hu-HU" b="1" dirty="0"/>
              <a:t>megvastagítása</a:t>
            </a:r>
            <a:r>
              <a:rPr lang="hu-HU" dirty="0"/>
              <a:t> → </a:t>
            </a:r>
            <a:r>
              <a:rPr lang="hu-HU" b="1" dirty="0" err="1"/>
              <a:t>exoskeleton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 Ez stabil, összefüggő alapot ad a további átalakításokhoz.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a </a:t>
            </a:r>
            <a:r>
              <a:rPr lang="hu-HU" b="1" dirty="0"/>
              <a:t>mozgás rugalmasságát</a:t>
            </a:r>
            <a:r>
              <a:rPr lang="hu-HU" dirty="0"/>
              <a:t> és a </a:t>
            </a:r>
            <a:r>
              <a:rPr lang="hu-HU" b="1" dirty="0"/>
              <a:t>kapcsolatok biztonságát</a:t>
            </a:r>
            <a:r>
              <a:rPr lang="hu-HU" dirty="0"/>
              <a:t> egyszerre biztosítja.</a:t>
            </a:r>
          </a:p>
          <a:p>
            <a:r>
              <a:rPr lang="hu-HU" b="1" dirty="0"/>
              <a:t>Fő ötlet: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 egy részfáját választjuk (|Sₕ| ∈ O(P)).</a:t>
            </a:r>
          </a:p>
          <a:p>
            <a:r>
              <a:rPr lang="hu-HU" dirty="0"/>
              <a:t>Ezt fokozatosan kitöltjük a környező cellákkal („</a:t>
            </a:r>
            <a:r>
              <a:rPr lang="hu-HU" dirty="0" err="1"/>
              <a:t>thickening</a:t>
            </a:r>
            <a:r>
              <a:rPr lang="hu-HU" dirty="0"/>
              <a:t>”).</a:t>
            </a:r>
          </a:p>
          <a:p>
            <a:r>
              <a:rPr lang="hu-HU" dirty="0"/>
              <a:t>Az így létrejövő </a:t>
            </a:r>
            <a:r>
              <a:rPr lang="hu-HU" dirty="0" err="1"/>
              <a:t>exoskeleton</a:t>
            </a:r>
            <a:r>
              <a:rPr lang="hu-HU" dirty="0"/>
              <a:t> egyszerre </a:t>
            </a:r>
            <a:r>
              <a:rPr lang="hu-HU" b="1" dirty="0"/>
              <a:t>rugalmas</a:t>
            </a:r>
            <a:r>
              <a:rPr lang="hu-HU" dirty="0"/>
              <a:t> és </a:t>
            </a:r>
            <a:r>
              <a:rPr lang="hu-HU" b="1" dirty="0"/>
              <a:t>összefüggő</a:t>
            </a:r>
            <a:r>
              <a:rPr lang="hu-HU" dirty="0"/>
              <a:t>.</a:t>
            </a:r>
          </a:p>
          <a:p>
            <a:r>
              <a:rPr lang="hu-HU" b="1" dirty="0"/>
              <a:t>Intuíció:</a:t>
            </a:r>
            <a:br>
              <a:rPr lang="hu-HU" dirty="0"/>
            </a:br>
            <a:r>
              <a:rPr lang="hu-HU" dirty="0"/>
              <a:t>A vázszerkezetet „beburkoljuk” egy stabil külső héjjal – mint egy páncél, amely megvédi, de közben mozogni is engedi.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80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3FC270-34B7-E26A-613A-6BEA0FD9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A0E0FE-DEDC-A75D-9DBE-D51A32B9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880"/>
            <a:ext cx="8825659" cy="3953256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Fő komponensek:</a:t>
            </a:r>
            <a:endParaRPr lang="hu-HU" dirty="0"/>
          </a:p>
          <a:p>
            <a:r>
              <a:rPr lang="hu-HU" b="1" dirty="0" err="1"/>
              <a:t>Core</a:t>
            </a:r>
            <a:r>
              <a:rPr lang="hu-HU" b="1" dirty="0"/>
              <a:t> (mag):</a:t>
            </a:r>
            <a:r>
              <a:rPr lang="hu-HU" dirty="0"/>
              <a:t> a </a:t>
            </a:r>
            <a:r>
              <a:rPr lang="hu-HU" dirty="0" err="1"/>
              <a:t>skeleton</a:t>
            </a:r>
            <a:r>
              <a:rPr lang="hu-HU" dirty="0"/>
              <a:t> szerkezete (nem minden cella foglalt).</a:t>
            </a:r>
          </a:p>
          <a:p>
            <a:r>
              <a:rPr lang="hu-HU" b="1" dirty="0"/>
              <a:t>Shell (héj):</a:t>
            </a:r>
            <a:r>
              <a:rPr lang="hu-HU" dirty="0"/>
              <a:t> a </a:t>
            </a:r>
            <a:r>
              <a:rPr lang="hu-HU" dirty="0" err="1"/>
              <a:t>core</a:t>
            </a:r>
            <a:r>
              <a:rPr lang="hu-HU" dirty="0"/>
              <a:t> körül teljesen kitöltött sejtek – </a:t>
            </a:r>
            <a:r>
              <a:rPr lang="hu-HU" b="1" dirty="0"/>
              <a:t>ez tartja össze</a:t>
            </a:r>
            <a:r>
              <a:rPr lang="hu-HU" dirty="0"/>
              <a:t> az </a:t>
            </a:r>
            <a:r>
              <a:rPr lang="hu-HU" dirty="0" err="1"/>
              <a:t>exoskeletont</a:t>
            </a:r>
            <a:r>
              <a:rPr lang="hu-HU" dirty="0"/>
              <a:t>.</a:t>
            </a:r>
          </a:p>
          <a:p>
            <a:r>
              <a:rPr lang="hu-HU" b="1" dirty="0" err="1"/>
              <a:t>Tail</a:t>
            </a:r>
            <a:r>
              <a:rPr lang="hu-HU" b="1" dirty="0"/>
              <a:t> modulok:</a:t>
            </a:r>
            <a:r>
              <a:rPr lang="hu-HU" dirty="0"/>
              <a:t> a levelekhez kapcsolódó mozgékony modulok, amelyek segítik a terjeszkedést.</a:t>
            </a:r>
          </a:p>
          <a:p>
            <a:r>
              <a:rPr lang="hu-HU" b="1" dirty="0" err="1"/>
              <a:t>Root</a:t>
            </a:r>
            <a:r>
              <a:rPr lang="hu-HU" b="1" dirty="0"/>
              <a:t> (gyökér):</a:t>
            </a:r>
            <a:r>
              <a:rPr lang="hu-HU" dirty="0"/>
              <a:t> a központi referenciapont, amelyről a szerkezet épül.</a:t>
            </a:r>
          </a:p>
          <a:p>
            <a:r>
              <a:rPr lang="hu-HU" b="1" dirty="0"/>
              <a:t>Tulajdonságok (definíció):</a:t>
            </a:r>
            <a:endParaRPr lang="hu-HU" dirty="0"/>
          </a:p>
          <a:p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minden eleme a </a:t>
            </a:r>
            <a:r>
              <a:rPr lang="hu-HU" dirty="0" err="1"/>
              <a:t>core</a:t>
            </a:r>
            <a:r>
              <a:rPr lang="hu-HU" dirty="0"/>
              <a:t> környezetében van.</a:t>
            </a:r>
          </a:p>
          <a:p>
            <a:r>
              <a:rPr lang="hu-HU" dirty="0"/>
              <a:t>A gyökér és levelek mindig foglalt cellák.</a:t>
            </a:r>
          </a:p>
          <a:p>
            <a:r>
              <a:rPr lang="hu-HU" dirty="0"/>
              <a:t>A </a:t>
            </a:r>
            <a:r>
              <a:rPr lang="hu-HU" dirty="0" err="1"/>
              <a:t>shell</a:t>
            </a:r>
            <a:r>
              <a:rPr lang="hu-HU" dirty="0"/>
              <a:t> teljesen kitöltött (ez biztosítja az összefüggést).</a:t>
            </a:r>
          </a:p>
          <a:p>
            <a:r>
              <a:rPr lang="hu-HU" dirty="0"/>
              <a:t>Az üres cellák mélysége mindig 4-nek a többszöröse.</a:t>
            </a:r>
          </a:p>
          <a:p>
            <a:r>
              <a:rPr lang="hu-HU" i="1" dirty="0"/>
              <a:t>Lényeg:</a:t>
            </a:r>
            <a:br>
              <a:rPr lang="hu-HU" dirty="0"/>
            </a:br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</a:t>
            </a:r>
            <a:r>
              <a:rPr lang="hu-HU" b="1" dirty="0"/>
              <a:t>belül üres</a:t>
            </a:r>
            <a:r>
              <a:rPr lang="hu-HU" dirty="0"/>
              <a:t>, </a:t>
            </a:r>
            <a:r>
              <a:rPr lang="hu-HU" b="1" dirty="0"/>
              <a:t>kívül szilárd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így biztonságosan mozgatható és fokozatosan átalakítható anélkül, hogy szétesne a struktúra.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958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1A5A62-FCC0-B048-FF21-8DF709C5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992017" cy="1072846"/>
          </a:xfrm>
        </p:spPr>
        <p:txBody>
          <a:bodyPr/>
          <a:lstStyle/>
          <a:p>
            <a:r>
              <a:rPr lang="hu-HU" dirty="0" err="1"/>
              <a:t>Phase</a:t>
            </a:r>
            <a:r>
              <a:rPr lang="hu-HU" dirty="0"/>
              <a:t> (IV): </a:t>
            </a:r>
            <a:r>
              <a:rPr lang="hu-HU" dirty="0" err="1"/>
              <a:t>Histograms</a:t>
            </a:r>
            <a:r>
              <a:rPr lang="hu-HU" dirty="0"/>
              <a:t> of </a:t>
            </a:r>
            <a:r>
              <a:rPr lang="hu-HU" dirty="0" err="1"/>
              <a:t>meta-modules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3E4B40-CAAE-9758-75E8-7A981C4D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3500"/>
          </a:xfrm>
        </p:spPr>
        <p:txBody>
          <a:bodyPr>
            <a:normAutofit/>
          </a:bodyPr>
          <a:lstStyle/>
          <a:p>
            <a:r>
              <a:rPr lang="hu-HU" dirty="0"/>
              <a:t>Általános átalakítás két különböző konfiguráció között</a:t>
            </a:r>
          </a:p>
          <a:p>
            <a:r>
              <a:rPr lang="hu-HU" dirty="0"/>
              <a:t>III. fázis végére a modulok szabályos, x-monoton hisztogram alakban állnak</a:t>
            </a:r>
          </a:p>
          <a:p>
            <a:pPr lvl="1"/>
            <a:r>
              <a:rPr lang="hu-HU" sz="1800" dirty="0" err="1"/>
              <a:t>Meta</a:t>
            </a:r>
            <a:r>
              <a:rPr lang="hu-HU" sz="1800" dirty="0"/>
              <a:t>-modulok alkotják az oszlopokat</a:t>
            </a:r>
          </a:p>
          <a:p>
            <a:pPr lvl="1"/>
            <a:r>
              <a:rPr lang="hu-HU" sz="1800" dirty="0"/>
              <a:t>Keleti oldalról „üres”</a:t>
            </a:r>
          </a:p>
          <a:p>
            <a:pPr lvl="1"/>
            <a:r>
              <a:rPr lang="hu-HU" sz="1800" dirty="0"/>
              <a:t>Szabályos, rácsos struktúra</a:t>
            </a:r>
          </a:p>
          <a:p>
            <a:r>
              <a:rPr lang="hu-HU" dirty="0" err="1"/>
              <a:t>Meta</a:t>
            </a:r>
            <a:r>
              <a:rPr lang="hu-HU" dirty="0"/>
              <a:t>-modul: </a:t>
            </a:r>
          </a:p>
          <a:p>
            <a:pPr lvl="1"/>
            <a:r>
              <a:rPr lang="hu-HU" sz="1800" dirty="0"/>
              <a:t>3x3-as vagy O-alakú blokkok</a:t>
            </a:r>
          </a:p>
          <a:p>
            <a:pPr lvl="1"/>
            <a:r>
              <a:rPr lang="hu-HU" sz="1800" dirty="0"/>
              <a:t>Önmagukban jól mozgathatók és mindig megtartják a </a:t>
            </a:r>
            <a:r>
              <a:rPr lang="hu-HU" sz="1800" dirty="0" err="1"/>
              <a:t>konnektivitást</a:t>
            </a:r>
            <a:endParaRPr lang="hu-HU" sz="1800" dirty="0"/>
          </a:p>
          <a:p>
            <a:pPr lvl="1"/>
            <a:r>
              <a:rPr lang="hu-HU" sz="1800" dirty="0"/>
              <a:t>Blokk szintű kezelés </a:t>
            </a:r>
            <a:r>
              <a:rPr lang="hu-HU" sz="1800" dirty="0">
                <a:sym typeface="Wingdings" panose="05000000000000000000" pitchFamily="2" charset="2"/>
              </a:rPr>
              <a:t> biztosítja a linearitást + gyorsabb</a:t>
            </a:r>
            <a:endParaRPr lang="hu-HU" sz="1800" dirty="0"/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191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DC7E83-B9AD-320A-BE6F-6383E00D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26AD90-E2BF-59B0-AF7B-1B32930A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568700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Skálázott konfiguráció (</a:t>
            </a:r>
            <a:r>
              <a:rPr lang="hu-HU" b="1" dirty="0" err="1"/>
              <a:t>Scale</a:t>
            </a:r>
            <a:r>
              <a:rPr lang="hu-HU" b="1" dirty="0"/>
              <a:t>):</a:t>
            </a:r>
          </a:p>
          <a:p>
            <a:pPr lvl="1"/>
            <a:r>
              <a:rPr lang="hu-HU" sz="1800" dirty="0" err="1"/>
              <a:t>Meta</a:t>
            </a:r>
            <a:r>
              <a:rPr lang="hu-HU" sz="1800" dirty="0"/>
              <a:t>-modulok építik fel, amik </a:t>
            </a:r>
            <a:r>
              <a:rPr lang="hu-HU" sz="1800" dirty="0" err="1"/>
              <a:t>diszjunktak</a:t>
            </a:r>
            <a:r>
              <a:rPr lang="hu-HU" sz="1800" dirty="0"/>
              <a:t> (nem fedik egymást)</a:t>
            </a:r>
          </a:p>
          <a:p>
            <a:pPr lvl="1"/>
            <a:r>
              <a:rPr lang="hu-HU" sz="1800" dirty="0"/>
              <a:t>Minden </a:t>
            </a:r>
            <a:r>
              <a:rPr lang="hu-HU" sz="1800" dirty="0" err="1"/>
              <a:t>meta</a:t>
            </a:r>
            <a:r>
              <a:rPr lang="hu-HU" sz="1800" dirty="0"/>
              <a:t>-modul középpontja illeszkedik egy 3x3-as rácsra</a:t>
            </a:r>
          </a:p>
          <a:p>
            <a:pPr lvl="1"/>
            <a:r>
              <a:rPr lang="hu-HU" sz="1800" dirty="0"/>
              <a:t>Összes </a:t>
            </a:r>
            <a:r>
              <a:rPr lang="hu-HU" sz="1800" dirty="0" err="1"/>
              <a:t>meta</a:t>
            </a:r>
            <a:r>
              <a:rPr lang="hu-HU" sz="1800" dirty="0"/>
              <a:t>-modul középpontja ugyanarra a rácsra esik</a:t>
            </a:r>
          </a:p>
          <a:p>
            <a:r>
              <a:rPr lang="hu-HU" b="1" dirty="0"/>
              <a:t>Hisztogram konfiguráció:</a:t>
            </a:r>
          </a:p>
          <a:p>
            <a:pPr lvl="1"/>
            <a:r>
              <a:rPr lang="hu-HU" sz="1800" dirty="0"/>
              <a:t>Van egy alap (</a:t>
            </a:r>
            <a:r>
              <a:rPr lang="hu-HU" sz="1800" i="1" dirty="0" err="1"/>
              <a:t>base</a:t>
            </a:r>
            <a:r>
              <a:rPr lang="hu-HU" sz="1800" dirty="0"/>
              <a:t>), ami egy egyenes sor modul (pl. vízszintesen végig)</a:t>
            </a:r>
          </a:p>
          <a:p>
            <a:pPr lvl="1"/>
            <a:r>
              <a:rPr lang="hu-HU" sz="1800" dirty="0"/>
              <a:t>Ehhez az alaphoz merőlegesen kapcsolódnak oszlopok (</a:t>
            </a:r>
            <a:r>
              <a:rPr lang="hu-HU" sz="1800" i="1" dirty="0"/>
              <a:t>bars</a:t>
            </a:r>
            <a:r>
              <a:rPr lang="hu-HU" sz="1800" dirty="0"/>
              <a:t>), vagyis egyenes modul-sorok, amelyek az alapból "felfelé" vagy "lefelé" indulnak.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677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5A4CA0-1859-900C-A200-7E406B22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hu-HU" sz="4000" dirty="0" err="1">
                <a:solidFill>
                  <a:srgbClr val="EBEBEB"/>
                </a:solidFill>
              </a:rPr>
              <a:t>Histogram</a:t>
            </a:r>
            <a:r>
              <a:rPr lang="hu-HU" sz="4000" dirty="0">
                <a:solidFill>
                  <a:srgbClr val="EBEBEB"/>
                </a:solidFill>
              </a:rPr>
              <a:t> → xy-monoton </a:t>
            </a:r>
            <a:r>
              <a:rPr lang="hu-HU" sz="4000" dirty="0" err="1">
                <a:solidFill>
                  <a:srgbClr val="EBEBEB"/>
                </a:solidFill>
              </a:rPr>
              <a:t>histogram</a:t>
            </a:r>
            <a:endParaRPr lang="hu-HU" sz="4000" dirty="0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40D59E-D15B-80BC-7FBC-904F6AC86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3811740"/>
          </a:xfrm>
        </p:spPr>
        <p:txBody>
          <a:bodyPr anchor="ctr">
            <a:normAutofit/>
          </a:bodyPr>
          <a:lstStyle/>
          <a:p>
            <a:r>
              <a:rPr lang="hu-HU" dirty="0" err="1">
                <a:solidFill>
                  <a:srgbClr val="FFFFFF"/>
                </a:solidFill>
              </a:rPr>
              <a:t>Histogram</a:t>
            </a:r>
            <a:r>
              <a:rPr lang="hu-HU" dirty="0">
                <a:solidFill>
                  <a:srgbClr val="FFFFFF"/>
                </a:solidFill>
              </a:rPr>
              <a:t>: alapvonalból és merőleges rudakból áll</a:t>
            </a:r>
          </a:p>
          <a:p>
            <a:r>
              <a:rPr lang="hu-HU" dirty="0">
                <a:solidFill>
                  <a:srgbClr val="FFFFFF"/>
                </a:solidFill>
              </a:rPr>
              <a:t>XY-</a:t>
            </a:r>
            <a:r>
              <a:rPr lang="hu-HU" dirty="0" err="1">
                <a:solidFill>
                  <a:srgbClr val="FFFFFF"/>
                </a:solidFill>
              </a:rPr>
              <a:t>mondoton</a:t>
            </a:r>
            <a:r>
              <a:rPr lang="hu-HU" dirty="0">
                <a:solidFill>
                  <a:srgbClr val="FFFFFF"/>
                </a:solidFill>
              </a:rPr>
              <a:t> hisztogram: két hisztogram találkozik egy közös sarokpontban</a:t>
            </a:r>
          </a:p>
          <a:p>
            <a:r>
              <a:rPr lang="hu-HU" dirty="0">
                <a:solidFill>
                  <a:srgbClr val="FFFFFF"/>
                </a:solidFill>
              </a:rPr>
              <a:t>Algoritmus biztosítja hogy a </a:t>
            </a:r>
            <a:r>
              <a:rPr lang="hu-HU" dirty="0" err="1">
                <a:solidFill>
                  <a:srgbClr val="FFFFFF"/>
                </a:solidFill>
              </a:rPr>
              <a:t>sweep</a:t>
            </a:r>
            <a:r>
              <a:rPr lang="hu-HU" dirty="0">
                <a:solidFill>
                  <a:srgbClr val="FFFFFF"/>
                </a:solidFill>
              </a:rPr>
              <a:t> után kapott </a:t>
            </a:r>
            <a:r>
              <a:rPr lang="hu-HU" dirty="0" err="1">
                <a:solidFill>
                  <a:srgbClr val="FFFFFF"/>
                </a:solidFill>
              </a:rPr>
              <a:t>hisztogrammot</a:t>
            </a:r>
            <a:r>
              <a:rPr lang="hu-HU" dirty="0">
                <a:solidFill>
                  <a:srgbClr val="FFFFFF"/>
                </a:solidFill>
              </a:rPr>
              <a:t> skálázza </a:t>
            </a:r>
            <a:r>
              <a:rPr lang="hu-HU" dirty="0" err="1">
                <a:solidFill>
                  <a:srgbClr val="FFFFFF"/>
                </a:solidFill>
              </a:rPr>
              <a:t>meta</a:t>
            </a:r>
            <a:r>
              <a:rPr lang="hu-HU" dirty="0">
                <a:solidFill>
                  <a:srgbClr val="FFFFFF"/>
                </a:solidFill>
              </a:rPr>
              <a:t>-modulokra (mindig 3-al osztható koordinátákhoz illesztve)</a:t>
            </a:r>
          </a:p>
          <a:p>
            <a:r>
              <a:rPr lang="hu-HU" dirty="0">
                <a:solidFill>
                  <a:srgbClr val="FFFFFF"/>
                </a:solidFill>
              </a:rPr>
              <a:t>Bármely két xy-monoton hisztogram összeköthető</a:t>
            </a:r>
          </a:p>
          <a:p>
            <a:pPr lvl="1"/>
            <a:r>
              <a:rPr lang="hu-HU" sz="1800" dirty="0">
                <a:solidFill>
                  <a:srgbClr val="FFFFFF"/>
                </a:solidFill>
              </a:rPr>
              <a:t>Lineáris számú lépéssel lehet mozogni a kettő között</a:t>
            </a:r>
          </a:p>
          <a:p>
            <a:pPr lvl="1"/>
            <a:r>
              <a:rPr lang="hu-HU" sz="1800" dirty="0">
                <a:solidFill>
                  <a:srgbClr val="FFFFFF"/>
                </a:solidFill>
              </a:rPr>
              <a:t>a modulok sosem lépik túl az eredeti két konfiguráció határoló dobozainak unióját</a:t>
            </a:r>
          </a:p>
        </p:txBody>
      </p:sp>
      <p:pic>
        <p:nvPicPr>
          <p:cNvPr id="5" name="Kép 4" descr="A képen képernyőkép, sor, tér, Téglala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F6BE3651-7699-B7CA-F58B-5AFDD3D4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5" y="4582036"/>
            <a:ext cx="6813754" cy="16187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00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402C8-A27B-0E25-C0DA-82AA476D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algoritmus utolsó fázisa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14A56C7-0C0C-EE97-D6DF-824095D16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364014"/>
                <a:ext cx="8825659" cy="4178300"/>
              </a:xfrm>
            </p:spPr>
            <p:txBody>
              <a:bodyPr>
                <a:noAutofit/>
              </a:bodyPr>
              <a:lstStyle/>
              <a:p>
                <a:r>
                  <a:rPr lang="hu-HU" dirty="0"/>
                  <a:t>A </a:t>
                </a:r>
                <a:r>
                  <a:rPr lang="hu-HU" b="1" dirty="0"/>
                  <a:t>teljes algoritmus komplexitása </a:t>
                </a:r>
                <a14:m>
                  <m:oMath xmlns:m="http://schemas.openxmlformats.org/officeDocument/2006/math">
                    <m:r>
                      <a:rPr lang="hu-HU" b="1" i="1"/>
                      <m:t>𝑶</m:t>
                    </m:r>
                    <m:d>
                      <m:dPr>
                        <m:ctrlPr>
                          <a:rPr lang="ar-AE" b="1" i="1"/>
                        </m:ctrlPr>
                      </m:dPr>
                      <m:e>
                        <m:sSub>
                          <m:sSubPr>
                            <m:ctrlPr>
                              <a:rPr lang="ar-AE" b="1" i="1"/>
                            </m:ctrlPr>
                          </m:sSubPr>
                          <m:e>
                            <m:r>
                              <a:rPr lang="ar-AE" b="1" i="1"/>
                              <m:t>𝑷</m:t>
                            </m:r>
                          </m:e>
                          <m:sub>
                            <m:r>
                              <a:rPr lang="ar-AE" b="1" i="1"/>
                              <m:t>𝟏</m:t>
                            </m:r>
                          </m:sub>
                        </m:sSub>
                        <m:r>
                          <a:rPr lang="ar-AE" b="1"/>
                          <m:t>+</m:t>
                        </m:r>
                        <m:sSub>
                          <m:sSubPr>
                            <m:ctrlPr>
                              <a:rPr lang="ar-AE" b="1" i="1"/>
                            </m:ctrlPr>
                          </m:sSubPr>
                          <m:e>
                            <m:r>
                              <a:rPr lang="ar-AE" b="1" i="1"/>
                              <m:t>𝑷</m:t>
                            </m:r>
                          </m:e>
                          <m:sub>
                            <m:r>
                              <a:rPr lang="ar-AE" b="1" i="1"/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hu-HU" dirty="0"/>
                  <a:t>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𝑃</m:t>
                        </m:r>
                      </m:e>
                      <m:sub>
                        <m:r>
                          <a:rPr lang="ar-AE"/>
                          <m:t>1</m:t>
                        </m:r>
                      </m:sub>
                    </m:sSub>
                    <m:r>
                      <a:rPr lang="ar-AE"/>
                      <m:t>,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𝑃</m:t>
                        </m:r>
                      </m:e>
                      <m:sub>
                        <m:r>
                          <a:rPr lang="ar-AE"/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a két konfiguráció kerületének hossza</a:t>
                </a:r>
              </a:p>
              <a:p>
                <a:r>
                  <a:rPr lang="hu-HU" dirty="0"/>
                  <a:t>A IV. fázis lényege:</a:t>
                </a:r>
              </a:p>
              <a:p>
                <a:pPr lvl="1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>
                      <a:lumMod val="40000"/>
                      <a:lumOff val="60000"/>
                    </a:schemeClr>
                  </a:buClr>
                  <a:buSzPct val="90000"/>
                </a:pPr>
                <a:r>
                  <a:rPr lang="hu-HU" altLang="hu-HU" sz="1800" b="1" i="1" dirty="0"/>
                  <a:t>Standardizálás</a:t>
                </a:r>
                <a:r>
                  <a:rPr lang="hu-HU" altLang="hu-HU" sz="1800" dirty="0"/>
                  <a:t>: a </a:t>
                </a:r>
                <a:r>
                  <a:rPr lang="hu-HU" altLang="hu-HU" sz="1800" dirty="0" err="1"/>
                  <a:t>sweep</a:t>
                </a:r>
                <a:r>
                  <a:rPr lang="hu-HU" altLang="hu-HU" sz="1800" dirty="0"/>
                  <a:t> után kapott alakzatot szabályos, </a:t>
                </a:r>
                <a:r>
                  <a:rPr lang="hu-HU" altLang="hu-HU" sz="1800" dirty="0" err="1"/>
                  <a:t>meta</a:t>
                </a:r>
                <a:r>
                  <a:rPr lang="hu-HU" altLang="hu-HU" sz="1800" dirty="0"/>
                  <a:t>-modulokra osztott hisztogramba alakítja az algoritmus</a:t>
                </a:r>
              </a:p>
              <a:p>
                <a:pPr lvl="1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>
                      <a:lumMod val="40000"/>
                      <a:lumOff val="60000"/>
                    </a:schemeClr>
                  </a:buClr>
                  <a:buSzPct val="90000"/>
                </a:pPr>
                <a:r>
                  <a:rPr lang="hu-HU" altLang="hu-HU" sz="1800" b="1" i="1" dirty="0" err="1"/>
                  <a:t>Monotonizálás</a:t>
                </a:r>
                <a:r>
                  <a:rPr lang="hu-HU" altLang="hu-HU" sz="1800" b="1" i="1" dirty="0"/>
                  <a:t>:</a:t>
                </a:r>
                <a:r>
                  <a:rPr lang="hu-HU" altLang="hu-HU" sz="1800" dirty="0"/>
                  <a:t> ezt xy-monoton hisztogramba transzformálja</a:t>
                </a:r>
              </a:p>
              <a:p>
                <a:pPr lvl="1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2">
                      <a:lumMod val="40000"/>
                      <a:lumOff val="60000"/>
                    </a:schemeClr>
                  </a:buClr>
                  <a:buSzPct val="90000"/>
                </a:pPr>
                <a:r>
                  <a:rPr lang="hu-HU" altLang="hu-HU" sz="1800" b="1" i="1" dirty="0"/>
                  <a:t>Átkötés</a:t>
                </a:r>
                <a:r>
                  <a:rPr lang="hu-HU" altLang="hu-HU" sz="1800" dirty="0"/>
                  <a:t>: mivel bármelyik két xy-monoton hisztogram könnyen egymásba alakítható, így ez adja az általános átalakítási stratégiát</a:t>
                </a:r>
              </a:p>
              <a:p>
                <a:r>
                  <a:rPr lang="hu-HU" dirty="0"/>
                  <a:t>Tehát: minden bonyolult alakzatot átalakít egy sztenderd hisztogramba, majd ebből tetszőleges másik hisztogramon keresztül bármilyen célalakzatot elő tud állítani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14A56C7-0C0C-EE97-D6DF-824095D16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364014"/>
                <a:ext cx="8825659" cy="4178300"/>
              </a:xfrm>
              <a:blipFill>
                <a:blip r:embed="rId2"/>
                <a:stretch>
                  <a:fillRect l="-138" t="-87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68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E40F28-636C-B6E1-475E-DBE00C99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2411"/>
            <a:ext cx="8761413" cy="1247018"/>
          </a:xfrm>
        </p:spPr>
        <p:txBody>
          <a:bodyPr/>
          <a:lstStyle/>
          <a:p>
            <a:r>
              <a:rPr lang="hu-HU" dirty="0"/>
              <a:t>Következtetés és 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808292-257D-94AC-F73C-79DC639D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354" y="2471057"/>
            <a:ext cx="8825659" cy="4103913"/>
          </a:xfrm>
        </p:spPr>
        <p:txBody>
          <a:bodyPr>
            <a:normAutofit/>
          </a:bodyPr>
          <a:lstStyle/>
          <a:p>
            <a:r>
              <a:rPr lang="hu-HU" b="1" dirty="0"/>
              <a:t>Eredmények</a:t>
            </a:r>
            <a:r>
              <a:rPr lang="hu-HU" dirty="0"/>
              <a:t>:</a:t>
            </a:r>
          </a:p>
          <a:p>
            <a:pPr lvl="1"/>
            <a:r>
              <a:rPr lang="hu-HU" sz="1800" dirty="0" err="1"/>
              <a:t>Worst-case</a:t>
            </a:r>
            <a:r>
              <a:rPr lang="hu-HU" sz="1800" dirty="0"/>
              <a:t> optimális algoritmus</a:t>
            </a:r>
          </a:p>
          <a:p>
            <a:pPr lvl="1"/>
            <a:r>
              <a:rPr lang="hu-HU" sz="1800" dirty="0"/>
              <a:t>Új eredmények a </a:t>
            </a:r>
            <a:r>
              <a:rPr lang="hu-HU" sz="1800" i="1" dirty="0" err="1"/>
              <a:t>sliding</a:t>
            </a:r>
            <a:r>
              <a:rPr lang="hu-HU" sz="1800" dirty="0"/>
              <a:t> </a:t>
            </a:r>
            <a:r>
              <a:rPr lang="hu-HU" sz="1800" i="1" dirty="0" err="1"/>
              <a:t>squares</a:t>
            </a:r>
            <a:r>
              <a:rPr lang="hu-HU" sz="1800" dirty="0"/>
              <a:t> modellhez, kihasználva a párhuzamos robotmozgást</a:t>
            </a:r>
          </a:p>
          <a:p>
            <a:pPr lvl="1"/>
            <a:r>
              <a:rPr lang="hu-HU" sz="1800" dirty="0"/>
              <a:t>Bizonyítva: Az elért felsőkorátok </a:t>
            </a:r>
            <a:r>
              <a:rPr lang="hu-HU" sz="1800" dirty="0" err="1"/>
              <a:t>asszimptotikusan</a:t>
            </a:r>
            <a:r>
              <a:rPr lang="hu-HU" sz="1800" dirty="0"/>
              <a:t> nem javíthatók</a:t>
            </a:r>
          </a:p>
          <a:p>
            <a:r>
              <a:rPr lang="hu-HU" b="1" dirty="0"/>
              <a:t>Kutatási lehetőség</a:t>
            </a:r>
            <a:r>
              <a:rPr lang="hu-HU" dirty="0"/>
              <a:t>: </a:t>
            </a:r>
          </a:p>
          <a:p>
            <a:pPr lvl="1"/>
            <a:r>
              <a:rPr lang="hu-HU" sz="1800" dirty="0"/>
              <a:t>3D térben alkalmazni az algoritmust</a:t>
            </a:r>
          </a:p>
          <a:p>
            <a:pPr lvl="1"/>
            <a:r>
              <a:rPr lang="hu-HU" sz="1800" dirty="0"/>
              <a:t>Hatékony döntés: létezik-e 1-makespan ütemezés?</a:t>
            </a:r>
          </a:p>
          <a:p>
            <a:pPr lvl="2"/>
            <a:r>
              <a:rPr lang="hu-HU" sz="1600" dirty="0"/>
              <a:t>Modulok „</a:t>
            </a:r>
            <a:r>
              <a:rPr lang="hu-HU" sz="1600" dirty="0" err="1"/>
              <a:t>sorbarendezése</a:t>
            </a:r>
            <a:r>
              <a:rPr lang="hu-HU" sz="1600" dirty="0"/>
              <a:t>” xy-</a:t>
            </a:r>
            <a:r>
              <a:rPr lang="hu-HU" sz="1600" dirty="0" err="1"/>
              <a:t>monotone</a:t>
            </a:r>
            <a:r>
              <a:rPr lang="hu-HU" sz="1600" dirty="0"/>
              <a:t> konfigurációban O(P) lépés alatt</a:t>
            </a:r>
          </a:p>
          <a:p>
            <a:pPr lvl="1"/>
            <a:r>
              <a:rPr lang="hu-HU" sz="1800" dirty="0"/>
              <a:t>Ütemezés megtalálása O(d) </a:t>
            </a:r>
            <a:r>
              <a:rPr lang="hu-HU" sz="1800" dirty="0" err="1"/>
              <a:t>makespannel</a:t>
            </a:r>
            <a:r>
              <a:rPr lang="hu-HU" sz="1800" dirty="0"/>
              <a:t>, ahol </a:t>
            </a:r>
            <a:r>
              <a:rPr lang="hu-HU" sz="1800" i="1" dirty="0"/>
              <a:t>d</a:t>
            </a:r>
            <a:r>
              <a:rPr lang="hu-HU" sz="1800" dirty="0"/>
              <a:t> a </a:t>
            </a:r>
            <a:r>
              <a:rPr lang="hu-HU" sz="1800" dirty="0" err="1"/>
              <a:t>max</a:t>
            </a:r>
            <a:r>
              <a:rPr lang="hu-HU" sz="1800" dirty="0"/>
              <a:t>. távolság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88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9236-1524-977D-AEE0-92CEEC6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kutatások,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E2C06-0F25-8FE1-16EB-8CD2614A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a </a:t>
            </a:r>
            <a:r>
              <a:rPr lang="hu-HU" b="1" dirty="0"/>
              <a:t>mozgások számának minimalizálása</a:t>
            </a:r>
          </a:p>
          <a:p>
            <a:r>
              <a:rPr lang="hu-HU" dirty="0" err="1"/>
              <a:t>Reconfigurációk</a:t>
            </a:r>
            <a:r>
              <a:rPr lang="hu-HU" dirty="0"/>
              <a:t>:</a:t>
            </a:r>
          </a:p>
          <a:p>
            <a:pPr lvl="1"/>
            <a:r>
              <a:rPr lang="hu-HU" b="1" dirty="0"/>
              <a:t>O(n²)</a:t>
            </a:r>
            <a:r>
              <a:rPr lang="hu-HU" dirty="0"/>
              <a:t> mozgással, vagy</a:t>
            </a:r>
          </a:p>
          <a:p>
            <a:pPr lvl="1"/>
            <a:r>
              <a:rPr lang="hu-HU" b="1" dirty="0"/>
              <a:t>O(</a:t>
            </a:r>
            <a:r>
              <a:rPr lang="hu-HU" b="1" dirty="0" err="1"/>
              <a:t>nP</a:t>
            </a:r>
            <a:r>
              <a:rPr lang="hu-HU" b="1" dirty="0"/>
              <a:t>)</a:t>
            </a:r>
            <a:r>
              <a:rPr lang="hu-HU" dirty="0"/>
              <a:t> mozgással (P =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 kerülete)</a:t>
            </a:r>
          </a:p>
          <a:p>
            <a:r>
              <a:rPr lang="hu-HU" dirty="0"/>
              <a:t>Hátrány: </a:t>
            </a:r>
            <a:r>
              <a:rPr lang="hu-HU" b="1" dirty="0"/>
              <a:t>teljesen szekvenciális</a:t>
            </a:r>
            <a:r>
              <a:rPr lang="hu-HU" dirty="0"/>
              <a:t> (egyszerre csak egy modul mozog)</a:t>
            </a:r>
          </a:p>
        </p:txBody>
      </p:sp>
    </p:spTree>
    <p:extLst>
      <p:ext uri="{BB962C8B-B14F-4D97-AF65-F5344CB8AC3E}">
        <p14:creationId xmlns:p14="http://schemas.microsoft.com/office/powerpoint/2010/main" val="12662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7D894-F363-F189-2E3D-4DDA9910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kihívás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359D6-FF6E-4329-67CE-33A03550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gyakorlati robotrendszerek </a:t>
            </a:r>
            <a:r>
              <a:rPr lang="hu-HU" b="1" dirty="0"/>
              <a:t>párhuzamosan</a:t>
            </a:r>
            <a:r>
              <a:rPr lang="hu-HU" dirty="0"/>
              <a:t> is tudnak mozogni.</a:t>
            </a:r>
            <a:br>
              <a:rPr lang="hu-HU" dirty="0"/>
            </a:br>
            <a:r>
              <a:rPr lang="hu-HU" dirty="0"/>
              <a:t>Ezért a cél:</a:t>
            </a:r>
          </a:p>
          <a:p>
            <a:r>
              <a:rPr lang="hu-HU" b="1" dirty="0"/>
              <a:t>időoptimalizált</a:t>
            </a:r>
            <a:r>
              <a:rPr lang="hu-HU" dirty="0"/>
              <a:t> (</a:t>
            </a:r>
            <a:r>
              <a:rPr lang="hu-HU" dirty="0" err="1"/>
              <a:t>makespan-optimal</a:t>
            </a:r>
            <a:r>
              <a:rPr lang="hu-HU" dirty="0"/>
              <a:t>) megoldások kidolgozása,</a:t>
            </a:r>
          </a:p>
          <a:p>
            <a:r>
              <a:rPr lang="hu-HU" dirty="0"/>
              <a:t>ahol </a:t>
            </a:r>
            <a:r>
              <a:rPr lang="hu-HU" b="1" dirty="0"/>
              <a:t>több modul egyszerre mozoghat</a:t>
            </a:r>
            <a:r>
              <a:rPr lang="hu-HU" dirty="0"/>
              <a:t>, de még mindig </a:t>
            </a:r>
            <a:r>
              <a:rPr lang="hu-HU" b="1" dirty="0"/>
              <a:t>ütközésmentesen és kapcsolódva</a:t>
            </a:r>
            <a:r>
              <a:rPr lang="hu-HU" dirty="0"/>
              <a:t>.</a:t>
            </a:r>
          </a:p>
          <a:p>
            <a:r>
              <a:rPr lang="hu-HU" dirty="0"/>
              <a:t>A szerzők tehát azt vizsgálják, hogyan lehet a </a:t>
            </a:r>
            <a:r>
              <a:rPr lang="hu-HU" b="1" dirty="0"/>
              <a:t>párhuzamos mozgást kihasználni</a:t>
            </a:r>
            <a:r>
              <a:rPr lang="hu-HU" dirty="0"/>
              <a:t>, hogy sokkal gyorsabban történjen a teljes átrendezés.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2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B980-B56B-39B7-3E11-FC1688AC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Mozgásformák a „</a:t>
            </a:r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Squares</a:t>
            </a:r>
            <a:r>
              <a:rPr lang="hu-HU" dirty="0"/>
              <a:t>” rendszerben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7F4B64-8DE8-6486-B81B-C39D577B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84044"/>
            <a:ext cx="8825659" cy="3416300"/>
          </a:xfrm>
        </p:spPr>
        <p:txBody>
          <a:bodyPr/>
          <a:lstStyle/>
          <a:p>
            <a:r>
              <a:rPr lang="hu-HU" dirty="0"/>
              <a:t>A szerzők kétféle mozgást engednek meg a modellben:</a:t>
            </a:r>
          </a:p>
          <a:p>
            <a:r>
              <a:rPr lang="hu-HU" b="1" dirty="0" err="1"/>
              <a:t>Slide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elcsúszik az egyik szomszédos, üres rácscellába (például jobbra, balra, fel vagy le).</a:t>
            </a:r>
          </a:p>
          <a:p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</a:t>
            </a:r>
            <a:r>
              <a:rPr lang="hu-HU" b="1" dirty="0"/>
              <a:t>sarok mentén</a:t>
            </a:r>
            <a:r>
              <a:rPr lang="hu-HU" dirty="0"/>
              <a:t> fordul át (átlép a diagonális cellába), de csak akkor, ha ez nem bontja meg a kapcsolódást.</a:t>
            </a:r>
          </a:p>
          <a:p>
            <a:r>
              <a:rPr lang="hu-HU" dirty="0"/>
              <a:t>Ezek a mozgások </a:t>
            </a:r>
            <a:r>
              <a:rPr lang="hu-HU" b="1" dirty="0"/>
              <a:t>láncolhatók</a:t>
            </a:r>
            <a:r>
              <a:rPr lang="hu-HU" dirty="0"/>
              <a:t> (</a:t>
            </a:r>
            <a:r>
              <a:rPr lang="hu-HU" dirty="0" err="1"/>
              <a:t>chained</a:t>
            </a:r>
            <a:r>
              <a:rPr lang="hu-HU" dirty="0"/>
              <a:t>): vagyis több ilyen lépés egymás után hajtható végre, akár több modullal </a:t>
            </a:r>
            <a:r>
              <a:rPr lang="hu-HU" b="1" dirty="0"/>
              <a:t>párhuzamosan</a:t>
            </a:r>
            <a:r>
              <a:rPr lang="hu-HU" dirty="0"/>
              <a:t>, ha nem ütköznek.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339B8E-F493-A4C9-0E07-C6DBF01D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7" y="5190757"/>
            <a:ext cx="1084096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C5B2D5-CAEA-A104-A509-AEAC1EB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83A95A-B261-32FF-58C1-CE9B7EB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Címkézetlen (</a:t>
            </a:r>
            <a:r>
              <a:rPr lang="hu-HU" dirty="0" err="1"/>
              <a:t>unlabeled</a:t>
            </a:r>
            <a:r>
              <a:rPr lang="hu-HU" dirty="0"/>
              <a:t>) eset:</a:t>
            </a:r>
          </a:p>
          <a:p>
            <a:pPr lvl="1"/>
            <a:r>
              <a:rPr lang="hu-HU" dirty="0"/>
              <a:t>Már a </a:t>
            </a:r>
            <a:r>
              <a:rPr lang="hu-HU" dirty="0" err="1"/>
              <a:t>makespan</a:t>
            </a:r>
            <a:r>
              <a:rPr lang="hu-HU" dirty="0"/>
              <a:t> = 1 ütemezés eldöntése is NP-teljes</a:t>
            </a:r>
          </a:p>
          <a:p>
            <a:r>
              <a:rPr lang="hu-HU" dirty="0"/>
              <a:t>Címkézett (</a:t>
            </a:r>
            <a:r>
              <a:rPr lang="hu-HU" dirty="0" err="1"/>
              <a:t>labeled</a:t>
            </a:r>
            <a:r>
              <a:rPr lang="hu-HU" dirty="0"/>
              <a:t>) eset:</a:t>
            </a:r>
          </a:p>
          <a:p>
            <a:pPr lvl="1"/>
            <a:r>
              <a:rPr lang="hu-HU" dirty="0" err="1"/>
              <a:t>makespan</a:t>
            </a:r>
            <a:r>
              <a:rPr lang="hu-HU" dirty="0"/>
              <a:t> = 1 → </a:t>
            </a:r>
            <a:r>
              <a:rPr lang="hu-HU" dirty="0" err="1"/>
              <a:t>polinomiális</a:t>
            </a:r>
            <a:r>
              <a:rPr lang="hu-HU" dirty="0"/>
              <a:t> időben megoldható</a:t>
            </a:r>
          </a:p>
          <a:p>
            <a:pPr lvl="1"/>
            <a:r>
              <a:rPr lang="hu-HU" dirty="0" err="1"/>
              <a:t>makespan</a:t>
            </a:r>
            <a:r>
              <a:rPr lang="hu-HU" dirty="0"/>
              <a:t> = 2 → NP-teljes</a:t>
            </a:r>
          </a:p>
          <a:p>
            <a:pPr lvl="1"/>
            <a:endParaRPr lang="hu-HU" dirty="0"/>
          </a:p>
          <a:p>
            <a:r>
              <a:rPr lang="hu-HU" dirty="0"/>
              <a:t>Az új algoritmus áttörést jelent, mert</a:t>
            </a:r>
            <a:br>
              <a:rPr lang="hu-HU" dirty="0"/>
            </a:br>
            <a:r>
              <a:rPr lang="hu-HU" b="1" dirty="0"/>
              <a:t>a szekvenciális módszerektől elmozdul a párhuzamos, optimalizált </a:t>
            </a:r>
            <a:r>
              <a:rPr lang="hu-HU" b="1" dirty="0" err="1"/>
              <a:t>reconfiguráció</a:t>
            </a:r>
            <a:r>
              <a:rPr lang="hu-HU" b="1" dirty="0"/>
              <a:t> felé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amely </a:t>
            </a:r>
            <a:r>
              <a:rPr lang="hu-HU" b="1" dirty="0"/>
              <a:t>elméletileg optimális</a:t>
            </a:r>
            <a:r>
              <a:rPr lang="hu-HU" dirty="0"/>
              <a:t> és </a:t>
            </a:r>
            <a:r>
              <a:rPr lang="hu-HU" b="1" dirty="0"/>
              <a:t>gyakorlatban is megvalósítható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0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194FB-7152-4636-160C-3FC97530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403" y="1925997"/>
            <a:ext cx="8825658" cy="2677648"/>
          </a:xfrm>
        </p:spPr>
        <p:txBody>
          <a:bodyPr/>
          <a:lstStyle/>
          <a:p>
            <a:pPr algn="ctr"/>
            <a:r>
              <a:rPr lang="hu-HU" b="1" dirty="0"/>
              <a:t>Modell definíciója</a:t>
            </a:r>
            <a:r>
              <a:rPr lang="hu-HU" dirty="0"/>
              <a:t>, </a:t>
            </a:r>
            <a:r>
              <a:rPr lang="hu-HU" b="1" dirty="0"/>
              <a:t>a mozgások szabályai</a:t>
            </a:r>
            <a:r>
              <a:rPr lang="hu-HU" dirty="0"/>
              <a:t>, és </a:t>
            </a:r>
            <a:r>
              <a:rPr lang="hu-HU" b="1" dirty="0"/>
              <a:t>az ütközések típusai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86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38D030-A95E-3F12-DE50-BD4FDA92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kutatás alapja: a rácsmodell (</a:t>
            </a:r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B1A39C-6AEA-CAC2-7857-3E396C51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robotok (vagy modulok) </a:t>
            </a:r>
            <a:r>
              <a:rPr lang="hu-HU" b="1" dirty="0"/>
              <a:t>négyzet alakú egységek</a:t>
            </a:r>
            <a:r>
              <a:rPr lang="hu-HU" dirty="0"/>
              <a:t>, amelyek az </a:t>
            </a:r>
            <a:r>
              <a:rPr lang="hu-HU" b="1" dirty="0"/>
              <a:t>egész számok koordinátáival definiált rácson</a:t>
            </a:r>
            <a:r>
              <a:rPr lang="hu-HU" dirty="0"/>
              <a:t> (integer </a:t>
            </a:r>
            <a:r>
              <a:rPr lang="hu-HU" dirty="0" err="1"/>
              <a:t>grid</a:t>
            </a:r>
            <a:r>
              <a:rPr lang="hu-HU" dirty="0"/>
              <a:t>) helyezkednek el.</a:t>
            </a:r>
          </a:p>
          <a:p>
            <a:r>
              <a:rPr lang="hu-HU" dirty="0"/>
              <a:t>Minden cella (négyzet) </a:t>
            </a:r>
            <a:r>
              <a:rPr lang="hu-HU" b="1" dirty="0"/>
              <a:t>egyetlen modult</a:t>
            </a:r>
            <a:r>
              <a:rPr lang="hu-HU" dirty="0"/>
              <a:t> tartalmazhat.</a:t>
            </a:r>
          </a:p>
          <a:p>
            <a:r>
              <a:rPr lang="hu-HU" dirty="0"/>
              <a:t>Egy cellát a koordinátái azonosítanak: </a:t>
            </a:r>
            <a:r>
              <a:rPr lang="hu-HU" b="1" dirty="0"/>
              <a:t>x(u)</a:t>
            </a:r>
            <a:r>
              <a:rPr lang="hu-HU" dirty="0"/>
              <a:t>, </a:t>
            </a:r>
            <a:r>
              <a:rPr lang="hu-HU" b="1" dirty="0"/>
              <a:t>y(u)</a:t>
            </a:r>
            <a:r>
              <a:rPr lang="hu-HU" dirty="0"/>
              <a:t>.</a:t>
            </a:r>
          </a:p>
          <a:p>
            <a:r>
              <a:rPr lang="hu-HU" dirty="0"/>
              <a:t>A rács irányai:</a:t>
            </a:r>
          </a:p>
          <a:p>
            <a:pPr lvl="1"/>
            <a:r>
              <a:rPr lang="hu-HU" dirty="0"/>
              <a:t>(1, 0) → </a:t>
            </a:r>
            <a:r>
              <a:rPr lang="hu-HU" b="1" dirty="0"/>
              <a:t>kelet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(0, 1) → </a:t>
            </a:r>
            <a:r>
              <a:rPr lang="hu-HU" b="1" dirty="0"/>
              <a:t>észak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a negatív irányok pedig </a:t>
            </a:r>
            <a:r>
              <a:rPr lang="hu-HU" b="1" dirty="0"/>
              <a:t>nyugat</a:t>
            </a:r>
            <a:r>
              <a:rPr lang="hu-HU" dirty="0"/>
              <a:t> és </a:t>
            </a:r>
            <a:r>
              <a:rPr lang="hu-HU" b="1" dirty="0"/>
              <a:t>dél</a:t>
            </a:r>
            <a:r>
              <a:rPr lang="hu-HU" dirty="0"/>
              <a:t>.</a:t>
            </a:r>
          </a:p>
          <a:p>
            <a:r>
              <a:rPr lang="hu-HU" dirty="0"/>
              <a:t>Ez azért fontos, mert az algoritmus ezekre a diszkrét koordinátákra építve írja le a mozgásokat.</a:t>
            </a:r>
          </a:p>
        </p:txBody>
      </p:sp>
    </p:spTree>
    <p:extLst>
      <p:ext uri="{BB962C8B-B14F-4D97-AF65-F5344CB8AC3E}">
        <p14:creationId xmlns:p14="http://schemas.microsoft.com/office/powerpoint/2010/main" val="215071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6A60EB-3C81-3EFD-3F91-0C5A1511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Szomszédság és kapcsolódás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2E4BEE-830F-6A07-BED0-B36106AE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modulok közötti kapcsolatokat </a:t>
            </a:r>
            <a:r>
              <a:rPr lang="hu-HU" b="1" dirty="0"/>
              <a:t>szomszédsági viszonyokkal</a:t>
            </a:r>
            <a:r>
              <a:rPr lang="hu-HU" dirty="0"/>
              <a:t> írják le:</a:t>
            </a:r>
          </a:p>
          <a:p>
            <a:r>
              <a:rPr lang="hu-HU" b="1" dirty="0"/>
              <a:t>Edge-</a:t>
            </a:r>
            <a:r>
              <a:rPr lang="hu-HU" b="1" dirty="0" err="1"/>
              <a:t>adjacent</a:t>
            </a:r>
            <a:r>
              <a:rPr lang="hu-HU" b="1" dirty="0"/>
              <a:t> (élszomszédos):</a:t>
            </a:r>
            <a:r>
              <a:rPr lang="hu-HU" dirty="0"/>
              <a:t> két cella közös élt oszt meg.</a:t>
            </a:r>
          </a:p>
          <a:p>
            <a:r>
              <a:rPr lang="hu-HU" b="1" dirty="0" err="1"/>
              <a:t>Vertex-adjacent</a:t>
            </a:r>
            <a:r>
              <a:rPr lang="hu-HU" b="1" dirty="0"/>
              <a:t> (csúcsszomszédos):</a:t>
            </a:r>
            <a:r>
              <a:rPr lang="hu-HU" dirty="0"/>
              <a:t> csak a sarkuk ér össze → „</a:t>
            </a:r>
            <a:r>
              <a:rPr lang="hu-HU" b="1" dirty="0"/>
              <a:t>diagonálisan szomszédos</a:t>
            </a:r>
            <a:r>
              <a:rPr lang="hu-HU" dirty="0"/>
              <a:t>”.</a:t>
            </a:r>
          </a:p>
          <a:p>
            <a:r>
              <a:rPr lang="hu-HU" dirty="0"/>
              <a:t>A </a:t>
            </a:r>
            <a:r>
              <a:rPr lang="hu-HU" b="1" dirty="0"/>
              <a:t>konfiguráció (C)</a:t>
            </a:r>
            <a:r>
              <a:rPr lang="hu-HU" dirty="0"/>
              <a:t> az összes elfoglalt cella halmaza.</a:t>
            </a:r>
            <a:br>
              <a:rPr lang="hu-HU" dirty="0"/>
            </a:br>
            <a:r>
              <a:rPr lang="hu-HU" dirty="0"/>
              <a:t>Egy konfiguráció </a:t>
            </a:r>
            <a:r>
              <a:rPr lang="hu-HU" b="1" dirty="0"/>
              <a:t>érvényes (</a:t>
            </a:r>
            <a:r>
              <a:rPr lang="hu-HU" b="1" dirty="0" err="1"/>
              <a:t>valid</a:t>
            </a:r>
            <a:r>
              <a:rPr lang="hu-HU" b="1" dirty="0"/>
              <a:t>)</a:t>
            </a:r>
            <a:r>
              <a:rPr lang="hu-HU" dirty="0"/>
              <a:t>, ha a cellák élszomszédos gráfja </a:t>
            </a:r>
            <a:r>
              <a:rPr lang="hu-HU" b="1" dirty="0"/>
              <a:t>összefüggő</a:t>
            </a:r>
            <a:r>
              <a:rPr lang="hu-HU" dirty="0"/>
              <a:t> (vagyis minden modul közvetve össze van kapcsolva).</a:t>
            </a:r>
          </a:p>
          <a:p>
            <a:r>
              <a:rPr lang="hu-HU" dirty="0"/>
              <a:t>Minden konfigurációhoz tartozik egy </a:t>
            </a:r>
            <a:r>
              <a:rPr lang="hu-HU" b="1" dirty="0"/>
              <a:t>legkisebb téglalap (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)</a:t>
            </a:r>
            <a:r>
              <a:rPr lang="hu-HU" dirty="0"/>
              <a:t>, amely az összes modult lefedi, és </a:t>
            </a:r>
            <a:r>
              <a:rPr lang="hu-HU" b="1" dirty="0"/>
              <a:t>ennek a kerülete P</a:t>
            </a:r>
            <a:r>
              <a:rPr lang="hu-HU" dirty="0"/>
              <a:t> – ez a későbbi </a:t>
            </a:r>
            <a:r>
              <a:rPr lang="hu-HU" i="1" dirty="0" err="1"/>
              <a:t>makespan</a:t>
            </a:r>
            <a:r>
              <a:rPr lang="hu-HU" dirty="0"/>
              <a:t> számítás alapja.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930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428</TotalTime>
  <Words>2157</Words>
  <Application>Microsoft Office PowerPoint</Application>
  <PresentationFormat>Szélesvásznú</PresentationFormat>
  <Paragraphs>195</Paragraphs>
  <Slides>27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4" baseType="lpstr">
      <vt:lpstr>Aptos</vt:lpstr>
      <vt:lpstr>Arial</vt:lpstr>
      <vt:lpstr>Cambria Math</vt:lpstr>
      <vt:lpstr>Century Gothic</vt:lpstr>
      <vt:lpstr>Wingdings</vt:lpstr>
      <vt:lpstr>Wingdings 3</vt:lpstr>
      <vt:lpstr>Ion tanácsterem</vt:lpstr>
      <vt:lpstr>Sliding Squares in Parallel</vt:lpstr>
      <vt:lpstr> Moduláris robotok újrakonfigurálása algoritmikusan</vt:lpstr>
      <vt:lpstr>Korábbi kutatások, eredmények</vt:lpstr>
      <vt:lpstr>A kihívás</vt:lpstr>
      <vt:lpstr>Mozgásformák a „Sliding Squares” rendszerben</vt:lpstr>
      <vt:lpstr>Elméleti eredmények</vt:lpstr>
      <vt:lpstr>Modell definíciója, a mozgások szabályai, és az ütközések típusai</vt:lpstr>
      <vt:lpstr>A kutatás alapja: a rácsmodell (grid model)</vt:lpstr>
      <vt:lpstr>Szomszédság és kapcsolódás</vt:lpstr>
      <vt:lpstr>A mozgás típusai </vt:lpstr>
      <vt:lpstr>Párhuzamos mozgás – „transformation”</vt:lpstr>
      <vt:lpstr>Kapcsolódás megőrzése (connectivity preservation)</vt:lpstr>
      <vt:lpstr>Ütközések típusai </vt:lpstr>
      <vt:lpstr>Makespan , In-place ütemezés</vt:lpstr>
      <vt:lpstr>Extended bounding box (B′), Weakly in-place</vt:lpstr>
      <vt:lpstr>A worst-case optimal algorithm</vt:lpstr>
      <vt:lpstr>Algoritmus felépítése – 4 fázis</vt:lpstr>
      <vt:lpstr>Phase (I): Gathering squares – A modulok összegyűjtése</vt:lpstr>
      <vt:lpstr>A “skeleton” – a vázszerkezet lényege</vt:lpstr>
      <vt:lpstr>Hogyan épül fel a skeleton (algoritmusvázlat)</vt:lpstr>
      <vt:lpstr>Az exoskeleton létrehozása</vt:lpstr>
      <vt:lpstr>Az exoskeleton felépítése</vt:lpstr>
      <vt:lpstr>Phase (IV): Histograms of meta-modules</vt:lpstr>
      <vt:lpstr>Fogalmak</vt:lpstr>
      <vt:lpstr>Histogram → xy-monoton histogram</vt:lpstr>
      <vt:lpstr>Az algoritmus utolsó fázisa</vt:lpstr>
      <vt:lpstr>Következtetés és továbbfejlesztési lehetőségek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Lamelo2@sulid.hu</dc:creator>
  <cp:lastModifiedBy>Laura Gergelyi</cp:lastModifiedBy>
  <cp:revision>29</cp:revision>
  <dcterms:created xsi:type="dcterms:W3CDTF">2025-10-05T09:35:19Z</dcterms:created>
  <dcterms:modified xsi:type="dcterms:W3CDTF">2025-10-05T20:43:21Z</dcterms:modified>
</cp:coreProperties>
</file>