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3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8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0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03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5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8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6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6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5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1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8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98845-1195-69A5-659F-07533970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Sliding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Squares</a:t>
            </a:r>
            <a:r>
              <a:rPr lang="hu-HU" dirty="0">
                <a:solidFill>
                  <a:schemeClr val="tx1"/>
                </a:solidFill>
              </a:rPr>
              <a:t> in Parallel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9E73BE-0614-28FF-B83C-A63E35FB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hu-HU" sz="2000"/>
              <a:t>Készítette: </a:t>
            </a:r>
          </a:p>
          <a:p>
            <a:pPr algn="ctr"/>
            <a:r>
              <a:rPr lang="hu-HU" sz="2000"/>
              <a:t>Gergelyi Laura Boglárka, Szász Kristóf, Kiss Marcell</a:t>
            </a:r>
          </a:p>
        </p:txBody>
      </p:sp>
    </p:spTree>
    <p:extLst>
      <p:ext uri="{BB962C8B-B14F-4D97-AF65-F5344CB8AC3E}">
        <p14:creationId xmlns:p14="http://schemas.microsoft.com/office/powerpoint/2010/main" val="215701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B1C173-828F-75A2-1B88-FBA99107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mozgás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B233A1-D498-F693-9524-F741772A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modulok </a:t>
            </a:r>
            <a:r>
              <a:rPr lang="hu-HU" b="1" dirty="0"/>
              <a:t>kétféle mozdulatot</a:t>
            </a:r>
            <a:r>
              <a:rPr lang="hu-HU" dirty="0"/>
              <a:t> hajthatnak végre, mindig </a:t>
            </a:r>
            <a:r>
              <a:rPr lang="hu-HU" b="1" dirty="0"/>
              <a:t>rácspontosan</a:t>
            </a:r>
            <a:r>
              <a:rPr lang="hu-HU" dirty="0"/>
              <a:t> és </a:t>
            </a:r>
            <a:r>
              <a:rPr lang="hu-HU" b="1" dirty="0"/>
              <a:t>ütközésmentesen</a:t>
            </a:r>
            <a:r>
              <a:rPr lang="hu-HU" dirty="0"/>
              <a:t>:</a:t>
            </a:r>
          </a:p>
          <a:p>
            <a:r>
              <a:rPr lang="hu-HU" b="1" dirty="0" err="1"/>
              <a:t>Slide</a:t>
            </a:r>
            <a:r>
              <a:rPr lang="hu-HU" b="1" dirty="0"/>
              <a:t> (csúszás):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egy élszomszédos cellába</a:t>
            </a:r>
            <a:r>
              <a:rPr lang="hu-HU" dirty="0"/>
              <a:t> csúszik,</a:t>
            </a:r>
          </a:p>
          <a:p>
            <a:pPr lvl="1"/>
            <a:r>
              <a:rPr lang="hu-HU" dirty="0"/>
              <a:t>csak akkor, ha </a:t>
            </a:r>
            <a:r>
              <a:rPr lang="hu-HU" b="1" dirty="0"/>
              <a:t>az út mentén végig foglalt cellák</a:t>
            </a:r>
            <a:r>
              <a:rPr lang="hu-HU" dirty="0"/>
              <a:t> vannak (vagyis a modul egy „fal mentén” csúszik).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b="1" dirty="0"/>
              <a:t> (konvex átmenet):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átlép egy sarok mentén</a:t>
            </a:r>
            <a:r>
              <a:rPr lang="hu-HU" dirty="0"/>
              <a:t> egy szomszédos cellába,</a:t>
            </a:r>
          </a:p>
          <a:p>
            <a:pPr lvl="1"/>
            <a:r>
              <a:rPr lang="hu-HU" dirty="0"/>
              <a:t>csak akkor lehetséges, ha </a:t>
            </a:r>
            <a:r>
              <a:rPr lang="hu-HU" b="1" dirty="0"/>
              <a:t>a célcella és az átmeneti cella üres</a:t>
            </a:r>
            <a:r>
              <a:rPr lang="hu-HU" dirty="0"/>
              <a:t>.</a:t>
            </a:r>
          </a:p>
          <a:p>
            <a:r>
              <a:rPr lang="hu-HU" dirty="0"/>
              <a:t>Példa: Egy modul elmozdulhat keletre, ha mellette lévő cellák folyamatosan foglaltak, vagy „átugorhat” egy üres sarok mentén.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0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F0C0E-A07A-BDBC-442A-DD5E33D4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mozgás – „</a:t>
            </a:r>
            <a:r>
              <a:rPr lang="hu-HU" dirty="0" err="1"/>
              <a:t>transformation</a:t>
            </a:r>
            <a:r>
              <a:rPr lang="hu-HU" dirty="0"/>
              <a:t>”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286D8-F8A4-427D-9830-6B80C114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több modul </a:t>
            </a:r>
            <a:r>
              <a:rPr lang="hu-HU" b="1" dirty="0"/>
              <a:t>egyszerre</a:t>
            </a:r>
            <a:r>
              <a:rPr lang="hu-HU" dirty="0"/>
              <a:t> hajt végre mozgást, az egy </a:t>
            </a:r>
            <a:r>
              <a:rPr lang="hu-HU" b="1" dirty="0" err="1"/>
              <a:t>transformation</a:t>
            </a:r>
            <a:r>
              <a:rPr lang="hu-HU" dirty="0"/>
              <a:t> (átalakítás).</a:t>
            </a:r>
          </a:p>
          <a:p>
            <a:r>
              <a:rPr lang="hu-HU" dirty="0"/>
              <a:t>Minden </a:t>
            </a:r>
            <a:r>
              <a:rPr lang="hu-HU" dirty="0" err="1"/>
              <a:t>slide</a:t>
            </a:r>
            <a:r>
              <a:rPr lang="hu-HU" dirty="0"/>
              <a:t> és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b="1" dirty="0"/>
              <a:t>ugyanannyi időbe telik</a:t>
            </a:r>
            <a:r>
              <a:rPr lang="hu-HU" dirty="0"/>
              <a:t>.</a:t>
            </a:r>
          </a:p>
          <a:p>
            <a:r>
              <a:rPr lang="hu-HU" dirty="0"/>
              <a:t>Egy teljes </a:t>
            </a:r>
            <a:r>
              <a:rPr lang="hu-HU" b="1" dirty="0"/>
              <a:t>sorozat</a:t>
            </a:r>
            <a:r>
              <a:rPr lang="hu-HU" dirty="0"/>
              <a:t> ezekből a </a:t>
            </a:r>
            <a:r>
              <a:rPr lang="hu-HU" dirty="0" err="1"/>
              <a:t>transformation-ökből</a:t>
            </a:r>
            <a:r>
              <a:rPr lang="hu-HU" dirty="0"/>
              <a:t> egy </a:t>
            </a:r>
            <a:r>
              <a:rPr lang="hu-HU" b="1" dirty="0" err="1"/>
              <a:t>schedule</a:t>
            </a:r>
            <a:r>
              <a:rPr lang="hu-HU" b="1" dirty="0"/>
              <a:t> (ütemezés)</a:t>
            </a:r>
            <a:r>
              <a:rPr lang="hu-HU" dirty="0"/>
              <a:t>.</a:t>
            </a:r>
          </a:p>
          <a:p>
            <a:r>
              <a:rPr lang="hu-HU" dirty="0"/>
              <a:t>Egy </a:t>
            </a:r>
            <a:r>
              <a:rPr lang="hu-HU" b="1" dirty="0" err="1"/>
              <a:t>schedule</a:t>
            </a:r>
            <a:r>
              <a:rPr lang="hu-HU" b="1" dirty="0"/>
              <a:t> akkor legális</a:t>
            </a:r>
            <a:r>
              <a:rPr lang="hu-HU" dirty="0"/>
              <a:t>, ha:</a:t>
            </a:r>
          </a:p>
          <a:p>
            <a:pPr lvl="1"/>
            <a:r>
              <a:rPr lang="hu-HU" dirty="0"/>
              <a:t>minden pillanatban megmarad az összefüggés (</a:t>
            </a:r>
            <a:r>
              <a:rPr lang="hu-HU" dirty="0" err="1"/>
              <a:t>connectivity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 nincs ütközés (</a:t>
            </a:r>
            <a:r>
              <a:rPr lang="hu-HU" dirty="0" err="1"/>
              <a:t>collision</a:t>
            </a:r>
            <a:r>
              <a:rPr lang="hu-HU" dirty="0"/>
              <a:t>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32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80764-2A9C-86F2-1DC2-1696502C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Kapcsolódás megőrzése (</a:t>
            </a:r>
            <a:r>
              <a:rPr lang="hu-HU" dirty="0" err="1"/>
              <a:t>connectivity</a:t>
            </a:r>
            <a:r>
              <a:rPr lang="hu-HU" dirty="0"/>
              <a:t> </a:t>
            </a:r>
            <a:r>
              <a:rPr lang="hu-HU" dirty="0" err="1"/>
              <a:t>preservation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49E12-5994-9E5E-6705-55653941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szerzők bevezetnek egy fontos fogalmat:</a:t>
            </a:r>
            <a:br>
              <a:rPr lang="hu-HU" dirty="0"/>
            </a:br>
            <a:r>
              <a:rPr lang="hu-HU" b="1" dirty="0"/>
              <a:t>„</a:t>
            </a:r>
            <a:r>
              <a:rPr lang="hu-HU" b="1" dirty="0" err="1"/>
              <a:t>connected</a:t>
            </a:r>
            <a:r>
              <a:rPr lang="hu-HU" b="1" dirty="0"/>
              <a:t> </a:t>
            </a:r>
            <a:r>
              <a:rPr lang="hu-HU" b="1" dirty="0" err="1"/>
              <a:t>backbone</a:t>
            </a:r>
            <a:r>
              <a:rPr lang="hu-HU" b="1" dirty="0"/>
              <a:t>”</a:t>
            </a:r>
            <a:r>
              <a:rPr lang="hu-HU" dirty="0"/>
              <a:t> — azaz a konfiguráció „hátrahagyott váza”, ami mindig összefüggő marad.</a:t>
            </a:r>
          </a:p>
          <a:p>
            <a:r>
              <a:rPr lang="hu-HU" dirty="0"/>
              <a:t>Egy modulkészlet </a:t>
            </a:r>
            <a:r>
              <a:rPr lang="hu-HU" b="1" dirty="0"/>
              <a:t>szabad (free)</a:t>
            </a:r>
            <a:r>
              <a:rPr lang="hu-HU" dirty="0"/>
              <a:t>, ha azok eltávolítása után a maradék konfiguráció </a:t>
            </a:r>
            <a:r>
              <a:rPr lang="hu-HU" b="1" dirty="0"/>
              <a:t>még mindig érvényes</a:t>
            </a:r>
            <a:r>
              <a:rPr lang="hu-HU" dirty="0"/>
              <a:t>.</a:t>
            </a:r>
          </a:p>
          <a:p>
            <a:r>
              <a:rPr lang="hu-HU" dirty="0"/>
              <a:t>A párhuzamos mozgás (</a:t>
            </a:r>
            <a:r>
              <a:rPr lang="hu-HU" b="1" dirty="0"/>
              <a:t>C₁ → C₂</a:t>
            </a:r>
            <a:r>
              <a:rPr lang="hu-HU" dirty="0"/>
              <a:t>) csak akkor legális, ha a mozgó modulok halmaza </a:t>
            </a:r>
            <a:r>
              <a:rPr lang="hu-HU" b="1" dirty="0"/>
              <a:t>free</a:t>
            </a:r>
            <a:r>
              <a:rPr lang="hu-HU" dirty="0"/>
              <a:t>.</a:t>
            </a:r>
          </a:p>
          <a:p>
            <a:r>
              <a:rPr lang="hu-HU" dirty="0"/>
              <a:t>Ha nem, akkor a mozgás </a:t>
            </a:r>
            <a:r>
              <a:rPr lang="hu-HU" b="1" dirty="0"/>
              <a:t>megszakítja az összeköttetést</a:t>
            </a:r>
            <a:r>
              <a:rPr lang="hu-HU" dirty="0"/>
              <a:t> – ez </a:t>
            </a:r>
            <a:r>
              <a:rPr lang="hu-HU" b="1" dirty="0"/>
              <a:t>illegális</a:t>
            </a:r>
            <a:r>
              <a:rPr lang="hu-HU" dirty="0"/>
              <a:t>.</a:t>
            </a:r>
          </a:p>
          <a:p>
            <a:r>
              <a:rPr lang="hu-HU" dirty="0"/>
              <a:t>Ez biztosítja, hogy a robotrendszer mindig </a:t>
            </a:r>
            <a:r>
              <a:rPr lang="hu-HU" b="1" dirty="0"/>
              <a:t>egy darabban</a:t>
            </a:r>
            <a:r>
              <a:rPr lang="hu-HU" dirty="0"/>
              <a:t> marad, nem esik szét különálló csoportokra.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799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C311F-4FA7-49B4-7084-24943EC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Ütközések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2FAE5C-49DF-2EB6-C3D2-49BA81E2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figyel a </a:t>
            </a:r>
            <a:r>
              <a:rPr lang="hu-HU" b="1" dirty="0"/>
              <a:t>mozgások közti ütközésekre</a:t>
            </a:r>
            <a:r>
              <a:rPr lang="hu-HU" dirty="0"/>
              <a:t>, ezek négy fajtába sorolhatók:</a:t>
            </a:r>
          </a:p>
          <a:p>
            <a:r>
              <a:rPr lang="hu-HU" b="1" dirty="0"/>
              <a:t>(i) Közös cél:</a:t>
            </a:r>
            <a:r>
              <a:rPr lang="hu-HU" dirty="0"/>
              <a:t> két modul </a:t>
            </a:r>
            <a:r>
              <a:rPr lang="hu-HU" b="1" dirty="0"/>
              <a:t>ugyanabba a cellába</a:t>
            </a:r>
            <a:r>
              <a:rPr lang="hu-HU" dirty="0"/>
              <a:t> menne → ütközés.</a:t>
            </a:r>
            <a:br>
              <a:rPr lang="hu-HU" dirty="0"/>
            </a:br>
            <a:r>
              <a:rPr lang="hu-HU" dirty="0"/>
              <a:t>Vagy ha </a:t>
            </a:r>
            <a:r>
              <a:rPr lang="hu-HU" b="1" dirty="0"/>
              <a:t>helyet cserélnének (</a:t>
            </a:r>
            <a:r>
              <a:rPr lang="hu-HU" b="1" dirty="0" err="1"/>
              <a:t>swap</a:t>
            </a:r>
            <a:r>
              <a:rPr lang="hu-HU" b="1" dirty="0"/>
              <a:t>)</a:t>
            </a:r>
            <a:r>
              <a:rPr lang="hu-HU" dirty="0"/>
              <a:t> – ez is tiltott.</a:t>
            </a:r>
          </a:p>
          <a:p>
            <a:r>
              <a:rPr lang="hu-HU" b="1" dirty="0"/>
              <a:t>(ii) Közös átmeneti cella:</a:t>
            </a:r>
            <a:r>
              <a:rPr lang="hu-HU" dirty="0"/>
              <a:t> két </a:t>
            </a:r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dirty="0"/>
              <a:t> áthalad ugyanazon közbenső cellán.</a:t>
            </a:r>
          </a:p>
          <a:p>
            <a:r>
              <a:rPr lang="hu-HU" b="1" dirty="0"/>
              <a:t>(iii) Ortogonális kereszt:</a:t>
            </a:r>
            <a:r>
              <a:rPr lang="hu-HU" dirty="0"/>
              <a:t> két </a:t>
            </a:r>
            <a:r>
              <a:rPr lang="hu-HU" b="1" dirty="0" err="1"/>
              <a:t>slide</a:t>
            </a:r>
            <a:r>
              <a:rPr lang="hu-HU" dirty="0"/>
              <a:t> úgy mozog, hogy az egyik </a:t>
            </a:r>
            <a:r>
              <a:rPr lang="hu-HU" b="1" dirty="0"/>
              <a:t>épp belép</a:t>
            </a:r>
            <a:r>
              <a:rPr lang="hu-HU" dirty="0"/>
              <a:t> abba a cellába, amit a másik </a:t>
            </a:r>
            <a:r>
              <a:rPr lang="hu-HU" b="1" dirty="0"/>
              <a:t>elhagy</a:t>
            </a:r>
            <a:r>
              <a:rPr lang="hu-HU" dirty="0"/>
              <a:t> → keresztezés.</a:t>
            </a:r>
          </a:p>
          <a:p>
            <a:r>
              <a:rPr lang="hu-HU" b="1" dirty="0"/>
              <a:t>(iv) </a:t>
            </a:r>
            <a:r>
              <a:rPr lang="hu-HU" b="1" dirty="0" err="1"/>
              <a:t>Slide</a:t>
            </a:r>
            <a:r>
              <a:rPr lang="hu-HU" b="1" dirty="0"/>
              <a:t> + </a:t>
            </a:r>
            <a:r>
              <a:rPr lang="hu-HU" b="1" dirty="0" err="1"/>
              <a:t>convex</a:t>
            </a:r>
            <a:r>
              <a:rPr lang="hu-HU" b="1" dirty="0"/>
              <a:t> ütközés:</a:t>
            </a:r>
            <a:r>
              <a:rPr lang="hu-HU" dirty="0"/>
              <a:t> a </a:t>
            </a:r>
            <a:r>
              <a:rPr lang="hu-HU" b="1" dirty="0" err="1"/>
              <a:t>slide</a:t>
            </a:r>
            <a:r>
              <a:rPr lang="hu-HU" b="1" dirty="0"/>
              <a:t> célcellája</a:t>
            </a:r>
            <a:r>
              <a:rPr lang="hu-HU" dirty="0"/>
              <a:t> éppen az, </a:t>
            </a:r>
            <a:r>
              <a:rPr lang="hu-HU" b="1" dirty="0"/>
              <a:t>ahonnan</a:t>
            </a:r>
            <a:r>
              <a:rPr lang="hu-HU" dirty="0"/>
              <a:t> a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indul, és a két mozgás </a:t>
            </a:r>
            <a:r>
              <a:rPr lang="hu-HU" b="1" dirty="0"/>
              <a:t>merőleges irányban</a:t>
            </a:r>
            <a:r>
              <a:rPr lang="hu-HU" dirty="0"/>
              <a:t> történik.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89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257C-1DC0-6840-D05B-E34628C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Makespan</a:t>
            </a:r>
            <a:r>
              <a:rPr lang="hu-HU" dirty="0"/>
              <a:t> , In-</a:t>
            </a:r>
            <a:r>
              <a:rPr lang="hu-HU" dirty="0" err="1"/>
              <a:t>place</a:t>
            </a:r>
            <a:r>
              <a:rPr lang="hu-HU" dirty="0"/>
              <a:t> ütemezés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43F0A-07E7-A3BB-3F78-14894EF2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makespan</a:t>
            </a:r>
            <a:r>
              <a:rPr lang="hu-HU" dirty="0"/>
              <a:t> = hány „lépésből” (</a:t>
            </a:r>
            <a:r>
              <a:rPr lang="hu-HU" dirty="0" err="1"/>
              <a:t>transformationből</a:t>
            </a:r>
            <a:r>
              <a:rPr lang="hu-HU" dirty="0"/>
              <a:t>) áll az egész átalakulás.</a:t>
            </a:r>
          </a:p>
          <a:p>
            <a:r>
              <a:rPr lang="hu-HU" dirty="0"/>
              <a:t>Cél: minél kisebb </a:t>
            </a:r>
            <a:r>
              <a:rPr lang="hu-HU" dirty="0" err="1"/>
              <a:t>makespan</a:t>
            </a:r>
            <a:r>
              <a:rPr lang="hu-HU" dirty="0"/>
              <a:t>.</a:t>
            </a:r>
          </a:p>
          <a:p>
            <a:r>
              <a:rPr lang="hu-HU" dirty="0"/>
              <a:t>B₁ = a kezdőkonfiguráció (C₁) határoló téglalapja</a:t>
            </a:r>
          </a:p>
          <a:p>
            <a:r>
              <a:rPr lang="hu-HU" dirty="0"/>
              <a:t>B₂ = a célkonfiguráció (C₂) határoló téglalapja</a:t>
            </a:r>
          </a:p>
          <a:p>
            <a:r>
              <a:rPr lang="hu-HU" dirty="0"/>
              <a:t>Ezek közös bal-alsó sarkot osztanak meg (hogy könnyebb legyen az összehasonlítás).</a:t>
            </a:r>
          </a:p>
          <a:p>
            <a:r>
              <a:rPr lang="hu-HU" dirty="0"/>
              <a:t>Egy ütemezés </a:t>
            </a:r>
            <a:r>
              <a:rPr lang="hu-HU" b="1" dirty="0"/>
              <a:t>in-</a:t>
            </a:r>
            <a:r>
              <a:rPr lang="hu-HU" b="1" dirty="0" err="1"/>
              <a:t>place</a:t>
            </a:r>
            <a:r>
              <a:rPr lang="hu-HU" dirty="0"/>
              <a:t>, ha az </a:t>
            </a:r>
            <a:r>
              <a:rPr lang="hu-HU" b="1" dirty="0"/>
              <a:t>átmeneti konfigurációk</a:t>
            </a:r>
            <a:r>
              <a:rPr lang="hu-HU" dirty="0"/>
              <a:t> nem nyúlnak ki </a:t>
            </a:r>
            <a:r>
              <a:rPr lang="hu-HU" b="1" dirty="0"/>
              <a:t>B₁ ∪ B₂</a:t>
            </a:r>
            <a:r>
              <a:rPr lang="hu-HU" dirty="0"/>
              <a:t> területéből </a:t>
            </a:r>
            <a:r>
              <a:rPr lang="hu-HU" b="1" dirty="0"/>
              <a:t>egynél több modulnyival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0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1AD04-6F18-D4F9-3AE5-AC342133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(B′), 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5B82-B00F-EDA5-9F97-B1599DDD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technikai számítások miatt a szerzők egy </a:t>
            </a:r>
            <a:r>
              <a:rPr lang="hu-HU" b="1" dirty="0"/>
              <a:t>kibővített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boxot</a:t>
            </a:r>
            <a:r>
              <a:rPr lang="hu-HU" dirty="0"/>
              <a:t> használnak:</a:t>
            </a:r>
          </a:p>
          <a:p>
            <a:pPr lvl="1"/>
            <a:r>
              <a:rPr lang="hu-HU" dirty="0"/>
              <a:t>a doboz méretei </a:t>
            </a:r>
            <a:r>
              <a:rPr lang="hu-HU" b="1" dirty="0"/>
              <a:t>3-mal oszthatók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és van </a:t>
            </a:r>
            <a:r>
              <a:rPr lang="hu-HU" b="1" dirty="0"/>
              <a:t>3 egységnyi üres oszlop</a:t>
            </a:r>
            <a:r>
              <a:rPr lang="hu-HU" dirty="0"/>
              <a:t> a jobb szélen,</a:t>
            </a:r>
          </a:p>
          <a:p>
            <a:pPr lvl="1"/>
            <a:r>
              <a:rPr lang="hu-HU" dirty="0"/>
              <a:t>így minden mozgás matematikailag egyszerűbben kezelhető.</a:t>
            </a:r>
          </a:p>
          <a:p>
            <a:r>
              <a:rPr lang="hu-HU" dirty="0"/>
              <a:t>Egy ütemezés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, ha az átmeneti állapotok </a:t>
            </a:r>
            <a:r>
              <a:rPr lang="hu-HU" b="1" dirty="0"/>
              <a:t>csak egy kis, konstans mértékben</a:t>
            </a:r>
            <a:r>
              <a:rPr lang="hu-HU" dirty="0"/>
              <a:t> (néhány cellányival) lépnek ki a kibővített B₁′ ∪ B₂′ területéből.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FCE53-1556-FC2D-826A-61271E7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Moduláris robotok </a:t>
            </a:r>
            <a:r>
              <a:rPr lang="hu-HU" dirty="0" err="1"/>
              <a:t>újrakonfigurálása</a:t>
            </a:r>
            <a:r>
              <a:rPr lang="hu-HU" dirty="0"/>
              <a:t> algoritmikusan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/>
                  <a:t>Feladat:</a:t>
                </a:r>
                <a:br>
                  <a:rPr lang="hu-HU" dirty="0"/>
                </a:br>
                <a:r>
                  <a:rPr lang="hu-HU" dirty="0"/>
                  <a:t>Adott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négyzet alakú modul kezdőkonfigurációban</a:t>
                </a:r>
                <a:br>
                  <a:rPr lang="hu-HU" dirty="0"/>
                </a:br>
                <a:r>
                  <a:rPr lang="hu-HU" dirty="0"/>
                  <a:t>→ át kell őket alakítani célkonfigurációvá</a:t>
                </a:r>
                <a:br>
                  <a:rPr lang="hu-HU" dirty="0"/>
                </a:br>
                <a:r>
                  <a:rPr lang="hu-HU" dirty="0"/>
                  <a:t>→ közben </a:t>
                </a:r>
                <a:r>
                  <a:rPr lang="hu-HU" b="1" dirty="0"/>
                  <a:t>mindvégig összekapcsolva</a:t>
                </a:r>
                <a:r>
                  <a:rPr lang="hu-HU" dirty="0"/>
                  <a:t> kell maradniuk</a:t>
                </a:r>
              </a:p>
              <a:p>
                <a:r>
                  <a:rPr lang="hu-HU" b="1" dirty="0"/>
                  <a:t>Két modell:</a:t>
                </a:r>
                <a:endParaRPr lang="hu-HU" dirty="0"/>
              </a:p>
              <a:p>
                <a:pPr lvl="1"/>
                <a:r>
                  <a:rPr lang="hu-HU" b="1" i="1" dirty="0" err="1"/>
                  <a:t>Labeled</a:t>
                </a:r>
                <a:r>
                  <a:rPr lang="hu-HU" i="1" dirty="0"/>
                  <a:t>:</a:t>
                </a:r>
                <a:r>
                  <a:rPr lang="hu-HU" dirty="0"/>
                  <a:t> minden modul egyedi</a:t>
                </a:r>
              </a:p>
              <a:p>
                <a:pPr lvl="1"/>
                <a:r>
                  <a:rPr lang="hu-HU" b="1" i="1" dirty="0" err="1"/>
                  <a:t>Unlabeled</a:t>
                </a:r>
                <a:r>
                  <a:rPr lang="hu-HU" i="1" dirty="0"/>
                  <a:t>:</a:t>
                </a:r>
                <a:r>
                  <a:rPr lang="hu-HU" dirty="0"/>
                  <a:t> modulok azonosak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9236-1524-977D-AEE0-92CEEC6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kutatások,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E2C06-0F25-8FE1-16EB-8CD2614A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a </a:t>
            </a:r>
            <a:r>
              <a:rPr lang="hu-HU" b="1" dirty="0"/>
              <a:t>mozgások számának minimalizálása</a:t>
            </a:r>
          </a:p>
          <a:p>
            <a:r>
              <a:rPr lang="hu-HU" dirty="0" err="1"/>
              <a:t>Reconfigurációk</a:t>
            </a:r>
            <a:r>
              <a:rPr lang="hu-HU" dirty="0"/>
              <a:t>:</a:t>
            </a:r>
          </a:p>
          <a:p>
            <a:pPr lvl="1"/>
            <a:r>
              <a:rPr lang="hu-HU" b="1" dirty="0"/>
              <a:t>O(n²)</a:t>
            </a:r>
            <a:r>
              <a:rPr lang="hu-HU" dirty="0"/>
              <a:t> mozgással, vagy</a:t>
            </a:r>
          </a:p>
          <a:p>
            <a:pPr lvl="1"/>
            <a:r>
              <a:rPr lang="hu-HU" b="1" dirty="0"/>
              <a:t>O(</a:t>
            </a:r>
            <a:r>
              <a:rPr lang="hu-HU" b="1" dirty="0" err="1"/>
              <a:t>nP</a:t>
            </a:r>
            <a:r>
              <a:rPr lang="hu-HU" b="1" dirty="0"/>
              <a:t>)</a:t>
            </a:r>
            <a:r>
              <a:rPr lang="hu-HU" dirty="0"/>
              <a:t> mozgással (P =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kerülete)</a:t>
            </a:r>
          </a:p>
          <a:p>
            <a:r>
              <a:rPr lang="hu-HU" dirty="0"/>
              <a:t>Hátrány: </a:t>
            </a:r>
            <a:r>
              <a:rPr lang="hu-HU" b="1" dirty="0"/>
              <a:t>teljesen szekvenciális</a:t>
            </a:r>
            <a:r>
              <a:rPr lang="hu-HU" dirty="0"/>
              <a:t> (egyszerre csak egy modul mozog)</a:t>
            </a:r>
          </a:p>
        </p:txBody>
      </p:sp>
    </p:spTree>
    <p:extLst>
      <p:ext uri="{BB962C8B-B14F-4D97-AF65-F5344CB8AC3E}">
        <p14:creationId xmlns:p14="http://schemas.microsoft.com/office/powerpoint/2010/main" val="12662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7D894-F363-F189-2E3D-4DDA9910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kihívás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359D6-FF6E-4329-67CE-33A03550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gyakorlati robotrendszerek </a:t>
            </a:r>
            <a:r>
              <a:rPr lang="hu-HU" b="1" dirty="0"/>
              <a:t>párhuzamosan</a:t>
            </a:r>
            <a:r>
              <a:rPr lang="hu-HU" dirty="0"/>
              <a:t> is tudnak mozogni.</a:t>
            </a:r>
            <a:br>
              <a:rPr lang="hu-HU" dirty="0"/>
            </a:br>
            <a:r>
              <a:rPr lang="hu-HU" dirty="0"/>
              <a:t>Ezért a cél:</a:t>
            </a:r>
          </a:p>
          <a:p>
            <a:r>
              <a:rPr lang="hu-HU" b="1" dirty="0"/>
              <a:t>időoptimalizált</a:t>
            </a:r>
            <a:r>
              <a:rPr lang="hu-HU" dirty="0"/>
              <a:t> (</a:t>
            </a:r>
            <a:r>
              <a:rPr lang="hu-HU" dirty="0" err="1"/>
              <a:t>makespan-optimal</a:t>
            </a:r>
            <a:r>
              <a:rPr lang="hu-HU" dirty="0"/>
              <a:t>) megoldások kidolgozása,</a:t>
            </a:r>
          </a:p>
          <a:p>
            <a:r>
              <a:rPr lang="hu-HU" dirty="0"/>
              <a:t>ahol </a:t>
            </a:r>
            <a:r>
              <a:rPr lang="hu-HU" b="1" dirty="0"/>
              <a:t>több modul egyszerre mozoghat</a:t>
            </a:r>
            <a:r>
              <a:rPr lang="hu-HU" dirty="0"/>
              <a:t>, de még mindig </a:t>
            </a:r>
            <a:r>
              <a:rPr lang="hu-HU" b="1" dirty="0"/>
              <a:t>ütközésmentesen és kapcsolódva</a:t>
            </a:r>
            <a:r>
              <a:rPr lang="hu-HU" dirty="0"/>
              <a:t>.</a:t>
            </a:r>
          </a:p>
          <a:p>
            <a:r>
              <a:rPr lang="hu-HU" dirty="0"/>
              <a:t>A szerzők tehát azt vizsgálják, hogyan lehet a </a:t>
            </a:r>
            <a:r>
              <a:rPr lang="hu-HU" b="1" dirty="0"/>
              <a:t>párhuzamos mozgást kihasználni</a:t>
            </a:r>
            <a:r>
              <a:rPr lang="hu-HU" dirty="0"/>
              <a:t>, hogy sokkal gyorsabban történjen a teljes átrendezés.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2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B980-B56B-39B7-3E11-FC1688AC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Mozgásformák a „</a:t>
            </a:r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Squares</a:t>
            </a:r>
            <a:r>
              <a:rPr lang="hu-HU" dirty="0"/>
              <a:t>” rendszerben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7F4B64-8DE8-6486-B81B-C39D577B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4044"/>
            <a:ext cx="8825659" cy="3416300"/>
          </a:xfrm>
        </p:spPr>
        <p:txBody>
          <a:bodyPr/>
          <a:lstStyle/>
          <a:p>
            <a:r>
              <a:rPr lang="hu-HU" dirty="0"/>
              <a:t>A szerzők kétféle mozgást engednek meg a modellben:</a:t>
            </a:r>
          </a:p>
          <a:p>
            <a:r>
              <a:rPr lang="hu-HU" b="1" dirty="0" err="1"/>
              <a:t>Slide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elcsúszik az egyik szomszédos, üres rácscellába (például jobbra, balra, fel vagy le).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</a:t>
            </a:r>
            <a:r>
              <a:rPr lang="hu-HU" b="1" dirty="0"/>
              <a:t>sarok mentén</a:t>
            </a:r>
            <a:r>
              <a:rPr lang="hu-HU" dirty="0"/>
              <a:t> fordul át (átlép a diagonális cellába), de csak akkor, ha ez nem bontja meg a kapcsolódást.</a:t>
            </a:r>
          </a:p>
          <a:p>
            <a:r>
              <a:rPr lang="hu-HU" dirty="0"/>
              <a:t>Ezek a mozgások </a:t>
            </a:r>
            <a:r>
              <a:rPr lang="hu-HU" b="1" dirty="0"/>
              <a:t>láncolhatók</a:t>
            </a:r>
            <a:r>
              <a:rPr lang="hu-HU" dirty="0"/>
              <a:t> (</a:t>
            </a:r>
            <a:r>
              <a:rPr lang="hu-HU" dirty="0" err="1"/>
              <a:t>chained</a:t>
            </a:r>
            <a:r>
              <a:rPr lang="hu-HU" dirty="0"/>
              <a:t>): vagyis több ilyen lépés egymás után hajtható végre, akár több modullal </a:t>
            </a:r>
            <a:r>
              <a:rPr lang="hu-HU" b="1" dirty="0"/>
              <a:t>párhuzamosan</a:t>
            </a:r>
            <a:r>
              <a:rPr lang="hu-HU" dirty="0"/>
              <a:t>, ha nem ütköznek.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339B8E-F493-A4C9-0E07-C6DBF01D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7" y="5190757"/>
            <a:ext cx="1084096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5B2D5-CAEA-A104-A509-AEAC1EB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3A95A-B261-32FF-58C1-CE9B7EB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Címkézetlen (</a:t>
            </a:r>
            <a:r>
              <a:rPr lang="hu-HU" dirty="0" err="1"/>
              <a:t>unlabeled</a:t>
            </a:r>
            <a:r>
              <a:rPr lang="hu-HU" dirty="0"/>
              <a:t>) eset:</a:t>
            </a:r>
          </a:p>
          <a:p>
            <a:pPr lvl="1"/>
            <a:r>
              <a:rPr lang="hu-HU" dirty="0"/>
              <a:t>Már a </a:t>
            </a:r>
            <a:r>
              <a:rPr lang="hu-HU" dirty="0" err="1"/>
              <a:t>makespan</a:t>
            </a:r>
            <a:r>
              <a:rPr lang="hu-HU" dirty="0"/>
              <a:t> = 1 ütemezés eldöntése is NP-teljes</a:t>
            </a:r>
          </a:p>
          <a:p>
            <a:r>
              <a:rPr lang="hu-HU" dirty="0"/>
              <a:t>Címkézett (</a:t>
            </a:r>
            <a:r>
              <a:rPr lang="hu-HU" dirty="0" err="1"/>
              <a:t>labeled</a:t>
            </a:r>
            <a:r>
              <a:rPr lang="hu-HU" dirty="0"/>
              <a:t>) eset: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1 → </a:t>
            </a:r>
            <a:r>
              <a:rPr lang="hu-HU" dirty="0" err="1"/>
              <a:t>polinomiális</a:t>
            </a:r>
            <a:r>
              <a:rPr lang="hu-HU" dirty="0"/>
              <a:t> időben megoldható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2 → NP-teljes</a:t>
            </a:r>
          </a:p>
          <a:p>
            <a:pPr lvl="1"/>
            <a:endParaRPr lang="hu-HU" dirty="0"/>
          </a:p>
          <a:p>
            <a:r>
              <a:rPr lang="hu-HU" dirty="0"/>
              <a:t>Az új algoritmus áttörést jelent, mert</a:t>
            </a:r>
            <a:br>
              <a:rPr lang="hu-HU" dirty="0"/>
            </a:br>
            <a:r>
              <a:rPr lang="hu-HU" b="1" dirty="0"/>
              <a:t>a szekvenciális módszerektől elmozdul a párhuzamos, optimalizált </a:t>
            </a:r>
            <a:r>
              <a:rPr lang="hu-HU" b="1" dirty="0" err="1"/>
              <a:t>reconfiguráció</a:t>
            </a:r>
            <a:r>
              <a:rPr lang="hu-HU" b="1" dirty="0"/>
              <a:t> felé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amely </a:t>
            </a:r>
            <a:r>
              <a:rPr lang="hu-HU" b="1" dirty="0"/>
              <a:t>elméletileg optimális</a:t>
            </a:r>
            <a:r>
              <a:rPr lang="hu-HU" dirty="0"/>
              <a:t> és </a:t>
            </a:r>
            <a:r>
              <a:rPr lang="hu-HU" b="1" dirty="0"/>
              <a:t>gyakorlatban is megvalósítható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0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194FB-7152-4636-160C-3FC97530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403" y="1925997"/>
            <a:ext cx="8825658" cy="2677648"/>
          </a:xfrm>
        </p:spPr>
        <p:txBody>
          <a:bodyPr/>
          <a:lstStyle/>
          <a:p>
            <a:pPr algn="ctr"/>
            <a:r>
              <a:rPr lang="hu-HU" b="1" dirty="0"/>
              <a:t>Modell definíciója</a:t>
            </a:r>
            <a:r>
              <a:rPr lang="hu-HU" dirty="0"/>
              <a:t>, </a:t>
            </a:r>
            <a:r>
              <a:rPr lang="hu-HU" b="1" dirty="0"/>
              <a:t>a mozgások szabályai</a:t>
            </a:r>
            <a:r>
              <a:rPr lang="hu-HU" dirty="0"/>
              <a:t>, és </a:t>
            </a:r>
            <a:r>
              <a:rPr lang="hu-HU" b="1" dirty="0"/>
              <a:t>az ütközések típusai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86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38D030-A95E-3F12-DE50-BD4FDA92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kutatás alapja: a rácsmodell (</a:t>
            </a:r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1A39C-6AEA-CAC2-7857-3E396C51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robotok (vagy modulok) </a:t>
            </a:r>
            <a:r>
              <a:rPr lang="hu-HU" b="1" dirty="0"/>
              <a:t>négyzet alakú egységek</a:t>
            </a:r>
            <a:r>
              <a:rPr lang="hu-HU" dirty="0"/>
              <a:t>, amelyek az </a:t>
            </a:r>
            <a:r>
              <a:rPr lang="hu-HU" b="1" dirty="0"/>
              <a:t>egész számok koordinátáival definiált rácson</a:t>
            </a:r>
            <a:r>
              <a:rPr lang="hu-HU" dirty="0"/>
              <a:t> (integer </a:t>
            </a:r>
            <a:r>
              <a:rPr lang="hu-HU" dirty="0" err="1"/>
              <a:t>grid</a:t>
            </a:r>
            <a:r>
              <a:rPr lang="hu-HU" dirty="0"/>
              <a:t>) helyezkednek el.</a:t>
            </a:r>
          </a:p>
          <a:p>
            <a:r>
              <a:rPr lang="hu-HU" dirty="0"/>
              <a:t>Minden cella (négyzet) </a:t>
            </a:r>
            <a:r>
              <a:rPr lang="hu-HU" b="1" dirty="0"/>
              <a:t>egyetlen modult</a:t>
            </a:r>
            <a:r>
              <a:rPr lang="hu-HU" dirty="0"/>
              <a:t> tartalmazhat.</a:t>
            </a:r>
          </a:p>
          <a:p>
            <a:r>
              <a:rPr lang="hu-HU" dirty="0"/>
              <a:t>Egy cellát a koordinátái azonosítanak: </a:t>
            </a:r>
            <a:r>
              <a:rPr lang="hu-HU" b="1" dirty="0"/>
              <a:t>x(u)</a:t>
            </a:r>
            <a:r>
              <a:rPr lang="hu-HU" dirty="0"/>
              <a:t>, </a:t>
            </a:r>
            <a:r>
              <a:rPr lang="hu-HU" b="1" dirty="0"/>
              <a:t>y(u)</a:t>
            </a:r>
            <a:r>
              <a:rPr lang="hu-HU" dirty="0"/>
              <a:t>.</a:t>
            </a:r>
          </a:p>
          <a:p>
            <a:r>
              <a:rPr lang="hu-HU" dirty="0"/>
              <a:t>A rács irányai:</a:t>
            </a:r>
          </a:p>
          <a:p>
            <a:pPr lvl="1"/>
            <a:r>
              <a:rPr lang="hu-HU" dirty="0"/>
              <a:t>(1, 0) → </a:t>
            </a:r>
            <a:r>
              <a:rPr lang="hu-HU" b="1" dirty="0"/>
              <a:t>kelet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(0, 1) → </a:t>
            </a:r>
            <a:r>
              <a:rPr lang="hu-HU" b="1" dirty="0"/>
              <a:t>észak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a negatív irányok pedig </a:t>
            </a:r>
            <a:r>
              <a:rPr lang="hu-HU" b="1" dirty="0"/>
              <a:t>nyugat</a:t>
            </a:r>
            <a:r>
              <a:rPr lang="hu-HU" dirty="0"/>
              <a:t> és </a:t>
            </a:r>
            <a:r>
              <a:rPr lang="hu-HU" b="1" dirty="0"/>
              <a:t>dél</a:t>
            </a:r>
            <a:r>
              <a:rPr lang="hu-HU" dirty="0"/>
              <a:t>.</a:t>
            </a:r>
          </a:p>
          <a:p>
            <a:r>
              <a:rPr lang="hu-HU" dirty="0"/>
              <a:t>Ez azért fontos, mert az algoritmus ezekre a diszkrét koordinátákra építve írja le a mozgásokat.</a:t>
            </a:r>
          </a:p>
        </p:txBody>
      </p:sp>
    </p:spTree>
    <p:extLst>
      <p:ext uri="{BB962C8B-B14F-4D97-AF65-F5344CB8AC3E}">
        <p14:creationId xmlns:p14="http://schemas.microsoft.com/office/powerpoint/2010/main" val="215071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A60EB-3C81-3EFD-3F91-0C5A1511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Szomszédság és kapcsolódás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2E4BEE-830F-6A07-BED0-B36106AE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modulok közötti kapcsolatokat </a:t>
            </a:r>
            <a:r>
              <a:rPr lang="hu-HU" b="1" dirty="0"/>
              <a:t>szomszédsági viszonyokkal</a:t>
            </a:r>
            <a:r>
              <a:rPr lang="hu-HU" dirty="0"/>
              <a:t> írják le:</a:t>
            </a:r>
          </a:p>
          <a:p>
            <a:r>
              <a:rPr lang="hu-HU" b="1" dirty="0"/>
              <a:t>Edge-</a:t>
            </a:r>
            <a:r>
              <a:rPr lang="hu-HU" b="1" dirty="0" err="1"/>
              <a:t>adjacent</a:t>
            </a:r>
            <a:r>
              <a:rPr lang="hu-HU" b="1" dirty="0"/>
              <a:t> (élszomszédos):</a:t>
            </a:r>
            <a:r>
              <a:rPr lang="hu-HU" dirty="0"/>
              <a:t> két cella közös élt oszt meg.</a:t>
            </a:r>
          </a:p>
          <a:p>
            <a:r>
              <a:rPr lang="hu-HU" b="1" dirty="0" err="1"/>
              <a:t>Vertex-adjacent</a:t>
            </a:r>
            <a:r>
              <a:rPr lang="hu-HU" b="1" dirty="0"/>
              <a:t> (csúcsszomszédos):</a:t>
            </a:r>
            <a:r>
              <a:rPr lang="hu-HU" dirty="0"/>
              <a:t> csak a sarkuk ér össze → „</a:t>
            </a:r>
            <a:r>
              <a:rPr lang="hu-HU" b="1" dirty="0"/>
              <a:t>diagonálisan szomszédos</a:t>
            </a:r>
            <a:r>
              <a:rPr lang="hu-HU" dirty="0"/>
              <a:t>”.</a:t>
            </a:r>
          </a:p>
          <a:p>
            <a:r>
              <a:rPr lang="hu-HU" dirty="0"/>
              <a:t>A </a:t>
            </a:r>
            <a:r>
              <a:rPr lang="hu-HU" b="1" dirty="0"/>
              <a:t>konfiguráció (C)</a:t>
            </a:r>
            <a:r>
              <a:rPr lang="hu-HU" dirty="0"/>
              <a:t> az összes elfoglalt cella halmaza.</a:t>
            </a:r>
            <a:br>
              <a:rPr lang="hu-HU" dirty="0"/>
            </a:br>
            <a:r>
              <a:rPr lang="hu-HU" dirty="0"/>
              <a:t>Egy konfiguráció </a:t>
            </a:r>
            <a:r>
              <a:rPr lang="hu-HU" b="1" dirty="0"/>
              <a:t>érvényes (</a:t>
            </a:r>
            <a:r>
              <a:rPr lang="hu-HU" b="1" dirty="0" err="1"/>
              <a:t>valid</a:t>
            </a:r>
            <a:r>
              <a:rPr lang="hu-HU" b="1" dirty="0"/>
              <a:t>)</a:t>
            </a:r>
            <a:r>
              <a:rPr lang="hu-HU" dirty="0"/>
              <a:t>, ha a cellák élszomszédos gráfja </a:t>
            </a:r>
            <a:r>
              <a:rPr lang="hu-HU" b="1" dirty="0"/>
              <a:t>összefüggő</a:t>
            </a:r>
            <a:r>
              <a:rPr lang="hu-HU" dirty="0"/>
              <a:t> (vagyis minden modul közvetve össze van kapcsolva).</a:t>
            </a:r>
          </a:p>
          <a:p>
            <a:r>
              <a:rPr lang="hu-HU" dirty="0"/>
              <a:t>Minden konfigurációhoz tartozik egy </a:t>
            </a:r>
            <a:r>
              <a:rPr lang="hu-HU" b="1" dirty="0"/>
              <a:t>legkisebb téglalap (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)</a:t>
            </a:r>
            <a:r>
              <a:rPr lang="hu-HU" dirty="0"/>
              <a:t>, amely az összes modult lefedi, és </a:t>
            </a:r>
            <a:r>
              <a:rPr lang="hu-HU" b="1" dirty="0"/>
              <a:t>ennek a kerülete P</a:t>
            </a:r>
            <a:r>
              <a:rPr lang="hu-HU" dirty="0"/>
              <a:t> – ez a későbbi </a:t>
            </a:r>
            <a:r>
              <a:rPr lang="hu-HU" i="1" dirty="0" err="1"/>
              <a:t>makespan</a:t>
            </a:r>
            <a:r>
              <a:rPr lang="hu-HU" dirty="0"/>
              <a:t> számítás alapja.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30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1049</Words>
  <Application>Microsoft Office PowerPoint</Application>
  <PresentationFormat>Szélesvásznú</PresentationFormat>
  <Paragraphs>89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  <vt:lpstr>Modell definíciója, a mozgások szabályai, és az ütközések típusai</vt:lpstr>
      <vt:lpstr>A kutatás alapja: a rácsmodell (grid model)</vt:lpstr>
      <vt:lpstr>Szomszédság és kapcsolódás</vt:lpstr>
      <vt:lpstr>A mozgás típusai </vt:lpstr>
      <vt:lpstr>Párhuzamos mozgás – „transformation”</vt:lpstr>
      <vt:lpstr>Kapcsolódás megőrzése (connectivity preservation)</vt:lpstr>
      <vt:lpstr>Ütközések típusai </vt:lpstr>
      <vt:lpstr>Makespan , In-place ütemezés</vt:lpstr>
      <vt:lpstr>Extended bounding box (B′), Weakly in-place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Lamelo2@sulid.hu</dc:creator>
  <cp:lastModifiedBy>Lamelo2@sulid.hu</cp:lastModifiedBy>
  <cp:revision>10</cp:revision>
  <dcterms:created xsi:type="dcterms:W3CDTF">2025-10-05T09:35:19Z</dcterms:created>
  <dcterms:modified xsi:type="dcterms:W3CDTF">2025-10-05T14:43:16Z</dcterms:modified>
</cp:coreProperties>
</file>