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3"/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6858000" cx="12192000"/>
  <p:notesSz cx="6858000" cy="9144000"/>
  <p:embeddedFontLst>
    <p:embeddedFont>
      <p:font typeface="Century Gothic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CenturyGothic-regular.fntdata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CenturyGothic-italic.fntdata"/><Relationship Id="rId21" Type="http://schemas.openxmlformats.org/officeDocument/2006/relationships/slide" Target="slides/slide15.xml"/><Relationship Id="rId43" Type="http://schemas.openxmlformats.org/officeDocument/2006/relationships/font" Target="fonts/CenturyGothic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font" Target="fonts/CenturyGothic-bold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3892bdade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g3892bdade9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3892bdade9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g3892bdade96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3892bdade9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g3892bdade96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38506d764b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g38506d764b0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38506d764b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g38506d764b0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38506d764b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g38506d764b0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38506d764b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g38506d764b0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38506d764b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g38506d764b0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38506d764b0_4_2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g38506d764b0_4_2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38506d764b0_4_2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g38506d764b0_4_2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38506d764b0_4_28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g38506d764b0_4_2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38506d764b0_4_29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g38506d764b0_4_2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38506d764b0_4_2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4" name="Google Shape;734;g38506d764b0_4_29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aszimptotikusan nem javítható: a leírt módszer által elért felső korlát és a bizonyított alsó korlát ugyanabba a nagyságrendbe esik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a probléma legrosszabb esetben ennyire nehéz, és nincs olyan algoritmus, ami minden esetre lényegesen gyorsabb lehetne</a:t>
            </a:r>
            <a:endParaRPr/>
          </a:p>
        </p:txBody>
      </p:sp>
      <p:sp>
        <p:nvSpPr>
          <p:cNvPr id="735" name="Google Shape;735;g38506d764b0_4_29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dia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Google Shape;24;p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6" name="Google Shape;26;p2"/>
          <p:cNvSpPr txBox="1"/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cap="none">
                <a:solidFill>
                  <a:srgbClr val="EAEAEA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2"/>
          <p:cNvSpPr txBox="1"/>
          <p:nvPr>
            <p:ph idx="10" type="dt"/>
          </p:nvPr>
        </p:nvSpPr>
        <p:spPr>
          <a:xfrm rot="5400000">
            <a:off x="10158984" y="1792224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1" type="ftr"/>
          </p:nvPr>
        </p:nvSpPr>
        <p:spPr>
          <a:xfrm rot="5400000">
            <a:off x="8951976" y="3227832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" name="Google Shape;31;p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talomrész képaláírással" showMasterSp="0" type="objTx">
  <p:cSld name="OBJECT_WITH_CAPTION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1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7" name="Google Shape;117;p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5F5F5F">
                    <a:alpha val="10980"/>
                  </a:srgbClr>
                </a:gs>
                <a:gs pos="36000">
                  <a:srgbClr val="5F5F5F">
                    <a:alpha val="9803"/>
                  </a:srgbClr>
                </a:gs>
                <a:gs pos="75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5F5F5F">
                    <a:alpha val="7843"/>
                  </a:srgbClr>
                </a:gs>
                <a:gs pos="36000">
                  <a:srgbClr val="5F5F5F">
                    <a:alpha val="7843"/>
                  </a:srgbClr>
                </a:gs>
                <a:gs pos="72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66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5F5F">
                    <a:alpha val="6666"/>
                  </a:srgbClr>
                </a:gs>
                <a:gs pos="36000">
                  <a:srgbClr val="5F5F5F">
                    <a:alpha val="5882"/>
                  </a:srgbClr>
                </a:gs>
                <a:gs pos="69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73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2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2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2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26" name="Google Shape;126;p12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27" name="Google Shape;127;p12"/>
          <p:cNvSpPr txBox="1"/>
          <p:nvPr>
            <p:ph type="title"/>
          </p:nvPr>
        </p:nvSpPr>
        <p:spPr>
          <a:xfrm>
            <a:off x="1154955" y="1295400"/>
            <a:ext cx="279315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2"/>
          <p:cNvSpPr txBox="1"/>
          <p:nvPr>
            <p:ph idx="1" type="body"/>
          </p:nvPr>
        </p:nvSpPr>
        <p:spPr>
          <a:xfrm>
            <a:off x="5781146" y="1447800"/>
            <a:ext cx="5190066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9" name="Google Shape;129;p12"/>
          <p:cNvSpPr txBox="1"/>
          <p:nvPr>
            <p:ph idx="2" type="body"/>
          </p:nvPr>
        </p:nvSpPr>
        <p:spPr>
          <a:xfrm>
            <a:off x="1154954" y="3129280"/>
            <a:ext cx="2793158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AEAEA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30" name="Google Shape;130;p12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2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ép képaláírással" showMasterSp="0" type="picTx">
  <p:cSld name="PICTURE_WITH_CAPTION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6" name="Google Shape;136;p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5F5F5F">
                    <a:alpha val="10980"/>
                  </a:srgbClr>
                </a:gs>
                <a:gs pos="36000">
                  <a:srgbClr val="5F5F5F">
                    <a:alpha val="9803"/>
                  </a:srgbClr>
                </a:gs>
                <a:gs pos="75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5F5F5F">
                    <a:alpha val="7843"/>
                  </a:srgbClr>
                </a:gs>
                <a:gs pos="36000">
                  <a:srgbClr val="5F5F5F">
                    <a:alpha val="7843"/>
                  </a:srgbClr>
                </a:gs>
                <a:gs pos="72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66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5F5F">
                    <a:alpha val="6666"/>
                  </a:srgbClr>
                </a:gs>
                <a:gs pos="36000">
                  <a:srgbClr val="5F5F5F">
                    <a:alpha val="5882"/>
                  </a:srgbClr>
                </a:gs>
                <a:gs pos="69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73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45" name="Google Shape;145;p13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46" name="Google Shape;146;p13"/>
          <p:cNvSpPr txBox="1"/>
          <p:nvPr>
            <p:ph type="title"/>
          </p:nvPr>
        </p:nvSpPr>
        <p:spPr>
          <a:xfrm>
            <a:off x="1154955" y="1693333"/>
            <a:ext cx="3865134" cy="17356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3"/>
          <p:cNvSpPr/>
          <p:nvPr>
            <p:ph idx="2" type="pic"/>
          </p:nvPr>
        </p:nvSpPr>
        <p:spPr>
          <a:xfrm>
            <a:off x="6547870" y="1143000"/>
            <a:ext cx="3227193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48" name="Google Shape;148;p13"/>
          <p:cNvSpPr txBox="1"/>
          <p:nvPr>
            <p:ph idx="1" type="body"/>
          </p:nvPr>
        </p:nvSpPr>
        <p:spPr>
          <a:xfrm>
            <a:off x="1154954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AEAEA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49" name="Google Shape;149;p13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3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ámakép képaláírással">
  <p:cSld name="Panorámakép képaláírással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1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5" name="Google Shape;155;p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5F5F5F">
                    <a:alpha val="10980"/>
                  </a:srgbClr>
                </a:gs>
                <a:gs pos="36000">
                  <a:srgbClr val="5F5F5F">
                    <a:alpha val="9803"/>
                  </a:srgbClr>
                </a:gs>
                <a:gs pos="75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5F5F5F">
                    <a:alpha val="7843"/>
                  </a:srgbClr>
                </a:gs>
                <a:gs pos="36000">
                  <a:srgbClr val="5F5F5F">
                    <a:alpha val="7843"/>
                  </a:srgbClr>
                </a:gs>
                <a:gs pos="72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66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5F5F">
                    <a:alpha val="6666"/>
                  </a:srgbClr>
                </a:gs>
                <a:gs pos="36000">
                  <a:srgbClr val="5F5F5F">
                    <a:alpha val="5882"/>
                  </a:srgbClr>
                </a:gs>
                <a:gs pos="69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73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4"/>
            <p:cNvSpPr/>
            <p:nvPr/>
          </p:nvSpPr>
          <p:spPr>
            <a:xfrm rot="10371525">
              <a:off x="263767" y="443825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4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3" name="Google Shape;163;p14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4" name="Google Shape;164;p14"/>
          <p:cNvSpPr txBox="1"/>
          <p:nvPr>
            <p:ph type="title"/>
          </p:nvPr>
        </p:nvSpPr>
        <p:spPr>
          <a:xfrm>
            <a:off x="1154954" y="4969927"/>
            <a:ext cx="8825659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4"/>
          <p:cNvSpPr/>
          <p:nvPr>
            <p:ph idx="2" type="pic"/>
          </p:nvPr>
        </p:nvSpPr>
        <p:spPr>
          <a:xfrm>
            <a:off x="1154954" y="685800"/>
            <a:ext cx="8825659" cy="3429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66" name="Google Shape;166;p14"/>
          <p:cNvSpPr txBox="1"/>
          <p:nvPr>
            <p:ph idx="1" type="body"/>
          </p:nvPr>
        </p:nvSpPr>
        <p:spPr>
          <a:xfrm>
            <a:off x="1154954" y="5536665"/>
            <a:ext cx="8825658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EAEAEA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67" name="Google Shape;167;p14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4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 és képaláírás" showMasterSp="0">
  <p:cSld name="Cím és képaláírás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1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3" name="Google Shape;173;p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5F5F5F">
                    <a:alpha val="10980"/>
                  </a:srgbClr>
                </a:gs>
                <a:gs pos="36000">
                  <a:srgbClr val="5F5F5F">
                    <a:alpha val="9803"/>
                  </a:srgbClr>
                </a:gs>
                <a:gs pos="75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5F5F5F">
                    <a:alpha val="7843"/>
                  </a:srgbClr>
                </a:gs>
                <a:gs pos="36000">
                  <a:srgbClr val="5F5F5F">
                    <a:alpha val="7843"/>
                  </a:srgbClr>
                </a:gs>
                <a:gs pos="72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66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5F5F">
                    <a:alpha val="6666"/>
                  </a:srgbClr>
                </a:gs>
                <a:gs pos="36000">
                  <a:srgbClr val="5F5F5F">
                    <a:alpha val="5882"/>
                  </a:srgbClr>
                </a:gs>
                <a:gs pos="69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73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455612" y="2801319"/>
              <a:ext cx="11277600" cy="3602637"/>
            </a:xfrm>
            <a:custGeom>
              <a:rect b="b" l="l" r="r" t="t"/>
              <a:pathLst>
                <a:path extrusionOk="0" h="7946" w="1000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1" name="Google Shape;181;p15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82" name="Google Shape;182;p15"/>
          <p:cNvSpPr txBox="1"/>
          <p:nvPr>
            <p:ph type="title"/>
          </p:nvPr>
        </p:nvSpPr>
        <p:spPr>
          <a:xfrm>
            <a:off x="1148798" y="1063417"/>
            <a:ext cx="8831816" cy="1372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5"/>
          <p:cNvSpPr txBox="1"/>
          <p:nvPr>
            <p:ph idx="1" type="body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84" name="Google Shape;184;p15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5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ézet képaláírással" showMasterSp="0">
  <p:cSld name="Idézet képaláírással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90" name="Google Shape;190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5F5F5F">
                    <a:alpha val="10980"/>
                  </a:srgbClr>
                </a:gs>
                <a:gs pos="36000">
                  <a:srgbClr val="5F5F5F">
                    <a:alpha val="9803"/>
                  </a:srgbClr>
                </a:gs>
                <a:gs pos="75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5F5F5F">
                    <a:alpha val="7843"/>
                  </a:srgbClr>
                </a:gs>
                <a:gs pos="36000">
                  <a:srgbClr val="5F5F5F">
                    <a:alpha val="7843"/>
                  </a:srgbClr>
                </a:gs>
                <a:gs pos="72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66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5F5F">
                    <a:alpha val="6666"/>
                  </a:srgbClr>
                </a:gs>
                <a:gs pos="36000">
                  <a:srgbClr val="5F5F5F">
                    <a:alpha val="5882"/>
                  </a:srgbClr>
                </a:gs>
                <a:gs pos="69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73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98" name="Google Shape;198;p16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99" name="Google Shape;199;p16"/>
          <p:cNvSpPr txBox="1"/>
          <p:nvPr/>
        </p:nvSpPr>
        <p:spPr>
          <a:xfrm>
            <a:off x="881566" y="607336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-HU" sz="960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200" name="Google Shape;200;p16"/>
          <p:cNvSpPr txBox="1"/>
          <p:nvPr/>
        </p:nvSpPr>
        <p:spPr>
          <a:xfrm>
            <a:off x="9884458" y="2613787"/>
            <a:ext cx="65276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-HU" sz="960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201" name="Google Shape;201;p16"/>
          <p:cNvSpPr txBox="1"/>
          <p:nvPr>
            <p:ph type="title"/>
          </p:nvPr>
        </p:nvSpPr>
        <p:spPr>
          <a:xfrm>
            <a:off x="1581878" y="982134"/>
            <a:ext cx="8453906" cy="2696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6"/>
          <p:cNvSpPr txBox="1"/>
          <p:nvPr>
            <p:ph idx="1" type="body"/>
          </p:nvPr>
        </p:nvSpPr>
        <p:spPr>
          <a:xfrm>
            <a:off x="1945945" y="3678766"/>
            <a:ext cx="773121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EAEAE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03" name="Google Shape;203;p16"/>
          <p:cNvSpPr txBox="1"/>
          <p:nvPr>
            <p:ph idx="2" type="body"/>
          </p:nvPr>
        </p:nvSpPr>
        <p:spPr>
          <a:xfrm>
            <a:off x="1154954" y="5029199"/>
            <a:ext cx="9244897" cy="997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04" name="Google Shape;204;p16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16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1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évkártya" showMasterSp="0">
  <p:cSld name="Névkártya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10" name="Google Shape;210;p1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5F5F5F">
                    <a:alpha val="10980"/>
                  </a:srgbClr>
                </a:gs>
                <a:gs pos="36000">
                  <a:srgbClr val="5F5F5F">
                    <a:alpha val="9803"/>
                  </a:srgbClr>
                </a:gs>
                <a:gs pos="75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5F5F5F">
                    <a:alpha val="7843"/>
                  </a:srgbClr>
                </a:gs>
                <a:gs pos="36000">
                  <a:srgbClr val="5F5F5F">
                    <a:alpha val="7843"/>
                  </a:srgbClr>
                </a:gs>
                <a:gs pos="72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66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5F5F">
                    <a:alpha val="6666"/>
                  </a:srgbClr>
                </a:gs>
                <a:gs pos="36000">
                  <a:srgbClr val="5F5F5F">
                    <a:alpha val="5882"/>
                  </a:srgbClr>
                </a:gs>
                <a:gs pos="69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73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7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18" name="Google Shape;218;p17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19" name="Google Shape;219;p17"/>
          <p:cNvSpPr txBox="1"/>
          <p:nvPr>
            <p:ph type="title"/>
          </p:nvPr>
        </p:nvSpPr>
        <p:spPr>
          <a:xfrm>
            <a:off x="1154954" y="2370667"/>
            <a:ext cx="8825660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17"/>
          <p:cNvSpPr txBox="1"/>
          <p:nvPr>
            <p:ph idx="1" type="body"/>
          </p:nvPr>
        </p:nvSpPr>
        <p:spPr>
          <a:xfrm>
            <a:off x="1154954" y="5024967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AEAEA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1" name="Google Shape;221;p17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17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1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hasáb">
  <p:cSld name="3 hasáb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18"/>
          <p:cNvSpPr txBox="1"/>
          <p:nvPr>
            <p:ph idx="1" type="body"/>
          </p:nvPr>
        </p:nvSpPr>
        <p:spPr>
          <a:xfrm>
            <a:off x="1154954" y="2603502"/>
            <a:ext cx="314187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AEAEA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28" name="Google Shape;228;p18"/>
          <p:cNvSpPr txBox="1"/>
          <p:nvPr>
            <p:ph idx="2" type="body"/>
          </p:nvPr>
        </p:nvSpPr>
        <p:spPr>
          <a:xfrm>
            <a:off x="1154953" y="3179764"/>
            <a:ext cx="314187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29" name="Google Shape;229;p18"/>
          <p:cNvSpPr txBox="1"/>
          <p:nvPr>
            <p:ph idx="3" type="body"/>
          </p:nvPr>
        </p:nvSpPr>
        <p:spPr>
          <a:xfrm>
            <a:off x="4512721" y="2603500"/>
            <a:ext cx="314700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AEAEA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30" name="Google Shape;230;p18"/>
          <p:cNvSpPr txBox="1"/>
          <p:nvPr>
            <p:ph idx="4" type="body"/>
          </p:nvPr>
        </p:nvSpPr>
        <p:spPr>
          <a:xfrm>
            <a:off x="4512721" y="3179763"/>
            <a:ext cx="314700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31" name="Google Shape;231;p18"/>
          <p:cNvSpPr txBox="1"/>
          <p:nvPr>
            <p:ph idx="5" type="body"/>
          </p:nvPr>
        </p:nvSpPr>
        <p:spPr>
          <a:xfrm>
            <a:off x="7888135" y="2603501"/>
            <a:ext cx="314573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AEAEA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32" name="Google Shape;232;p18"/>
          <p:cNvSpPr txBox="1"/>
          <p:nvPr>
            <p:ph idx="6" type="body"/>
          </p:nvPr>
        </p:nvSpPr>
        <p:spPr>
          <a:xfrm>
            <a:off x="7888329" y="3179762"/>
            <a:ext cx="3145536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33" name="Google Shape;233;p18"/>
          <p:cNvCxnSpPr/>
          <p:nvPr/>
        </p:nvCxnSpPr>
        <p:spPr>
          <a:xfrm>
            <a:off x="440397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4" name="Google Shape;234;p18"/>
          <p:cNvCxnSpPr/>
          <p:nvPr/>
        </p:nvCxnSpPr>
        <p:spPr>
          <a:xfrm>
            <a:off x="777240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5" name="Google Shape;235;p18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18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képhasáb">
  <p:cSld name="3 képhasáb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19"/>
          <p:cNvSpPr txBox="1"/>
          <p:nvPr>
            <p:ph idx="1" type="body"/>
          </p:nvPr>
        </p:nvSpPr>
        <p:spPr>
          <a:xfrm>
            <a:off x="1154954" y="4532844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AEAEA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41" name="Google Shape;241;p19"/>
          <p:cNvSpPr/>
          <p:nvPr>
            <p:ph idx="2" type="pic"/>
          </p:nvPr>
        </p:nvSpPr>
        <p:spPr>
          <a:xfrm>
            <a:off x="1334553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242" name="Google Shape;242;p19"/>
          <p:cNvSpPr txBox="1"/>
          <p:nvPr>
            <p:ph idx="3" type="body"/>
          </p:nvPr>
        </p:nvSpPr>
        <p:spPr>
          <a:xfrm>
            <a:off x="1154954" y="5109106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43" name="Google Shape;243;p19"/>
          <p:cNvSpPr txBox="1"/>
          <p:nvPr>
            <p:ph idx="4" type="body"/>
          </p:nvPr>
        </p:nvSpPr>
        <p:spPr>
          <a:xfrm>
            <a:off x="4568865" y="4532844"/>
            <a:ext cx="3050438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AEAEA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44" name="Google Shape;244;p19"/>
          <p:cNvSpPr/>
          <p:nvPr>
            <p:ph idx="5" type="pic"/>
          </p:nvPr>
        </p:nvSpPr>
        <p:spPr>
          <a:xfrm>
            <a:off x="4748462" y="2603500"/>
            <a:ext cx="2691243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245" name="Google Shape;245;p19"/>
          <p:cNvSpPr txBox="1"/>
          <p:nvPr>
            <p:ph idx="6" type="body"/>
          </p:nvPr>
        </p:nvSpPr>
        <p:spPr>
          <a:xfrm>
            <a:off x="4570172" y="5109105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46" name="Google Shape;246;p19"/>
          <p:cNvSpPr txBox="1"/>
          <p:nvPr>
            <p:ph idx="7" type="body"/>
          </p:nvPr>
        </p:nvSpPr>
        <p:spPr>
          <a:xfrm>
            <a:off x="7982775" y="4532845"/>
            <a:ext cx="305109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AEAEA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47" name="Google Shape;247;p19"/>
          <p:cNvSpPr/>
          <p:nvPr>
            <p:ph idx="8" type="pic"/>
          </p:nvPr>
        </p:nvSpPr>
        <p:spPr>
          <a:xfrm>
            <a:off x="8163031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248" name="Google Shape;248;p19"/>
          <p:cNvSpPr txBox="1"/>
          <p:nvPr>
            <p:ph idx="9" type="body"/>
          </p:nvPr>
        </p:nvSpPr>
        <p:spPr>
          <a:xfrm>
            <a:off x="7982775" y="5109104"/>
            <a:ext cx="3051096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49" name="Google Shape;249;p19"/>
          <p:cNvCxnSpPr/>
          <p:nvPr/>
        </p:nvCxnSpPr>
        <p:spPr>
          <a:xfrm>
            <a:off x="440583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0" name="Google Shape;250;p19"/>
          <p:cNvCxnSpPr/>
          <p:nvPr/>
        </p:nvCxnSpPr>
        <p:spPr>
          <a:xfrm>
            <a:off x="7797802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1" name="Google Shape;251;p19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19"/>
          <p:cNvSpPr txBox="1"/>
          <p:nvPr>
            <p:ph idx="11" type="ftr"/>
          </p:nvPr>
        </p:nvSpPr>
        <p:spPr>
          <a:xfrm>
            <a:off x="561111" y="6391838"/>
            <a:ext cx="3644282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1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 és függőleges szöveg" type="vertTx">
  <p:cSld name="VERTICAL_TEXT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20"/>
          <p:cNvSpPr txBox="1"/>
          <p:nvPr>
            <p:ph idx="1" type="body"/>
          </p:nvPr>
        </p:nvSpPr>
        <p:spPr>
          <a:xfrm rot="5400000">
            <a:off x="3859634" y="-101179"/>
            <a:ext cx="3416300" cy="8825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57" name="Google Shape;257;p20"/>
          <p:cNvSpPr txBox="1"/>
          <p:nvPr>
            <p:ph idx="10" type="dt"/>
          </p:nvPr>
        </p:nvSpPr>
        <p:spPr>
          <a:xfrm>
            <a:off x="10695439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20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2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üggőleges cím és szöveg" showMasterSp="0" type="vertTitleAndTx">
  <p:cSld name="VERTICAL_TITLE_AND_VERTICAL_TEXT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p2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62" name="Google Shape;262;p2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5F5F5F">
                    <a:alpha val="10980"/>
                  </a:srgbClr>
                </a:gs>
                <a:gs pos="36000">
                  <a:srgbClr val="5F5F5F">
                    <a:alpha val="9803"/>
                  </a:srgbClr>
                </a:gs>
                <a:gs pos="75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5F5F5F">
                    <a:alpha val="7843"/>
                  </a:srgbClr>
                </a:gs>
                <a:gs pos="36000">
                  <a:srgbClr val="5F5F5F">
                    <a:alpha val="7843"/>
                  </a:srgbClr>
                </a:gs>
                <a:gs pos="72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66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5F5F">
                    <a:alpha val="6666"/>
                  </a:srgbClr>
                </a:gs>
                <a:gs pos="36000">
                  <a:srgbClr val="5F5F5F">
                    <a:alpha val="5882"/>
                  </a:srgbClr>
                </a:gs>
                <a:gs pos="69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73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1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1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1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71" name="Google Shape;271;p21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72" name="Google Shape;272;p21"/>
          <p:cNvSpPr txBox="1"/>
          <p:nvPr>
            <p:ph type="title"/>
          </p:nvPr>
        </p:nvSpPr>
        <p:spPr>
          <a:xfrm rot="5400000">
            <a:off x="6915923" y="2947780"/>
            <a:ext cx="4748590" cy="14099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21"/>
          <p:cNvSpPr txBox="1"/>
          <p:nvPr>
            <p:ph idx="1" type="body"/>
          </p:nvPr>
        </p:nvSpPr>
        <p:spPr>
          <a:xfrm rot="5400000">
            <a:off x="1908672" y="524749"/>
            <a:ext cx="4748590" cy="625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74" name="Google Shape;274;p21"/>
          <p:cNvSpPr txBox="1"/>
          <p:nvPr>
            <p:ph idx="10" type="dt"/>
          </p:nvPr>
        </p:nvSpPr>
        <p:spPr>
          <a:xfrm>
            <a:off x="10653104" y="6391838"/>
            <a:ext cx="992135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21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 és tartalom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 és tartalom" type="obj">
  <p:cSld name="OBJECT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3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3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98" name="Google Shape;298;p23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23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2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dia" showMasterSp="0" type="title">
  <p:cSld name="TITLE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oogle Shape;302;p2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03" name="Google Shape;303;p2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04" name="Google Shape;304;p24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305" name="Google Shape;305;p24"/>
          <p:cNvSpPr txBox="1"/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24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cap="none">
                <a:solidFill>
                  <a:srgbClr val="EAEAEA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7" name="Google Shape;307;p24"/>
          <p:cNvSpPr txBox="1"/>
          <p:nvPr>
            <p:ph idx="10" type="dt"/>
          </p:nvPr>
        </p:nvSpPr>
        <p:spPr>
          <a:xfrm rot="5400000">
            <a:off x="10158984" y="1792224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24"/>
          <p:cNvSpPr txBox="1"/>
          <p:nvPr>
            <p:ph idx="11" type="ftr"/>
          </p:nvPr>
        </p:nvSpPr>
        <p:spPr>
          <a:xfrm rot="5400000">
            <a:off x="8951976" y="3227832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2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0" name="Google Shape;310;p2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zakaszfejléc" showMasterSp="0" type="secHead">
  <p:cSld name="SECTION_HEADER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2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13" name="Google Shape;313;p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5F5F5F">
                    <a:alpha val="10980"/>
                  </a:srgbClr>
                </a:gs>
                <a:gs pos="36000">
                  <a:srgbClr val="5F5F5F">
                    <a:alpha val="9803"/>
                  </a:srgbClr>
                </a:gs>
                <a:gs pos="75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5F5F5F">
                    <a:alpha val="7843"/>
                  </a:srgbClr>
                </a:gs>
                <a:gs pos="36000">
                  <a:srgbClr val="5F5F5F">
                    <a:alpha val="7843"/>
                  </a:srgbClr>
                </a:gs>
                <a:gs pos="72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66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5F5F">
                    <a:alpha val="6666"/>
                  </a:srgbClr>
                </a:gs>
                <a:gs pos="36000">
                  <a:srgbClr val="5F5F5F">
                    <a:alpha val="5882"/>
                  </a:srgbClr>
                </a:gs>
                <a:gs pos="69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5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73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5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5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321" name="Google Shape;321;p25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5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323" name="Google Shape;323;p25"/>
          <p:cNvSpPr txBox="1"/>
          <p:nvPr>
            <p:ph type="title"/>
          </p:nvPr>
        </p:nvSpPr>
        <p:spPr>
          <a:xfrm>
            <a:off x="1154954" y="2677645"/>
            <a:ext cx="435102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25"/>
          <p:cNvSpPr txBox="1"/>
          <p:nvPr>
            <p:ph idx="1" type="body"/>
          </p:nvPr>
        </p:nvSpPr>
        <p:spPr>
          <a:xfrm>
            <a:off x="6895559" y="2677644"/>
            <a:ext cx="375754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AEAEA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5" name="Google Shape;325;p25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6" name="Google Shape;326;p25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2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tartalomrész" type="twoObj">
  <p:cSld name="TWO_OBJECTS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6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26"/>
          <p:cNvSpPr txBox="1"/>
          <p:nvPr>
            <p:ph idx="1" type="body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32" name="Google Shape;332;p26"/>
          <p:cNvSpPr txBox="1"/>
          <p:nvPr>
            <p:ph idx="2" type="body"/>
          </p:nvPr>
        </p:nvSpPr>
        <p:spPr>
          <a:xfrm>
            <a:off x="6208712" y="2603500"/>
            <a:ext cx="48251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33" name="Google Shape;333;p26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26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2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Összehasonlítás" type="twoTxTwoObj">
  <p:cSld name="TWO_OBJECTS_WITH_TEXT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7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27"/>
          <p:cNvSpPr txBox="1"/>
          <p:nvPr>
            <p:ph idx="1" type="body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339" name="Google Shape;339;p27"/>
          <p:cNvSpPr txBox="1"/>
          <p:nvPr>
            <p:ph idx="2" type="body"/>
          </p:nvPr>
        </p:nvSpPr>
        <p:spPr>
          <a:xfrm>
            <a:off x="1154954" y="3179762"/>
            <a:ext cx="4825158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40" name="Google Shape;340;p27"/>
          <p:cNvSpPr txBox="1"/>
          <p:nvPr>
            <p:ph idx="3" type="body"/>
          </p:nvPr>
        </p:nvSpPr>
        <p:spPr>
          <a:xfrm>
            <a:off x="6208712" y="2603500"/>
            <a:ext cx="482515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341" name="Google Shape;341;p27"/>
          <p:cNvSpPr txBox="1"/>
          <p:nvPr>
            <p:ph idx="4" type="body"/>
          </p:nvPr>
        </p:nvSpPr>
        <p:spPr>
          <a:xfrm>
            <a:off x="6208712" y="3179762"/>
            <a:ext cx="4825159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42" name="Google Shape;342;p27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p27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2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sak cím" type="titleOnly">
  <p:cSld name="TITLE_ONLY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8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7" name="Google Shape;347;p28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28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2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Üres" showMasterSp="0" type="blank">
  <p:cSld name="BLANK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9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29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2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talomrész képaláírással" showMasterSp="0" type="objTx">
  <p:cSld name="OBJECT_WITH_CAPTION_TEXT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oogle Shape;356;p3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57" name="Google Shape;357;p3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5F5F5F">
                    <a:alpha val="10980"/>
                  </a:srgbClr>
                </a:gs>
                <a:gs pos="36000">
                  <a:srgbClr val="5F5F5F">
                    <a:alpha val="9803"/>
                  </a:srgbClr>
                </a:gs>
                <a:gs pos="75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5F5F5F">
                    <a:alpha val="7843"/>
                  </a:srgbClr>
                </a:gs>
                <a:gs pos="36000">
                  <a:srgbClr val="5F5F5F">
                    <a:alpha val="7843"/>
                  </a:srgbClr>
                </a:gs>
                <a:gs pos="72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66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5F5F">
                    <a:alpha val="6666"/>
                  </a:srgbClr>
                </a:gs>
                <a:gs pos="36000">
                  <a:srgbClr val="5F5F5F">
                    <a:alpha val="5882"/>
                  </a:srgbClr>
                </a:gs>
                <a:gs pos="69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73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0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0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366" name="Google Shape;366;p30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367" name="Google Shape;367;p30"/>
          <p:cNvSpPr txBox="1"/>
          <p:nvPr>
            <p:ph type="title"/>
          </p:nvPr>
        </p:nvSpPr>
        <p:spPr>
          <a:xfrm>
            <a:off x="1154955" y="1295400"/>
            <a:ext cx="279315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30"/>
          <p:cNvSpPr txBox="1"/>
          <p:nvPr>
            <p:ph idx="1" type="body"/>
          </p:nvPr>
        </p:nvSpPr>
        <p:spPr>
          <a:xfrm>
            <a:off x="5781146" y="1447800"/>
            <a:ext cx="5190066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69" name="Google Shape;369;p30"/>
          <p:cNvSpPr txBox="1"/>
          <p:nvPr>
            <p:ph idx="2" type="body"/>
          </p:nvPr>
        </p:nvSpPr>
        <p:spPr>
          <a:xfrm>
            <a:off x="1154954" y="3129280"/>
            <a:ext cx="2793158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AEAEA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370" name="Google Shape;370;p30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1" name="Google Shape;371;p30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3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ép képaláírással" showMasterSp="0" type="picTx">
  <p:cSld name="PICTURE_WITH_CAPTION_TEXT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Google Shape;375;p3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76" name="Google Shape;376;p3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5F5F5F">
                    <a:alpha val="10980"/>
                  </a:srgbClr>
                </a:gs>
                <a:gs pos="36000">
                  <a:srgbClr val="5F5F5F">
                    <a:alpha val="9803"/>
                  </a:srgbClr>
                </a:gs>
                <a:gs pos="75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5F5F5F">
                    <a:alpha val="7843"/>
                  </a:srgbClr>
                </a:gs>
                <a:gs pos="36000">
                  <a:srgbClr val="5F5F5F">
                    <a:alpha val="7843"/>
                  </a:srgbClr>
                </a:gs>
                <a:gs pos="72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66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5F5F">
                    <a:alpha val="6666"/>
                  </a:srgbClr>
                </a:gs>
                <a:gs pos="36000">
                  <a:srgbClr val="5F5F5F">
                    <a:alpha val="5882"/>
                  </a:srgbClr>
                </a:gs>
                <a:gs pos="69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73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1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1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1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385" name="Google Shape;385;p31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386" name="Google Shape;386;p31"/>
          <p:cNvSpPr txBox="1"/>
          <p:nvPr>
            <p:ph type="title"/>
          </p:nvPr>
        </p:nvSpPr>
        <p:spPr>
          <a:xfrm>
            <a:off x="1154955" y="1693333"/>
            <a:ext cx="3865134" cy="17356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31"/>
          <p:cNvSpPr/>
          <p:nvPr>
            <p:ph idx="2" type="pic"/>
          </p:nvPr>
        </p:nvSpPr>
        <p:spPr>
          <a:xfrm>
            <a:off x="6547870" y="1143000"/>
            <a:ext cx="3227193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388" name="Google Shape;388;p31"/>
          <p:cNvSpPr txBox="1"/>
          <p:nvPr>
            <p:ph idx="1" type="body"/>
          </p:nvPr>
        </p:nvSpPr>
        <p:spPr>
          <a:xfrm>
            <a:off x="1154954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AEAEA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389" name="Google Shape;389;p31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0" name="Google Shape;390;p31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p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ámakép képaláírással">
  <p:cSld name="Panorámakép képaláírással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" name="Google Shape;394;p3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5" name="Google Shape;395;p3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5F5F5F">
                    <a:alpha val="10980"/>
                  </a:srgbClr>
                </a:gs>
                <a:gs pos="36000">
                  <a:srgbClr val="5F5F5F">
                    <a:alpha val="9803"/>
                  </a:srgbClr>
                </a:gs>
                <a:gs pos="75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5F5F5F">
                    <a:alpha val="7843"/>
                  </a:srgbClr>
                </a:gs>
                <a:gs pos="36000">
                  <a:srgbClr val="5F5F5F">
                    <a:alpha val="7843"/>
                  </a:srgbClr>
                </a:gs>
                <a:gs pos="72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66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5F5F">
                    <a:alpha val="6666"/>
                  </a:srgbClr>
                </a:gs>
                <a:gs pos="36000">
                  <a:srgbClr val="5F5F5F">
                    <a:alpha val="5882"/>
                  </a:srgbClr>
                </a:gs>
                <a:gs pos="69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73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2"/>
            <p:cNvSpPr/>
            <p:nvPr/>
          </p:nvSpPr>
          <p:spPr>
            <a:xfrm rot="10371525">
              <a:off x="263767" y="443825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2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403" name="Google Shape;403;p32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404" name="Google Shape;404;p32"/>
          <p:cNvSpPr txBox="1"/>
          <p:nvPr>
            <p:ph type="title"/>
          </p:nvPr>
        </p:nvSpPr>
        <p:spPr>
          <a:xfrm>
            <a:off x="1154954" y="4969927"/>
            <a:ext cx="8825659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p32"/>
          <p:cNvSpPr/>
          <p:nvPr>
            <p:ph idx="2" type="pic"/>
          </p:nvPr>
        </p:nvSpPr>
        <p:spPr>
          <a:xfrm>
            <a:off x="1154954" y="685800"/>
            <a:ext cx="8825659" cy="3429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406" name="Google Shape;406;p32"/>
          <p:cNvSpPr txBox="1"/>
          <p:nvPr>
            <p:ph idx="1" type="body"/>
          </p:nvPr>
        </p:nvSpPr>
        <p:spPr>
          <a:xfrm>
            <a:off x="1154954" y="5536665"/>
            <a:ext cx="8825658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EAEAEA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407" name="Google Shape;407;p32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8" name="Google Shape;408;p32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p3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 és tartalom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 és képaláírás" showMasterSp="0">
  <p:cSld name="Cím és képaláírás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2" name="Google Shape;412;p3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13" name="Google Shape;413;p3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5F5F5F">
                    <a:alpha val="10980"/>
                  </a:srgbClr>
                </a:gs>
                <a:gs pos="36000">
                  <a:srgbClr val="5F5F5F">
                    <a:alpha val="9803"/>
                  </a:srgbClr>
                </a:gs>
                <a:gs pos="75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5F5F5F">
                    <a:alpha val="7843"/>
                  </a:srgbClr>
                </a:gs>
                <a:gs pos="36000">
                  <a:srgbClr val="5F5F5F">
                    <a:alpha val="7843"/>
                  </a:srgbClr>
                </a:gs>
                <a:gs pos="72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66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5F5F">
                    <a:alpha val="6666"/>
                  </a:srgbClr>
                </a:gs>
                <a:gs pos="36000">
                  <a:srgbClr val="5F5F5F">
                    <a:alpha val="5882"/>
                  </a:srgbClr>
                </a:gs>
                <a:gs pos="69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73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3"/>
            <p:cNvSpPr/>
            <p:nvPr/>
          </p:nvSpPr>
          <p:spPr>
            <a:xfrm>
              <a:off x="455612" y="2801319"/>
              <a:ext cx="11277600" cy="3602637"/>
            </a:xfrm>
            <a:custGeom>
              <a:rect b="b" l="l" r="r" t="t"/>
              <a:pathLst>
                <a:path extrusionOk="0" h="7946" w="1000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421" name="Google Shape;421;p33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422" name="Google Shape;422;p33"/>
          <p:cNvSpPr txBox="1"/>
          <p:nvPr>
            <p:ph type="title"/>
          </p:nvPr>
        </p:nvSpPr>
        <p:spPr>
          <a:xfrm>
            <a:off x="1148798" y="1063417"/>
            <a:ext cx="8831816" cy="1372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3" name="Google Shape;423;p33"/>
          <p:cNvSpPr txBox="1"/>
          <p:nvPr>
            <p:ph idx="1" type="body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424" name="Google Shape;424;p33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5" name="Google Shape;425;p33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3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ézet képaláírással" showMasterSp="0">
  <p:cSld name="Idézet képaláírással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oogle Shape;429;p3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30" name="Google Shape;430;p3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5F5F5F">
                    <a:alpha val="10980"/>
                  </a:srgbClr>
                </a:gs>
                <a:gs pos="36000">
                  <a:srgbClr val="5F5F5F">
                    <a:alpha val="9803"/>
                  </a:srgbClr>
                </a:gs>
                <a:gs pos="75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5F5F5F">
                    <a:alpha val="7843"/>
                  </a:srgbClr>
                </a:gs>
                <a:gs pos="36000">
                  <a:srgbClr val="5F5F5F">
                    <a:alpha val="7843"/>
                  </a:srgbClr>
                </a:gs>
                <a:gs pos="72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66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5F5F">
                    <a:alpha val="6666"/>
                  </a:srgbClr>
                </a:gs>
                <a:gs pos="36000">
                  <a:srgbClr val="5F5F5F">
                    <a:alpha val="5882"/>
                  </a:srgbClr>
                </a:gs>
                <a:gs pos="69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73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4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4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438" name="Google Shape;438;p34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439" name="Google Shape;439;p34"/>
          <p:cNvSpPr txBox="1"/>
          <p:nvPr/>
        </p:nvSpPr>
        <p:spPr>
          <a:xfrm>
            <a:off x="881566" y="607336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-HU" sz="960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440" name="Google Shape;440;p34"/>
          <p:cNvSpPr txBox="1"/>
          <p:nvPr/>
        </p:nvSpPr>
        <p:spPr>
          <a:xfrm>
            <a:off x="9884458" y="2613787"/>
            <a:ext cx="65276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-HU" sz="960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441" name="Google Shape;441;p34"/>
          <p:cNvSpPr txBox="1"/>
          <p:nvPr>
            <p:ph type="title"/>
          </p:nvPr>
        </p:nvSpPr>
        <p:spPr>
          <a:xfrm>
            <a:off x="1581878" y="982134"/>
            <a:ext cx="8453906" cy="2696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2" name="Google Shape;442;p34"/>
          <p:cNvSpPr txBox="1"/>
          <p:nvPr>
            <p:ph idx="1" type="body"/>
          </p:nvPr>
        </p:nvSpPr>
        <p:spPr>
          <a:xfrm>
            <a:off x="1945945" y="3678766"/>
            <a:ext cx="773121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EAEAE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443" name="Google Shape;443;p34"/>
          <p:cNvSpPr txBox="1"/>
          <p:nvPr>
            <p:ph idx="2" type="body"/>
          </p:nvPr>
        </p:nvSpPr>
        <p:spPr>
          <a:xfrm>
            <a:off x="1154954" y="5029199"/>
            <a:ext cx="9244897" cy="997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444" name="Google Shape;444;p34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5" name="Google Shape;445;p34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6" name="Google Shape;446;p3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évkártya" showMasterSp="0">
  <p:cSld name="Névkártya"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9" name="Google Shape;449;p3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50" name="Google Shape;450;p3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5F5F5F">
                    <a:alpha val="10980"/>
                  </a:srgbClr>
                </a:gs>
                <a:gs pos="36000">
                  <a:srgbClr val="5F5F5F">
                    <a:alpha val="9803"/>
                  </a:srgbClr>
                </a:gs>
                <a:gs pos="75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5F5F5F">
                    <a:alpha val="7843"/>
                  </a:srgbClr>
                </a:gs>
                <a:gs pos="36000">
                  <a:srgbClr val="5F5F5F">
                    <a:alpha val="7843"/>
                  </a:srgbClr>
                </a:gs>
                <a:gs pos="72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66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5F5F">
                    <a:alpha val="6666"/>
                  </a:srgbClr>
                </a:gs>
                <a:gs pos="36000">
                  <a:srgbClr val="5F5F5F">
                    <a:alpha val="5882"/>
                  </a:srgbClr>
                </a:gs>
                <a:gs pos="69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5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73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5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5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458" name="Google Shape;458;p35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459" name="Google Shape;459;p35"/>
          <p:cNvSpPr txBox="1"/>
          <p:nvPr>
            <p:ph type="title"/>
          </p:nvPr>
        </p:nvSpPr>
        <p:spPr>
          <a:xfrm>
            <a:off x="1154954" y="2370667"/>
            <a:ext cx="8825660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0" name="Google Shape;460;p35"/>
          <p:cNvSpPr txBox="1"/>
          <p:nvPr>
            <p:ph idx="1" type="body"/>
          </p:nvPr>
        </p:nvSpPr>
        <p:spPr>
          <a:xfrm>
            <a:off x="1154954" y="5024967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AEAEA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1" name="Google Shape;461;p35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2" name="Google Shape;462;p35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3" name="Google Shape;463;p3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hasáb">
  <p:cSld name="3 hasáb"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6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7" name="Google Shape;467;p36"/>
          <p:cNvSpPr txBox="1"/>
          <p:nvPr>
            <p:ph idx="1" type="body"/>
          </p:nvPr>
        </p:nvSpPr>
        <p:spPr>
          <a:xfrm>
            <a:off x="1154954" y="2603502"/>
            <a:ext cx="314187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AEAEA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68" name="Google Shape;468;p36"/>
          <p:cNvSpPr txBox="1"/>
          <p:nvPr>
            <p:ph idx="2" type="body"/>
          </p:nvPr>
        </p:nvSpPr>
        <p:spPr>
          <a:xfrm>
            <a:off x="1154953" y="3179764"/>
            <a:ext cx="314187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469" name="Google Shape;469;p36"/>
          <p:cNvSpPr txBox="1"/>
          <p:nvPr>
            <p:ph idx="3" type="body"/>
          </p:nvPr>
        </p:nvSpPr>
        <p:spPr>
          <a:xfrm>
            <a:off x="4512721" y="2603500"/>
            <a:ext cx="314700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AEAEA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70" name="Google Shape;470;p36"/>
          <p:cNvSpPr txBox="1"/>
          <p:nvPr>
            <p:ph idx="4" type="body"/>
          </p:nvPr>
        </p:nvSpPr>
        <p:spPr>
          <a:xfrm>
            <a:off x="4512721" y="3179763"/>
            <a:ext cx="314700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471" name="Google Shape;471;p36"/>
          <p:cNvSpPr txBox="1"/>
          <p:nvPr>
            <p:ph idx="5" type="body"/>
          </p:nvPr>
        </p:nvSpPr>
        <p:spPr>
          <a:xfrm>
            <a:off x="7888135" y="2603501"/>
            <a:ext cx="314573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AEAEA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72" name="Google Shape;472;p36"/>
          <p:cNvSpPr txBox="1"/>
          <p:nvPr>
            <p:ph idx="6" type="body"/>
          </p:nvPr>
        </p:nvSpPr>
        <p:spPr>
          <a:xfrm>
            <a:off x="7888329" y="3179762"/>
            <a:ext cx="3145536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473" name="Google Shape;473;p36"/>
          <p:cNvCxnSpPr/>
          <p:nvPr/>
        </p:nvCxnSpPr>
        <p:spPr>
          <a:xfrm>
            <a:off x="440397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4" name="Google Shape;474;p36"/>
          <p:cNvCxnSpPr/>
          <p:nvPr/>
        </p:nvCxnSpPr>
        <p:spPr>
          <a:xfrm>
            <a:off x="777240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5" name="Google Shape;475;p36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6" name="Google Shape;476;p36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7" name="Google Shape;477;p3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képhasáb">
  <p:cSld name="3 képhasáb"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7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0" name="Google Shape;480;p37"/>
          <p:cNvSpPr txBox="1"/>
          <p:nvPr>
            <p:ph idx="1" type="body"/>
          </p:nvPr>
        </p:nvSpPr>
        <p:spPr>
          <a:xfrm>
            <a:off x="1154954" y="4532844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AEAEA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81" name="Google Shape;481;p37"/>
          <p:cNvSpPr/>
          <p:nvPr>
            <p:ph idx="2" type="pic"/>
          </p:nvPr>
        </p:nvSpPr>
        <p:spPr>
          <a:xfrm>
            <a:off x="1334553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482" name="Google Shape;482;p37"/>
          <p:cNvSpPr txBox="1"/>
          <p:nvPr>
            <p:ph idx="3" type="body"/>
          </p:nvPr>
        </p:nvSpPr>
        <p:spPr>
          <a:xfrm>
            <a:off x="1154954" y="5109106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483" name="Google Shape;483;p37"/>
          <p:cNvSpPr txBox="1"/>
          <p:nvPr>
            <p:ph idx="4" type="body"/>
          </p:nvPr>
        </p:nvSpPr>
        <p:spPr>
          <a:xfrm>
            <a:off x="4568865" y="4532844"/>
            <a:ext cx="3050438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AEAEA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84" name="Google Shape;484;p37"/>
          <p:cNvSpPr/>
          <p:nvPr>
            <p:ph idx="5" type="pic"/>
          </p:nvPr>
        </p:nvSpPr>
        <p:spPr>
          <a:xfrm>
            <a:off x="4748462" y="2603500"/>
            <a:ext cx="2691243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485" name="Google Shape;485;p37"/>
          <p:cNvSpPr txBox="1"/>
          <p:nvPr>
            <p:ph idx="6" type="body"/>
          </p:nvPr>
        </p:nvSpPr>
        <p:spPr>
          <a:xfrm>
            <a:off x="4570172" y="5109105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486" name="Google Shape;486;p37"/>
          <p:cNvSpPr txBox="1"/>
          <p:nvPr>
            <p:ph idx="7" type="body"/>
          </p:nvPr>
        </p:nvSpPr>
        <p:spPr>
          <a:xfrm>
            <a:off x="7982775" y="4532845"/>
            <a:ext cx="305109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AEAEA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87" name="Google Shape;487;p37"/>
          <p:cNvSpPr/>
          <p:nvPr>
            <p:ph idx="8" type="pic"/>
          </p:nvPr>
        </p:nvSpPr>
        <p:spPr>
          <a:xfrm>
            <a:off x="8163031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488" name="Google Shape;488;p37"/>
          <p:cNvSpPr txBox="1"/>
          <p:nvPr>
            <p:ph idx="9" type="body"/>
          </p:nvPr>
        </p:nvSpPr>
        <p:spPr>
          <a:xfrm>
            <a:off x="7982775" y="5109104"/>
            <a:ext cx="3051096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489" name="Google Shape;489;p37"/>
          <p:cNvCxnSpPr/>
          <p:nvPr/>
        </p:nvCxnSpPr>
        <p:spPr>
          <a:xfrm>
            <a:off x="440583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0" name="Google Shape;490;p37"/>
          <p:cNvCxnSpPr/>
          <p:nvPr/>
        </p:nvCxnSpPr>
        <p:spPr>
          <a:xfrm>
            <a:off x="7797802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1" name="Google Shape;491;p37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2" name="Google Shape;492;p37"/>
          <p:cNvSpPr txBox="1"/>
          <p:nvPr>
            <p:ph idx="11" type="ftr"/>
          </p:nvPr>
        </p:nvSpPr>
        <p:spPr>
          <a:xfrm>
            <a:off x="561111" y="6391838"/>
            <a:ext cx="3644282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3" name="Google Shape;493;p3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 és függőleges szöveg" type="vertTx">
  <p:cSld name="VERTICAL_TEXT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8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6" name="Google Shape;496;p38"/>
          <p:cNvSpPr txBox="1"/>
          <p:nvPr>
            <p:ph idx="1" type="body"/>
          </p:nvPr>
        </p:nvSpPr>
        <p:spPr>
          <a:xfrm rot="5400000">
            <a:off x="3859634" y="-101179"/>
            <a:ext cx="3416300" cy="8825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97" name="Google Shape;497;p38"/>
          <p:cNvSpPr txBox="1"/>
          <p:nvPr>
            <p:ph idx="10" type="dt"/>
          </p:nvPr>
        </p:nvSpPr>
        <p:spPr>
          <a:xfrm>
            <a:off x="10695439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8" name="Google Shape;498;p38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9" name="Google Shape;499;p3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üggőleges cím és szöveg" showMasterSp="0" type="vertTitleAndTx">
  <p:cSld name="VERTICAL_TITLE_AND_VERTICAL_TEXT"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" name="Google Shape;501;p3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02" name="Google Shape;502;p3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5F5F5F">
                    <a:alpha val="10980"/>
                  </a:srgbClr>
                </a:gs>
                <a:gs pos="36000">
                  <a:srgbClr val="5F5F5F">
                    <a:alpha val="9803"/>
                  </a:srgbClr>
                </a:gs>
                <a:gs pos="75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5F5F5F">
                    <a:alpha val="7843"/>
                  </a:srgbClr>
                </a:gs>
                <a:gs pos="36000">
                  <a:srgbClr val="5F5F5F">
                    <a:alpha val="7843"/>
                  </a:srgbClr>
                </a:gs>
                <a:gs pos="72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66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5F5F">
                    <a:alpha val="6666"/>
                  </a:srgbClr>
                </a:gs>
                <a:gs pos="36000">
                  <a:srgbClr val="5F5F5F">
                    <a:alpha val="5882"/>
                  </a:srgbClr>
                </a:gs>
                <a:gs pos="69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73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9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9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511" name="Google Shape;511;p39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512" name="Google Shape;512;p39"/>
          <p:cNvSpPr txBox="1"/>
          <p:nvPr>
            <p:ph type="title"/>
          </p:nvPr>
        </p:nvSpPr>
        <p:spPr>
          <a:xfrm rot="5400000">
            <a:off x="6915923" y="2947780"/>
            <a:ext cx="4748590" cy="14099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3" name="Google Shape;513;p39"/>
          <p:cNvSpPr txBox="1"/>
          <p:nvPr>
            <p:ph idx="1" type="body"/>
          </p:nvPr>
        </p:nvSpPr>
        <p:spPr>
          <a:xfrm rot="5400000">
            <a:off x="1908672" y="524749"/>
            <a:ext cx="4748590" cy="625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14" name="Google Shape;514;p39"/>
          <p:cNvSpPr txBox="1"/>
          <p:nvPr>
            <p:ph idx="10" type="dt"/>
          </p:nvPr>
        </p:nvSpPr>
        <p:spPr>
          <a:xfrm>
            <a:off x="10653104" y="6391838"/>
            <a:ext cx="992135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5" name="Google Shape;515;p39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6" name="Google Shape;516;p3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3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dia" showMasterSp="0" type="title">
  <p:cSld name="TITL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3" name="Google Shape;63;p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65" name="Google Shape;65;p6"/>
          <p:cNvSpPr txBox="1"/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cap="none">
                <a:solidFill>
                  <a:srgbClr val="EAEAEA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7" name="Google Shape;67;p6"/>
          <p:cNvSpPr txBox="1"/>
          <p:nvPr>
            <p:ph idx="10" type="dt"/>
          </p:nvPr>
        </p:nvSpPr>
        <p:spPr>
          <a:xfrm rot="5400000">
            <a:off x="10158984" y="1792224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6"/>
          <p:cNvSpPr txBox="1"/>
          <p:nvPr>
            <p:ph idx="11" type="ftr"/>
          </p:nvPr>
        </p:nvSpPr>
        <p:spPr>
          <a:xfrm rot="5400000">
            <a:off x="8951976" y="3227832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0" name="Google Shape;70;p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zakaszfejléc" showMasterSp="0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3" name="Google Shape;73;p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5F5F5F">
                    <a:alpha val="10980"/>
                  </a:srgbClr>
                </a:gs>
                <a:gs pos="36000">
                  <a:srgbClr val="5F5F5F">
                    <a:alpha val="9803"/>
                  </a:srgbClr>
                </a:gs>
                <a:gs pos="75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5F5F5F">
                    <a:alpha val="7843"/>
                  </a:srgbClr>
                </a:gs>
                <a:gs pos="36000">
                  <a:srgbClr val="5F5F5F">
                    <a:alpha val="7843"/>
                  </a:srgbClr>
                </a:gs>
                <a:gs pos="72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66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5F5F">
                    <a:alpha val="6666"/>
                  </a:srgbClr>
                </a:gs>
                <a:gs pos="36000">
                  <a:srgbClr val="5F5F5F">
                    <a:alpha val="5882"/>
                  </a:srgbClr>
                </a:gs>
                <a:gs pos="69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73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7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7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81" name="Google Shape;81;p7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83" name="Google Shape;83;p7"/>
          <p:cNvSpPr txBox="1"/>
          <p:nvPr>
            <p:ph type="title"/>
          </p:nvPr>
        </p:nvSpPr>
        <p:spPr>
          <a:xfrm>
            <a:off x="1154954" y="2677645"/>
            <a:ext cx="435102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7"/>
          <p:cNvSpPr txBox="1"/>
          <p:nvPr>
            <p:ph idx="1" type="body"/>
          </p:nvPr>
        </p:nvSpPr>
        <p:spPr>
          <a:xfrm>
            <a:off x="6895559" y="2677644"/>
            <a:ext cx="375754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AEAEA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5" name="Google Shape;85;p7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7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tartalomrész" type="twoObj">
  <p:cSld name="TWO_OBJECT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8"/>
          <p:cNvSpPr txBox="1"/>
          <p:nvPr>
            <p:ph idx="1" type="body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2" name="Google Shape;92;p8"/>
          <p:cNvSpPr txBox="1"/>
          <p:nvPr>
            <p:ph idx="2" type="body"/>
          </p:nvPr>
        </p:nvSpPr>
        <p:spPr>
          <a:xfrm>
            <a:off x="6208712" y="2603500"/>
            <a:ext cx="48251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3" name="Google Shape;93;p8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8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Összehasonlítás" type="twoTxTwoObj">
  <p:cSld name="TWO_OBJECTS_WITH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" type="body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99" name="Google Shape;99;p9"/>
          <p:cNvSpPr txBox="1"/>
          <p:nvPr>
            <p:ph idx="2" type="body"/>
          </p:nvPr>
        </p:nvSpPr>
        <p:spPr>
          <a:xfrm>
            <a:off x="1154954" y="3179762"/>
            <a:ext cx="4825158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0" name="Google Shape;100;p9"/>
          <p:cNvSpPr txBox="1"/>
          <p:nvPr>
            <p:ph idx="3" type="body"/>
          </p:nvPr>
        </p:nvSpPr>
        <p:spPr>
          <a:xfrm>
            <a:off x="6208712" y="2603500"/>
            <a:ext cx="482515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1" name="Google Shape;101;p9"/>
          <p:cNvSpPr txBox="1"/>
          <p:nvPr>
            <p:ph idx="4" type="body"/>
          </p:nvPr>
        </p:nvSpPr>
        <p:spPr>
          <a:xfrm>
            <a:off x="6208712" y="3179762"/>
            <a:ext cx="4825159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102" name="Google Shape;102;p9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9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sak cím" type="title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0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0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Üres" showMasterSp="0" type="blank">
  <p:cSld name="BLANK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1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3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6.xml"/><Relationship Id="rId19" Type="http://schemas.openxmlformats.org/officeDocument/2006/relationships/theme" Target="../theme/theme4.xml"/><Relationship Id="rId6" Type="http://schemas.openxmlformats.org/officeDocument/2006/relationships/slideLayout" Target="../slideLayouts/slideLayout7.xml"/><Relationship Id="rId1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3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Google Shape;7;p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5F5F5F">
                    <a:alpha val="10980"/>
                  </a:srgbClr>
                </a:gs>
                <a:gs pos="36000">
                  <a:srgbClr val="5F5F5F">
                    <a:alpha val="9803"/>
                  </a:srgbClr>
                </a:gs>
                <a:gs pos="75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5F5F5F">
                    <a:alpha val="7843"/>
                  </a:srgbClr>
                </a:gs>
                <a:gs pos="36000">
                  <a:srgbClr val="5F5F5F">
                    <a:alpha val="7843"/>
                  </a:srgbClr>
                </a:gs>
                <a:gs pos="72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66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5F5F">
                    <a:alpha val="6666"/>
                  </a:srgbClr>
                </a:gs>
                <a:gs pos="36000">
                  <a:srgbClr val="5F5F5F">
                    <a:alpha val="5882"/>
                  </a:srgbClr>
                </a:gs>
                <a:gs pos="69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73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dk1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459506" y="1866405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6" name="Google Shape;16;p1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" type="body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0" name="Google Shape;40;p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5F5F5F">
                    <a:alpha val="10980"/>
                  </a:srgbClr>
                </a:gs>
                <a:gs pos="36000">
                  <a:srgbClr val="5F5F5F">
                    <a:alpha val="9803"/>
                  </a:srgbClr>
                </a:gs>
                <a:gs pos="75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5F5F5F">
                    <a:alpha val="7843"/>
                  </a:srgbClr>
                </a:gs>
                <a:gs pos="36000">
                  <a:srgbClr val="5F5F5F">
                    <a:alpha val="7843"/>
                  </a:srgbClr>
                </a:gs>
                <a:gs pos="72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66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5F5F">
                    <a:alpha val="6666"/>
                  </a:srgbClr>
                </a:gs>
                <a:gs pos="36000">
                  <a:srgbClr val="5F5F5F">
                    <a:alpha val="5882"/>
                  </a:srgbClr>
                </a:gs>
                <a:gs pos="69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73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6" name="Google Shape;46;p4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459506" y="1866405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49" name="Google Shape;49;p4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" name="Google Shape;50;p4"/>
          <p:cNvSpPr txBox="1"/>
          <p:nvPr>
            <p:ph idx="1" type="body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1" name="Google Shape;51;p4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2" name="Google Shape;52;p4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3" name="Google Shape;53;p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" name="Google Shape;54;p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oogle Shape;279;p2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80" name="Google Shape;280;p2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1" name="Google Shape;281;p2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5F5F5F">
                    <a:alpha val="10980"/>
                  </a:srgbClr>
                </a:gs>
                <a:gs pos="36000">
                  <a:srgbClr val="5F5F5F">
                    <a:alpha val="9803"/>
                  </a:srgbClr>
                </a:gs>
                <a:gs pos="75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2" name="Google Shape;282;p2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5F5F5F">
                    <a:alpha val="7843"/>
                  </a:srgbClr>
                </a:gs>
                <a:gs pos="36000">
                  <a:srgbClr val="5F5F5F">
                    <a:alpha val="7843"/>
                  </a:srgbClr>
                </a:gs>
                <a:gs pos="72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66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5F5F">
                    <a:alpha val="6666"/>
                  </a:srgbClr>
                </a:gs>
                <a:gs pos="36000">
                  <a:srgbClr val="5F5F5F">
                    <a:alpha val="5882"/>
                  </a:srgbClr>
                </a:gs>
                <a:gs pos="69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5" name="Google Shape;285;p2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73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6" name="Google Shape;286;p22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7" name="Google Shape;287;p22"/>
            <p:cNvSpPr/>
            <p:nvPr/>
          </p:nvSpPr>
          <p:spPr>
            <a:xfrm>
              <a:off x="459506" y="1866405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8" name="Google Shape;288;p22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89" name="Google Shape;289;p22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0" name="Google Shape;290;p22"/>
          <p:cNvSpPr txBox="1"/>
          <p:nvPr>
            <p:ph idx="1" type="body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91" name="Google Shape;291;p22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92" name="Google Shape;292;p22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93" name="Google Shape;293;p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4" name="Google Shape;294;p2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0"/>
          <p:cNvSpPr txBox="1"/>
          <p:nvPr>
            <p:ph type="ctrTitle"/>
          </p:nvPr>
        </p:nvSpPr>
        <p:spPr>
          <a:xfrm>
            <a:off x="1683171" y="831445"/>
            <a:ext cx="8825658" cy="28701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entury Gothic"/>
              <a:buNone/>
            </a:pPr>
            <a:r>
              <a:rPr lang="hu-HU">
                <a:solidFill>
                  <a:schemeClr val="lt1"/>
                </a:solidFill>
              </a:rPr>
              <a:t>Sliding Squares in Parallel</a:t>
            </a:r>
            <a:endParaRPr/>
          </a:p>
        </p:txBody>
      </p:sp>
      <p:sp>
        <p:nvSpPr>
          <p:cNvPr id="523" name="Google Shape;523;p40"/>
          <p:cNvSpPr txBox="1"/>
          <p:nvPr>
            <p:ph idx="1" type="subTitle"/>
          </p:nvPr>
        </p:nvSpPr>
        <p:spPr>
          <a:xfrm>
            <a:off x="1683171" y="4293441"/>
            <a:ext cx="8825658" cy="1234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hu-HU" sz="2000"/>
              <a:t>KÉSZÍTETTE: 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hu-HU" sz="2000"/>
              <a:t>GERGELYI LAURA BOGLÁRKA, SZÁSZ KRISTÓF RÓBERT, KISS MARCELL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5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5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9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hu-HU"/>
              <a:t>A mozgás típusai </a:t>
            </a:r>
            <a:endParaRPr/>
          </a:p>
        </p:txBody>
      </p:sp>
      <p:sp>
        <p:nvSpPr>
          <p:cNvPr id="577" name="Google Shape;577;p49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lang="hu-HU"/>
              <a:t>A modulok </a:t>
            </a:r>
            <a:r>
              <a:rPr b="1" lang="hu-HU"/>
              <a:t>kétféle mozdulatot</a:t>
            </a:r>
            <a:r>
              <a:rPr lang="hu-HU"/>
              <a:t> hajthatnak végre, mindig </a:t>
            </a:r>
            <a:r>
              <a:rPr b="1" lang="hu-HU"/>
              <a:t>rácspontosan</a:t>
            </a:r>
            <a:r>
              <a:rPr lang="hu-HU"/>
              <a:t> és </a:t>
            </a:r>
            <a:r>
              <a:rPr b="1" lang="hu-HU"/>
              <a:t>ütközésmentesen</a:t>
            </a:r>
            <a:r>
              <a:rPr lang="hu-HU"/>
              <a:t>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hu-HU"/>
              <a:t>Slide (csúszás):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hu-HU"/>
              <a:t>A modul </a:t>
            </a:r>
            <a:r>
              <a:rPr b="1" lang="hu-HU"/>
              <a:t>egy élszomszédos cellába</a:t>
            </a:r>
            <a:r>
              <a:rPr lang="hu-HU"/>
              <a:t> csúszik,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hu-HU"/>
              <a:t>csak akkor, ha </a:t>
            </a:r>
            <a:r>
              <a:rPr b="1" lang="hu-HU"/>
              <a:t>az út mentén végig foglalt cellák</a:t>
            </a:r>
            <a:r>
              <a:rPr lang="hu-HU"/>
              <a:t> vannak (vagyis a modul egy „fal mentén” csúszik).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hu-HU"/>
              <a:t>Convex transition (konvex átmenet):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hu-HU"/>
              <a:t>A modul </a:t>
            </a:r>
            <a:r>
              <a:rPr b="1" lang="hu-HU"/>
              <a:t>átlép egy sarok mentén</a:t>
            </a:r>
            <a:r>
              <a:rPr lang="hu-HU"/>
              <a:t> egy szomszédos cellába,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hu-HU"/>
              <a:t>csak akkor lehetséges, ha </a:t>
            </a:r>
            <a:r>
              <a:rPr b="1" lang="hu-HU"/>
              <a:t>a célcella és az átmeneti cella üres</a:t>
            </a:r>
            <a:r>
              <a:rPr lang="hu-HU"/>
              <a:t>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hu-HU"/>
              <a:t>Példa: Egy modul elmozdulhat keletre, ha mellette lévő cellák folyamatosan foglaltak, vagy „átugorhat” egy üres sarok mentén.</a:t>
            </a:r>
            <a:endParaRPr/>
          </a:p>
          <a:p>
            <a:pPr indent="-258318" lvl="0" marL="3429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0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hu-HU"/>
              <a:t>Párhuzamos mozgás – „transformation”</a:t>
            </a:r>
            <a:endParaRPr/>
          </a:p>
        </p:txBody>
      </p:sp>
      <p:sp>
        <p:nvSpPr>
          <p:cNvPr id="583" name="Google Shape;583;p50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Ha több modul </a:t>
            </a:r>
            <a:r>
              <a:rPr b="1" lang="hu-HU"/>
              <a:t>egyszerre</a:t>
            </a:r>
            <a:r>
              <a:rPr lang="hu-HU"/>
              <a:t> hajt végre mozgást, az egy </a:t>
            </a:r>
            <a:r>
              <a:rPr b="1" lang="hu-HU"/>
              <a:t>transformation</a:t>
            </a:r>
            <a:r>
              <a:rPr lang="hu-HU"/>
              <a:t> (átalakítás).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Minden slide és convex transition </a:t>
            </a:r>
            <a:r>
              <a:rPr b="1" lang="hu-HU"/>
              <a:t>ugyanannyi időbe telik</a:t>
            </a:r>
            <a:r>
              <a:rPr lang="hu-HU"/>
              <a:t>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Egy teljes </a:t>
            </a:r>
            <a:r>
              <a:rPr b="1" lang="hu-HU"/>
              <a:t>sorozat</a:t>
            </a:r>
            <a:r>
              <a:rPr lang="hu-HU"/>
              <a:t> ezekből a transformation-ökből egy </a:t>
            </a:r>
            <a:r>
              <a:rPr b="1" lang="hu-HU"/>
              <a:t>schedule (ütemezés)</a:t>
            </a:r>
            <a:r>
              <a:rPr lang="hu-HU"/>
              <a:t>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Egy </a:t>
            </a:r>
            <a:r>
              <a:rPr b="1" lang="hu-HU"/>
              <a:t>schedule akkor legális</a:t>
            </a:r>
            <a:r>
              <a:rPr lang="hu-HU"/>
              <a:t>, ha: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hu-HU"/>
              <a:t>minden pillanatban megmarad az összefüggés (connectivity),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hu-HU"/>
              <a:t> nincs ütközés (collision).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51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hu-HU"/>
              <a:t>Kapcsolódás megőrzése (connectivity preservation)</a:t>
            </a:r>
            <a:endParaRPr/>
          </a:p>
        </p:txBody>
      </p:sp>
      <p:sp>
        <p:nvSpPr>
          <p:cNvPr id="589" name="Google Shape;589;p51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A szerzők bevezetnek egy fontos fogalmat:</a:t>
            </a:r>
            <a:br>
              <a:rPr lang="hu-HU"/>
            </a:br>
            <a:r>
              <a:rPr b="1" lang="hu-HU"/>
              <a:t>„connected backbone”</a:t>
            </a:r>
            <a:r>
              <a:rPr lang="hu-HU"/>
              <a:t> — azaz a konfiguráció „hátrahagyott váza”, ami mindig összefüggő marad.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Egy modulkészlet </a:t>
            </a:r>
            <a:r>
              <a:rPr b="1" lang="hu-HU"/>
              <a:t>szabad (free)</a:t>
            </a:r>
            <a:r>
              <a:rPr lang="hu-HU"/>
              <a:t>, ha azok eltávolítása után a maradék konfiguráció </a:t>
            </a:r>
            <a:r>
              <a:rPr b="1" lang="hu-HU"/>
              <a:t>még mindig érvényes</a:t>
            </a:r>
            <a:r>
              <a:rPr lang="hu-HU"/>
              <a:t>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A párhuzamos mozgás (</a:t>
            </a:r>
            <a:r>
              <a:rPr b="1" lang="hu-HU"/>
              <a:t>C₁ → C₂</a:t>
            </a:r>
            <a:r>
              <a:rPr lang="hu-HU"/>
              <a:t>) csak akkor legális, ha a mozgó modulok halmaza </a:t>
            </a:r>
            <a:r>
              <a:rPr b="1" lang="hu-HU"/>
              <a:t>free</a:t>
            </a:r>
            <a:r>
              <a:rPr lang="hu-HU"/>
              <a:t>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Ha nem, akkor a mozgás </a:t>
            </a:r>
            <a:r>
              <a:rPr b="1" lang="hu-HU"/>
              <a:t>megszakítja az összeköttetést</a:t>
            </a:r>
            <a:r>
              <a:rPr lang="hu-HU"/>
              <a:t> – ez </a:t>
            </a:r>
            <a:r>
              <a:rPr b="1" lang="hu-HU"/>
              <a:t>illegális</a:t>
            </a:r>
            <a:r>
              <a:rPr lang="hu-HU"/>
              <a:t>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Ez biztosítja, hogy a robotrendszer mindig </a:t>
            </a:r>
            <a:r>
              <a:rPr b="1" lang="hu-HU"/>
              <a:t>egy darabban</a:t>
            </a:r>
            <a:r>
              <a:rPr lang="hu-HU"/>
              <a:t> marad, nem esik szét különálló csoportokra.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2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hu-HU"/>
              <a:t>Ütközések típusai </a:t>
            </a:r>
            <a:endParaRPr/>
          </a:p>
        </p:txBody>
      </p:sp>
      <p:sp>
        <p:nvSpPr>
          <p:cNvPr id="595" name="Google Shape;595;p52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Az algoritmus figyel a </a:t>
            </a:r>
            <a:r>
              <a:rPr b="1" lang="hu-HU"/>
              <a:t>mozgások közti ütközésekre</a:t>
            </a:r>
            <a:r>
              <a:rPr lang="hu-HU"/>
              <a:t>, ezek négy fajtába sorolhatók: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hu-HU"/>
              <a:t>(i) Közös cél:</a:t>
            </a:r>
            <a:r>
              <a:rPr lang="hu-HU"/>
              <a:t> két modul </a:t>
            </a:r>
            <a:r>
              <a:rPr b="1" lang="hu-HU"/>
              <a:t>ugyanabba a cellába</a:t>
            </a:r>
            <a:r>
              <a:rPr lang="hu-HU"/>
              <a:t> menne → ütközés.</a:t>
            </a:r>
            <a:br>
              <a:rPr lang="hu-HU"/>
            </a:br>
            <a:r>
              <a:rPr lang="hu-HU"/>
              <a:t>Vagy ha </a:t>
            </a:r>
            <a:r>
              <a:rPr b="1" lang="hu-HU"/>
              <a:t>helyet cserélnének (swap)</a:t>
            </a:r>
            <a:r>
              <a:rPr lang="hu-HU"/>
              <a:t> – ez is tiltott.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hu-HU"/>
              <a:t>(ii) Közös átmeneti cella:</a:t>
            </a:r>
            <a:r>
              <a:rPr lang="hu-HU"/>
              <a:t> két </a:t>
            </a:r>
            <a:r>
              <a:rPr b="1" lang="hu-HU"/>
              <a:t>convex transition</a:t>
            </a:r>
            <a:r>
              <a:rPr lang="hu-HU"/>
              <a:t> áthalad ugyanazon közbenső cellán.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hu-HU"/>
              <a:t>(iii) Ortogonális kereszt:</a:t>
            </a:r>
            <a:r>
              <a:rPr lang="hu-HU"/>
              <a:t> két </a:t>
            </a:r>
            <a:r>
              <a:rPr b="1" lang="hu-HU"/>
              <a:t>slide</a:t>
            </a:r>
            <a:r>
              <a:rPr lang="hu-HU"/>
              <a:t> úgy mozog, hogy az egyik </a:t>
            </a:r>
            <a:r>
              <a:rPr b="1" lang="hu-HU"/>
              <a:t>épp belép</a:t>
            </a:r>
            <a:r>
              <a:rPr lang="hu-HU"/>
              <a:t> abba a cellába, amit a másik </a:t>
            </a:r>
            <a:r>
              <a:rPr b="1" lang="hu-HU"/>
              <a:t>elhagy</a:t>
            </a:r>
            <a:r>
              <a:rPr lang="hu-HU"/>
              <a:t> → keresztezés.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hu-HU"/>
              <a:t>(iv) Slide + convex ütközés:</a:t>
            </a:r>
            <a:r>
              <a:rPr lang="hu-HU"/>
              <a:t> a </a:t>
            </a:r>
            <a:r>
              <a:rPr b="1" lang="hu-HU"/>
              <a:t>slide célcellája</a:t>
            </a:r>
            <a:r>
              <a:rPr lang="hu-HU"/>
              <a:t> éppen az, </a:t>
            </a:r>
            <a:r>
              <a:rPr b="1" lang="hu-HU"/>
              <a:t>ahonnan</a:t>
            </a:r>
            <a:r>
              <a:rPr lang="hu-HU"/>
              <a:t> a convex transition indul, és a két mozgás </a:t>
            </a:r>
            <a:r>
              <a:rPr b="1" lang="hu-HU"/>
              <a:t>merőleges irányban</a:t>
            </a:r>
            <a:r>
              <a:rPr lang="hu-HU"/>
              <a:t> történik.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53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hu-HU"/>
              <a:t>Makespan , In-place ütemezés</a:t>
            </a:r>
            <a:endParaRPr/>
          </a:p>
        </p:txBody>
      </p:sp>
      <p:sp>
        <p:nvSpPr>
          <p:cNvPr id="601" name="Google Shape;601;p53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A makespan = hány „lépésből” (transformationből) áll az egész átalakulás.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Cél: minél kisebb makespan.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B₁ = a kezdőkonfiguráció (C₁) határoló téglalapja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B₂ = a célkonfiguráció (C₂) határoló téglalapja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Ezek közös bal-alsó sarkot osztanak meg (hogy könnyebb legyen az összehasonlítás).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Egy ütemezés </a:t>
            </a:r>
            <a:r>
              <a:rPr b="1" lang="hu-HU"/>
              <a:t>in-place</a:t>
            </a:r>
            <a:r>
              <a:rPr lang="hu-HU"/>
              <a:t>, ha az </a:t>
            </a:r>
            <a:r>
              <a:rPr b="1" lang="hu-HU"/>
              <a:t>átmeneti konfigurációk</a:t>
            </a:r>
            <a:r>
              <a:rPr lang="hu-HU"/>
              <a:t> nem nyúlnak ki </a:t>
            </a:r>
            <a:r>
              <a:rPr b="1" lang="hu-HU"/>
              <a:t>B₁ ∪ B₂</a:t>
            </a:r>
            <a:r>
              <a:rPr lang="hu-HU"/>
              <a:t> területéből </a:t>
            </a:r>
            <a:r>
              <a:rPr b="1" lang="hu-HU"/>
              <a:t>egynél több modulnyival</a:t>
            </a:r>
            <a:r>
              <a:rPr lang="hu-HU"/>
              <a:t>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4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hu-HU"/>
              <a:t>Extended bounding box (B′), Weakly in-place</a:t>
            </a:r>
            <a:endParaRPr/>
          </a:p>
        </p:txBody>
      </p:sp>
      <p:sp>
        <p:nvSpPr>
          <p:cNvPr id="607" name="Google Shape;607;p54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A technikai számítások miatt a szerzők egy </a:t>
            </a:r>
            <a:r>
              <a:rPr b="1" lang="hu-HU"/>
              <a:t>kibővített bounding boxot</a:t>
            </a:r>
            <a:r>
              <a:rPr lang="hu-HU"/>
              <a:t> használnak: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hu-HU"/>
              <a:t>a doboz méretei </a:t>
            </a:r>
            <a:r>
              <a:rPr b="1" lang="hu-HU"/>
              <a:t>3-mal oszthatók</a:t>
            </a:r>
            <a:r>
              <a:rPr lang="hu-HU"/>
              <a:t>,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hu-HU"/>
              <a:t>és van </a:t>
            </a:r>
            <a:r>
              <a:rPr b="1" lang="hu-HU"/>
              <a:t>3 egységnyi üres oszlop</a:t>
            </a:r>
            <a:r>
              <a:rPr lang="hu-HU"/>
              <a:t> a jobb szélen,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hu-HU"/>
              <a:t>így minden mozgás matematikailag egyszerűbben kezelhető.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Egy ütemezés </a:t>
            </a:r>
            <a:r>
              <a:rPr b="1" lang="hu-HU"/>
              <a:t>weakly in-place</a:t>
            </a:r>
            <a:r>
              <a:rPr lang="hu-HU"/>
              <a:t>, ha az átmeneti állapotok </a:t>
            </a:r>
            <a:r>
              <a:rPr b="1" lang="hu-HU"/>
              <a:t>csak egy kis, konstans mértékben</a:t>
            </a:r>
            <a:r>
              <a:rPr lang="hu-HU"/>
              <a:t> (néhány cellányival) lépnek ki a kibővített B₁′ ∪ B₂′ területéből.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5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hu-HU"/>
              <a:t>A worst-case optimal algorithm</a:t>
            </a:r>
            <a:endParaRPr/>
          </a:p>
        </p:txBody>
      </p:sp>
      <p:sp>
        <p:nvSpPr>
          <p:cNvPr id="613" name="Google Shape;613;p55"/>
          <p:cNvSpPr txBox="1"/>
          <p:nvPr>
            <p:ph idx="1" type="body"/>
          </p:nvPr>
        </p:nvSpPr>
        <p:spPr>
          <a:xfrm>
            <a:off x="1154954" y="2286000"/>
            <a:ext cx="8825659" cy="3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b="1" lang="hu-HU"/>
              <a:t>Fő állítás:</a:t>
            </a:r>
            <a:br>
              <a:rPr lang="hu-HU"/>
            </a:br>
            <a:r>
              <a:rPr lang="hu-HU"/>
              <a:t>Bármely két konfiguráció (C₁, C₂) esetén van egy </a:t>
            </a:r>
            <a:r>
              <a:rPr b="1" lang="hu-HU"/>
              <a:t>feasible, weakly in-place</a:t>
            </a:r>
            <a:r>
              <a:rPr lang="hu-HU"/>
              <a:t> algoritmus, amely </a:t>
            </a:r>
            <a:r>
              <a:rPr b="1" lang="hu-HU"/>
              <a:t>O(P₁ + P₂)</a:t>
            </a:r>
            <a:r>
              <a:rPr lang="hu-HU"/>
              <a:t> transzformációval átalakít C₁-ből C₂-be, ahol P₁ és P₂ a konfigurációk bounding boxainak kerületei. Ez az eredmény </a:t>
            </a:r>
            <a:r>
              <a:rPr b="1" lang="hu-HU"/>
              <a:t>worst-case optimális</a:t>
            </a:r>
            <a:r>
              <a:rPr lang="hu-HU"/>
              <a:t> is – nem lehet általánosan gyorsabb algoritmust készíteni (Lemma 5).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hu-HU"/>
              <a:t>Algoritmus felépítése – 4 fázisban: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b="1" lang="hu-HU"/>
              <a:t>Gyűjtés (Gathering):</a:t>
            </a:r>
            <a:r>
              <a:rPr lang="hu-HU"/>
              <a:t> ≈ O(P₁) modul kiválasztása előkészítés céljából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b="1" lang="hu-HU"/>
              <a:t>Sweep-line struktúra építése:</a:t>
            </a:r>
            <a:r>
              <a:rPr lang="hu-HU"/>
              <a:t> irányított szerkezet kialakítása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b="1" lang="hu-HU"/>
              <a:t>Átalakítás hisztogrammá:</a:t>
            </a:r>
            <a:r>
              <a:rPr lang="hu-HU"/>
              <a:t> a konfiguráció rendezése xy-monotone hisztogrammá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b="1" lang="hu-HU"/>
              <a:t>Hisztogram → célhisztogram → visszaalakítás:</a:t>
            </a:r>
            <a:r>
              <a:rPr lang="hu-HU"/>
              <a:t> az elrendezés átalakítása, majd fordított fázisok alkalmazása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hu-HU"/>
              <a:t>Lényeg:</a:t>
            </a:r>
            <a:r>
              <a:rPr lang="hu-HU"/>
              <a:t> ez az algoritmus biztosítja, hogy a párhuzamos újrakonfiguráció ne csak lehetséges legyen, hanem </a:t>
            </a:r>
            <a:r>
              <a:rPr b="1" lang="hu-HU"/>
              <a:t>optimálisan gyors</a:t>
            </a:r>
            <a:r>
              <a:rPr lang="hu-HU"/>
              <a:t> (O(P)) és </a:t>
            </a:r>
            <a:r>
              <a:rPr b="1" lang="hu-HU"/>
              <a:t>kivitelezhető</a:t>
            </a:r>
            <a:r>
              <a:rPr lang="hu-HU"/>
              <a:t> legyen gyakorlatban is (weakly in-place)</a:t>
            </a:r>
            <a:endParaRPr/>
          </a:p>
          <a:p>
            <a:pPr indent="-258318" lvl="0" marL="3429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6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hu-HU"/>
              <a:t>Algoritmus felépítése – 4 fázis</a:t>
            </a:r>
            <a:endParaRPr/>
          </a:p>
        </p:txBody>
      </p:sp>
      <p:pic>
        <p:nvPicPr>
          <p:cNvPr id="619" name="Google Shape;619;p5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7011" y="2603500"/>
            <a:ext cx="5742291" cy="34163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57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hu-HU"/>
              <a:t>Phase (I): Gathering squares – A modulok összegyűjtése</a:t>
            </a:r>
            <a:endParaRPr/>
          </a:p>
        </p:txBody>
      </p:sp>
      <p:sp>
        <p:nvSpPr>
          <p:cNvPr id="625" name="Google Shape;625;p57"/>
          <p:cNvSpPr txBox="1"/>
          <p:nvPr>
            <p:ph idx="1" type="body"/>
          </p:nvPr>
        </p:nvSpPr>
        <p:spPr>
          <a:xfrm>
            <a:off x="1154954" y="2441448"/>
            <a:ext cx="8825659" cy="4078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lang="hu-HU"/>
              <a:t>A cél:</a:t>
            </a:r>
            <a:br>
              <a:rPr lang="hu-HU"/>
            </a:br>
            <a:r>
              <a:rPr lang="hu-HU"/>
              <a:t>➤ A szétszórtan elhelyezkedő modulok (négyzetek) </a:t>
            </a:r>
            <a:r>
              <a:rPr b="1" lang="hu-HU"/>
              <a:t>összegyűjtése egy összefüggő szerkezetbe</a:t>
            </a:r>
            <a:r>
              <a:rPr lang="hu-HU"/>
              <a:t>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hu-HU"/>
              <a:t>Az algoritmus a konfiguráció egy </a:t>
            </a:r>
            <a:r>
              <a:rPr b="1" lang="hu-HU"/>
              <a:t>fa-szerű részstruktúráját</a:t>
            </a:r>
            <a:r>
              <a:rPr lang="hu-HU"/>
              <a:t>, a </a:t>
            </a:r>
            <a:r>
              <a:rPr b="1" lang="hu-HU"/>
              <a:t>skeleton-t (vázszerkezet)</a:t>
            </a:r>
            <a:r>
              <a:rPr lang="hu-HU"/>
              <a:t> használja vezérlésként.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hu-HU"/>
              <a:t>A skeleton működik „</a:t>
            </a:r>
            <a:r>
              <a:rPr b="1" lang="hu-HU"/>
              <a:t>gerincként</a:t>
            </a:r>
            <a:r>
              <a:rPr lang="hu-HU"/>
              <a:t>”: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hu-HU"/>
              <a:t>Köré szerveződnek a mozgások.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hu-HU"/>
              <a:t>Biztosítja a </a:t>
            </a:r>
            <a:r>
              <a:rPr b="1" lang="hu-HU"/>
              <a:t>kapcsolatot és az ütközésmentességet</a:t>
            </a:r>
            <a:r>
              <a:rPr lang="hu-HU"/>
              <a:t>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hu-HU"/>
              <a:t>Az így létrejövő </a:t>
            </a:r>
            <a:r>
              <a:rPr b="1" lang="hu-HU"/>
              <a:t>“vastagított”</a:t>
            </a:r>
            <a:r>
              <a:rPr lang="hu-HU"/>
              <a:t> rész (thick subskeleton)</a:t>
            </a:r>
            <a:br>
              <a:rPr lang="hu-HU"/>
            </a:br>
            <a:r>
              <a:rPr lang="hu-HU"/>
              <a:t>➤ </a:t>
            </a:r>
            <a:r>
              <a:rPr b="1" lang="hu-HU"/>
              <a:t>könnyebben mozgatható és formálható</a:t>
            </a:r>
            <a:r>
              <a:rPr lang="hu-HU"/>
              <a:t>, előkészítve a következő fázist (Phase II: sweep line kialakítása).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i="1" lang="hu-HU"/>
              <a:t>Összefoglalva:</a:t>
            </a:r>
            <a:br>
              <a:rPr lang="hu-HU"/>
            </a:br>
            <a:r>
              <a:rPr lang="hu-HU"/>
              <a:t>A fázis célja, hogy a konfigurációt </a:t>
            </a:r>
            <a:r>
              <a:rPr b="1" lang="hu-HU"/>
              <a:t>összesűrítse és strukturálja</a:t>
            </a:r>
            <a:r>
              <a:rPr lang="hu-HU"/>
              <a:t>, miközben a kapcsolatok megmaradnak.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58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hu-HU"/>
              <a:t>A “skeleton” – a vázszerkezet lényege</a:t>
            </a:r>
            <a:endParaRPr/>
          </a:p>
        </p:txBody>
      </p:sp>
      <p:sp>
        <p:nvSpPr>
          <p:cNvPr id="631" name="Google Shape;631;p58"/>
          <p:cNvSpPr txBox="1"/>
          <p:nvPr>
            <p:ph idx="1" type="body"/>
          </p:nvPr>
        </p:nvSpPr>
        <p:spPr>
          <a:xfrm>
            <a:off x="1154954" y="2468880"/>
            <a:ext cx="8825659" cy="413308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031" l="-68" r="0" t="-162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 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1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hu-HU"/>
              <a:t> Moduláris robotok újrakonfigurálása algoritmikusan</a:t>
            </a:r>
            <a:endParaRPr/>
          </a:p>
        </p:txBody>
      </p:sp>
      <p:sp>
        <p:nvSpPr>
          <p:cNvPr id="529" name="Google Shape;529;p41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37" r="0" t="-88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 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59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hu-HU"/>
              <a:t>Hogyan épül fel a skeleton (algoritmusvázlat)</a:t>
            </a:r>
            <a:endParaRPr/>
          </a:p>
        </p:txBody>
      </p:sp>
      <p:sp>
        <p:nvSpPr>
          <p:cNvPr id="637" name="Google Shape;637;p59"/>
          <p:cNvSpPr txBox="1"/>
          <p:nvPr>
            <p:ph idx="1" type="body"/>
          </p:nvPr>
        </p:nvSpPr>
        <p:spPr>
          <a:xfrm>
            <a:off x="1090708" y="2532888"/>
            <a:ext cx="8825659" cy="37703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b="1" lang="hu-HU"/>
              <a:t>1. Kezdeti kiválasztás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hu-HU"/>
              <a:t>Minden modult, amely: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b="1" lang="hu-HU"/>
              <a:t>Páros x-koordinátájú</a:t>
            </a:r>
            <a:r>
              <a:rPr lang="hu-HU"/>
              <a:t>, → a skeletonhoz adunk.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b="1" lang="hu-HU"/>
              <a:t>Páratlan x-koordinátájú</a:t>
            </a:r>
            <a:r>
              <a:rPr lang="hu-HU"/>
              <a:t>, de </a:t>
            </a:r>
            <a:r>
              <a:rPr b="1" lang="hu-HU"/>
              <a:t>nincs keleti vagy nyugati szomszédja</a:t>
            </a:r>
            <a:r>
              <a:rPr lang="hu-HU"/>
              <a:t>, → szintén bekerül.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hu-HU"/>
              <a:t>2. Összefüggés biztosítása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hu-HU"/>
              <a:t>További modulokat adunk hozzá, hogy a skeleton </a:t>
            </a:r>
            <a:r>
              <a:rPr b="1" lang="hu-HU"/>
              <a:t>összefüggő</a:t>
            </a:r>
            <a:r>
              <a:rPr lang="hu-HU"/>
              <a:t> legyen.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hu-HU"/>
              <a:t>3. Ciklusok megszüntetése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hu-HU"/>
              <a:t>Ha nagy ciklusok maradnak, azokat: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b="1" lang="hu-HU"/>
              <a:t>Eltávolítjuk</a:t>
            </a:r>
            <a:r>
              <a:rPr lang="hu-HU"/>
              <a:t>, vagy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b="1" lang="hu-HU"/>
              <a:t>Kicseréljük</a:t>
            </a:r>
            <a:r>
              <a:rPr lang="hu-HU"/>
              <a:t> más, szomszédos modulokra.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hu-HU"/>
              <a:t>Az eredmény: egy </a:t>
            </a:r>
            <a:r>
              <a:rPr b="1" lang="hu-HU"/>
              <a:t>fa-szerű, max. fokszám 4-es</a:t>
            </a:r>
            <a:r>
              <a:rPr lang="hu-HU"/>
              <a:t> szerkezet.</a:t>
            </a:r>
            <a:endParaRPr/>
          </a:p>
          <a:p>
            <a:pPr indent="-258318" lvl="0" marL="3429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60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hu-HU"/>
              <a:t>Az exoskeleton létrehozása</a:t>
            </a:r>
            <a:endParaRPr/>
          </a:p>
        </p:txBody>
      </p:sp>
      <p:sp>
        <p:nvSpPr>
          <p:cNvPr id="643" name="Google Shape;643;p60"/>
          <p:cNvSpPr txBox="1"/>
          <p:nvPr>
            <p:ph idx="1" type="body"/>
          </p:nvPr>
        </p:nvSpPr>
        <p:spPr>
          <a:xfrm>
            <a:off x="1154954" y="2603500"/>
            <a:ext cx="8825659" cy="3715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b="1" lang="hu-HU"/>
              <a:t>Cél:</a:t>
            </a:r>
            <a:br>
              <a:rPr lang="hu-HU"/>
            </a:br>
            <a:r>
              <a:rPr lang="hu-HU"/>
              <a:t>A „skeleton” (vázszerkezet) egy részének </a:t>
            </a:r>
            <a:r>
              <a:rPr b="1" lang="hu-HU"/>
              <a:t>megvastagítása</a:t>
            </a:r>
            <a:r>
              <a:rPr lang="hu-HU"/>
              <a:t> → </a:t>
            </a:r>
            <a:r>
              <a:rPr b="1" lang="hu-HU"/>
              <a:t>exoskeleton</a:t>
            </a:r>
            <a:r>
              <a:rPr lang="hu-HU"/>
              <a:t> létrehozása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hu-HU"/>
              <a:t> Ez stabil, összefüggő alapot ad a további átalakításokhoz.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hu-HU"/>
              <a:t>Az exoskeleton a </a:t>
            </a:r>
            <a:r>
              <a:rPr b="1" lang="hu-HU"/>
              <a:t>mozgás rugalmasságát</a:t>
            </a:r>
            <a:r>
              <a:rPr lang="hu-HU"/>
              <a:t> és a </a:t>
            </a:r>
            <a:r>
              <a:rPr b="1" lang="hu-HU"/>
              <a:t>kapcsolatok biztonságát</a:t>
            </a:r>
            <a:r>
              <a:rPr lang="hu-HU"/>
              <a:t> egyszerre biztosítja.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hu-HU"/>
              <a:t>Fő ötlet: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hu-HU"/>
              <a:t>A skeleton egy részfáját választjuk (|Sₕ| ∈ O(P)).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hu-HU"/>
              <a:t>Ezt fokozatosan kitöltjük a környező cellákkal („thickening”).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hu-HU"/>
              <a:t>Az így létrejövő exoskeleton egyszerre </a:t>
            </a:r>
            <a:r>
              <a:rPr b="1" lang="hu-HU"/>
              <a:t>rugalmas</a:t>
            </a:r>
            <a:r>
              <a:rPr lang="hu-HU"/>
              <a:t> és </a:t>
            </a:r>
            <a:r>
              <a:rPr b="1" lang="hu-HU"/>
              <a:t>összefüggő</a:t>
            </a:r>
            <a:r>
              <a:rPr lang="hu-HU"/>
              <a:t>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hu-HU"/>
              <a:t>Intuíció:</a:t>
            </a:r>
            <a:br>
              <a:rPr lang="hu-HU"/>
            </a:br>
            <a:r>
              <a:rPr lang="hu-HU"/>
              <a:t>A vázszerkezetet „beburkoljuk” egy stabil külső héjjal – mint egy páncél, amely megvédi, de közben mozogni is engedi.</a:t>
            </a:r>
            <a:endParaRPr/>
          </a:p>
          <a:p>
            <a:pPr indent="-258318" lvl="0" marL="3429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1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hu-HU"/>
              <a:t>Az exoskeleton felépítése</a:t>
            </a:r>
            <a:endParaRPr/>
          </a:p>
        </p:txBody>
      </p:sp>
      <p:sp>
        <p:nvSpPr>
          <p:cNvPr id="649" name="Google Shape;649;p61"/>
          <p:cNvSpPr txBox="1"/>
          <p:nvPr>
            <p:ph idx="1" type="body"/>
          </p:nvPr>
        </p:nvSpPr>
        <p:spPr>
          <a:xfrm>
            <a:off x="1154954" y="2468880"/>
            <a:ext cx="8825659" cy="3953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b="1" lang="hu-HU"/>
              <a:t>Fő komponensek: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hu-HU"/>
              <a:t>Core (mag):</a:t>
            </a:r>
            <a:r>
              <a:rPr lang="hu-HU"/>
              <a:t> a skeleton szerkezete (nem minden cella foglalt).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hu-HU"/>
              <a:t>Shell (héj):</a:t>
            </a:r>
            <a:r>
              <a:rPr lang="hu-HU"/>
              <a:t> a core körül teljesen kitöltött sejtek – </a:t>
            </a:r>
            <a:r>
              <a:rPr b="1" lang="hu-HU"/>
              <a:t>ez tartja össze</a:t>
            </a:r>
            <a:r>
              <a:rPr lang="hu-HU"/>
              <a:t> az exoskeletont.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hu-HU"/>
              <a:t>Tail modulok:</a:t>
            </a:r>
            <a:r>
              <a:rPr lang="hu-HU"/>
              <a:t> a levelekhez kapcsolódó mozgékony modulok, amelyek segítik a terjeszkedést.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hu-HU"/>
              <a:t>Root (gyökér):</a:t>
            </a:r>
            <a:r>
              <a:rPr lang="hu-HU"/>
              <a:t> a központi referenciapont, amelyről a szerkezet épül.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hu-HU"/>
              <a:t>Tulajdonságok (definíció):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hu-HU"/>
              <a:t>Az exoskeleton minden eleme a core környezetében van.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hu-HU"/>
              <a:t>A gyökér és levelek mindig foglalt cellák.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hu-HU"/>
              <a:t>A shell teljesen kitöltött (ez biztosítja az összefüggést).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hu-HU"/>
              <a:t>Az üres cellák mélysége mindig 4-nek a többszöröse.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i="1" lang="hu-HU"/>
              <a:t>Lényeg:</a:t>
            </a:r>
            <a:br>
              <a:rPr lang="hu-HU"/>
            </a:br>
            <a:r>
              <a:rPr lang="hu-HU"/>
              <a:t>Az exoskeleton </a:t>
            </a:r>
            <a:r>
              <a:rPr b="1" lang="hu-HU"/>
              <a:t>belül üres</a:t>
            </a:r>
            <a:r>
              <a:rPr lang="hu-HU"/>
              <a:t>, </a:t>
            </a:r>
            <a:r>
              <a:rPr b="1" lang="hu-HU"/>
              <a:t>kívül szilárd</a:t>
            </a:r>
            <a:r>
              <a:rPr lang="hu-HU"/>
              <a:t> →</a:t>
            </a:r>
            <a:br>
              <a:rPr lang="hu-HU"/>
            </a:br>
            <a:r>
              <a:rPr lang="hu-HU"/>
              <a:t>így biztonságosan mozgatható és fokozatosan átalakítható anélkül, hogy szétesne a struktúra.</a:t>
            </a:r>
            <a:endParaRPr/>
          </a:p>
          <a:p>
            <a:pPr indent="-272034" lvl="0" marL="3429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62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hu-HU"/>
              <a:t>Phase (II): Scaffolding - sweep line struktúra kialakítása</a:t>
            </a:r>
            <a:endParaRPr/>
          </a:p>
        </p:txBody>
      </p:sp>
      <p:sp>
        <p:nvSpPr>
          <p:cNvPr id="655" name="Google Shape;655;p62"/>
          <p:cNvSpPr txBox="1"/>
          <p:nvPr>
            <p:ph idx="1" type="body"/>
          </p:nvPr>
        </p:nvSpPr>
        <p:spPr>
          <a:xfrm>
            <a:off x="1154952" y="2441450"/>
            <a:ext cx="4659000" cy="4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9758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Előfeltétel: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Kialakult egy </a:t>
            </a:r>
            <a:r>
              <a:rPr b="1" lang="hu-HU"/>
              <a:t>megfelelően nagy exoskeleton (X</a:t>
            </a:r>
            <a:r>
              <a:rPr b="1" baseline="-25000" lang="hu-HU"/>
              <a:t>h</a:t>
            </a:r>
            <a:r>
              <a:rPr b="1" lang="hu-HU"/>
              <a:t>)</a:t>
            </a:r>
            <a:r>
              <a:rPr lang="hu-HU"/>
              <a:t>.</a:t>
            </a:r>
            <a:endParaRPr/>
          </a:p>
          <a:p>
            <a:pPr indent="-349758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A cél: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hu-HU"/>
              <a:t>T alakú exoskeletont</a:t>
            </a:r>
            <a:r>
              <a:rPr lang="hu-HU"/>
              <a:t> hozunk létre, hogy az extended bounding box jobb szélét tartalmazza. A harmadik fázisban ezt a ‘T’-t fogjuk </a:t>
            </a:r>
            <a:r>
              <a:rPr b="1" lang="hu-HU"/>
              <a:t>sweep line</a:t>
            </a:r>
            <a:r>
              <a:rPr lang="hu-HU"/>
              <a:t>-ként használni.</a:t>
            </a:r>
            <a:br>
              <a:rPr lang="hu-HU"/>
            </a:br>
            <a:endParaRPr/>
          </a:p>
        </p:txBody>
      </p:sp>
      <p:pic>
        <p:nvPicPr>
          <p:cNvPr id="656" name="Google Shape;65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3150" y="2441451"/>
            <a:ext cx="4659000" cy="3983762"/>
          </a:xfrm>
          <a:prstGeom prst="rect">
            <a:avLst/>
          </a:prstGeom>
          <a:noFill/>
          <a:ln>
            <a:noFill/>
          </a:ln>
          <a:effectLst>
            <a:outerShdw blurRad="285750" rotWithShape="0" algn="bl" dir="2700000" dist="142875">
              <a:srgbClr val="000000">
                <a:alpha val="64999"/>
              </a:srgb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63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hu-HU"/>
              <a:t>Scaffolding kialakítása</a:t>
            </a:r>
            <a:endParaRPr/>
          </a:p>
        </p:txBody>
      </p:sp>
      <p:sp>
        <p:nvSpPr>
          <p:cNvPr id="662" name="Google Shape;662;p63"/>
          <p:cNvSpPr txBox="1"/>
          <p:nvPr>
            <p:ph idx="1" type="body"/>
          </p:nvPr>
        </p:nvSpPr>
        <p:spPr>
          <a:xfrm>
            <a:off x="1154948" y="2441450"/>
            <a:ext cx="9638100" cy="4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9758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1. lépés: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hu-HU"/>
              <a:t>X</a:t>
            </a:r>
            <a:r>
              <a:rPr b="1" baseline="-25000" lang="hu-HU"/>
              <a:t>h</a:t>
            </a:r>
            <a:r>
              <a:rPr b="1" lang="hu-HU"/>
              <a:t>-t kompakttá kell alakítani</a:t>
            </a:r>
            <a:endParaRPr b="1"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Nem maradhatnak a magjában hézagok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2. lépés: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Megkeressük a core egyik </a:t>
            </a:r>
            <a:r>
              <a:rPr b="1" lang="hu-HU"/>
              <a:t>jobb szélső node</a:t>
            </a:r>
            <a:r>
              <a:rPr lang="hu-HU"/>
              <a:t>-ját (c).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‘Kinövesztünk’ egy vízszintes ‘kart’ jobbra, amíg nem tududnk egy </a:t>
            </a:r>
            <a:r>
              <a:rPr b="1" lang="hu-HU"/>
              <a:t>3x3-mas négyzetet leétrehozni a bounding boxon kívül</a:t>
            </a:r>
            <a:r>
              <a:rPr lang="hu-HU"/>
              <a:t>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3. lépés: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Ezt a 3x3-mas négyzetet </a:t>
            </a:r>
            <a:r>
              <a:rPr b="1" lang="hu-HU"/>
              <a:t>felfelé és lefelé is növesszük meg</a:t>
            </a:r>
            <a:r>
              <a:rPr lang="hu-HU"/>
              <a:t> a bounding box határáig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Ezeket a lépéseket a leírt </a:t>
            </a:r>
            <a:r>
              <a:rPr b="1" lang="hu-HU"/>
              <a:t>‘inchworm-push’</a:t>
            </a:r>
            <a:r>
              <a:rPr lang="hu-HU"/>
              <a:t> és </a:t>
            </a:r>
            <a:r>
              <a:rPr b="1" lang="hu-HU"/>
              <a:t>‘inchworm-pull’</a:t>
            </a:r>
            <a:r>
              <a:rPr lang="hu-HU"/>
              <a:t> módszerekkel hajtjuk végre úgy, hogy </a:t>
            </a:r>
            <a:r>
              <a:rPr b="1" lang="hu-HU"/>
              <a:t>c-t vesszük az exoskeleton gyökerének (X</a:t>
            </a:r>
            <a:r>
              <a:rPr b="1" baseline="-25000" lang="hu-HU"/>
              <a:t>c</a:t>
            </a:r>
            <a:r>
              <a:rPr b="1" lang="hu-HU"/>
              <a:t>).</a:t>
            </a:r>
            <a:endParaRPr b="1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Figyelni kell, hogy </a:t>
            </a:r>
            <a:r>
              <a:rPr b="1" lang="hu-HU"/>
              <a:t>X</a:t>
            </a:r>
            <a:r>
              <a:rPr b="1" baseline="-25000" lang="hu-HU"/>
              <a:t>c</a:t>
            </a:r>
            <a:r>
              <a:rPr b="1" lang="hu-HU"/>
              <a:t> továbbra is kapcsolatban maradjon az eredeti exoskeletonnal</a:t>
            </a:r>
            <a:r>
              <a:rPr lang="hu-HU"/>
              <a:t> (</a:t>
            </a:r>
            <a:r>
              <a:rPr lang="hu-HU" sz="1600"/>
              <a:t>X</a:t>
            </a:r>
            <a:r>
              <a:rPr baseline="-25000" lang="hu-HU" sz="1600"/>
              <a:t>h</a:t>
            </a:r>
            <a:r>
              <a:rPr lang="hu-HU"/>
              <a:t>), és így a konfiguráció többi részével.</a:t>
            </a:r>
            <a:endParaRPr baseline="-25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64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hu-HU"/>
              <a:t>Phase (III): Hisztogrammá alakítás</a:t>
            </a:r>
            <a:endParaRPr/>
          </a:p>
        </p:txBody>
      </p:sp>
      <p:sp>
        <p:nvSpPr>
          <p:cNvPr id="668" name="Google Shape;668;p64"/>
          <p:cNvSpPr txBox="1"/>
          <p:nvPr>
            <p:ph idx="1" type="body"/>
          </p:nvPr>
        </p:nvSpPr>
        <p:spPr>
          <a:xfrm>
            <a:off x="1178248" y="2406025"/>
            <a:ext cx="9835500" cy="4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9758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Előfeltétel: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Kialakult az előző lépés után a scaffolding a bounding box jobb szélén.</a:t>
            </a:r>
            <a:endParaRPr/>
          </a:p>
          <a:p>
            <a:pPr indent="-349758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A cél: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hu-HU"/>
              <a:t>Meta-modulok </a:t>
            </a:r>
            <a:r>
              <a:rPr lang="hu-HU"/>
              <a:t>létrehozása.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hu-HU"/>
              <a:t>Kisebb node csoportok</a:t>
            </a:r>
            <a:r>
              <a:rPr lang="hu-HU"/>
              <a:t>at hozunk létre, amik összedolgozva </a:t>
            </a:r>
            <a:r>
              <a:rPr b="1" lang="hu-HU"/>
              <a:t>lehetővé teszik az effektív weakly-in-place rendezést.</a:t>
            </a:r>
            <a:endParaRPr b="1"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br>
              <a:rPr lang="hu-HU"/>
            </a:br>
            <a:endParaRPr/>
          </a:p>
        </p:txBody>
      </p:sp>
      <p:pic>
        <p:nvPicPr>
          <p:cNvPr id="669" name="Google Shape;669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8349" y="4617729"/>
            <a:ext cx="7855300" cy="1541975"/>
          </a:xfrm>
          <a:prstGeom prst="rect">
            <a:avLst/>
          </a:prstGeom>
          <a:noFill/>
          <a:ln>
            <a:noFill/>
          </a:ln>
          <a:effectLst>
            <a:outerShdw blurRad="285750" rotWithShape="0" algn="bl" dir="2700000" dist="142875">
              <a:srgbClr val="000000">
                <a:alpha val="64999"/>
              </a:srgbClr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65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hu-HU"/>
              <a:t>Meta-modulok</a:t>
            </a:r>
            <a:endParaRPr/>
          </a:p>
        </p:txBody>
      </p:sp>
      <p:sp>
        <p:nvSpPr>
          <p:cNvPr id="675" name="Google Shape;675;p65"/>
          <p:cNvSpPr txBox="1"/>
          <p:nvPr>
            <p:ph idx="1" type="body"/>
          </p:nvPr>
        </p:nvSpPr>
        <p:spPr>
          <a:xfrm>
            <a:off x="1178251" y="2406025"/>
            <a:ext cx="7286100" cy="4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9758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A </a:t>
            </a:r>
            <a:r>
              <a:rPr b="1" lang="hu-HU"/>
              <a:t>meta-modulok</a:t>
            </a:r>
            <a:r>
              <a:rPr lang="hu-HU"/>
              <a:t> egy </a:t>
            </a:r>
            <a:r>
              <a:rPr b="1" lang="hu-HU"/>
              <a:t>3x3-mas terület</a:t>
            </a:r>
            <a:r>
              <a:rPr lang="hu-HU"/>
              <a:t>en elhelyezkedő, </a:t>
            </a:r>
            <a:r>
              <a:rPr b="1" lang="hu-HU"/>
              <a:t>legalább 8 node</a:t>
            </a:r>
            <a:r>
              <a:rPr lang="hu-HU"/>
              <a:t>-ot tartalmazó konfigurációk.</a:t>
            </a:r>
            <a:endParaRPr/>
          </a:p>
          <a:p>
            <a:pPr indent="-349758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Két fajtájuk: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Tiszta (</a:t>
            </a:r>
            <a:r>
              <a:rPr b="1" lang="hu-HU"/>
              <a:t>Clean</a:t>
            </a:r>
            <a:r>
              <a:rPr lang="hu-HU"/>
              <a:t>) meta-modul:</a:t>
            </a:r>
            <a:endParaRPr/>
          </a:p>
          <a:p>
            <a:pPr indent="-228600" lvl="2" marL="11430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8 node, O alakban, középen lyukkal.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Szilárd (</a:t>
            </a:r>
            <a:r>
              <a:rPr b="1" lang="hu-HU"/>
              <a:t>Solid</a:t>
            </a:r>
            <a:r>
              <a:rPr lang="hu-HU"/>
              <a:t>) meta-modul:</a:t>
            </a:r>
            <a:endParaRPr/>
          </a:p>
          <a:p>
            <a:pPr indent="-228600" lvl="2" marL="11430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teljesen kitöltött 3x3-mas rács.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A meta-modulok építéséhez az előző lépésben létrehozott skeletont használjuk fel.</a:t>
            </a:r>
            <a:endParaRPr/>
          </a:p>
        </p:txBody>
      </p:sp>
      <p:pic>
        <p:nvPicPr>
          <p:cNvPr id="676" name="Google Shape;676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0111" y="3186106"/>
            <a:ext cx="79057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7" name="Google Shape;677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5811" y="3878781"/>
            <a:ext cx="81915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66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hu-HU"/>
              <a:t>Sweep line</a:t>
            </a:r>
            <a:endParaRPr/>
          </a:p>
        </p:txBody>
      </p:sp>
      <p:sp>
        <p:nvSpPr>
          <p:cNvPr id="683" name="Google Shape;683;p66"/>
          <p:cNvSpPr txBox="1"/>
          <p:nvPr>
            <p:ph idx="1" type="body"/>
          </p:nvPr>
        </p:nvSpPr>
        <p:spPr>
          <a:xfrm>
            <a:off x="1384650" y="2441450"/>
            <a:ext cx="9422700" cy="4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Egy konfiguráció </a:t>
            </a:r>
            <a:r>
              <a:rPr lang="hu-HU"/>
              <a:t>(C)</a:t>
            </a:r>
            <a:r>
              <a:rPr lang="hu-HU"/>
              <a:t> részhalmaza (l) </a:t>
            </a:r>
            <a:r>
              <a:rPr b="1" lang="hu-HU"/>
              <a:t>akkor sweep line</a:t>
            </a:r>
            <a:r>
              <a:rPr lang="hu-HU"/>
              <a:t>, ha van benne h diszjunkt </a:t>
            </a:r>
            <a:r>
              <a:rPr b="1" lang="hu-HU"/>
              <a:t>meta-modul, amik középpontjának x koordinátája megegyezik</a:t>
            </a:r>
            <a:r>
              <a:rPr lang="hu-HU"/>
              <a:t>, és </a:t>
            </a:r>
            <a:r>
              <a:rPr b="1" lang="hu-HU"/>
              <a:t>kitöltik a bounding box magasságát</a:t>
            </a:r>
            <a:r>
              <a:rPr lang="hu-HU"/>
              <a:t>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hu-HU"/>
              <a:t>Keleti és nyugati sáv (East-west strip):</a:t>
            </a:r>
            <a:r>
              <a:rPr lang="hu-HU"/>
              <a:t> 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A képeken szaggatott vonalakkal elválasztott területek a </a:t>
            </a:r>
            <a:r>
              <a:rPr b="1" lang="hu-HU"/>
              <a:t>sávok</a:t>
            </a:r>
            <a:r>
              <a:rPr lang="hu-HU"/>
              <a:t>.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Egy meta modulnak van </a:t>
            </a:r>
            <a:r>
              <a:rPr b="1" lang="hu-HU"/>
              <a:t>keleti és nyugati sávja, tőle jobbra és balra.</a:t>
            </a:r>
            <a:endParaRPr b="1"/>
          </a:p>
        </p:txBody>
      </p:sp>
      <p:pic>
        <p:nvPicPr>
          <p:cNvPr id="684" name="Google Shape;684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1800" y="4648001"/>
            <a:ext cx="8288399" cy="175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67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hu-HU"/>
              <a:t>Sweep line</a:t>
            </a:r>
            <a:endParaRPr/>
          </a:p>
        </p:txBody>
      </p:sp>
      <p:sp>
        <p:nvSpPr>
          <p:cNvPr id="690" name="Google Shape;690;p67"/>
          <p:cNvSpPr txBox="1"/>
          <p:nvPr>
            <p:ph idx="1" type="body"/>
          </p:nvPr>
        </p:nvSpPr>
        <p:spPr>
          <a:xfrm>
            <a:off x="1384650" y="2441450"/>
            <a:ext cx="7717200" cy="4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hu-HU"/>
              <a:t>A sweep line tiszta (clean)</a:t>
            </a:r>
            <a:r>
              <a:rPr lang="hu-HU"/>
              <a:t>, ha </a:t>
            </a:r>
            <a:r>
              <a:rPr b="1" lang="hu-HU"/>
              <a:t>minden</a:t>
            </a:r>
            <a:r>
              <a:rPr lang="hu-HU"/>
              <a:t> benne lévő </a:t>
            </a:r>
            <a:r>
              <a:rPr b="1" lang="hu-HU"/>
              <a:t>modul:</a:t>
            </a:r>
            <a:endParaRPr b="1"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hu-HU"/>
              <a:t>Tiszta</a:t>
            </a:r>
            <a:endParaRPr b="1"/>
          </a:p>
          <a:p>
            <a:pPr indent="0" lvl="0" marL="7429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VAGY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hu-HU"/>
              <a:t>Tele van a nyugati sávja</a:t>
            </a:r>
            <a:endParaRPr b="1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Hasonlóan </a:t>
            </a:r>
            <a:r>
              <a:rPr b="1" lang="hu-HU"/>
              <a:t>a sweep line szilárd (solid)</a:t>
            </a:r>
            <a:r>
              <a:rPr lang="hu-HU"/>
              <a:t>, ha </a:t>
            </a:r>
            <a:r>
              <a:rPr b="1" lang="hu-HU"/>
              <a:t>minden</a:t>
            </a:r>
            <a:r>
              <a:rPr lang="hu-HU"/>
              <a:t> benne lévő </a:t>
            </a:r>
            <a:r>
              <a:rPr b="1" lang="hu-HU"/>
              <a:t>modul szilárd</a:t>
            </a:r>
            <a:r>
              <a:rPr lang="hu-HU"/>
              <a:t>.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A sweep line szeparátor ha a keleti sávok: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Nem tartalmaznak modulokat, csak ha a nyugati sávjuk tele van.</a:t>
            </a:r>
            <a:endParaRPr/>
          </a:p>
          <a:p>
            <a:pPr indent="0" lvl="0" marL="7429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VAGY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Moduljai x-minimális cellákban vannak (teljesen balra rátolva a sweep line-ra).</a:t>
            </a:r>
            <a:endParaRPr/>
          </a:p>
        </p:txBody>
      </p:sp>
      <p:pic>
        <p:nvPicPr>
          <p:cNvPr id="691" name="Google Shape;691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0074" y="3767852"/>
            <a:ext cx="2342050" cy="2509350"/>
          </a:xfrm>
          <a:prstGeom prst="rect">
            <a:avLst/>
          </a:prstGeom>
          <a:noFill/>
          <a:ln>
            <a:noFill/>
          </a:ln>
          <a:effectLst>
            <a:outerShdw blurRad="285750" rotWithShape="0" algn="bl" dir="2700000" dist="142875">
              <a:srgbClr val="000000">
                <a:alpha val="64999"/>
              </a:srgbClr>
            </a:outerShdw>
          </a:effec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68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hu-HU"/>
              <a:t>A sweep line használata</a:t>
            </a:r>
            <a:endParaRPr/>
          </a:p>
        </p:txBody>
      </p:sp>
      <p:sp>
        <p:nvSpPr>
          <p:cNvPr id="697" name="Google Shape;697;p68"/>
          <p:cNvSpPr txBox="1"/>
          <p:nvPr>
            <p:ph idx="1" type="body"/>
          </p:nvPr>
        </p:nvSpPr>
        <p:spPr>
          <a:xfrm>
            <a:off x="1299000" y="2465075"/>
            <a:ext cx="9594000" cy="4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A </a:t>
            </a:r>
            <a:r>
              <a:rPr b="1" lang="hu-HU"/>
              <a:t>sweep line</a:t>
            </a:r>
            <a:r>
              <a:rPr lang="hu-HU"/>
              <a:t>-t az előző lépésben létrehozott </a:t>
            </a:r>
            <a:r>
              <a:rPr b="1" lang="hu-HU"/>
              <a:t>‘T alakú’ exoskeletonból </a:t>
            </a:r>
            <a:r>
              <a:rPr lang="hu-HU"/>
              <a:t>hozzuk létre </a:t>
            </a:r>
            <a:r>
              <a:rPr b="1" lang="hu-HU"/>
              <a:t>a bounding box jobb szélén</a:t>
            </a:r>
            <a:r>
              <a:rPr lang="hu-HU"/>
              <a:t> O(1) (claim 13) transzformáció során.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Mivel szélen van (nincs tőle jobbra semmi) ezért szeparátor vonal.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Cél: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Úgy eltolni a sweep line-t </a:t>
            </a:r>
            <a:r>
              <a:rPr b="1" lang="hu-HU"/>
              <a:t>jobbról balra</a:t>
            </a:r>
            <a:r>
              <a:rPr lang="hu-HU"/>
              <a:t>, hogy </a:t>
            </a:r>
            <a:r>
              <a:rPr b="1" lang="hu-HU"/>
              <a:t>megtartsuk a szeparátor tulajdonságát</a:t>
            </a:r>
            <a:r>
              <a:rPr lang="hu-HU"/>
              <a:t>.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Ezzel </a:t>
            </a:r>
            <a:r>
              <a:rPr b="1" lang="hu-HU"/>
              <a:t>hisztogram szerű konfigurációt hozunk létre</a:t>
            </a:r>
            <a:r>
              <a:rPr lang="hu-HU"/>
              <a:t> a bounding box bal oldalán a lépés végén.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hu-HU"/>
              <a:t>Két lépés</a:t>
            </a:r>
            <a:r>
              <a:rPr lang="hu-HU"/>
              <a:t> a mozgáshoz: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hu-HU"/>
              <a:t>Haladás</a:t>
            </a:r>
            <a:r>
              <a:rPr lang="hu-HU"/>
              <a:t> (advancement)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hu-HU"/>
              <a:t>T</a:t>
            </a:r>
            <a:r>
              <a:rPr b="1" lang="hu-HU"/>
              <a:t>isztítás</a:t>
            </a:r>
            <a:r>
              <a:rPr b="1" lang="hu-HU"/>
              <a:t> </a:t>
            </a:r>
            <a:r>
              <a:rPr lang="hu-HU"/>
              <a:t>(cleaning)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hu-HU"/>
              <a:t>Párhuzamosítás</a:t>
            </a:r>
            <a:r>
              <a:rPr lang="hu-HU"/>
              <a:t>: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A meta modulokat a sweep line-ban felosztjuk </a:t>
            </a:r>
            <a:r>
              <a:rPr b="1" lang="hu-HU"/>
              <a:t>vezető (leading) és sereghajtó (trailing)</a:t>
            </a:r>
            <a:r>
              <a:rPr lang="hu-HU"/>
              <a:t> modulokra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hu-HU"/>
              <a:t>Felváltva követik egymást</a:t>
            </a:r>
            <a:r>
              <a:rPr lang="hu-HU"/>
              <a:t> a sweep line-ban.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hu-HU"/>
              <a:t>Egyszerre csak az egyik csoport mozog</a:t>
            </a:r>
            <a:r>
              <a:rPr lang="hu-HU"/>
              <a:t> egy transzformációban.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2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hu-HU"/>
              <a:t>Korábbi kutatások, eredmények</a:t>
            </a:r>
            <a:endParaRPr/>
          </a:p>
        </p:txBody>
      </p:sp>
      <p:sp>
        <p:nvSpPr>
          <p:cNvPr id="535" name="Google Shape;535;p42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Cél: a </a:t>
            </a:r>
            <a:r>
              <a:rPr b="1" lang="hu-HU"/>
              <a:t>mozgások számának minimalizálása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Reconfigurációk: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b="1" lang="hu-HU"/>
              <a:t>O(n²)</a:t>
            </a:r>
            <a:r>
              <a:rPr lang="hu-HU"/>
              <a:t> mozgással, vagy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b="1" lang="hu-HU"/>
              <a:t>O(nP)</a:t>
            </a:r>
            <a:r>
              <a:rPr lang="hu-HU"/>
              <a:t> mozgással (P = bounding box kerülete)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Hátrány: </a:t>
            </a:r>
            <a:r>
              <a:rPr b="1" lang="hu-HU"/>
              <a:t>teljesen szekvenciális</a:t>
            </a:r>
            <a:r>
              <a:rPr lang="hu-HU"/>
              <a:t> (egyszerre csak egy modul mozog)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69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hu-HU"/>
              <a:t>A sweep line használata</a:t>
            </a:r>
            <a:endParaRPr/>
          </a:p>
        </p:txBody>
      </p:sp>
      <p:sp>
        <p:nvSpPr>
          <p:cNvPr id="703" name="Google Shape;703;p69"/>
          <p:cNvSpPr txBox="1"/>
          <p:nvPr>
            <p:ph idx="1" type="body"/>
          </p:nvPr>
        </p:nvSpPr>
        <p:spPr>
          <a:xfrm>
            <a:off x="1299000" y="2465075"/>
            <a:ext cx="9594000" cy="4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A </a:t>
            </a:r>
            <a:r>
              <a:rPr b="1" lang="hu-HU"/>
              <a:t>sweep line</a:t>
            </a:r>
            <a:r>
              <a:rPr lang="hu-HU"/>
              <a:t>-t az előző lépésben létrehozott </a:t>
            </a:r>
            <a:r>
              <a:rPr b="1" lang="hu-HU"/>
              <a:t>‘T alakú’ exoskeletonból </a:t>
            </a:r>
            <a:r>
              <a:rPr lang="hu-HU"/>
              <a:t>hozzuk létre </a:t>
            </a:r>
            <a:r>
              <a:rPr b="1" lang="hu-HU"/>
              <a:t>a bounding box jobb szélén</a:t>
            </a:r>
            <a:r>
              <a:rPr lang="hu-HU"/>
              <a:t> O(1) (claim 13) transzformáció során.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Mivel szélen van (nincs tőle jobbra semmi) ezért szeparátor vonal.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Cél: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Úgy eltolni a sweep line-t </a:t>
            </a:r>
            <a:r>
              <a:rPr b="1" lang="hu-HU"/>
              <a:t>jobbról balra</a:t>
            </a:r>
            <a:r>
              <a:rPr lang="hu-HU"/>
              <a:t>, hogy </a:t>
            </a:r>
            <a:r>
              <a:rPr b="1" lang="hu-HU"/>
              <a:t>megtartsuk a szeparátor tulajdonságát</a:t>
            </a:r>
            <a:r>
              <a:rPr lang="hu-HU"/>
              <a:t>.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Ezzel </a:t>
            </a:r>
            <a:r>
              <a:rPr b="1" lang="hu-HU"/>
              <a:t>hisztogram szerű konfigurációt hozunk létre</a:t>
            </a:r>
            <a:r>
              <a:rPr lang="hu-HU"/>
              <a:t> a bounding box bal oldalán a lépés végén.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hu-HU"/>
              <a:t>Két lépés</a:t>
            </a:r>
            <a:r>
              <a:rPr lang="hu-HU"/>
              <a:t> a mozgáshoz: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hu-HU"/>
              <a:t>Haladás</a:t>
            </a:r>
            <a:r>
              <a:rPr lang="hu-HU"/>
              <a:t> (advancement)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hu-HU"/>
              <a:t>Tisztítás </a:t>
            </a:r>
            <a:r>
              <a:rPr lang="hu-HU"/>
              <a:t>(cleaning)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hu-HU"/>
              <a:t>Párhuzamosítás</a:t>
            </a:r>
            <a:r>
              <a:rPr lang="hu-HU"/>
              <a:t>: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A meta modulokat a sweep line-ban felosztjuk </a:t>
            </a:r>
            <a:r>
              <a:rPr b="1" lang="hu-HU"/>
              <a:t>vezető (leading) és sereghajtó (trailing)</a:t>
            </a:r>
            <a:r>
              <a:rPr lang="hu-HU"/>
              <a:t> modulokra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hu-HU"/>
              <a:t>Felváltva követik egymást</a:t>
            </a:r>
            <a:r>
              <a:rPr lang="hu-HU"/>
              <a:t> a sweep line-ban.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hu-HU"/>
              <a:t>Egyszerre csak az egyik csoport mozog</a:t>
            </a:r>
            <a:r>
              <a:rPr lang="hu-HU"/>
              <a:t> egy transzformációban.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70"/>
          <p:cNvSpPr txBox="1"/>
          <p:nvPr>
            <p:ph type="title"/>
          </p:nvPr>
        </p:nvSpPr>
        <p:spPr>
          <a:xfrm>
            <a:off x="1154954" y="973668"/>
            <a:ext cx="9992017" cy="10728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hu-HU"/>
              <a:t>Phase (IV): Histograms of meta-modules</a:t>
            </a:r>
            <a:endParaRPr/>
          </a:p>
        </p:txBody>
      </p:sp>
      <p:sp>
        <p:nvSpPr>
          <p:cNvPr id="709" name="Google Shape;709;p70"/>
          <p:cNvSpPr txBox="1"/>
          <p:nvPr>
            <p:ph idx="1" type="body"/>
          </p:nvPr>
        </p:nvSpPr>
        <p:spPr>
          <a:xfrm>
            <a:off x="1154954" y="2603500"/>
            <a:ext cx="8825659" cy="3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Általános átalakítás két különböző konfiguráció között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III. fázis végére a modulok szabályos, x-monoton hisztogram alakban állnak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 sz="1800"/>
              <a:t>Meta-modulok alkotják az oszlopokat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 sz="1800"/>
              <a:t>Keleti oldalról „üres”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 sz="1800"/>
              <a:t>Szabályos, rácsos struktúra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Meta-modul: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 sz="1800"/>
              <a:t>3x3-as vagy O-alakú blokkok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 sz="1800"/>
              <a:t>Önmagukban jól mozgathatók és mindig megtartják a konnektivitást</a:t>
            </a:r>
            <a:endParaRPr sz="1800"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 sz="1800"/>
              <a:t>Blokk szintű kezelés 🡪 biztosítja a linearitást + gyorsabb</a:t>
            </a:r>
            <a:endParaRPr sz="1800"/>
          </a:p>
          <a:p>
            <a:pPr indent="-204469" lvl="1" marL="74295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71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hu-HU"/>
              <a:t>Fogalmak</a:t>
            </a:r>
            <a:endParaRPr/>
          </a:p>
        </p:txBody>
      </p:sp>
      <p:sp>
        <p:nvSpPr>
          <p:cNvPr id="715" name="Google Shape;715;p71"/>
          <p:cNvSpPr txBox="1"/>
          <p:nvPr>
            <p:ph idx="1" type="body"/>
          </p:nvPr>
        </p:nvSpPr>
        <p:spPr>
          <a:xfrm>
            <a:off x="1154954" y="2603500"/>
            <a:ext cx="8825659" cy="35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hu-HU"/>
              <a:t>Skálázott konfiguráció (Scale):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 sz="1800"/>
              <a:t>Meta-modulok építik fel, amik diszjunktak (nem fedik egymást)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 sz="1800"/>
              <a:t>Minden meta-modul középpontja illeszkedik egy 3x3-as rácsra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 sz="1800"/>
              <a:t>Összes meta-modul középpontja ugyanarra a rácsra esik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hu-HU"/>
              <a:t>Hisztogram konfiguráció: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 sz="1800"/>
              <a:t>Van egy alap (</a:t>
            </a:r>
            <a:r>
              <a:rPr i="1" lang="hu-HU" sz="1800"/>
              <a:t>base</a:t>
            </a:r>
            <a:r>
              <a:rPr lang="hu-HU" sz="1800"/>
              <a:t>), ami egy egyenes sor modul (pl. vízszintesen végig)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 sz="1800"/>
              <a:t>Ehhez az alaphoz merőlegesen kapcsolódnak oszlopok (</a:t>
            </a:r>
            <a:r>
              <a:rPr i="1" lang="hu-HU" sz="1800"/>
              <a:t>bars</a:t>
            </a:r>
            <a:r>
              <a:rPr lang="hu-HU" sz="1800"/>
              <a:t>), vagyis egyenes modul-sorok, amelyek az alapból "felfelé" vagy "lefelé" indulnak.</a:t>
            </a:r>
            <a:endParaRPr/>
          </a:p>
          <a:p>
            <a:pPr indent="-204469" lvl="1" marL="74295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7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21" name="Google Shape;721;p72"/>
          <p:cNvSpPr/>
          <p:nvPr/>
        </p:nvSpPr>
        <p:spPr>
          <a:xfrm>
            <a:off x="0" y="1587"/>
            <a:ext cx="12192000" cy="6856413"/>
          </a:xfrm>
          <a:custGeom>
            <a:rect b="b" l="l" r="r" t="t"/>
            <a:pathLst>
              <a:path extrusionOk="0" h="8638" w="15356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22" name="Google Shape;722;p72"/>
          <p:cNvSpPr txBox="1"/>
          <p:nvPr>
            <p:ph type="title"/>
          </p:nvPr>
        </p:nvSpPr>
        <p:spPr>
          <a:xfrm>
            <a:off x="639098" y="629265"/>
            <a:ext cx="3421623" cy="5601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4000"/>
              <a:buFont typeface="Century Gothic"/>
              <a:buNone/>
            </a:pPr>
            <a:r>
              <a:rPr lang="hu-HU" sz="4000">
                <a:solidFill>
                  <a:srgbClr val="EBEBEB"/>
                </a:solidFill>
              </a:rPr>
              <a:t>Histogram → xy-monoton histogram</a:t>
            </a:r>
            <a:endParaRPr sz="4000">
              <a:solidFill>
                <a:srgbClr val="EBEBEB"/>
              </a:solidFill>
            </a:endParaRPr>
          </a:p>
        </p:txBody>
      </p:sp>
      <p:sp>
        <p:nvSpPr>
          <p:cNvPr id="723" name="Google Shape;723;p7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24" name="Google Shape;724;p72"/>
          <p:cNvSpPr txBox="1"/>
          <p:nvPr>
            <p:ph idx="1" type="body"/>
          </p:nvPr>
        </p:nvSpPr>
        <p:spPr>
          <a:xfrm>
            <a:off x="4719483" y="629265"/>
            <a:ext cx="6813755" cy="3811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>
                <a:solidFill>
                  <a:srgbClr val="FFFFFF"/>
                </a:solidFill>
              </a:rPr>
              <a:t>Histogram: alapvonalból és merőleges rudakból áll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>
                <a:solidFill>
                  <a:srgbClr val="FFFFFF"/>
                </a:solidFill>
              </a:rPr>
              <a:t>XY-mondoton hisztogram: két hisztogram találkozik egy közös sarokpontban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>
                <a:solidFill>
                  <a:srgbClr val="FFFFFF"/>
                </a:solidFill>
              </a:rPr>
              <a:t>Algoritmus biztosítja hogy a sweep után kapott hisztogrammot skálázza meta-modulokra (mindig 3-al osztható koordinátákhoz illesztve)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>
                <a:solidFill>
                  <a:srgbClr val="FFFFFF"/>
                </a:solidFill>
              </a:rPr>
              <a:t>Bármely két xy-monoton hisztogram összeköthető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 sz="1800">
                <a:solidFill>
                  <a:srgbClr val="FFFFFF"/>
                </a:solidFill>
              </a:rPr>
              <a:t>Lineáris számú lépéssel lehet mozogni a kettő között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 sz="1800">
                <a:solidFill>
                  <a:srgbClr val="FFFFFF"/>
                </a:solidFill>
              </a:rPr>
              <a:t>a modulok sosem lépik túl az eredeti két konfiguráció határoló dobozainak unióját</a:t>
            </a:r>
            <a:endParaRPr/>
          </a:p>
        </p:txBody>
      </p:sp>
      <p:pic>
        <p:nvPicPr>
          <p:cNvPr descr="A képen képernyőkép, sor, tér, Téglalap látható&#10;&#10;Előfordulhat, hogy az AI által létrehozott tartalom helytelen." id="725" name="Google Shape;725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9485" y="4582036"/>
            <a:ext cx="6813754" cy="1618737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73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hu-HU"/>
              <a:t>Az algoritmus utolsó fázisa</a:t>
            </a:r>
            <a:endParaRPr/>
          </a:p>
        </p:txBody>
      </p:sp>
      <p:sp>
        <p:nvSpPr>
          <p:cNvPr id="731" name="Google Shape;731;p73"/>
          <p:cNvSpPr txBox="1"/>
          <p:nvPr>
            <p:ph idx="1" type="body"/>
          </p:nvPr>
        </p:nvSpPr>
        <p:spPr>
          <a:xfrm>
            <a:off x="1219200" y="2364014"/>
            <a:ext cx="8825659" cy="4178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37" r="0" t="-87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 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74"/>
          <p:cNvSpPr txBox="1"/>
          <p:nvPr>
            <p:ph type="title"/>
          </p:nvPr>
        </p:nvSpPr>
        <p:spPr>
          <a:xfrm>
            <a:off x="1154954" y="712411"/>
            <a:ext cx="8761413" cy="1247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hu-HU"/>
              <a:t>Következtetés és továbbfejlesztési lehetőségek</a:t>
            </a:r>
            <a:endParaRPr/>
          </a:p>
        </p:txBody>
      </p:sp>
      <p:sp>
        <p:nvSpPr>
          <p:cNvPr id="738" name="Google Shape;738;p74"/>
          <p:cNvSpPr txBox="1"/>
          <p:nvPr>
            <p:ph idx="1" type="body"/>
          </p:nvPr>
        </p:nvSpPr>
        <p:spPr>
          <a:xfrm>
            <a:off x="1307354" y="2471057"/>
            <a:ext cx="8825659" cy="4103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hu-HU"/>
              <a:t>Eredmények</a:t>
            </a:r>
            <a:r>
              <a:rPr lang="hu-HU"/>
              <a:t>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 sz="1800"/>
              <a:t>Worst-case optimális algoritmus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 sz="1800"/>
              <a:t>Új eredmények a </a:t>
            </a:r>
            <a:r>
              <a:rPr i="1" lang="hu-HU" sz="1800"/>
              <a:t>sliding</a:t>
            </a:r>
            <a:r>
              <a:rPr lang="hu-HU" sz="1800"/>
              <a:t> </a:t>
            </a:r>
            <a:r>
              <a:rPr i="1" lang="hu-HU" sz="1800"/>
              <a:t>squares</a:t>
            </a:r>
            <a:r>
              <a:rPr lang="hu-HU" sz="1800"/>
              <a:t> modellhez, kihasználva a párhuzamos robotmozgást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 sz="1800"/>
              <a:t>Bizonyítva: Az elért felsőkorátok asszimptotikusan nem javíthatók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hu-HU"/>
              <a:t>Kutatási lehetőség</a:t>
            </a:r>
            <a:r>
              <a:rPr lang="hu-HU"/>
              <a:t>: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 sz="1800"/>
              <a:t>3D térben alkalmazni az algoritmust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 sz="1800"/>
              <a:t>Hatékony döntés: létezik-e 1-makespan ütemezés?</a:t>
            </a:r>
            <a:endParaRPr/>
          </a:p>
          <a:p>
            <a:pPr indent="-228600" lvl="2" marL="114300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hu-HU" sz="1600"/>
              <a:t>Modulok „sorbarendezése” xy-monotone konfigurációban O(P) lépés alatt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 sz="1800"/>
              <a:t>Ütemezés megtalálása O(d) makespannel, ahol </a:t>
            </a:r>
            <a:r>
              <a:rPr i="1" lang="hu-HU" sz="1800"/>
              <a:t>d</a:t>
            </a:r>
            <a:r>
              <a:rPr lang="hu-HU" sz="1800"/>
              <a:t> a max. távolság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3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hu-HU"/>
              <a:t>A kihívás</a:t>
            </a:r>
            <a:endParaRPr/>
          </a:p>
        </p:txBody>
      </p:sp>
      <p:sp>
        <p:nvSpPr>
          <p:cNvPr id="541" name="Google Shape;541;p43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A gyakorlati robotrendszerek </a:t>
            </a:r>
            <a:r>
              <a:rPr b="1" lang="hu-HU"/>
              <a:t>párhuzamosan</a:t>
            </a:r>
            <a:r>
              <a:rPr lang="hu-HU"/>
              <a:t> is tudnak mozogni.</a:t>
            </a:r>
            <a:br>
              <a:rPr lang="hu-HU"/>
            </a:br>
            <a:r>
              <a:rPr lang="hu-HU"/>
              <a:t>Ezért a cél: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hu-HU"/>
              <a:t>időoptimalizált</a:t>
            </a:r>
            <a:r>
              <a:rPr lang="hu-HU"/>
              <a:t> (makespan-optimal) megoldások kidolgozása,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ahol </a:t>
            </a:r>
            <a:r>
              <a:rPr b="1" lang="hu-HU"/>
              <a:t>több modul egyszerre mozoghat</a:t>
            </a:r>
            <a:r>
              <a:rPr lang="hu-HU"/>
              <a:t>, de még mindig </a:t>
            </a:r>
            <a:r>
              <a:rPr b="1" lang="hu-HU"/>
              <a:t>ütközésmentesen és kapcsolódva</a:t>
            </a:r>
            <a:r>
              <a:rPr lang="hu-HU"/>
              <a:t>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A szerzők tehát azt vizsgálják, hogyan lehet a </a:t>
            </a:r>
            <a:r>
              <a:rPr b="1" lang="hu-HU"/>
              <a:t>párhuzamos mozgást kihasználni</a:t>
            </a:r>
            <a:r>
              <a:rPr lang="hu-HU"/>
              <a:t>, hogy sokkal gyorsabban történjen a teljes átrendezés.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4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hu-HU"/>
              <a:t>Mozgásformák a „Sliding Squares” rendszerben</a:t>
            </a:r>
            <a:endParaRPr/>
          </a:p>
        </p:txBody>
      </p:sp>
      <p:sp>
        <p:nvSpPr>
          <p:cNvPr id="547" name="Google Shape;547;p44"/>
          <p:cNvSpPr txBox="1"/>
          <p:nvPr>
            <p:ph idx="1" type="body"/>
          </p:nvPr>
        </p:nvSpPr>
        <p:spPr>
          <a:xfrm>
            <a:off x="1122830" y="2384044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A szerzők kétféle mozgást engednek meg a modellben: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hu-HU"/>
              <a:t>Slide move</a:t>
            </a:r>
            <a:r>
              <a:rPr lang="hu-HU"/>
              <a:t> – amikor egy négyzet elcsúszik az egyik szomszédos, üres rácscellába (például jobbra, balra, fel vagy le).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hu-HU"/>
              <a:t>Convex move</a:t>
            </a:r>
            <a:r>
              <a:rPr lang="hu-HU"/>
              <a:t> – amikor egy négyzet </a:t>
            </a:r>
            <a:r>
              <a:rPr b="1" lang="hu-HU"/>
              <a:t>sarok mentén</a:t>
            </a:r>
            <a:r>
              <a:rPr lang="hu-HU"/>
              <a:t> fordul át (átlép a diagonális cellába), de csak akkor, ha ez nem bontja meg a kapcsolódást.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Ezek a mozgások </a:t>
            </a:r>
            <a:r>
              <a:rPr b="1" lang="hu-HU"/>
              <a:t>láncolhatók</a:t>
            </a:r>
            <a:r>
              <a:rPr lang="hu-HU"/>
              <a:t> (chained): vagyis több ilyen lépés egymás után hajtható végre, akár több modullal </a:t>
            </a:r>
            <a:r>
              <a:rPr b="1" lang="hu-HU"/>
              <a:t>párhuzamosan</a:t>
            </a:r>
            <a:r>
              <a:rPr lang="hu-HU"/>
              <a:t>, ha nem ütköznek.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548" name="Google Shape;54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247" y="5190757"/>
            <a:ext cx="10840963" cy="1543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5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hu-HU"/>
              <a:t>Elméleti eredmények</a:t>
            </a:r>
            <a:endParaRPr/>
          </a:p>
        </p:txBody>
      </p:sp>
      <p:sp>
        <p:nvSpPr>
          <p:cNvPr id="554" name="Google Shape;554;p45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Címkézetlen (unlabeled) eset: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hu-HU"/>
              <a:t>Már a makespan = 1 ütemezés eldöntése is NP-teljes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Címkézett (labeled) eset: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hu-HU"/>
              <a:t>makespan = 1 → polinomiális időben megoldható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hu-HU"/>
              <a:t>makespan = 2 → NP-teljes</a:t>
            </a:r>
            <a:endParaRPr/>
          </a:p>
          <a:p>
            <a:pPr indent="-204469" lvl="1" marL="74295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Az új algoritmus áttörést jelent, mert</a:t>
            </a:r>
            <a:br>
              <a:rPr lang="hu-HU"/>
            </a:br>
            <a:r>
              <a:rPr b="1" lang="hu-HU"/>
              <a:t>a szekvenciális módszerektől elmozdul a párhuzamos, optimalizált reconfiguráció felé</a:t>
            </a:r>
            <a:r>
              <a:rPr lang="hu-HU"/>
              <a:t>,</a:t>
            </a:r>
            <a:br>
              <a:rPr lang="hu-HU"/>
            </a:br>
            <a:r>
              <a:rPr lang="hu-HU"/>
              <a:t>amely </a:t>
            </a:r>
            <a:r>
              <a:rPr b="1" lang="hu-HU"/>
              <a:t>elméletileg optimális</a:t>
            </a:r>
            <a:r>
              <a:rPr lang="hu-HU"/>
              <a:t> és </a:t>
            </a:r>
            <a:r>
              <a:rPr b="1" lang="hu-HU"/>
              <a:t>gyakorlatban is megvalósítható</a:t>
            </a:r>
            <a:r>
              <a:rPr lang="hu-HU"/>
              <a:t>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6"/>
          <p:cNvSpPr txBox="1"/>
          <p:nvPr>
            <p:ph type="ctrTitle"/>
          </p:nvPr>
        </p:nvSpPr>
        <p:spPr>
          <a:xfrm>
            <a:off x="1310403" y="1925997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</a:pPr>
            <a:r>
              <a:rPr b="1" lang="hu-HU"/>
              <a:t>Modell definíciója</a:t>
            </a:r>
            <a:r>
              <a:rPr lang="hu-HU"/>
              <a:t>, </a:t>
            </a:r>
            <a:r>
              <a:rPr b="1" lang="hu-HU"/>
              <a:t>a mozgások szabályai</a:t>
            </a:r>
            <a:r>
              <a:rPr lang="hu-HU"/>
              <a:t>, és </a:t>
            </a:r>
            <a:r>
              <a:rPr b="1" lang="hu-HU"/>
              <a:t>az ütközések típusai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7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hu-HU"/>
              <a:t>A kutatás alapja: a rácsmodell (grid model)</a:t>
            </a:r>
            <a:endParaRPr/>
          </a:p>
        </p:txBody>
      </p:sp>
      <p:sp>
        <p:nvSpPr>
          <p:cNvPr id="565" name="Google Shape;565;p47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A robotok (vagy modulok) </a:t>
            </a:r>
            <a:r>
              <a:rPr b="1" lang="hu-HU"/>
              <a:t>négyzet alakú egységek</a:t>
            </a:r>
            <a:r>
              <a:rPr lang="hu-HU"/>
              <a:t>, amelyek az </a:t>
            </a:r>
            <a:r>
              <a:rPr b="1" lang="hu-HU"/>
              <a:t>egész számok koordinátáival definiált rácson</a:t>
            </a:r>
            <a:r>
              <a:rPr lang="hu-HU"/>
              <a:t> (integer grid) helyezkednek el.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Minden cella (négyzet) </a:t>
            </a:r>
            <a:r>
              <a:rPr b="1" lang="hu-HU"/>
              <a:t>egyetlen modult</a:t>
            </a:r>
            <a:r>
              <a:rPr lang="hu-HU"/>
              <a:t> tartalmazhat.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Egy cellát a koordinátái azonosítanak: </a:t>
            </a:r>
            <a:r>
              <a:rPr b="1" lang="hu-HU"/>
              <a:t>x(u)</a:t>
            </a:r>
            <a:r>
              <a:rPr lang="hu-HU"/>
              <a:t>, </a:t>
            </a:r>
            <a:r>
              <a:rPr b="1" lang="hu-HU"/>
              <a:t>y(u)</a:t>
            </a:r>
            <a:r>
              <a:rPr lang="hu-HU"/>
              <a:t>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A rács irányai: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hu-HU"/>
              <a:t>(1, 0) → </a:t>
            </a:r>
            <a:r>
              <a:rPr b="1" lang="hu-HU"/>
              <a:t>kelet</a:t>
            </a:r>
            <a:r>
              <a:rPr lang="hu-HU"/>
              <a:t>,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hu-HU"/>
              <a:t>(0, 1) → </a:t>
            </a:r>
            <a:r>
              <a:rPr b="1" lang="hu-HU"/>
              <a:t>észak</a:t>
            </a:r>
            <a:r>
              <a:rPr lang="hu-HU"/>
              <a:t>,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hu-HU"/>
              <a:t>a negatív irányok pedig </a:t>
            </a:r>
            <a:r>
              <a:rPr b="1" lang="hu-HU"/>
              <a:t>nyugat</a:t>
            </a:r>
            <a:r>
              <a:rPr lang="hu-HU"/>
              <a:t> és </a:t>
            </a:r>
            <a:r>
              <a:rPr b="1" lang="hu-HU"/>
              <a:t>dél</a:t>
            </a:r>
            <a:r>
              <a:rPr lang="hu-HU"/>
              <a:t>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Ez azért fontos, mert az algoritmus ezekre a diszkrét koordinátákra építve írja le a mozgásokat.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8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hu-HU"/>
              <a:t>Szomszédság és kapcsolódás</a:t>
            </a:r>
            <a:endParaRPr/>
          </a:p>
        </p:txBody>
      </p:sp>
      <p:sp>
        <p:nvSpPr>
          <p:cNvPr id="571" name="Google Shape;571;p48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A modulok közötti kapcsolatokat </a:t>
            </a:r>
            <a:r>
              <a:rPr b="1" lang="hu-HU"/>
              <a:t>szomszédsági viszonyokkal</a:t>
            </a:r>
            <a:r>
              <a:rPr lang="hu-HU"/>
              <a:t> írják le: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hu-HU"/>
              <a:t>Edge-adjacent (élszomszédos):</a:t>
            </a:r>
            <a:r>
              <a:rPr lang="hu-HU"/>
              <a:t> két cella közös élt oszt meg.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hu-HU"/>
              <a:t>Vertex-adjacent (csúcsszomszédos):</a:t>
            </a:r>
            <a:r>
              <a:rPr lang="hu-HU"/>
              <a:t> csak a sarkuk ér össze → „</a:t>
            </a:r>
            <a:r>
              <a:rPr b="1" lang="hu-HU"/>
              <a:t>diagonálisan szomszédos</a:t>
            </a:r>
            <a:r>
              <a:rPr lang="hu-HU"/>
              <a:t>”.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A </a:t>
            </a:r>
            <a:r>
              <a:rPr b="1" lang="hu-HU"/>
              <a:t>konfiguráció (C)</a:t>
            </a:r>
            <a:r>
              <a:rPr lang="hu-HU"/>
              <a:t> az összes elfoglalt cella halmaza.</a:t>
            </a:r>
            <a:br>
              <a:rPr lang="hu-HU"/>
            </a:br>
            <a:r>
              <a:rPr lang="hu-HU"/>
              <a:t>Egy konfiguráció </a:t>
            </a:r>
            <a:r>
              <a:rPr b="1" lang="hu-HU"/>
              <a:t>érvényes (valid)</a:t>
            </a:r>
            <a:r>
              <a:rPr lang="hu-HU"/>
              <a:t>, ha a cellák élszomszédos gráfja </a:t>
            </a:r>
            <a:r>
              <a:rPr b="1" lang="hu-HU"/>
              <a:t>összefüggő</a:t>
            </a:r>
            <a:r>
              <a:rPr lang="hu-HU"/>
              <a:t> (vagyis minden modul közvetve össze van kapcsolva).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Minden konfigurációhoz tartozik egy </a:t>
            </a:r>
            <a:r>
              <a:rPr b="1" lang="hu-HU"/>
              <a:t>legkisebb téglalap (bounding box)</a:t>
            </a:r>
            <a:r>
              <a:rPr lang="hu-HU"/>
              <a:t>, amely az összes modult lefedi, és </a:t>
            </a:r>
            <a:r>
              <a:rPr b="1" lang="hu-HU"/>
              <a:t>ennek a kerülete P</a:t>
            </a:r>
            <a:r>
              <a:rPr lang="hu-HU"/>
              <a:t> – ez a későbbi </a:t>
            </a:r>
            <a:r>
              <a:rPr i="1" lang="hu-HU"/>
              <a:t>makespan</a:t>
            </a:r>
            <a:r>
              <a:rPr lang="hu-HU"/>
              <a:t> számítás alapja.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 tanácsterem">
  <a:themeElements>
    <a:clrScheme name="Szürkeárnyalatos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on tanácsterem">
  <a:themeElements>
    <a:clrScheme name="Szürkeárnyalatos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Ion tanácsterem">
  <a:themeElements>
    <a:clrScheme name="Szürkeárnyalatos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