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45"/>
  </p:notesMasterIdLst>
  <p:sldIdLst>
    <p:sldId id="256" r:id="rId4"/>
    <p:sldId id="257" r:id="rId5"/>
    <p:sldId id="258" r:id="rId6"/>
    <p:sldId id="259" r:id="rId7"/>
    <p:sldId id="260" r:id="rId8"/>
    <p:sldId id="261" r:id="rId9"/>
    <p:sldId id="294" r:id="rId10"/>
    <p:sldId id="295" r:id="rId11"/>
    <p:sldId id="296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91" r:id="rId25"/>
    <p:sldId id="292" r:id="rId26"/>
    <p:sldId id="276" r:id="rId27"/>
    <p:sldId id="297" r:id="rId28"/>
    <p:sldId id="293" r:id="rId29"/>
    <p:sldId id="277" r:id="rId30"/>
    <p:sldId id="298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x="12192000" cy="6858000"/>
  <p:notesSz cx="6858000" cy="9144000"/>
  <p:embeddedFontLst>
    <p:embeddedFont>
      <p:font typeface="Century Gothic" panose="020B0502020202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2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3.fntdata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1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892bdade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3892bdade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892bdade9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g3892bdade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892bdade9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3892bdade9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8506d764b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g38506d764b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8506d764b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38506d764b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8506d764b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g38506d764b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8506d764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38506d764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8506d764b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g38506d764b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8506d764b0_4_2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g38506d764b0_4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8506d764b0_4_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g38506d764b0_4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8506d764b0_4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38506d764b0_4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8506d764b0_4_2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g38506d764b0_4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8506d764b0_4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g38506d764b0_4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aszimptotikusan nem javítható: a leírt módszer által elért felső korlát és a bizonyított alsó korlát ugyanabba a nagyságrendbe esik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a probléma legrosszabb esetben ennyire nehéz, és nincs olyan algoritmus, ami minden esetre lényegesen gyorsabb lehetne</a:t>
            </a:r>
            <a:endParaRPr/>
          </a:p>
        </p:txBody>
      </p:sp>
      <p:sp>
        <p:nvSpPr>
          <p:cNvPr id="735" name="Google Shape;735;g38506d764b0_4_2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41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AEAEA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rtalomrész képaláírással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7" name="Google Shape;117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2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6" name="Google Shape;126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ép képaláírással" type="picTx">
  <p:cSld name="PICTURE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6" name="Google Shape;136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5" name="Google Shape;14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48" name="Google Shape;148;p1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ámakép képaláírással">
  <p:cSld name="Panorámakép képaláírással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5" name="Google Shape;155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3" name="Google Shape;163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66" name="Google Shape;166;p14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dézet képaláírással">
  <p:cSld name="Idézet képaláírással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0" name="Google Shape;190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8" name="Google Shape;198;p1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9" name="Google Shape;199;p16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600" b="0" i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600" b="0" i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AEAE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évkártya">
  <p:cSld name="Névkártya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0" name="Google Shape;210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8" name="Google Shape;218;p1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asáb">
  <p:cSld name="3 hasáb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33" name="Google Shape;233;p18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18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éphasáb">
  <p:cSld name="3 képhasáb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41" name="Google Shape;241;p19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42" name="Google Shape;242;p19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44" name="Google Shape;244;p19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45" name="Google Shape;245;p19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47" name="Google Shape;247;p19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48" name="Google Shape;248;p19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49" name="Google Shape;249;p19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19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p1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üggőleges cím és szöveg" type="vertTitleAndTx">
  <p:cSld name="VERTICAL_TITLE_AND_VERTICAL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2" name="Google Shape;262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71" name="Google Shape;271;p2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2" name="Google Shape;272;p21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type="title">
  <p:cSld name="TITLE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3" name="Google Shape;303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05" name="Google Shape;305;p24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AEAEA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zakaszfejléc" type="secHead">
  <p:cSld name="SECTION_HEADER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3" name="Google Shape;313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1" name="Google Shape;321;p2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23" name="Google Shape;323;p25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26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3" name="Google Shape;333;p2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type="blank">
  <p:cSld name="BLANK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rtalomrész képaláírással" type="objTx">
  <p:cSld name="OBJECT_WITH_CAPTION_TEX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7" name="Google Shape;357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66" name="Google Shape;366;p3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67" name="Google Shape;367;p30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30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69" name="Google Shape;369;p30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3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ép képaláírással" type="picTx">
  <p:cSld name="PICTURE_WITH_CAPTION_TEX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6" name="Google Shape;376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85" name="Google Shape;385;p3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86" name="Google Shape;386;p31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1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388" name="Google Shape;388;p3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89" name="Google Shape;389;p3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3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ámakép képaláírással">
  <p:cSld name="Panorámakép képaláírással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5" name="Google Shape;395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03" name="Google Shape;403;p3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04" name="Google Shape;404;p32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32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406" name="Google Shape;406;p32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07" name="Google Shape;407;p3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 és képaláírás">
  <p:cSld name="Cím és képaláírás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3" name="Google Shape;413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21" name="Google Shape;421;p3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24" name="Google Shape;424;p3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3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dézet képaláírással">
  <p:cSld name="Idézet képaláírással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0" name="Google Shape;430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38" name="Google Shape;438;p3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39" name="Google Shape;439;p34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600" b="0" i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440" name="Google Shape;440;p34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600" b="0" i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441" name="Google Shape;441;p34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4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AEAE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43" name="Google Shape;443;p34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44" name="Google Shape;444;p3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3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évkártya">
  <p:cSld name="Névkártya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0" name="Google Shape;450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58" name="Google Shape;458;p3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59" name="Google Shape;459;p35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35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3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3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asáb">
  <p:cSld name="3 hasáb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6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68" name="Google Shape;468;p36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69" name="Google Shape;469;p36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71" name="Google Shape;471;p36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2" name="Google Shape;472;p36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473" name="Google Shape;473;p36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4" name="Google Shape;474;p36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3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éphasáb">
  <p:cSld name="3 képhasáb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37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81" name="Google Shape;481;p37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482" name="Google Shape;482;p37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84" name="Google Shape;484;p37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485" name="Google Shape;485;p37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86" name="Google Shape;486;p37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87" name="Google Shape;487;p37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488" name="Google Shape;488;p37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489" name="Google Shape;489;p37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0" name="Google Shape;490;p3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1" name="Google Shape;491;p3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38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97" name="Google Shape;497;p38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3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3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üggőleges cím és szöveg" type="vertTitleAndTx">
  <p:cSld name="VERTICAL_TITLE_AND_VERTICAL_TEXT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2" name="Google Shape;502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11" name="Google Shape;511;p3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12" name="Google Shape;512;p39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39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3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3" name="Google Shape;63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AEAEA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zakaszfejléc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Google Shape;73;p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1" name="Google Shape;81;p7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0" name="Google Shape;280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"/>
          <p:cNvSpPr txBox="1">
            <a:spLocks noGrp="1"/>
          </p:cNvSpPr>
          <p:nvPr>
            <p:ph type="ctrTitle"/>
          </p:nvPr>
        </p:nvSpPr>
        <p:spPr>
          <a:xfrm>
            <a:off x="1683171" y="831445"/>
            <a:ext cx="8825658" cy="287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hu-HU">
                <a:solidFill>
                  <a:schemeClr val="lt1"/>
                </a:solidFill>
              </a:rPr>
              <a:t>Sliding Squares in Parallel</a:t>
            </a:r>
            <a:endParaRPr/>
          </a:p>
        </p:txBody>
      </p:sp>
      <p:sp>
        <p:nvSpPr>
          <p:cNvPr id="523" name="Google Shape;523;p40"/>
          <p:cNvSpPr txBox="1"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hu-HU" sz="2000"/>
              <a:t>KÉSZÍTETTE: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hu-HU" sz="2000"/>
              <a:t>GERGELYI LAURA BOGLÁRKA, SZÁSZ KRISTÓF RÓBERT, KISS MARCELL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>
            <a:spLocks noGrp="1"/>
          </p:cNvSpPr>
          <p:nvPr>
            <p:ph type="ctrTitle"/>
          </p:nvPr>
        </p:nvSpPr>
        <p:spPr>
          <a:xfrm>
            <a:off x="1310403" y="1925997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hu-HU" b="1"/>
              <a:t>Modell definíciója</a:t>
            </a:r>
            <a:r>
              <a:rPr lang="hu-HU"/>
              <a:t>, </a:t>
            </a:r>
            <a:r>
              <a:rPr lang="hu-HU" b="1"/>
              <a:t>a mozgások szabályai</a:t>
            </a:r>
            <a:r>
              <a:rPr lang="hu-HU"/>
              <a:t>, és </a:t>
            </a:r>
            <a:r>
              <a:rPr lang="hu-HU" b="1"/>
              <a:t>az ütközések típusai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kutatás alapja: a rácsmodell (grid model)</a:t>
            </a:r>
            <a:endParaRPr/>
          </a:p>
        </p:txBody>
      </p:sp>
      <p:sp>
        <p:nvSpPr>
          <p:cNvPr id="565" name="Google Shape;565;p4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robotok (vagy modulok) </a:t>
            </a:r>
            <a:r>
              <a:rPr lang="hu-HU" b="1"/>
              <a:t>négyzet alakú egységek</a:t>
            </a:r>
            <a:r>
              <a:rPr lang="hu-HU"/>
              <a:t>, amelyek az </a:t>
            </a:r>
            <a:r>
              <a:rPr lang="hu-HU" b="1"/>
              <a:t>egész számok koordinátáival definiált rácson</a:t>
            </a:r>
            <a:r>
              <a:rPr lang="hu-HU"/>
              <a:t> (integer grid) helyezkednek el.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Minden cella (négyzet) </a:t>
            </a:r>
            <a:r>
              <a:rPr lang="hu-HU" b="1"/>
              <a:t>egyetlen modult</a:t>
            </a:r>
            <a:r>
              <a:rPr lang="hu-HU"/>
              <a:t> tartalmazhat.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cellát a koordinátái azonosítanak: </a:t>
            </a:r>
            <a:r>
              <a:rPr lang="hu-HU" b="1"/>
              <a:t>x(u)</a:t>
            </a:r>
            <a:r>
              <a:rPr lang="hu-HU"/>
              <a:t>, </a:t>
            </a:r>
            <a:r>
              <a:rPr lang="hu-HU" b="1"/>
              <a:t>y(u)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rács irányai: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(1, 0) → </a:t>
            </a:r>
            <a:r>
              <a:rPr lang="hu-HU" b="1"/>
              <a:t>kelet</a:t>
            </a:r>
            <a:r>
              <a:rPr lang="hu-HU"/>
              <a:t>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(0, 1) → </a:t>
            </a:r>
            <a:r>
              <a:rPr lang="hu-HU" b="1"/>
              <a:t>észak</a:t>
            </a:r>
            <a:r>
              <a:rPr lang="hu-HU"/>
              <a:t>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a negatív irányok pedig </a:t>
            </a:r>
            <a:r>
              <a:rPr lang="hu-HU" b="1"/>
              <a:t>nyugat</a:t>
            </a:r>
            <a:r>
              <a:rPr lang="hu-HU"/>
              <a:t> és </a:t>
            </a:r>
            <a:r>
              <a:rPr lang="hu-HU" b="1"/>
              <a:t>dél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 azért fontos, mert az algoritmus ezekre a diszkrét koordinátákra építve írja le a mozgásokat.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Szomszédság és kapcsolódás</a:t>
            </a:r>
            <a:endParaRPr/>
          </a:p>
        </p:txBody>
      </p:sp>
      <p:sp>
        <p:nvSpPr>
          <p:cNvPr id="571" name="Google Shape;571;p4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modulok közötti kapcsolatokat </a:t>
            </a:r>
            <a:r>
              <a:rPr lang="hu-HU" b="1"/>
              <a:t>szomszédsági viszonyokkal</a:t>
            </a:r>
            <a:r>
              <a:rPr lang="hu-HU"/>
              <a:t> írják le: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Edge-adjacent (élszomszédos):</a:t>
            </a:r>
            <a:r>
              <a:rPr lang="hu-HU"/>
              <a:t> két cella közös élt oszt meg.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Vertex-adjacent (csúcsszomszédos):</a:t>
            </a:r>
            <a:r>
              <a:rPr lang="hu-HU"/>
              <a:t> csak a sarkuk ér össze → „</a:t>
            </a:r>
            <a:r>
              <a:rPr lang="hu-HU" b="1"/>
              <a:t>diagonálisan szomszédos</a:t>
            </a:r>
            <a:r>
              <a:rPr lang="hu-HU"/>
              <a:t>”.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</a:t>
            </a:r>
            <a:r>
              <a:rPr lang="hu-HU" b="1"/>
              <a:t>konfiguráció (C)</a:t>
            </a:r>
            <a:r>
              <a:rPr lang="hu-HU"/>
              <a:t> az összes elfoglalt cella halmaza.</a:t>
            </a:r>
            <a:br>
              <a:rPr lang="hu-HU"/>
            </a:br>
            <a:r>
              <a:rPr lang="hu-HU"/>
              <a:t>Egy konfiguráció </a:t>
            </a:r>
            <a:r>
              <a:rPr lang="hu-HU" b="1"/>
              <a:t>érvényes (valid)</a:t>
            </a:r>
            <a:r>
              <a:rPr lang="hu-HU"/>
              <a:t>, ha a cellák élszomszédos gráfja </a:t>
            </a:r>
            <a:r>
              <a:rPr lang="hu-HU" b="1"/>
              <a:t>összefüggő</a:t>
            </a:r>
            <a:r>
              <a:rPr lang="hu-HU"/>
              <a:t> (vagyis minden modul közvetve össze van kapcsolva).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Minden konfigurációhoz tartozik egy </a:t>
            </a:r>
            <a:r>
              <a:rPr lang="hu-HU" b="1"/>
              <a:t>legkisebb téglalap (bounding box)</a:t>
            </a:r>
            <a:r>
              <a:rPr lang="hu-HU"/>
              <a:t>, amely az összes modult lefedi, és </a:t>
            </a:r>
            <a:r>
              <a:rPr lang="hu-HU" b="1"/>
              <a:t>ennek a kerülete P</a:t>
            </a:r>
            <a:r>
              <a:rPr lang="hu-HU"/>
              <a:t> – ez a későbbi </a:t>
            </a:r>
            <a:r>
              <a:rPr lang="hu-HU" i="1"/>
              <a:t>makespan</a:t>
            </a:r>
            <a:r>
              <a:rPr lang="hu-HU"/>
              <a:t> számítás alapja.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mozgás típusai </a:t>
            </a:r>
            <a:endParaRPr/>
          </a:p>
        </p:txBody>
      </p:sp>
      <p:sp>
        <p:nvSpPr>
          <p:cNvPr id="577" name="Google Shape;577;p4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 modulok </a:t>
            </a:r>
            <a:r>
              <a:rPr lang="hu-HU" b="1"/>
              <a:t>kétféle mozdulatot</a:t>
            </a:r>
            <a:r>
              <a:rPr lang="hu-HU"/>
              <a:t> hajthatnak végre, mindig </a:t>
            </a:r>
            <a:r>
              <a:rPr lang="hu-HU" b="1"/>
              <a:t>rácspontosan</a:t>
            </a:r>
            <a:r>
              <a:rPr lang="hu-HU"/>
              <a:t> és </a:t>
            </a:r>
            <a:r>
              <a:rPr lang="hu-HU" b="1"/>
              <a:t>ütközésmentesen</a:t>
            </a:r>
            <a:r>
              <a:rPr lang="hu-HU"/>
              <a:t>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 b="1"/>
              <a:t>Slide (csúszás):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A modul </a:t>
            </a:r>
            <a:r>
              <a:rPr lang="hu-HU" b="1"/>
              <a:t>egy élszomszédos cellába</a:t>
            </a:r>
            <a:r>
              <a:rPr lang="hu-HU"/>
              <a:t> csúszik,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csak akkor, ha </a:t>
            </a:r>
            <a:r>
              <a:rPr lang="hu-HU" b="1"/>
              <a:t>az út mentén végig foglalt cellák</a:t>
            </a:r>
            <a:r>
              <a:rPr lang="hu-HU"/>
              <a:t> vannak (vagyis a modul egy „fal mentén” csúszik).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 b="1"/>
              <a:t>Convex transition (konvex átmenet):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A modul </a:t>
            </a:r>
            <a:r>
              <a:rPr lang="hu-HU" b="1"/>
              <a:t>átlép egy sarok mentén</a:t>
            </a:r>
            <a:r>
              <a:rPr lang="hu-HU"/>
              <a:t> egy szomszédos cellába,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csak akkor lehetséges, ha </a:t>
            </a:r>
            <a:r>
              <a:rPr lang="hu-HU" b="1"/>
              <a:t>a célcella és az átmeneti cella üres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Példa: Egy modul elmozdulhat keletre, ha mellette lévő cellák folyamatosan foglaltak, vagy „átugorhat” egy üres sarok mentén.</a:t>
            </a:r>
            <a:endParaRPr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Párhuzamos mozgás – „transformation”</a:t>
            </a:r>
            <a:endParaRPr/>
          </a:p>
        </p:txBody>
      </p:sp>
      <p:sp>
        <p:nvSpPr>
          <p:cNvPr id="583" name="Google Shape;583;p5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Ha több modul </a:t>
            </a:r>
            <a:r>
              <a:rPr lang="hu-HU" b="1"/>
              <a:t>egyszerre</a:t>
            </a:r>
            <a:r>
              <a:rPr lang="hu-HU"/>
              <a:t> hajt végre mozgást, az egy </a:t>
            </a:r>
            <a:r>
              <a:rPr lang="hu-HU" b="1"/>
              <a:t>transformation</a:t>
            </a:r>
            <a:r>
              <a:rPr lang="hu-HU"/>
              <a:t> (átalakítás).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Minden slide és convex transition </a:t>
            </a:r>
            <a:r>
              <a:rPr lang="hu-HU" b="1"/>
              <a:t>ugyanannyi időbe telik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teljes </a:t>
            </a:r>
            <a:r>
              <a:rPr lang="hu-HU" b="1"/>
              <a:t>sorozat</a:t>
            </a:r>
            <a:r>
              <a:rPr lang="hu-HU"/>
              <a:t> ezekből a transformation-ökből egy </a:t>
            </a:r>
            <a:r>
              <a:rPr lang="hu-HU" b="1"/>
              <a:t>schedule (ütemezés)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</a:t>
            </a:r>
            <a:r>
              <a:rPr lang="hu-HU" b="1"/>
              <a:t>schedule akkor legális</a:t>
            </a:r>
            <a:r>
              <a:rPr lang="hu-HU"/>
              <a:t>, ha: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minden pillanatban megmarad az összefüggés (connectivity),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 nincs ütközés (collision).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Kapcsolódás megőrzése (connectivity preservation)</a:t>
            </a:r>
            <a:endParaRPr/>
          </a:p>
        </p:txBody>
      </p:sp>
      <p:sp>
        <p:nvSpPr>
          <p:cNvPr id="589" name="Google Shape;589;p5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szerzők bevezetnek egy fontos fogalmat:</a:t>
            </a:r>
            <a:br>
              <a:rPr lang="hu-HU"/>
            </a:br>
            <a:r>
              <a:rPr lang="hu-HU" b="1"/>
              <a:t>„connected backbone”</a:t>
            </a:r>
            <a:r>
              <a:rPr lang="hu-HU"/>
              <a:t> — azaz a konfiguráció „hátrahagyott váza”, ami mindig összefüggő marad.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modulkészlet </a:t>
            </a:r>
            <a:r>
              <a:rPr lang="hu-HU" b="1"/>
              <a:t>szabad (free)</a:t>
            </a:r>
            <a:r>
              <a:rPr lang="hu-HU"/>
              <a:t>, ha azok eltávolítása után a maradék konfiguráció </a:t>
            </a:r>
            <a:r>
              <a:rPr lang="hu-HU" b="1"/>
              <a:t>még mindig érvényes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párhuzamos mozgás (</a:t>
            </a:r>
            <a:r>
              <a:rPr lang="hu-HU" b="1"/>
              <a:t>C₁ → C₂</a:t>
            </a:r>
            <a:r>
              <a:rPr lang="hu-HU"/>
              <a:t>) csak akkor legális, ha a mozgó modulok halmaza </a:t>
            </a:r>
            <a:r>
              <a:rPr lang="hu-HU" b="1"/>
              <a:t>free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Ha nem, akkor a mozgás </a:t>
            </a:r>
            <a:r>
              <a:rPr lang="hu-HU" b="1"/>
              <a:t>megszakítja az összeköttetést</a:t>
            </a:r>
            <a:r>
              <a:rPr lang="hu-HU"/>
              <a:t> – ez </a:t>
            </a:r>
            <a:r>
              <a:rPr lang="hu-HU" b="1"/>
              <a:t>illegális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 biztosítja, hogy a robotrendszer mindig </a:t>
            </a:r>
            <a:r>
              <a:rPr lang="hu-HU" b="1"/>
              <a:t>egy darabban</a:t>
            </a:r>
            <a:r>
              <a:rPr lang="hu-HU"/>
              <a:t> marad, nem esik szét különálló csoportokra.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Ütközések típusai </a:t>
            </a:r>
            <a:endParaRPr/>
          </a:p>
        </p:txBody>
      </p:sp>
      <p:sp>
        <p:nvSpPr>
          <p:cNvPr id="595" name="Google Shape;595;p5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Az algoritmus figyel a </a:t>
            </a:r>
            <a:r>
              <a:rPr lang="hu-HU" b="1"/>
              <a:t>mozgások közti ütközésekre</a:t>
            </a:r>
            <a:r>
              <a:rPr lang="hu-HU"/>
              <a:t>, ezek négy fajtába sorolhatók: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(i) Közös cél:</a:t>
            </a:r>
            <a:r>
              <a:rPr lang="hu-HU"/>
              <a:t> két modul </a:t>
            </a:r>
            <a:r>
              <a:rPr lang="hu-HU" b="1"/>
              <a:t>ugyanabba a cellába</a:t>
            </a:r>
            <a:r>
              <a:rPr lang="hu-HU"/>
              <a:t> menne → ütközés.</a:t>
            </a:r>
            <a:br>
              <a:rPr lang="hu-HU"/>
            </a:br>
            <a:r>
              <a:rPr lang="hu-HU"/>
              <a:t>Vagy ha </a:t>
            </a:r>
            <a:r>
              <a:rPr lang="hu-HU" b="1"/>
              <a:t>helyet cserélnének (swap)</a:t>
            </a:r>
            <a:r>
              <a:rPr lang="hu-HU"/>
              <a:t> – ez is tiltott.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(ii) Közös átmeneti cella:</a:t>
            </a:r>
            <a:r>
              <a:rPr lang="hu-HU"/>
              <a:t> két </a:t>
            </a:r>
            <a:r>
              <a:rPr lang="hu-HU" b="1"/>
              <a:t>convex transition</a:t>
            </a:r>
            <a:r>
              <a:rPr lang="hu-HU"/>
              <a:t> áthalad ugyanazon közbenső cellán.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(iii) Ortogonális kereszt:</a:t>
            </a:r>
            <a:r>
              <a:rPr lang="hu-HU"/>
              <a:t> két </a:t>
            </a:r>
            <a:r>
              <a:rPr lang="hu-HU" b="1"/>
              <a:t>slide</a:t>
            </a:r>
            <a:r>
              <a:rPr lang="hu-HU"/>
              <a:t> úgy mozog, hogy az egyik </a:t>
            </a:r>
            <a:r>
              <a:rPr lang="hu-HU" b="1"/>
              <a:t>épp belép</a:t>
            </a:r>
            <a:r>
              <a:rPr lang="hu-HU"/>
              <a:t> abba a cellába, amit a másik </a:t>
            </a:r>
            <a:r>
              <a:rPr lang="hu-HU" b="1"/>
              <a:t>elhagy</a:t>
            </a:r>
            <a:r>
              <a:rPr lang="hu-HU"/>
              <a:t> → keresztezés.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(iv) Slide + convex ütközés:</a:t>
            </a:r>
            <a:r>
              <a:rPr lang="hu-HU"/>
              <a:t> a </a:t>
            </a:r>
            <a:r>
              <a:rPr lang="hu-HU" b="1"/>
              <a:t>slide célcellája</a:t>
            </a:r>
            <a:r>
              <a:rPr lang="hu-HU"/>
              <a:t> éppen az, </a:t>
            </a:r>
            <a:r>
              <a:rPr lang="hu-HU" b="1"/>
              <a:t>ahonnan</a:t>
            </a:r>
            <a:r>
              <a:rPr lang="hu-HU"/>
              <a:t> a convex transition indul, és a két mozgás </a:t>
            </a:r>
            <a:r>
              <a:rPr lang="hu-HU" b="1"/>
              <a:t>merőleges irányban</a:t>
            </a:r>
            <a:r>
              <a:rPr lang="hu-HU"/>
              <a:t> történik.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Makespan , In-place ütemezés</a:t>
            </a:r>
            <a:endParaRPr/>
          </a:p>
        </p:txBody>
      </p:sp>
      <p:sp>
        <p:nvSpPr>
          <p:cNvPr id="601" name="Google Shape;601;p5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makespan = hány „lépésből” (transformationből) áll az egész átalakulás.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Cél: minél kisebb makespan.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B₁ = a kezdőkonfiguráció (C₁) határoló téglalapja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B₂ = a célkonfiguráció (C₂) határoló téglalapja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Ezek közös bal-alsó sarkot osztanak meg (hogy könnyebb legyen az összehasonlítás).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ütemezés </a:t>
            </a:r>
            <a:r>
              <a:rPr lang="hu-HU" b="1"/>
              <a:t>in-place</a:t>
            </a:r>
            <a:r>
              <a:rPr lang="hu-HU"/>
              <a:t>, ha az </a:t>
            </a:r>
            <a:r>
              <a:rPr lang="hu-HU" b="1"/>
              <a:t>átmeneti konfigurációk</a:t>
            </a:r>
            <a:r>
              <a:rPr lang="hu-HU"/>
              <a:t> nem nyúlnak ki </a:t>
            </a:r>
            <a:r>
              <a:rPr lang="hu-HU" b="1"/>
              <a:t>B₁ ∪ B₂</a:t>
            </a:r>
            <a:r>
              <a:rPr lang="hu-HU"/>
              <a:t> területéből </a:t>
            </a:r>
            <a:r>
              <a:rPr lang="hu-HU" b="1"/>
              <a:t>egynél több modulnyival</a:t>
            </a:r>
            <a:r>
              <a:rPr lang="hu-HU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Extended bounding box (B′), Weakly in-place</a:t>
            </a:r>
            <a:endParaRPr/>
          </a:p>
        </p:txBody>
      </p:sp>
      <p:sp>
        <p:nvSpPr>
          <p:cNvPr id="607" name="Google Shape;607;p5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technikai számítások miatt a szerzők egy </a:t>
            </a:r>
            <a:r>
              <a:rPr lang="hu-HU" b="1"/>
              <a:t>kibővített bounding boxot</a:t>
            </a:r>
            <a:r>
              <a:rPr lang="hu-HU"/>
              <a:t> használnak: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a doboz méretei </a:t>
            </a:r>
            <a:r>
              <a:rPr lang="hu-HU" b="1"/>
              <a:t>3-mal oszthatók</a:t>
            </a:r>
            <a:r>
              <a:rPr lang="hu-HU"/>
              <a:t>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és van </a:t>
            </a:r>
            <a:r>
              <a:rPr lang="hu-HU" b="1"/>
              <a:t>3 egységnyi üres oszlop</a:t>
            </a:r>
            <a:r>
              <a:rPr lang="hu-HU"/>
              <a:t> a jobb szélen,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így minden mozgás matematikailag egyszerűbben kezelhető.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ütemezés </a:t>
            </a:r>
            <a:r>
              <a:rPr lang="hu-HU" b="1"/>
              <a:t>weakly in-place</a:t>
            </a:r>
            <a:r>
              <a:rPr lang="hu-HU"/>
              <a:t>, ha az átmeneti állapotok </a:t>
            </a:r>
            <a:r>
              <a:rPr lang="hu-HU" b="1"/>
              <a:t>csak egy kis, konstans mértékben</a:t>
            </a:r>
            <a:r>
              <a:rPr lang="hu-HU"/>
              <a:t> (néhány cellányival) lépnek ki a kibővített B₁′ ∪ B₂′ területéből.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worst-case optimal algorithm</a:t>
            </a:r>
            <a:endParaRPr/>
          </a:p>
        </p:txBody>
      </p:sp>
      <p:sp>
        <p:nvSpPr>
          <p:cNvPr id="613" name="Google Shape;613;p55"/>
          <p:cNvSpPr txBox="1">
            <a:spLocks noGrp="1"/>
          </p:cNvSpPr>
          <p:nvPr>
            <p:ph type="body" idx="1"/>
          </p:nvPr>
        </p:nvSpPr>
        <p:spPr>
          <a:xfrm>
            <a:off x="1154954" y="2286000"/>
            <a:ext cx="8825659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hu-HU" b="1" dirty="0"/>
              <a:t>Fő állítás:</a:t>
            </a:r>
            <a:br>
              <a:rPr lang="hu-HU" dirty="0"/>
            </a:br>
            <a:r>
              <a:rPr lang="hu-HU" dirty="0"/>
              <a:t>Bármely két konfiguráció (C₁, C₂) esetén van egy </a:t>
            </a:r>
            <a:r>
              <a:rPr lang="hu-HU" b="1" dirty="0" err="1"/>
              <a:t>feasible</a:t>
            </a:r>
            <a:r>
              <a:rPr lang="hu-HU" b="1" dirty="0"/>
              <a:t>, </a:t>
            </a:r>
            <a:r>
              <a:rPr lang="hu-HU" b="1" dirty="0" err="1"/>
              <a:t>weakly</a:t>
            </a:r>
            <a:r>
              <a:rPr lang="hu-HU" b="1" dirty="0"/>
              <a:t> in-</a:t>
            </a:r>
            <a:r>
              <a:rPr lang="hu-HU" b="1" dirty="0" err="1"/>
              <a:t>place</a:t>
            </a:r>
            <a:r>
              <a:rPr lang="hu-HU" dirty="0"/>
              <a:t> algoritmus, amely </a:t>
            </a:r>
            <a:r>
              <a:rPr lang="hu-HU" b="1" dirty="0"/>
              <a:t>O(P₁ + P₂)</a:t>
            </a:r>
            <a:r>
              <a:rPr lang="hu-HU" dirty="0"/>
              <a:t> transzformációval átalakít C₁-</a:t>
            </a:r>
            <a:r>
              <a:rPr lang="hu-HU" dirty="0" err="1"/>
              <a:t>ből</a:t>
            </a:r>
            <a:r>
              <a:rPr lang="hu-HU" dirty="0"/>
              <a:t> C₂-be, ahol P₁ és P₂ a konfigurációk </a:t>
            </a:r>
            <a:r>
              <a:rPr lang="hu-HU" dirty="0" err="1"/>
              <a:t>bounding</a:t>
            </a:r>
            <a:r>
              <a:rPr lang="hu-HU" dirty="0"/>
              <a:t> </a:t>
            </a:r>
            <a:r>
              <a:rPr lang="hu-HU" dirty="0" err="1"/>
              <a:t>boxainak</a:t>
            </a:r>
            <a:r>
              <a:rPr lang="hu-HU" dirty="0"/>
              <a:t> kerületei. Ez az eredmény </a:t>
            </a:r>
            <a:r>
              <a:rPr lang="hu-HU" b="1" dirty="0" err="1"/>
              <a:t>worst-case</a:t>
            </a:r>
            <a:r>
              <a:rPr lang="hu-HU" b="1" dirty="0"/>
              <a:t> optimális</a:t>
            </a:r>
            <a:r>
              <a:rPr lang="hu-HU" dirty="0"/>
              <a:t> is – nem lehet általánosan gyorsabb algoritmust készíteni (Lemma 5).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 b="1" dirty="0"/>
              <a:t>Algoritmus felépítése – 4 fázisban: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 b="1" dirty="0"/>
              <a:t>Gyűjtés (</a:t>
            </a:r>
            <a:r>
              <a:rPr lang="hu-HU" b="1" dirty="0" err="1"/>
              <a:t>Gathering</a:t>
            </a:r>
            <a:r>
              <a:rPr lang="hu-HU" b="1" dirty="0"/>
              <a:t>):</a:t>
            </a:r>
            <a:r>
              <a:rPr lang="hu-HU" dirty="0"/>
              <a:t> ≈ O(P₁) modul kiválasztása előkészítés céljából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 b="1" dirty="0" err="1"/>
              <a:t>Sweep</a:t>
            </a:r>
            <a:r>
              <a:rPr lang="hu-HU" b="1" dirty="0"/>
              <a:t>-line struktúra építése:</a:t>
            </a:r>
            <a:r>
              <a:rPr lang="hu-HU" dirty="0"/>
              <a:t> irányított szerkezet kialakítása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 b="1" dirty="0"/>
              <a:t>Átalakítás hisztogrammá:</a:t>
            </a:r>
            <a:r>
              <a:rPr lang="hu-HU" dirty="0"/>
              <a:t> a konfiguráció rendezése xy-</a:t>
            </a:r>
            <a:r>
              <a:rPr lang="hu-HU" dirty="0" err="1"/>
              <a:t>monotone</a:t>
            </a:r>
            <a:r>
              <a:rPr lang="hu-HU" dirty="0"/>
              <a:t> hisztogrammá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 b="1" dirty="0"/>
              <a:t>Hisztogram → célhisztogram → visszaalakítás:</a:t>
            </a:r>
            <a:r>
              <a:rPr lang="hu-HU" dirty="0"/>
              <a:t> az elrendezés átalakítása, majd fordított fázisok alkalmazása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 b="1" dirty="0"/>
              <a:t>Lényeg:</a:t>
            </a:r>
            <a:r>
              <a:rPr lang="hu-HU" dirty="0"/>
              <a:t> ez az algoritmus biztosítja, hogy a párhuzamos </a:t>
            </a:r>
            <a:r>
              <a:rPr lang="hu-HU" dirty="0" err="1"/>
              <a:t>újrakonfiguráció</a:t>
            </a:r>
            <a:r>
              <a:rPr lang="hu-HU" dirty="0"/>
              <a:t> ne csak lehetséges legyen, hanem </a:t>
            </a:r>
            <a:r>
              <a:rPr lang="hu-HU" b="1"/>
              <a:t>optimálisan gyors</a:t>
            </a:r>
            <a:r>
              <a:rPr lang="hu-HU"/>
              <a:t> </a:t>
            </a:r>
            <a:r>
              <a:rPr lang="hu-HU" dirty="0"/>
              <a:t>és </a:t>
            </a:r>
            <a:r>
              <a:rPr lang="hu-HU" b="1" dirty="0"/>
              <a:t>kivitelezhető</a:t>
            </a:r>
            <a:r>
              <a:rPr lang="hu-HU" dirty="0"/>
              <a:t> legyen gyakorlatban is (</a:t>
            </a:r>
            <a:r>
              <a:rPr lang="hu-HU" dirty="0" err="1"/>
              <a:t>weakly</a:t>
            </a:r>
            <a:r>
              <a:rPr lang="hu-HU" dirty="0"/>
              <a:t> in-</a:t>
            </a:r>
            <a:r>
              <a:rPr lang="hu-HU" dirty="0" err="1"/>
              <a:t>place</a:t>
            </a:r>
            <a:r>
              <a:rPr lang="hu-HU" dirty="0"/>
              <a:t>)</a:t>
            </a:r>
            <a:endParaRPr dirty="0"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 Moduláris robotok újrakonfigurálása algoritmikusan</a:t>
            </a:r>
            <a:endParaRPr/>
          </a:p>
        </p:txBody>
      </p:sp>
      <p:sp>
        <p:nvSpPr>
          <p:cNvPr id="529" name="Google Shape;529;p4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7" t="-8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Algoritmus felépítése – 4 fázis</a:t>
            </a:r>
            <a:endParaRPr/>
          </a:p>
        </p:txBody>
      </p:sp>
      <p:pic>
        <p:nvPicPr>
          <p:cNvPr id="619" name="Google Shape;619;p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97011" y="2603500"/>
            <a:ext cx="5742291" cy="34163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Phase (I): Gathering squares – A modulok összegyűjtése</a:t>
            </a:r>
            <a:endParaRPr/>
          </a:p>
        </p:txBody>
      </p:sp>
      <p:sp>
        <p:nvSpPr>
          <p:cNvPr id="625" name="Google Shape;625;p57"/>
          <p:cNvSpPr txBox="1">
            <a:spLocks noGrp="1"/>
          </p:cNvSpPr>
          <p:nvPr>
            <p:ph type="body" idx="1"/>
          </p:nvPr>
        </p:nvSpPr>
        <p:spPr>
          <a:xfrm>
            <a:off x="1154954" y="2441448"/>
            <a:ext cx="8825659" cy="407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 cél:</a:t>
            </a:r>
            <a:br>
              <a:rPr lang="hu-HU"/>
            </a:br>
            <a:r>
              <a:rPr lang="hu-HU"/>
              <a:t>➤ A szétszórtan elhelyezkedő modulok (négyzetek) </a:t>
            </a:r>
            <a:r>
              <a:rPr lang="hu-HU" b="1"/>
              <a:t>összegyűjtése egy összefüggő szerkezetbe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Az algoritmus a konfiguráció egy </a:t>
            </a:r>
            <a:r>
              <a:rPr lang="hu-HU" b="1"/>
              <a:t>fa-szerű részstruktúráját</a:t>
            </a:r>
            <a:r>
              <a:rPr lang="hu-HU"/>
              <a:t>, a </a:t>
            </a:r>
            <a:r>
              <a:rPr lang="hu-HU" b="1"/>
              <a:t>skeleton-t (vázszerkezet)</a:t>
            </a:r>
            <a:r>
              <a:rPr lang="hu-HU"/>
              <a:t> használja vezérlésként.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 skeleton működik „</a:t>
            </a:r>
            <a:r>
              <a:rPr lang="hu-HU" b="1"/>
              <a:t>gerincként</a:t>
            </a:r>
            <a:r>
              <a:rPr lang="hu-HU"/>
              <a:t>”: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Köré szerveződnek a mozgások.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Biztosítja a </a:t>
            </a:r>
            <a:r>
              <a:rPr lang="hu-HU" b="1"/>
              <a:t>kapcsolatot és az ütközésmentességet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Az így létrejövő </a:t>
            </a:r>
            <a:r>
              <a:rPr lang="hu-HU" b="1"/>
              <a:t>“vastagított”</a:t>
            </a:r>
            <a:r>
              <a:rPr lang="hu-HU"/>
              <a:t> rész (thick subskeleton)</a:t>
            </a:r>
            <a:br>
              <a:rPr lang="hu-HU"/>
            </a:br>
            <a:r>
              <a:rPr lang="hu-HU"/>
              <a:t>➤ </a:t>
            </a:r>
            <a:r>
              <a:rPr lang="hu-HU" b="1"/>
              <a:t>könnyebben mozgatható és formálható</a:t>
            </a:r>
            <a:r>
              <a:rPr lang="hu-HU"/>
              <a:t>, előkészítve a következő fázist (Phase II: sweep line kialakítása).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 i="1"/>
              <a:t>Összefoglalva:</a:t>
            </a:r>
            <a:br>
              <a:rPr lang="hu-HU"/>
            </a:br>
            <a:r>
              <a:rPr lang="hu-HU"/>
              <a:t>A fázis célja, hogy a konfigurációt </a:t>
            </a:r>
            <a:r>
              <a:rPr lang="hu-HU" b="1"/>
              <a:t>összesűrítse és strukturálja</a:t>
            </a:r>
            <a:r>
              <a:rPr lang="hu-HU"/>
              <a:t>, miközben a kapcsolatok megmaradnak.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EA5836-904E-9D45-AE4B-004D5B2D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Skeleton</a:t>
            </a:r>
            <a:r>
              <a:rPr lang="hu-HU" dirty="0"/>
              <a:t> létrehozása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3D6E2C-5EFC-2126-B2F1-360C70C41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/>
              <a:t>Kulcsötlet:</a:t>
            </a:r>
            <a:br>
              <a:rPr lang="hu-HU" dirty="0"/>
            </a:br>
            <a:r>
              <a:rPr lang="hu-HU" dirty="0"/>
              <a:t>A bonyolult konfigurációt (C) egyszerű, stabil „vázszerkezetté” (</a:t>
            </a:r>
            <a:r>
              <a:rPr lang="hu-HU" dirty="0" err="1"/>
              <a:t>skeleton</a:t>
            </a:r>
            <a:r>
              <a:rPr lang="hu-HU" dirty="0"/>
              <a:t>, S) alakítjuk.</a:t>
            </a:r>
            <a:br>
              <a:rPr lang="hu-HU" dirty="0"/>
            </a:br>
            <a:r>
              <a:rPr lang="hu-HU" dirty="0"/>
              <a:t>Ez a váz adja a további átalakítás alapját.</a:t>
            </a:r>
          </a:p>
          <a:p>
            <a:r>
              <a:rPr lang="hu-HU" b="1" dirty="0"/>
              <a:t>Fő lépések:</a:t>
            </a:r>
            <a:endParaRPr lang="hu-HU" dirty="0"/>
          </a:p>
          <a:p>
            <a:r>
              <a:rPr lang="hu-HU" dirty="0"/>
              <a:t>A konfigurációból kiválasztjuk azokat a modulokat, amelyek</a:t>
            </a:r>
          </a:p>
          <a:p>
            <a:pPr lvl="1"/>
            <a:r>
              <a:rPr lang="hu-HU" dirty="0"/>
              <a:t>páros x-koordinátán vannak, vagy</a:t>
            </a:r>
          </a:p>
          <a:p>
            <a:pPr lvl="1"/>
            <a:r>
              <a:rPr lang="hu-HU" dirty="0"/>
              <a:t>páratlan x-koordinátán, de nincs keleti/nyugati szomszédjuk.</a:t>
            </a:r>
          </a:p>
          <a:p>
            <a:r>
              <a:rPr lang="hu-HU" dirty="0"/>
              <a:t>Ezekből lesz az elsődleges </a:t>
            </a:r>
            <a:r>
              <a:rPr lang="hu-HU" dirty="0" err="1"/>
              <a:t>skeleton</a:t>
            </a:r>
            <a:r>
              <a:rPr lang="hu-HU" dirty="0"/>
              <a:t>.</a:t>
            </a:r>
          </a:p>
          <a:p>
            <a:r>
              <a:rPr lang="hu-HU" dirty="0"/>
              <a:t>A </a:t>
            </a:r>
            <a:r>
              <a:rPr lang="hu-HU" dirty="0" err="1"/>
              <a:t>skeleton</a:t>
            </a:r>
            <a:r>
              <a:rPr lang="hu-HU" dirty="0"/>
              <a:t>-t összekapcsoljuk, és eltávolítjuk a túl nagy ciklusokat (</a:t>
            </a:r>
            <a:r>
              <a:rPr lang="hu-HU" dirty="0" err="1"/>
              <a:t>max</a:t>
            </a:r>
            <a:r>
              <a:rPr lang="hu-HU" dirty="0"/>
              <a:t> 4-es ciklus marad).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785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0555219-7EE9-CF3E-CABA-6D2173A4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12" y="1050897"/>
            <a:ext cx="5184149" cy="4097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730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Az exoskeleton létrehozása</a:t>
            </a:r>
            <a:endParaRPr/>
          </a:p>
        </p:txBody>
      </p:sp>
      <p:sp>
        <p:nvSpPr>
          <p:cNvPr id="643" name="Google Shape;643;p6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715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r>
              <a:rPr lang="hu-HU" b="1" dirty="0"/>
              <a:t>Cél:</a:t>
            </a:r>
            <a:br>
              <a:rPr lang="hu-HU" dirty="0"/>
            </a:br>
            <a:r>
              <a:rPr lang="hu-HU" dirty="0"/>
              <a:t>A </a:t>
            </a:r>
            <a:r>
              <a:rPr lang="hu-HU" dirty="0" err="1"/>
              <a:t>skeleton</a:t>
            </a:r>
            <a:r>
              <a:rPr lang="hu-HU" dirty="0"/>
              <a:t>-t stabil, részben üres, „mozogni képes” vázzá (</a:t>
            </a:r>
            <a:r>
              <a:rPr lang="hu-HU" dirty="0" err="1"/>
              <a:t>exoskeleton</a:t>
            </a:r>
            <a:r>
              <a:rPr lang="hu-HU" dirty="0"/>
              <a:t>) alakítani.</a:t>
            </a:r>
          </a:p>
          <a:p>
            <a:r>
              <a:rPr lang="hu-HU" b="1" dirty="0"/>
              <a:t>Lényeg:</a:t>
            </a:r>
            <a:endParaRPr lang="hu-HU" dirty="0"/>
          </a:p>
          <a:p>
            <a:r>
              <a:rPr lang="hu-HU" dirty="0"/>
              <a:t>Az </a:t>
            </a:r>
            <a:r>
              <a:rPr lang="hu-HU" b="1" dirty="0" err="1"/>
              <a:t>exoskeleton</a:t>
            </a:r>
            <a:r>
              <a:rPr lang="hu-HU" dirty="0"/>
              <a:t> három részből áll:</a:t>
            </a:r>
          </a:p>
          <a:p>
            <a:pPr lvl="1"/>
            <a:r>
              <a:rPr lang="hu-HU" b="1" dirty="0" err="1"/>
              <a:t>Core</a:t>
            </a:r>
            <a:r>
              <a:rPr lang="hu-HU" b="1" dirty="0"/>
              <a:t>:</a:t>
            </a:r>
            <a:r>
              <a:rPr lang="hu-HU" dirty="0"/>
              <a:t> belső, részben üres fa (mozgatásra előkészítve)</a:t>
            </a:r>
          </a:p>
          <a:p>
            <a:pPr lvl="1"/>
            <a:r>
              <a:rPr lang="hu-HU" b="1" dirty="0"/>
              <a:t>Shell:</a:t>
            </a:r>
            <a:r>
              <a:rPr lang="hu-HU" dirty="0"/>
              <a:t> külső réteg (mindig tele, biztosítja a kapcsolódást)</a:t>
            </a:r>
          </a:p>
          <a:p>
            <a:pPr lvl="1"/>
            <a:r>
              <a:rPr lang="hu-HU" b="1" dirty="0" err="1"/>
              <a:t>Tail</a:t>
            </a:r>
            <a:r>
              <a:rPr lang="hu-HU" b="1" dirty="0"/>
              <a:t>:</a:t>
            </a:r>
            <a:r>
              <a:rPr lang="hu-HU" dirty="0"/>
              <a:t> mozgó „szemcsék”, amelyek segítenek a bővítésben</a:t>
            </a:r>
          </a:p>
          <a:p>
            <a:r>
              <a:rPr lang="hu-HU" b="1" dirty="0"/>
              <a:t>Tulajdonságok:</a:t>
            </a:r>
            <a:endParaRPr lang="hu-HU" dirty="0"/>
          </a:p>
          <a:p>
            <a:r>
              <a:rPr lang="hu-HU" dirty="0"/>
              <a:t>A gyökér és a levelek mindig tele.</a:t>
            </a:r>
          </a:p>
          <a:p>
            <a:r>
              <a:rPr lang="hu-HU" dirty="0"/>
              <a:t>A mag (</a:t>
            </a:r>
            <a:r>
              <a:rPr lang="hu-HU" dirty="0" err="1"/>
              <a:t>core</a:t>
            </a:r>
            <a:r>
              <a:rPr lang="hu-HU" dirty="0"/>
              <a:t>) üres pozícióinak mélysége 4 többszöröse → biztonságos mozgás.</a:t>
            </a:r>
          </a:p>
          <a:p>
            <a:r>
              <a:rPr lang="hu-HU" dirty="0"/>
              <a:t>Az egész szerkezet „lélegezhető”: tágítható és mozgatható lokálisan.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8B7E0-270E-514B-0041-B0497A87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Exoskeleton</a:t>
            </a:r>
            <a:r>
              <a:rPr lang="hu-HU" dirty="0"/>
              <a:t> 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DB640D-EAF3-4B1E-40F7-BB9D42727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Miért van rá szükség?</a:t>
            </a:r>
          </a:p>
          <a:p>
            <a:r>
              <a:rPr lang="hu-HU" dirty="0"/>
              <a:t>Ha csak </a:t>
            </a:r>
            <a:r>
              <a:rPr lang="hu-HU" dirty="0" err="1"/>
              <a:t>skeleton</a:t>
            </a:r>
            <a:r>
              <a:rPr lang="hu-HU" dirty="0"/>
              <a:t> lenne (csak a váz), nem tudnánk mozgásokat csinálni anélkül, hogy megszakadna a kapcsolat — nincs “hely” mozogni.</a:t>
            </a:r>
          </a:p>
          <a:p>
            <a:r>
              <a:rPr lang="hu-HU" dirty="0"/>
              <a:t>Az </a:t>
            </a:r>
            <a:r>
              <a:rPr lang="hu-HU" dirty="0" err="1"/>
              <a:t>exoskeleton</a:t>
            </a:r>
            <a:r>
              <a:rPr lang="hu-HU" dirty="0"/>
              <a:t> lehetővé teszi, hogy modulok </a:t>
            </a:r>
            <a:r>
              <a:rPr lang="hu-HU" b="1" dirty="0"/>
              <a:t>belül mozogjanak és szerkezetet alakítsanak</a:t>
            </a:r>
            <a:r>
              <a:rPr lang="hu-HU" dirty="0"/>
              <a:t>, miközben a </a:t>
            </a:r>
            <a:r>
              <a:rPr lang="hu-HU" dirty="0" err="1"/>
              <a:t>shell</a:t>
            </a:r>
            <a:r>
              <a:rPr lang="hu-HU" dirty="0"/>
              <a:t> folyamatosan tartja a kapcsolatot, hogy </a:t>
            </a:r>
            <a:r>
              <a:rPr lang="hu-HU" b="1" dirty="0"/>
              <a:t>ne essen szét</a:t>
            </a:r>
            <a:r>
              <a:rPr lang="hu-HU" dirty="0"/>
              <a:t>.</a:t>
            </a:r>
          </a:p>
          <a:p>
            <a:r>
              <a:rPr lang="hu-HU" dirty="0"/>
              <a:t>Az üres cellák “lélegző terek” — ezekre szükség van ahhoz, hogy a váz “lépegetve” tudjon haladni.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7616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2BE87F0-EF53-E56B-E8A3-178F0D58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1199839"/>
            <a:ext cx="1193649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84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hu-HU" dirty="0" err="1"/>
              <a:t>Inchworm-Push</a:t>
            </a:r>
            <a:r>
              <a:rPr lang="hu-HU" dirty="0"/>
              <a:t> és </a:t>
            </a:r>
            <a:r>
              <a:rPr lang="hu-HU" dirty="0" err="1"/>
              <a:t>Pull</a:t>
            </a:r>
            <a:r>
              <a:rPr lang="hu-HU" dirty="0"/>
              <a:t> (az </a:t>
            </a:r>
            <a:r>
              <a:rPr lang="hu-HU" dirty="0" err="1"/>
              <a:t>exoskeleton</a:t>
            </a:r>
            <a:r>
              <a:rPr lang="hu-HU" dirty="0"/>
              <a:t> mozgatása)</a:t>
            </a:r>
            <a:endParaRPr dirty="0"/>
          </a:p>
        </p:txBody>
      </p:sp>
      <p:sp>
        <p:nvSpPr>
          <p:cNvPr id="649" name="Google Shape;649;p61"/>
          <p:cNvSpPr txBox="1">
            <a:spLocks noGrp="1"/>
          </p:cNvSpPr>
          <p:nvPr>
            <p:ph type="body" idx="1"/>
          </p:nvPr>
        </p:nvSpPr>
        <p:spPr>
          <a:xfrm>
            <a:off x="1154954" y="2468880"/>
            <a:ext cx="8825659" cy="395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hu-HU" b="1" dirty="0"/>
              <a:t>Cél:</a:t>
            </a:r>
            <a:br>
              <a:rPr lang="hu-HU" dirty="0"/>
            </a:br>
            <a:r>
              <a:rPr lang="hu-HU" dirty="0"/>
              <a:t>A váz (</a:t>
            </a:r>
            <a:r>
              <a:rPr lang="hu-HU" dirty="0" err="1"/>
              <a:t>skeleton</a:t>
            </a:r>
            <a:r>
              <a:rPr lang="hu-HU" dirty="0"/>
              <a:t>/</a:t>
            </a:r>
            <a:r>
              <a:rPr lang="hu-HU" dirty="0" err="1"/>
              <a:t>exoskeleton</a:t>
            </a:r>
            <a:r>
              <a:rPr lang="hu-HU" dirty="0"/>
              <a:t>) „lépegetve” tölti fel az üres helyeket, miközben megőrzi a kapcsolódást.</a:t>
            </a:r>
          </a:p>
          <a:p>
            <a:r>
              <a:rPr lang="hu-HU" b="1" dirty="0"/>
              <a:t>Két kulcsművelet:</a:t>
            </a:r>
            <a:endParaRPr lang="hu-HU" dirty="0"/>
          </a:p>
          <a:p>
            <a:r>
              <a:rPr lang="hu-HU" b="1" dirty="0" err="1"/>
              <a:t>Inchworm-Push</a:t>
            </a:r>
            <a:r>
              <a:rPr lang="hu-HU" b="1" dirty="0"/>
              <a:t>:</a:t>
            </a:r>
            <a:br>
              <a:rPr lang="hu-HU" dirty="0"/>
            </a:br>
            <a:r>
              <a:rPr lang="hu-HU" dirty="0"/>
              <a:t>A modulok előretolják a szerkezetet (kitöltik az üres cellákat).</a:t>
            </a:r>
            <a:br>
              <a:rPr lang="hu-HU" dirty="0"/>
            </a:br>
            <a:r>
              <a:rPr lang="hu-HU" dirty="0"/>
              <a:t>– Ha az elemek egy egyenesben vannak → egyszerű tolás.</a:t>
            </a:r>
            <a:br>
              <a:rPr lang="hu-HU" dirty="0"/>
            </a:br>
            <a:r>
              <a:rPr lang="hu-HU" dirty="0"/>
              <a:t>– Ha „kanyarban” vannak → körültekintő mozgás (</a:t>
            </a:r>
            <a:r>
              <a:rPr lang="hu-HU" dirty="0" err="1"/>
              <a:t>max</a:t>
            </a:r>
            <a:r>
              <a:rPr lang="hu-HU" dirty="0"/>
              <a:t> 1 ütközés).</a:t>
            </a:r>
            <a:br>
              <a:rPr lang="hu-HU" dirty="0"/>
            </a:br>
            <a:r>
              <a:rPr lang="hu-HU" dirty="0"/>
              <a:t>– Eredmény: az üres helyek előre, a mag hátra tolódik.</a:t>
            </a:r>
          </a:p>
          <a:p>
            <a:r>
              <a:rPr lang="hu-HU" b="1" dirty="0" err="1"/>
              <a:t>Inchworm-Pull</a:t>
            </a:r>
            <a:r>
              <a:rPr lang="hu-HU" b="1" dirty="0"/>
              <a:t>:</a:t>
            </a:r>
            <a:br>
              <a:rPr lang="hu-HU" dirty="0"/>
            </a:br>
            <a:r>
              <a:rPr lang="hu-HU" dirty="0"/>
              <a:t>A szerkezet „húzza magát” előre, miközben az üres cellák fokozatosan lejjebb vándorolnak (5 szakaszban).</a:t>
            </a:r>
            <a:br>
              <a:rPr lang="hu-HU" dirty="0"/>
            </a:br>
            <a:r>
              <a:rPr lang="hu-HU" dirty="0"/>
              <a:t>– Több modul mozog párhuzamosan.</a:t>
            </a:r>
            <a:br>
              <a:rPr lang="hu-HU" dirty="0"/>
            </a:br>
            <a:r>
              <a:rPr lang="hu-HU" dirty="0"/>
              <a:t>– A </a:t>
            </a:r>
            <a:r>
              <a:rPr lang="hu-HU" dirty="0" err="1"/>
              <a:t>shell</a:t>
            </a:r>
            <a:r>
              <a:rPr lang="hu-HU" dirty="0"/>
              <a:t> garantálja, hogy a szerkezet sosem szakad szét.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565A1-684D-7222-ACFC-1DD328A4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“</a:t>
            </a:r>
            <a:r>
              <a:rPr lang="hu-HU" dirty="0" err="1"/>
              <a:t>Inchworm-Push</a:t>
            </a:r>
            <a:r>
              <a:rPr lang="hu-HU" dirty="0"/>
              <a:t>” és az “</a:t>
            </a:r>
            <a:r>
              <a:rPr lang="hu-HU" dirty="0" err="1"/>
              <a:t>Inchworm-Pull</a:t>
            </a:r>
            <a:r>
              <a:rPr lang="hu-HU" dirty="0"/>
              <a:t>”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C1E373-8115-30B5-76CE-6607EE56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377440"/>
            <a:ext cx="8825659" cy="4261104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Az </a:t>
            </a:r>
            <a:r>
              <a:rPr lang="hu-HU" b="1" dirty="0" err="1"/>
              <a:t>exoskeleton</a:t>
            </a:r>
            <a:r>
              <a:rPr lang="hu-HU" dirty="0"/>
              <a:t> egy rugalmas, “héjszerű” szerkezet, amiben </a:t>
            </a:r>
            <a:r>
              <a:rPr lang="hu-HU" b="1" dirty="0"/>
              <a:t>van néhány üres hely (lyuk)</a:t>
            </a:r>
            <a:r>
              <a:rPr lang="hu-HU" dirty="0"/>
              <a:t>, ami lehetővé teszi, hogy a modulok </a:t>
            </a:r>
            <a:r>
              <a:rPr lang="hu-HU" b="1" dirty="0"/>
              <a:t>lépésről lépésre átrendeződjenek</a:t>
            </a:r>
            <a:r>
              <a:rPr lang="hu-HU" dirty="0"/>
              <a:t> anélkül, hogy a kapcsolat megszakadna.</a:t>
            </a:r>
          </a:p>
          <a:p>
            <a:r>
              <a:rPr lang="hu-HU" dirty="0"/>
              <a:t>Az </a:t>
            </a:r>
            <a:r>
              <a:rPr lang="hu-HU" b="1" dirty="0" err="1"/>
              <a:t>Inchworm-Push</a:t>
            </a:r>
            <a:r>
              <a:rPr lang="hu-HU" dirty="0"/>
              <a:t> és </a:t>
            </a:r>
            <a:r>
              <a:rPr lang="hu-HU" b="1" dirty="0" err="1"/>
              <a:t>Inchworm-Pull</a:t>
            </a:r>
            <a:r>
              <a:rPr lang="hu-HU" dirty="0"/>
              <a:t> ezeknek a mozgásoknak a </a:t>
            </a:r>
            <a:r>
              <a:rPr lang="hu-HU" b="1" dirty="0"/>
              <a:t>két alap mintája</a:t>
            </a:r>
            <a:r>
              <a:rPr lang="hu-HU" dirty="0"/>
              <a:t>, amelyekkel a modulok </a:t>
            </a:r>
            <a:r>
              <a:rPr lang="hu-HU" b="1" dirty="0"/>
              <a:t>haladni, terjeszkedni vagy tömörödni tudnak</a:t>
            </a:r>
            <a:r>
              <a:rPr lang="hu-HU" dirty="0"/>
              <a:t>.</a:t>
            </a:r>
          </a:p>
          <a:p>
            <a:r>
              <a:rPr lang="hu-HU" b="1" dirty="0"/>
              <a:t>🟪 </a:t>
            </a:r>
            <a:r>
              <a:rPr lang="hu-HU" b="1" dirty="0" err="1"/>
              <a:t>Inchworm-Push</a:t>
            </a:r>
            <a:r>
              <a:rPr lang="hu-HU" b="1" dirty="0"/>
              <a:t>:</a:t>
            </a:r>
            <a:endParaRPr lang="hu-HU" dirty="0"/>
          </a:p>
          <a:p>
            <a:r>
              <a:rPr lang="hu-HU" dirty="0"/>
              <a:t>Olyan, mintha egy hernyó „tolná magát előre”.</a:t>
            </a:r>
          </a:p>
          <a:p>
            <a:r>
              <a:rPr lang="hu-HU" dirty="0"/>
              <a:t>Egy modult a mag (</a:t>
            </a:r>
            <a:r>
              <a:rPr lang="hu-HU" dirty="0" err="1"/>
              <a:t>core</a:t>
            </a:r>
            <a:r>
              <a:rPr lang="hu-HU" dirty="0"/>
              <a:t>) </a:t>
            </a:r>
            <a:r>
              <a:rPr lang="hu-HU" dirty="0" err="1"/>
              <a:t>belsejéből</a:t>
            </a:r>
            <a:r>
              <a:rPr lang="hu-HU" dirty="0"/>
              <a:t> „kitolnak” egy üres helyre, és így a szerkezet </a:t>
            </a:r>
            <a:r>
              <a:rPr lang="hu-HU" b="1" dirty="0"/>
              <a:t>kitágul vagy új pozíciókat tölt be</a:t>
            </a:r>
            <a:r>
              <a:rPr lang="hu-HU" dirty="0"/>
              <a:t>.</a:t>
            </a:r>
          </a:p>
          <a:p>
            <a:r>
              <a:rPr lang="hu-HU" dirty="0"/>
              <a:t>Cél: egy üres cellát (pl. sárgát az ábrán) betölteni, hogy a szerkezet zártabb legyen.</a:t>
            </a:r>
          </a:p>
          <a:p>
            <a:r>
              <a:rPr lang="hu-HU" b="1" dirty="0"/>
              <a:t>🟦 </a:t>
            </a:r>
            <a:r>
              <a:rPr lang="hu-HU" b="1" dirty="0" err="1"/>
              <a:t>Inchworm-Pull</a:t>
            </a:r>
            <a:r>
              <a:rPr lang="hu-HU" b="1" dirty="0"/>
              <a:t>:</a:t>
            </a:r>
            <a:endParaRPr lang="hu-HU" dirty="0"/>
          </a:p>
          <a:p>
            <a:r>
              <a:rPr lang="hu-HU" dirty="0"/>
              <a:t>Olyan, mint amikor a hernyó „összehúzódik”.</a:t>
            </a:r>
          </a:p>
          <a:p>
            <a:r>
              <a:rPr lang="hu-HU" dirty="0"/>
              <a:t>Egy modult </a:t>
            </a:r>
            <a:r>
              <a:rPr lang="hu-HU" b="1" dirty="0"/>
              <a:t>visszahúznak befelé</a:t>
            </a:r>
            <a:r>
              <a:rPr lang="hu-HU" dirty="0"/>
              <a:t>, miközben az üres helyek </a:t>
            </a:r>
            <a:r>
              <a:rPr lang="hu-HU" b="1" dirty="0"/>
              <a:t>lejjebb vagy kijjebb csúsznak</a:t>
            </a:r>
            <a:r>
              <a:rPr lang="hu-HU" dirty="0"/>
              <a:t>.</a:t>
            </a:r>
          </a:p>
          <a:p>
            <a:r>
              <a:rPr lang="hu-HU" dirty="0"/>
              <a:t>Cél: </a:t>
            </a:r>
            <a:r>
              <a:rPr lang="hu-HU" b="1" dirty="0"/>
              <a:t>az üres helyek rendezése</a:t>
            </a:r>
            <a:r>
              <a:rPr lang="hu-HU" dirty="0"/>
              <a:t> és a szerkezet </a:t>
            </a:r>
            <a:r>
              <a:rPr lang="hu-HU" dirty="0" err="1"/>
              <a:t>újraformálása</a:t>
            </a:r>
            <a:r>
              <a:rPr lang="hu-HU" dirty="0"/>
              <a:t> anélkül, hogy a kapcsolatok elszakadnának.</a:t>
            </a:r>
          </a:p>
        </p:txBody>
      </p:sp>
    </p:spTree>
    <p:extLst>
      <p:ext uri="{BB962C8B-B14F-4D97-AF65-F5344CB8AC3E}">
        <p14:creationId xmlns:p14="http://schemas.microsoft.com/office/powerpoint/2010/main" val="3749025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Phase (II): Scaffolding - sweep line struktúra kialakítása</a:t>
            </a:r>
            <a:endParaRPr/>
          </a:p>
        </p:txBody>
      </p:sp>
      <p:sp>
        <p:nvSpPr>
          <p:cNvPr id="655" name="Google Shape;655;p62"/>
          <p:cNvSpPr txBox="1">
            <a:spLocks noGrp="1"/>
          </p:cNvSpPr>
          <p:nvPr>
            <p:ph type="body" idx="1"/>
          </p:nvPr>
        </p:nvSpPr>
        <p:spPr>
          <a:xfrm>
            <a:off x="1154952" y="2441450"/>
            <a:ext cx="46590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Előfeltétel: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Kialakult egy </a:t>
            </a:r>
            <a:r>
              <a:rPr lang="hu-HU" b="1"/>
              <a:t>megfelelően nagy exoskeleton (X</a:t>
            </a:r>
            <a:r>
              <a:rPr lang="hu-HU" b="1" baseline="-25000"/>
              <a:t>h</a:t>
            </a:r>
            <a:r>
              <a:rPr lang="hu-HU" b="1"/>
              <a:t>)</a:t>
            </a:r>
            <a:r>
              <a:rPr lang="hu-HU"/>
              <a:t>.</a:t>
            </a:r>
            <a:endParaRPr/>
          </a:p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cél: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T alakú exoskeletont</a:t>
            </a:r>
            <a:r>
              <a:rPr lang="hu-HU"/>
              <a:t> hozunk létre, hogy az extended bounding box jobb szélét tartalmazza. A harmadik fázisban ezt a ‘T’-t fogjuk </a:t>
            </a:r>
            <a:r>
              <a:rPr lang="hu-HU" b="1"/>
              <a:t>sweep line</a:t>
            </a:r>
            <a:r>
              <a:rPr lang="hu-HU"/>
              <a:t>-ként használni.</a:t>
            </a:r>
            <a:br>
              <a:rPr lang="hu-HU"/>
            </a:br>
            <a:endParaRPr/>
          </a:p>
        </p:txBody>
      </p:sp>
      <p:pic>
        <p:nvPicPr>
          <p:cNvPr id="656" name="Google Shape;6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150" y="2441451"/>
            <a:ext cx="4659000" cy="3983762"/>
          </a:xfrm>
          <a:prstGeom prst="rect">
            <a:avLst/>
          </a:prstGeom>
          <a:noFill/>
          <a:ln>
            <a:noFill/>
          </a:ln>
          <a:effectLst>
            <a:outerShdw blurRad="285750" dist="142875" dir="2700000" algn="bl" rotWithShape="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Korábbi kutatások, eredmények</a:t>
            </a:r>
            <a:endParaRPr/>
          </a:p>
        </p:txBody>
      </p:sp>
      <p:sp>
        <p:nvSpPr>
          <p:cNvPr id="535" name="Google Shape;535;p4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Cél: a </a:t>
            </a:r>
            <a:r>
              <a:rPr lang="hu-HU" b="1"/>
              <a:t>mozgások számának minimalizálása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Reconfigurációk: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 b="1"/>
              <a:t>O(n²)</a:t>
            </a:r>
            <a:r>
              <a:rPr lang="hu-HU"/>
              <a:t> mozgással, vagy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 b="1"/>
              <a:t>O(nP)</a:t>
            </a:r>
            <a:r>
              <a:rPr lang="hu-HU"/>
              <a:t> mozgással (P = bounding box kerülete)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Hátrány: </a:t>
            </a:r>
            <a:r>
              <a:rPr lang="hu-HU" b="1"/>
              <a:t>teljesen szekvenciális</a:t>
            </a:r>
            <a:r>
              <a:rPr lang="hu-HU"/>
              <a:t> (egyszerre csak egy modul mozog)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Scaffolding kialakítása</a:t>
            </a:r>
            <a:endParaRPr/>
          </a:p>
        </p:txBody>
      </p:sp>
      <p:sp>
        <p:nvSpPr>
          <p:cNvPr id="662" name="Google Shape;662;p63"/>
          <p:cNvSpPr txBox="1">
            <a:spLocks noGrp="1"/>
          </p:cNvSpPr>
          <p:nvPr>
            <p:ph type="body" idx="1"/>
          </p:nvPr>
        </p:nvSpPr>
        <p:spPr>
          <a:xfrm>
            <a:off x="1154948" y="2441450"/>
            <a:ext cx="96381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1. lépés: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X</a:t>
            </a:r>
            <a:r>
              <a:rPr lang="hu-HU" b="1" baseline="-25000"/>
              <a:t>h</a:t>
            </a:r>
            <a:r>
              <a:rPr lang="hu-HU" b="1"/>
              <a:t>-t kompakttá kell alakítani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Nem maradhatnak a magjában hézagok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2. lépés: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Megkeressük a core egyik </a:t>
            </a:r>
            <a:r>
              <a:rPr lang="hu-HU" b="1"/>
              <a:t>jobb szélső node</a:t>
            </a:r>
            <a:r>
              <a:rPr lang="hu-HU"/>
              <a:t>-ját (c).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‘Kinövesztünk’ egy vízszintes ‘kart’ jobbra, amíg nem tududnk egy </a:t>
            </a:r>
            <a:r>
              <a:rPr lang="hu-HU" b="1"/>
              <a:t>3x3-mas négyzetet leétrehozni a bounding boxon kívül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3. lépés: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Ezt a 3x3-mas négyzetet </a:t>
            </a:r>
            <a:r>
              <a:rPr lang="hu-HU" b="1"/>
              <a:t>felfelé és lefelé is növesszük meg</a:t>
            </a:r>
            <a:r>
              <a:rPr lang="hu-HU"/>
              <a:t> a bounding box határáig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Ezeket a lépéseket a leírt </a:t>
            </a:r>
            <a:r>
              <a:rPr lang="hu-HU" b="1"/>
              <a:t>‘inchworm-push’</a:t>
            </a:r>
            <a:r>
              <a:rPr lang="hu-HU"/>
              <a:t> és </a:t>
            </a:r>
            <a:r>
              <a:rPr lang="hu-HU" b="1"/>
              <a:t>‘inchworm-pull’</a:t>
            </a:r>
            <a:r>
              <a:rPr lang="hu-HU"/>
              <a:t> módszerekkel hajtjuk végre úgy, hogy </a:t>
            </a:r>
            <a:r>
              <a:rPr lang="hu-HU" b="1"/>
              <a:t>c-t vesszük az exoskeleton gyökerének (X</a:t>
            </a:r>
            <a:r>
              <a:rPr lang="hu-HU" b="1" baseline="-25000"/>
              <a:t>c</a:t>
            </a:r>
            <a:r>
              <a:rPr lang="hu-HU" b="1"/>
              <a:t>).</a:t>
            </a:r>
            <a:endParaRPr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Figyelni kell, hogy </a:t>
            </a:r>
            <a:r>
              <a:rPr lang="hu-HU" b="1"/>
              <a:t>X</a:t>
            </a:r>
            <a:r>
              <a:rPr lang="hu-HU" b="1" baseline="-25000"/>
              <a:t>c</a:t>
            </a:r>
            <a:r>
              <a:rPr lang="hu-HU" b="1"/>
              <a:t> továbbra is kapcsolatban maradjon az eredeti exoskeletonnal</a:t>
            </a:r>
            <a:r>
              <a:rPr lang="hu-HU"/>
              <a:t> (</a:t>
            </a:r>
            <a:r>
              <a:rPr lang="hu-HU" sz="1600"/>
              <a:t>X</a:t>
            </a:r>
            <a:r>
              <a:rPr lang="hu-HU" sz="1600" baseline="-25000"/>
              <a:t>h</a:t>
            </a:r>
            <a:r>
              <a:rPr lang="hu-HU"/>
              <a:t>), és így a konfiguráció többi részével.</a:t>
            </a:r>
            <a:endParaRPr baseline="-25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Phase (III): Hisztogrammá alakítás</a:t>
            </a:r>
            <a:endParaRPr/>
          </a:p>
        </p:txBody>
      </p:sp>
      <p:sp>
        <p:nvSpPr>
          <p:cNvPr id="668" name="Google Shape;668;p64"/>
          <p:cNvSpPr txBox="1">
            <a:spLocks noGrp="1"/>
          </p:cNvSpPr>
          <p:nvPr>
            <p:ph type="body" idx="1"/>
          </p:nvPr>
        </p:nvSpPr>
        <p:spPr>
          <a:xfrm>
            <a:off x="1178248" y="2406025"/>
            <a:ext cx="98355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Előfeltétel: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Kialakult az előző lépés után a scaffolding a bounding box jobb szélén.</a:t>
            </a:r>
            <a:endParaRPr/>
          </a:p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cél: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Meta-modulok </a:t>
            </a:r>
            <a:r>
              <a:rPr lang="hu-HU"/>
              <a:t>létrehozása.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Kisebb node csoportok</a:t>
            </a:r>
            <a:r>
              <a:rPr lang="hu-HU"/>
              <a:t>at hozunk létre, amik összedolgozva </a:t>
            </a:r>
            <a:r>
              <a:rPr lang="hu-HU" b="1"/>
              <a:t>lehetővé teszik az effektív weakly-in-place rendezést.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br>
              <a:rPr lang="hu-HU"/>
            </a:br>
            <a:endParaRPr/>
          </a:p>
        </p:txBody>
      </p:sp>
      <p:pic>
        <p:nvPicPr>
          <p:cNvPr id="669" name="Google Shape;6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49" y="4617729"/>
            <a:ext cx="7855300" cy="1541975"/>
          </a:xfrm>
          <a:prstGeom prst="rect">
            <a:avLst/>
          </a:prstGeom>
          <a:noFill/>
          <a:ln>
            <a:noFill/>
          </a:ln>
          <a:effectLst>
            <a:outerShdw blurRad="285750" dist="142875" dir="2700000" algn="bl" rotWithShape="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Meta-modulok</a:t>
            </a:r>
            <a:endParaRPr/>
          </a:p>
        </p:txBody>
      </p:sp>
      <p:sp>
        <p:nvSpPr>
          <p:cNvPr id="675" name="Google Shape;675;p65"/>
          <p:cNvSpPr txBox="1">
            <a:spLocks noGrp="1"/>
          </p:cNvSpPr>
          <p:nvPr>
            <p:ph type="body" idx="1"/>
          </p:nvPr>
        </p:nvSpPr>
        <p:spPr>
          <a:xfrm>
            <a:off x="1178251" y="2406025"/>
            <a:ext cx="72861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</a:t>
            </a:r>
            <a:r>
              <a:rPr lang="hu-HU" b="1"/>
              <a:t>meta-modulok</a:t>
            </a:r>
            <a:r>
              <a:rPr lang="hu-HU"/>
              <a:t> egy </a:t>
            </a:r>
            <a:r>
              <a:rPr lang="hu-HU" b="1"/>
              <a:t>3x3-mas terület</a:t>
            </a:r>
            <a:r>
              <a:rPr lang="hu-HU"/>
              <a:t>en elhelyezkedő, </a:t>
            </a:r>
            <a:r>
              <a:rPr lang="hu-HU" b="1"/>
              <a:t>legalább 8 node</a:t>
            </a:r>
            <a:r>
              <a:rPr lang="hu-HU"/>
              <a:t>-ot tartalmazó konfigurációk.</a:t>
            </a:r>
            <a:endParaRPr/>
          </a:p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Két fajtájuk: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Tiszta (</a:t>
            </a:r>
            <a:r>
              <a:rPr lang="hu-HU" b="1"/>
              <a:t>Clean</a:t>
            </a:r>
            <a:r>
              <a:rPr lang="hu-HU"/>
              <a:t>) meta-modul: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8 node, O alakban, középen lyukkal.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Szilárd (</a:t>
            </a:r>
            <a:r>
              <a:rPr lang="hu-HU" b="1"/>
              <a:t>Solid</a:t>
            </a:r>
            <a:r>
              <a:rPr lang="hu-HU"/>
              <a:t>) meta-modul: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teljesen kitöltött 3x3-mas rács.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meta-modulok építéséhez az előző lépésben létrehozott skeletont használjuk fel.</a:t>
            </a:r>
            <a:endParaRPr/>
          </a:p>
        </p:txBody>
      </p:sp>
      <p:pic>
        <p:nvPicPr>
          <p:cNvPr id="676" name="Google Shape;6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111" y="3186106"/>
            <a:ext cx="7905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811" y="3878781"/>
            <a:ext cx="8191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Sweep line</a:t>
            </a:r>
            <a:endParaRPr/>
          </a:p>
        </p:txBody>
      </p:sp>
      <p:sp>
        <p:nvSpPr>
          <p:cNvPr id="683" name="Google Shape;683;p66"/>
          <p:cNvSpPr txBox="1">
            <a:spLocks noGrp="1"/>
          </p:cNvSpPr>
          <p:nvPr>
            <p:ph type="body" idx="1"/>
          </p:nvPr>
        </p:nvSpPr>
        <p:spPr>
          <a:xfrm>
            <a:off x="1384650" y="2441450"/>
            <a:ext cx="94227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konfiguráció (C) részhalmaza (l) </a:t>
            </a:r>
            <a:r>
              <a:rPr lang="hu-HU" b="1"/>
              <a:t>akkor sweep line</a:t>
            </a:r>
            <a:r>
              <a:rPr lang="hu-HU"/>
              <a:t>, ha van benne h diszjunkt </a:t>
            </a:r>
            <a:r>
              <a:rPr lang="hu-HU" b="1"/>
              <a:t>meta-modul, amik középpontjának x koordinátája megegyezik</a:t>
            </a:r>
            <a:r>
              <a:rPr lang="hu-HU"/>
              <a:t>, és </a:t>
            </a:r>
            <a:r>
              <a:rPr lang="hu-HU" b="1"/>
              <a:t>kitöltik a bounding box magasságát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Keleti és nyugati sáv (East-west strip):</a:t>
            </a:r>
            <a:r>
              <a:rPr lang="hu-HU"/>
              <a:t> 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képeken szaggatott vonalakkal elválasztott területek a </a:t>
            </a:r>
            <a:r>
              <a:rPr lang="hu-HU" b="1"/>
              <a:t>sávok</a:t>
            </a:r>
            <a:r>
              <a:rPr lang="hu-HU"/>
              <a:t>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meta modulnak van </a:t>
            </a:r>
            <a:r>
              <a:rPr lang="hu-HU" b="1"/>
              <a:t>keleti és nyugati sávja, tőle jobbra és balra.</a:t>
            </a:r>
            <a:endParaRPr b="1"/>
          </a:p>
        </p:txBody>
      </p:sp>
      <p:pic>
        <p:nvPicPr>
          <p:cNvPr id="684" name="Google Shape;6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800" y="4648001"/>
            <a:ext cx="8288399" cy="17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Sweep line</a:t>
            </a:r>
            <a:endParaRPr/>
          </a:p>
        </p:txBody>
      </p:sp>
      <p:sp>
        <p:nvSpPr>
          <p:cNvPr id="690" name="Google Shape;690;p67"/>
          <p:cNvSpPr txBox="1">
            <a:spLocks noGrp="1"/>
          </p:cNvSpPr>
          <p:nvPr>
            <p:ph type="body" idx="1"/>
          </p:nvPr>
        </p:nvSpPr>
        <p:spPr>
          <a:xfrm>
            <a:off x="1384650" y="2441450"/>
            <a:ext cx="77172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A sweep line tiszta (clean)</a:t>
            </a:r>
            <a:r>
              <a:rPr lang="hu-HU"/>
              <a:t>, ha </a:t>
            </a:r>
            <a:r>
              <a:rPr lang="hu-HU" b="1"/>
              <a:t>minden</a:t>
            </a:r>
            <a:r>
              <a:rPr lang="hu-HU"/>
              <a:t> benne lévő </a:t>
            </a:r>
            <a:r>
              <a:rPr lang="hu-HU" b="1"/>
              <a:t>modul: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Tiszta</a:t>
            </a:r>
            <a:endParaRPr b="1"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VAGY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Tele van a nyugati sávja</a:t>
            </a:r>
            <a:endParaRPr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Hasonlóan </a:t>
            </a:r>
            <a:r>
              <a:rPr lang="hu-HU" b="1"/>
              <a:t>a sweep line szilárd (solid)</a:t>
            </a:r>
            <a:r>
              <a:rPr lang="hu-HU"/>
              <a:t>, ha </a:t>
            </a:r>
            <a:r>
              <a:rPr lang="hu-HU" b="1"/>
              <a:t>minden</a:t>
            </a:r>
            <a:r>
              <a:rPr lang="hu-HU"/>
              <a:t> benne lévő </a:t>
            </a:r>
            <a:r>
              <a:rPr lang="hu-HU" b="1"/>
              <a:t>modul szilárd</a:t>
            </a:r>
            <a:r>
              <a:rPr lang="hu-HU"/>
              <a:t>.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sweep line szeparátor ha a keleti sávok: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Nem tartalmaznak modulokat, csak ha a nyugati sávjuk tele van.</a:t>
            </a:r>
            <a:endParaRPr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VAGY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Moduljai x-minimális cellákban vannak (teljesen balra rátolva a sweep line-ra).</a:t>
            </a:r>
            <a:endParaRPr/>
          </a:p>
        </p:txBody>
      </p:sp>
      <p:pic>
        <p:nvPicPr>
          <p:cNvPr id="691" name="Google Shape;6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0074" y="3767852"/>
            <a:ext cx="2342050" cy="2509350"/>
          </a:xfrm>
          <a:prstGeom prst="rect">
            <a:avLst/>
          </a:prstGeom>
          <a:noFill/>
          <a:ln>
            <a:noFill/>
          </a:ln>
          <a:effectLst>
            <a:outerShdw blurRad="285750" dist="142875" dir="2700000" algn="bl" rotWithShape="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sweep line használata</a:t>
            </a:r>
            <a:endParaRPr/>
          </a:p>
        </p:txBody>
      </p:sp>
      <p:sp>
        <p:nvSpPr>
          <p:cNvPr id="697" name="Google Shape;697;p68"/>
          <p:cNvSpPr txBox="1">
            <a:spLocks noGrp="1"/>
          </p:cNvSpPr>
          <p:nvPr>
            <p:ph type="body" idx="1"/>
          </p:nvPr>
        </p:nvSpPr>
        <p:spPr>
          <a:xfrm>
            <a:off x="1299000" y="2465075"/>
            <a:ext cx="95940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</a:t>
            </a:r>
            <a:r>
              <a:rPr lang="hu-HU" b="1"/>
              <a:t>sweep line</a:t>
            </a:r>
            <a:r>
              <a:rPr lang="hu-HU"/>
              <a:t>-t az előző lépésben létrehozott </a:t>
            </a:r>
            <a:r>
              <a:rPr lang="hu-HU" b="1"/>
              <a:t>‘T alakú’ exoskeletonból </a:t>
            </a:r>
            <a:r>
              <a:rPr lang="hu-HU"/>
              <a:t>hozzuk létre </a:t>
            </a:r>
            <a:r>
              <a:rPr lang="hu-HU" b="1"/>
              <a:t>a bounding box jobb szélén</a:t>
            </a:r>
            <a:r>
              <a:rPr lang="hu-HU"/>
              <a:t> O(1) (claim 13) transzformáció során.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Mivel szélen van (nincs tőle jobbra semmi) ezért szeparátor vonal.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Cél: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Úgy eltolni a sweep line-t </a:t>
            </a:r>
            <a:r>
              <a:rPr lang="hu-HU" b="1"/>
              <a:t>jobbról balra</a:t>
            </a:r>
            <a:r>
              <a:rPr lang="hu-HU"/>
              <a:t>, hogy </a:t>
            </a:r>
            <a:r>
              <a:rPr lang="hu-HU" b="1"/>
              <a:t>megtartsuk a szeparátor tulajdonságát</a:t>
            </a:r>
            <a:r>
              <a:rPr lang="hu-HU"/>
              <a:t>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Ezzel </a:t>
            </a:r>
            <a:r>
              <a:rPr lang="hu-HU" b="1"/>
              <a:t>hisztogram szerű konfigurációt hozunk létre</a:t>
            </a:r>
            <a:r>
              <a:rPr lang="hu-HU"/>
              <a:t> a bounding box bal oldalán a lépés végén.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Két lépés</a:t>
            </a:r>
            <a:r>
              <a:rPr lang="hu-HU"/>
              <a:t> a mozgáshoz: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Haladás</a:t>
            </a:r>
            <a:r>
              <a:rPr lang="hu-HU"/>
              <a:t> (advancement)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Tisztítás </a:t>
            </a:r>
            <a:r>
              <a:rPr lang="hu-HU"/>
              <a:t>(cleaning)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Párhuzamosítás</a:t>
            </a:r>
            <a:r>
              <a:rPr lang="hu-HU"/>
              <a:t>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meta modulokat a sweep line-ban felosztjuk </a:t>
            </a:r>
            <a:r>
              <a:rPr lang="hu-HU" b="1"/>
              <a:t>vezető (leading) és sereghajtó (trailing)</a:t>
            </a:r>
            <a:r>
              <a:rPr lang="hu-HU"/>
              <a:t> modulokra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Felváltva követik egymást</a:t>
            </a:r>
            <a:r>
              <a:rPr lang="hu-HU"/>
              <a:t> a sweep line-ban.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Egyszerre csak az egyik csoport mozog</a:t>
            </a:r>
            <a:r>
              <a:rPr lang="hu-HU"/>
              <a:t> egy transzformációban.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sweep line használata</a:t>
            </a:r>
            <a:endParaRPr/>
          </a:p>
        </p:txBody>
      </p:sp>
      <p:sp>
        <p:nvSpPr>
          <p:cNvPr id="703" name="Google Shape;703;p69"/>
          <p:cNvSpPr txBox="1">
            <a:spLocks noGrp="1"/>
          </p:cNvSpPr>
          <p:nvPr>
            <p:ph type="body" idx="1"/>
          </p:nvPr>
        </p:nvSpPr>
        <p:spPr>
          <a:xfrm>
            <a:off x="1299000" y="2465075"/>
            <a:ext cx="95940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</a:t>
            </a:r>
            <a:r>
              <a:rPr lang="hu-HU" b="1"/>
              <a:t>sweep line</a:t>
            </a:r>
            <a:r>
              <a:rPr lang="hu-HU"/>
              <a:t>-t az előző lépésben létrehozott </a:t>
            </a:r>
            <a:r>
              <a:rPr lang="hu-HU" b="1"/>
              <a:t>‘T alakú’ exoskeletonból </a:t>
            </a:r>
            <a:r>
              <a:rPr lang="hu-HU"/>
              <a:t>hozzuk létre </a:t>
            </a:r>
            <a:r>
              <a:rPr lang="hu-HU" b="1"/>
              <a:t>a bounding box jobb szélén</a:t>
            </a:r>
            <a:r>
              <a:rPr lang="hu-HU"/>
              <a:t> O(1) (claim 13) transzformáció során.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Mivel szélen van (nincs tőle jobbra semmi) ezért szeparátor vonal.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Cél: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Úgy eltolni a sweep line-t </a:t>
            </a:r>
            <a:r>
              <a:rPr lang="hu-HU" b="1"/>
              <a:t>jobbról balra</a:t>
            </a:r>
            <a:r>
              <a:rPr lang="hu-HU"/>
              <a:t>, hogy </a:t>
            </a:r>
            <a:r>
              <a:rPr lang="hu-HU" b="1"/>
              <a:t>megtartsuk a szeparátor tulajdonságát</a:t>
            </a:r>
            <a:r>
              <a:rPr lang="hu-HU"/>
              <a:t>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Ezzel </a:t>
            </a:r>
            <a:r>
              <a:rPr lang="hu-HU" b="1"/>
              <a:t>hisztogram szerű konfigurációt hozunk létre</a:t>
            </a:r>
            <a:r>
              <a:rPr lang="hu-HU"/>
              <a:t> a bounding box bal oldalán a lépés végén.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Két lépés</a:t>
            </a:r>
            <a:r>
              <a:rPr lang="hu-HU"/>
              <a:t> a mozgáshoz: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Haladás</a:t>
            </a:r>
            <a:r>
              <a:rPr lang="hu-HU"/>
              <a:t> (advancement)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Tisztítás </a:t>
            </a:r>
            <a:r>
              <a:rPr lang="hu-HU"/>
              <a:t>(cleaning)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Párhuzamosítás</a:t>
            </a:r>
            <a:r>
              <a:rPr lang="hu-HU"/>
              <a:t>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meta modulokat a sweep line-ban felosztjuk </a:t>
            </a:r>
            <a:r>
              <a:rPr lang="hu-HU" b="1"/>
              <a:t>vezető (leading) és sereghajtó (trailing)</a:t>
            </a:r>
            <a:r>
              <a:rPr lang="hu-HU"/>
              <a:t> modulokra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Felváltva követik egymást</a:t>
            </a:r>
            <a:r>
              <a:rPr lang="hu-HU"/>
              <a:t> a sweep line-ban.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Egyszerre csak az egyik csoport mozog</a:t>
            </a:r>
            <a:r>
              <a:rPr lang="hu-HU"/>
              <a:t> egy transzformációban.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992017" cy="107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Phase (IV): Histograms of meta-modules</a:t>
            </a:r>
            <a:endParaRPr/>
          </a:p>
        </p:txBody>
      </p:sp>
      <p:sp>
        <p:nvSpPr>
          <p:cNvPr id="709" name="Google Shape;709;p7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Általános átalakítás két különböző konfiguráció között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III. fázis végére a modulok szabályos, x-monoton hisztogram alakban állnak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Meta-modulok alkotják az oszlopokat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Keleti oldalról „üres”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Szabályos, rácsos struktúra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Meta-modul: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3x3-as vagy O-alakú blokkok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Önmagukban jól mozgathatók és mindig megtartják a konnektivitást</a:t>
            </a:r>
            <a:endParaRPr sz="18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Blokk szintű kezelés 🡪 biztosítja a linearitást + gyorsabb</a:t>
            </a:r>
            <a:endParaRPr sz="180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Fogalmak</a:t>
            </a:r>
            <a:endParaRPr/>
          </a:p>
        </p:txBody>
      </p:sp>
      <p:sp>
        <p:nvSpPr>
          <p:cNvPr id="715" name="Google Shape;715;p7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Skálázott konfiguráció (Scale):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Meta-modulok építik fel, amik diszjunktak (nem fedik egymást)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Minden meta-modul középpontja illeszkedik egy 3x3-as rácsra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Összes meta-modul középpontja ugyanarra a rácsra esik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Hisztogram konfiguráció: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Van egy alap (</a:t>
            </a:r>
            <a:r>
              <a:rPr lang="hu-HU" sz="1800" i="1"/>
              <a:t>base</a:t>
            </a:r>
            <a:r>
              <a:rPr lang="hu-HU" sz="1800"/>
              <a:t>), ami egy egyenes sor modul (pl. vízszintesen végig)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Ehhez az alaphoz merőlegesen kapcsolódnak oszlopok (</a:t>
            </a:r>
            <a:r>
              <a:rPr lang="hu-HU" sz="1800" i="1"/>
              <a:t>bars</a:t>
            </a:r>
            <a:r>
              <a:rPr lang="hu-HU" sz="1800"/>
              <a:t>), vagyis egyenes modul-sorok, amelyek az alapból "felfelé" vagy "lefelé" indulnak.</a:t>
            </a:r>
            <a:endParaRPr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1" name="Google Shape;721;p72"/>
          <p:cNvSpPr/>
          <p:nvPr/>
        </p:nvSpPr>
        <p:spPr>
          <a:xfrm>
            <a:off x="0" y="1587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5356" h="8638" extrusionOk="0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2" name="Google Shape;722;p72"/>
          <p:cNvSpPr txBox="1"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000"/>
              <a:buFont typeface="Century Gothic"/>
              <a:buNone/>
            </a:pPr>
            <a:r>
              <a:rPr lang="hu-HU" sz="4000">
                <a:solidFill>
                  <a:srgbClr val="EBEBEB"/>
                </a:solidFill>
              </a:rPr>
              <a:t>Histogram → xy-monoton histogram</a:t>
            </a:r>
            <a:endParaRPr sz="4000">
              <a:solidFill>
                <a:srgbClr val="EBEBEB"/>
              </a:solidFill>
            </a:endParaRPr>
          </a:p>
        </p:txBody>
      </p:sp>
      <p:sp>
        <p:nvSpPr>
          <p:cNvPr id="723" name="Google Shape;723;p7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4" name="Google Shape;724;p72"/>
          <p:cNvSpPr txBox="1">
            <a:spLocks noGrp="1"/>
          </p:cNvSpPr>
          <p:nvPr>
            <p:ph type="body" idx="1"/>
          </p:nvPr>
        </p:nvSpPr>
        <p:spPr>
          <a:xfrm>
            <a:off x="4719483" y="629265"/>
            <a:ext cx="6813755" cy="381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>
                <a:solidFill>
                  <a:srgbClr val="FFFFFF"/>
                </a:solidFill>
              </a:rPr>
              <a:t>Histogram: alapvonalból és merőleges rudakból áll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>
                <a:solidFill>
                  <a:srgbClr val="FFFFFF"/>
                </a:solidFill>
              </a:rPr>
              <a:t>XY-mondoton hisztogram: két hisztogram találkozik egy közös sarokpontban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>
                <a:solidFill>
                  <a:srgbClr val="FFFFFF"/>
                </a:solidFill>
              </a:rPr>
              <a:t>Algoritmus biztosítja hogy a sweep után kapott hisztogrammot skálázza meta-modulokra (mindig 3-al osztható koordinátákhoz illesztve)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>
                <a:solidFill>
                  <a:srgbClr val="FFFFFF"/>
                </a:solidFill>
              </a:rPr>
              <a:t>Bármely két xy-monoton hisztogram összeköthető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>
                <a:solidFill>
                  <a:srgbClr val="FFFFFF"/>
                </a:solidFill>
              </a:rPr>
              <a:t>Lineáris számú lépéssel lehet mozogni a kettő között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>
                <a:solidFill>
                  <a:srgbClr val="FFFFFF"/>
                </a:solidFill>
              </a:rPr>
              <a:t>a modulok sosem lépik túl az eredeti két konfiguráció határoló dobozainak unióját</a:t>
            </a:r>
            <a:endParaRPr/>
          </a:p>
        </p:txBody>
      </p:sp>
      <p:pic>
        <p:nvPicPr>
          <p:cNvPr id="725" name="Google Shape;725;p72" descr="A képen képernyőkép, sor, tér, Téglalap látható&#10;&#10;Előfordulhat, hogy az AI által létrehozott tartalom helytelen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9485" y="4582036"/>
            <a:ext cx="6813754" cy="1618737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kihívás</a:t>
            </a:r>
            <a:endParaRPr/>
          </a:p>
        </p:txBody>
      </p:sp>
      <p:sp>
        <p:nvSpPr>
          <p:cNvPr id="541" name="Google Shape;541;p4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gyakorlati robotrendszerek </a:t>
            </a:r>
            <a:r>
              <a:rPr lang="hu-HU" b="1"/>
              <a:t>párhuzamosan</a:t>
            </a:r>
            <a:r>
              <a:rPr lang="hu-HU"/>
              <a:t> is tudnak mozogni.</a:t>
            </a:r>
            <a:br>
              <a:rPr lang="hu-HU"/>
            </a:br>
            <a:r>
              <a:rPr lang="hu-HU"/>
              <a:t>Ezért a cél: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időoptimalizált</a:t>
            </a:r>
            <a:r>
              <a:rPr lang="hu-HU"/>
              <a:t> (makespan-optimal) megoldások kidolgozása,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ahol </a:t>
            </a:r>
            <a:r>
              <a:rPr lang="hu-HU" b="1"/>
              <a:t>több modul egyszerre mozoghat</a:t>
            </a:r>
            <a:r>
              <a:rPr lang="hu-HU"/>
              <a:t>, de még mindig </a:t>
            </a:r>
            <a:r>
              <a:rPr lang="hu-HU" b="1"/>
              <a:t>ütközésmentesen és kapcsolódva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szerzők tehát azt vizsgálják, hogyan lehet a </a:t>
            </a:r>
            <a:r>
              <a:rPr lang="hu-HU" b="1"/>
              <a:t>párhuzamos mozgást kihasználni</a:t>
            </a:r>
            <a:r>
              <a:rPr lang="hu-HU"/>
              <a:t>, hogy sokkal gyorsabban történjen a teljes átrendezés.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Az algoritmus utolsó fázisa</a:t>
            </a:r>
            <a:endParaRPr/>
          </a:p>
        </p:txBody>
      </p:sp>
      <p:sp>
        <p:nvSpPr>
          <p:cNvPr id="731" name="Google Shape;731;p73"/>
          <p:cNvSpPr txBox="1">
            <a:spLocks noGrp="1"/>
          </p:cNvSpPr>
          <p:nvPr>
            <p:ph type="body" idx="1"/>
          </p:nvPr>
        </p:nvSpPr>
        <p:spPr>
          <a:xfrm>
            <a:off x="1219200" y="2364014"/>
            <a:ext cx="8825659" cy="417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7" t="-8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 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4"/>
          <p:cNvSpPr txBox="1">
            <a:spLocks noGrp="1"/>
          </p:cNvSpPr>
          <p:nvPr>
            <p:ph type="title"/>
          </p:nvPr>
        </p:nvSpPr>
        <p:spPr>
          <a:xfrm>
            <a:off x="1154954" y="712411"/>
            <a:ext cx="8761413" cy="124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Következtetés és továbbfejlesztési lehetőségek</a:t>
            </a:r>
            <a:endParaRPr/>
          </a:p>
        </p:txBody>
      </p:sp>
      <p:sp>
        <p:nvSpPr>
          <p:cNvPr id="738" name="Google Shape;738;p74"/>
          <p:cNvSpPr txBox="1">
            <a:spLocks noGrp="1"/>
          </p:cNvSpPr>
          <p:nvPr>
            <p:ph type="body" idx="1"/>
          </p:nvPr>
        </p:nvSpPr>
        <p:spPr>
          <a:xfrm>
            <a:off x="1307354" y="2471057"/>
            <a:ext cx="8825659" cy="410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Eredmények</a:t>
            </a:r>
            <a:r>
              <a:rPr lang="hu-HU"/>
              <a:t>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Worst-case optimális algoritmus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Új eredmények a </a:t>
            </a:r>
            <a:r>
              <a:rPr lang="hu-HU" sz="1800" i="1"/>
              <a:t>sliding</a:t>
            </a:r>
            <a:r>
              <a:rPr lang="hu-HU" sz="1800"/>
              <a:t> </a:t>
            </a:r>
            <a:r>
              <a:rPr lang="hu-HU" sz="1800" i="1"/>
              <a:t>squares</a:t>
            </a:r>
            <a:r>
              <a:rPr lang="hu-HU" sz="1800"/>
              <a:t> modellhez, kihasználva a párhuzamos robotmozgást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Bizonyítva: Az elért felsőkorátok asszimptotikusan nem javíthatók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Kutatási lehetőség</a:t>
            </a:r>
            <a:r>
              <a:rPr lang="hu-HU"/>
              <a:t>: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3D térben alkalmazni az algoritmust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Hatékony döntés: létezik-e 1-makespan ütemezés?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 sz="1600"/>
              <a:t>Modulok „sorbarendezése” xy-monotone konfigurációban O(P) lépés alatt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Ütemezés megtalálása O(d) makespannel, ahol </a:t>
            </a:r>
            <a:r>
              <a:rPr lang="hu-HU" sz="1800" i="1"/>
              <a:t>d</a:t>
            </a:r>
            <a:r>
              <a:rPr lang="hu-HU" sz="1800"/>
              <a:t> a max. távolság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Mozgásformák a „Sliding Squares” rendszerben</a:t>
            </a:r>
            <a:endParaRPr/>
          </a:p>
        </p:txBody>
      </p:sp>
      <p:sp>
        <p:nvSpPr>
          <p:cNvPr id="547" name="Google Shape;547;p44"/>
          <p:cNvSpPr txBox="1">
            <a:spLocks noGrp="1"/>
          </p:cNvSpPr>
          <p:nvPr>
            <p:ph type="body" idx="1"/>
          </p:nvPr>
        </p:nvSpPr>
        <p:spPr>
          <a:xfrm>
            <a:off x="1122830" y="2384044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szerzők kétféle mozgást engednek meg a modellben: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Slide move</a:t>
            </a:r>
            <a:r>
              <a:rPr lang="hu-HU"/>
              <a:t> – amikor egy négyzet elcsúszik az egyik szomszédos, üres rácscellába (például jobbra, balra, fel vagy le).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Convex move</a:t>
            </a:r>
            <a:r>
              <a:rPr lang="hu-HU"/>
              <a:t> – amikor egy négyzet </a:t>
            </a:r>
            <a:r>
              <a:rPr lang="hu-HU" b="1"/>
              <a:t>sarok mentén</a:t>
            </a:r>
            <a:r>
              <a:rPr lang="hu-HU"/>
              <a:t> fordul át (átlép a diagonális cellába), de csak akkor, ha ez nem bontja meg a kapcsolódást.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Ezek a mozgások </a:t>
            </a:r>
            <a:r>
              <a:rPr lang="hu-HU" b="1"/>
              <a:t>láncolhatók</a:t>
            </a:r>
            <a:r>
              <a:rPr lang="hu-HU"/>
              <a:t> (chained): vagyis több ilyen lépés egymás után hajtható végre, akár több modullal </a:t>
            </a:r>
            <a:r>
              <a:rPr lang="hu-HU" b="1"/>
              <a:t>párhuzamosan</a:t>
            </a:r>
            <a:r>
              <a:rPr lang="hu-HU"/>
              <a:t>, ha nem ütköznek.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548" name="Google Shape;54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247" y="5190757"/>
            <a:ext cx="10840963" cy="154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Elméleti eredmények</a:t>
            </a:r>
            <a:endParaRPr/>
          </a:p>
        </p:txBody>
      </p:sp>
      <p:sp>
        <p:nvSpPr>
          <p:cNvPr id="554" name="Google Shape;554;p4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dirty="0"/>
              <a:t>Címkézetlen (</a:t>
            </a:r>
            <a:r>
              <a:rPr lang="hu-HU" dirty="0" err="1"/>
              <a:t>unlabeled</a:t>
            </a:r>
            <a:r>
              <a:rPr lang="hu-HU" dirty="0"/>
              <a:t>) eset: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 dirty="0"/>
              <a:t>Már a </a:t>
            </a:r>
            <a:r>
              <a:rPr lang="hu-HU" dirty="0" err="1"/>
              <a:t>makespan</a:t>
            </a:r>
            <a:r>
              <a:rPr lang="hu-HU" dirty="0"/>
              <a:t> = 1 ütemezés eldöntése is NP-teljes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dirty="0"/>
              <a:t>Címkézett (</a:t>
            </a:r>
            <a:r>
              <a:rPr lang="hu-HU" dirty="0" err="1"/>
              <a:t>labeled</a:t>
            </a:r>
            <a:r>
              <a:rPr lang="hu-HU" dirty="0"/>
              <a:t>) eset: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 dirty="0" err="1"/>
              <a:t>makespan</a:t>
            </a:r>
            <a:r>
              <a:rPr lang="hu-HU" dirty="0"/>
              <a:t> = 1 → </a:t>
            </a:r>
            <a:r>
              <a:rPr lang="hu-HU" dirty="0" err="1"/>
              <a:t>polinomiális</a:t>
            </a:r>
            <a:r>
              <a:rPr lang="hu-HU" dirty="0"/>
              <a:t> időben megoldható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 dirty="0" err="1"/>
              <a:t>makespan</a:t>
            </a:r>
            <a:r>
              <a:rPr lang="hu-HU" dirty="0"/>
              <a:t> = 2 → NP-teljes</a:t>
            </a:r>
            <a:endParaRPr dirty="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dirty="0"/>
              <a:t>Az új algoritmus áttörést jelent, mert</a:t>
            </a:r>
            <a:br>
              <a:rPr lang="hu-HU" dirty="0"/>
            </a:br>
            <a:r>
              <a:rPr lang="hu-HU" b="1" dirty="0"/>
              <a:t>a szekvenciális módszerektől elmozdul a párhuzamos, optimalizált </a:t>
            </a:r>
            <a:r>
              <a:rPr lang="hu-HU" b="1" dirty="0" err="1"/>
              <a:t>reconfiguráció</a:t>
            </a:r>
            <a:r>
              <a:rPr lang="hu-HU" b="1" dirty="0"/>
              <a:t> felé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amely </a:t>
            </a:r>
            <a:r>
              <a:rPr lang="hu-HU" b="1" dirty="0"/>
              <a:t>elméletileg optimális</a:t>
            </a:r>
            <a:r>
              <a:rPr lang="hu-HU" dirty="0"/>
              <a:t> és </a:t>
            </a:r>
            <a:r>
              <a:rPr lang="hu-HU" b="1" dirty="0"/>
              <a:t>gyakorlatban is megvalósítható</a:t>
            </a:r>
            <a:r>
              <a:rPr lang="hu-HU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25A97C-D4BD-B8E0-665A-262498C6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az, hogy </a:t>
            </a:r>
            <a:r>
              <a:rPr lang="hu-HU" i="1" dirty="0"/>
              <a:t>NP-teljes</a:t>
            </a:r>
            <a:r>
              <a:rPr lang="hu-HU" dirty="0"/>
              <a:t>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EFCC2B6-C715-1F2C-3A73-3F4F1596B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probléma </a:t>
            </a:r>
            <a:r>
              <a:rPr lang="hu-HU" b="1" dirty="0"/>
              <a:t>NP-teljes (NP-</a:t>
            </a:r>
            <a:r>
              <a:rPr lang="hu-HU" b="1" dirty="0" err="1"/>
              <a:t>complete</a:t>
            </a:r>
            <a:r>
              <a:rPr lang="hu-HU" b="1" dirty="0"/>
              <a:t>)</a:t>
            </a:r>
            <a:r>
              <a:rPr lang="hu-HU" dirty="0"/>
              <a:t>, ha </a:t>
            </a:r>
            <a:r>
              <a:rPr lang="hu-HU" b="1" dirty="0"/>
              <a:t>nagyon nehéz eldönteni, hogy létezik-e rá megoldás</a:t>
            </a:r>
            <a:r>
              <a:rPr lang="hu-HU" dirty="0"/>
              <a:t> — olyannyira, hogy </a:t>
            </a:r>
            <a:r>
              <a:rPr lang="hu-HU" b="1" dirty="0"/>
              <a:t>nincs ismert gyors (</a:t>
            </a:r>
            <a:r>
              <a:rPr lang="hu-HU" b="1" dirty="0" err="1"/>
              <a:t>polinomiális</a:t>
            </a:r>
            <a:r>
              <a:rPr lang="hu-HU" b="1" dirty="0"/>
              <a:t> idejű) algoritmus</a:t>
            </a:r>
            <a:r>
              <a:rPr lang="hu-HU" dirty="0"/>
              <a:t>, ami minden esetre működik.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669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8991C4-0D58-D25C-8299-AA632ED7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Unlabeled</a:t>
            </a:r>
            <a:r>
              <a:rPr lang="hu-HU" dirty="0"/>
              <a:t> eset (nem címkézett robotok)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91AFB68-3191-A22C-851C-C09DB3F0E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b="1" dirty="0" err="1"/>
              <a:t>Unlabeled</a:t>
            </a:r>
            <a:r>
              <a:rPr lang="hu-HU" b="1" dirty="0"/>
              <a:t> eset (nem címkézett robotok)</a:t>
            </a:r>
          </a:p>
          <a:p>
            <a:r>
              <a:rPr lang="hu-HU" dirty="0"/>
              <a:t>Itt </a:t>
            </a:r>
            <a:r>
              <a:rPr lang="hu-HU" b="1" dirty="0"/>
              <a:t>nem számít, melyik robot hova kerül</a:t>
            </a:r>
            <a:r>
              <a:rPr lang="hu-HU" dirty="0"/>
              <a:t>, csak az, hogy az alak (a forma) megegyezzen a végén.</a:t>
            </a:r>
          </a:p>
          <a:p>
            <a:r>
              <a:rPr lang="hu-HU" dirty="0"/>
              <a:t>A szerzők bizonyították, hogy </a:t>
            </a:r>
            <a:r>
              <a:rPr lang="hu-HU" b="1" dirty="0"/>
              <a:t>már az is NP-teljes</a:t>
            </a:r>
            <a:r>
              <a:rPr lang="hu-HU" dirty="0"/>
              <a:t>, ha csak azt akarjuk eldönteni:</a:t>
            </a:r>
          </a:p>
          <a:p>
            <a:r>
              <a:rPr lang="hu-HU" dirty="0"/>
              <a:t>„Megoldható-e az átrendezés </a:t>
            </a:r>
            <a:r>
              <a:rPr lang="hu-HU" i="1" dirty="0"/>
              <a:t>egyetlen</a:t>
            </a:r>
            <a:r>
              <a:rPr lang="hu-HU" dirty="0"/>
              <a:t> párhuzamos lépésben (</a:t>
            </a:r>
            <a:r>
              <a:rPr lang="hu-HU" dirty="0" err="1"/>
              <a:t>makespan</a:t>
            </a:r>
            <a:r>
              <a:rPr lang="hu-HU" dirty="0"/>
              <a:t> = 1)?”</a:t>
            </a:r>
          </a:p>
          <a:p>
            <a:r>
              <a:rPr lang="hu-HU" dirty="0"/>
              <a:t>Ez azt jelenti, hogy nincs ismert gyors módszer, ami általánosan megmondja,</a:t>
            </a:r>
            <a:br>
              <a:rPr lang="hu-HU" dirty="0"/>
            </a:br>
            <a:r>
              <a:rPr lang="hu-HU" dirty="0"/>
              <a:t>hogy az átrendezés 1 lépésben lehetséges-e — túl bonyolult, sok a lehetséges kombináció.</a:t>
            </a:r>
            <a:br>
              <a:rPr lang="hu-HU" dirty="0"/>
            </a:br>
            <a:r>
              <a:rPr lang="hu-HU" dirty="0"/>
              <a:t>A bizonyításhoz </a:t>
            </a:r>
            <a:r>
              <a:rPr lang="hu-HU" b="1" dirty="0"/>
              <a:t>egy logikai probléma (</a:t>
            </a:r>
            <a:r>
              <a:rPr lang="hu-HU" b="1" dirty="0" err="1"/>
              <a:t>Planar</a:t>
            </a:r>
            <a:r>
              <a:rPr lang="hu-HU" b="1" dirty="0"/>
              <a:t> </a:t>
            </a:r>
            <a:r>
              <a:rPr lang="hu-HU" b="1" dirty="0" err="1"/>
              <a:t>Monotone</a:t>
            </a:r>
            <a:r>
              <a:rPr lang="hu-HU" b="1" dirty="0"/>
              <a:t> 3SAT)</a:t>
            </a:r>
            <a:r>
              <a:rPr lang="hu-HU" dirty="0"/>
              <a:t> megoldására vezették vissza — ez a klasszikus módja annak, hogy egy problémáról kimutassák, hogy NP-teljes.</a:t>
            </a:r>
          </a:p>
          <a:p>
            <a:r>
              <a:rPr lang="hu-HU" b="1" dirty="0"/>
              <a:t>Egyszerűen:</a:t>
            </a:r>
            <a:br>
              <a:rPr lang="hu-HU" dirty="0"/>
            </a:br>
            <a:r>
              <a:rPr lang="hu-HU" dirty="0"/>
              <a:t>„Ha nem számít, melyik robot melyik helyre kerül, akkor már az is borzasztó nehéz eldönteni, hogy 1 lépésben átrendezhetők-e.”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058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AF4E27-BC93-155A-6032-84AF2158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Labeled</a:t>
            </a:r>
            <a:r>
              <a:rPr lang="hu-HU" b="1" dirty="0"/>
              <a:t> eset (címkézett robotok)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8C807E5-94CA-451A-8E85-E6588EB8A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 err="1"/>
              <a:t>Labeled</a:t>
            </a:r>
            <a:r>
              <a:rPr lang="hu-HU" b="1" dirty="0"/>
              <a:t> eset (címkézett robotok)</a:t>
            </a:r>
          </a:p>
          <a:p>
            <a:r>
              <a:rPr lang="hu-HU" dirty="0"/>
              <a:t>Itt </a:t>
            </a:r>
            <a:r>
              <a:rPr lang="hu-HU" b="1" dirty="0"/>
              <a:t>számít, hogy melyik robot hova kerül</a:t>
            </a:r>
            <a:r>
              <a:rPr lang="hu-HU" dirty="0"/>
              <a:t>.</a:t>
            </a:r>
          </a:p>
          <a:p>
            <a:r>
              <a:rPr lang="hu-HU" dirty="0"/>
              <a:t>Ekkor:</a:t>
            </a:r>
          </a:p>
          <a:p>
            <a:pPr lvl="1"/>
            <a:r>
              <a:rPr lang="hu-HU" dirty="0"/>
              <a:t>Ha csak 1 lépésről van szó (</a:t>
            </a:r>
            <a:r>
              <a:rPr lang="hu-HU" b="1" dirty="0" err="1"/>
              <a:t>makespan</a:t>
            </a:r>
            <a:r>
              <a:rPr lang="hu-HU" b="1" dirty="0"/>
              <a:t> = 1</a:t>
            </a:r>
            <a:r>
              <a:rPr lang="hu-HU" dirty="0"/>
              <a:t>), akkor </a:t>
            </a:r>
            <a:r>
              <a:rPr lang="hu-HU" b="1" dirty="0"/>
              <a:t>van gyors (</a:t>
            </a:r>
            <a:r>
              <a:rPr lang="hu-HU" b="1" dirty="0" err="1"/>
              <a:t>polinomiális</a:t>
            </a:r>
            <a:r>
              <a:rPr lang="hu-HU" b="1" dirty="0"/>
              <a:t> idejű)</a:t>
            </a:r>
            <a:r>
              <a:rPr lang="hu-HU" dirty="0"/>
              <a:t> módszer, ami megmondja, megoldható-e.</a:t>
            </a:r>
          </a:p>
          <a:p>
            <a:pPr lvl="1"/>
            <a:r>
              <a:rPr lang="hu-HU" dirty="0"/>
              <a:t>De ha </a:t>
            </a:r>
            <a:r>
              <a:rPr lang="hu-HU" b="1" dirty="0"/>
              <a:t>2 lépés</a:t>
            </a:r>
            <a:r>
              <a:rPr lang="hu-HU" dirty="0"/>
              <a:t> kellhet (</a:t>
            </a:r>
            <a:r>
              <a:rPr lang="hu-HU" b="1" dirty="0" err="1"/>
              <a:t>makespan</a:t>
            </a:r>
            <a:r>
              <a:rPr lang="hu-HU" b="1" dirty="0"/>
              <a:t> = 2</a:t>
            </a:r>
            <a:r>
              <a:rPr lang="hu-HU" dirty="0"/>
              <a:t>), akkor </a:t>
            </a:r>
            <a:r>
              <a:rPr lang="hu-HU" b="1" dirty="0"/>
              <a:t>már NP-teljes</a:t>
            </a:r>
            <a:r>
              <a:rPr lang="hu-HU" dirty="0"/>
              <a:t> lesz a probléma.</a:t>
            </a:r>
          </a:p>
          <a:p>
            <a:r>
              <a:rPr lang="hu-HU" b="1" dirty="0"/>
              <a:t>Egyszerűen:</a:t>
            </a:r>
            <a:br>
              <a:rPr lang="hu-HU" dirty="0"/>
            </a:br>
            <a:r>
              <a:rPr lang="hu-HU" dirty="0"/>
              <a:t>„Ha minden robotnak pontos helye van a célban, akkor az 1 lépéses átrendezést még gyorsan meg tudjuk mondani.</a:t>
            </a:r>
            <a:br>
              <a:rPr lang="hu-HU" dirty="0"/>
            </a:br>
            <a:r>
              <a:rPr lang="hu-HU" dirty="0"/>
              <a:t>De ha akár 2 lépés is belefér, már olyan bonyolult a kombinációk száma, hogy NP-teljes lesz.”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1815745"/>
      </p:ext>
    </p:extLst>
  </p:cSld>
  <p:clrMapOvr>
    <a:masterClrMapping/>
  </p:clrMapOvr>
</p:sld>
</file>

<file path=ppt/theme/theme1.xml><?xml version="1.0" encoding="utf-8"?>
<a:theme xmlns:a="http://schemas.openxmlformats.org/drawingml/2006/main" name="Ion tanácsterem">
  <a:themeElements>
    <a:clrScheme name="Szürkeárnyalato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tanácsterem">
  <a:themeElements>
    <a:clrScheme name="Szürkeárnyalato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 tanácsterem">
  <a:themeElements>
    <a:clrScheme name="Szürkeárnyalato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3111</Words>
  <Application>Microsoft Office PowerPoint</Application>
  <PresentationFormat>Szélesvásznú</PresentationFormat>
  <Paragraphs>273</Paragraphs>
  <Slides>41</Slides>
  <Notes>33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3</vt:i4>
      </vt:variant>
      <vt:variant>
        <vt:lpstr>Diacímek</vt:lpstr>
      </vt:variant>
      <vt:variant>
        <vt:i4>41</vt:i4>
      </vt:variant>
    </vt:vector>
  </HeadingPairs>
  <TitlesOfParts>
    <vt:vector size="47" baseType="lpstr">
      <vt:lpstr>Noto Sans Symbols</vt:lpstr>
      <vt:lpstr>Century Gothic</vt:lpstr>
      <vt:lpstr>Arial</vt:lpstr>
      <vt:lpstr>Ion tanácsterem</vt:lpstr>
      <vt:lpstr>Ion tanácsterem</vt:lpstr>
      <vt:lpstr>Ion tanácsterem</vt:lpstr>
      <vt:lpstr>Sliding Squares in Parallel</vt:lpstr>
      <vt:lpstr> Moduláris robotok újrakonfigurálása algoritmikusan</vt:lpstr>
      <vt:lpstr>Korábbi kutatások, eredmények</vt:lpstr>
      <vt:lpstr>A kihívás</vt:lpstr>
      <vt:lpstr>Mozgásformák a „Sliding Squares” rendszerben</vt:lpstr>
      <vt:lpstr>Elméleti eredmények</vt:lpstr>
      <vt:lpstr>Mi az, hogy NP-teljes?</vt:lpstr>
      <vt:lpstr>Unlabeled eset (nem címkézett robotok)</vt:lpstr>
      <vt:lpstr>Labeled eset (címkézett robotok)</vt:lpstr>
      <vt:lpstr>Modell definíciója, a mozgások szabályai, és az ütközések típusai</vt:lpstr>
      <vt:lpstr>A kutatás alapja: a rácsmodell (grid model)</vt:lpstr>
      <vt:lpstr>Szomszédság és kapcsolódás</vt:lpstr>
      <vt:lpstr>A mozgás típusai </vt:lpstr>
      <vt:lpstr>Párhuzamos mozgás – „transformation”</vt:lpstr>
      <vt:lpstr>Kapcsolódás megőrzése (connectivity preservation)</vt:lpstr>
      <vt:lpstr>Ütközések típusai </vt:lpstr>
      <vt:lpstr>Makespan , In-place ütemezés</vt:lpstr>
      <vt:lpstr>Extended bounding box (B′), Weakly in-place</vt:lpstr>
      <vt:lpstr>A worst-case optimal algorithm</vt:lpstr>
      <vt:lpstr>Algoritmus felépítése – 4 fázis</vt:lpstr>
      <vt:lpstr>Phase (I): Gathering squares – A modulok összegyűjtése</vt:lpstr>
      <vt:lpstr>Skeleton létrehozása</vt:lpstr>
      <vt:lpstr>PowerPoint-bemutató</vt:lpstr>
      <vt:lpstr>Az exoskeleton létrehozása</vt:lpstr>
      <vt:lpstr>Exoskeleton </vt:lpstr>
      <vt:lpstr>PowerPoint-bemutató</vt:lpstr>
      <vt:lpstr>Inchworm-Push és Pull (az exoskeleton mozgatása)</vt:lpstr>
      <vt:lpstr>“Inchworm-Push” és az “Inchworm-Pull”</vt:lpstr>
      <vt:lpstr>Phase (II): Scaffolding - sweep line struktúra kialakítása</vt:lpstr>
      <vt:lpstr>Scaffolding kialakítása</vt:lpstr>
      <vt:lpstr>Phase (III): Hisztogrammá alakítás</vt:lpstr>
      <vt:lpstr>Meta-modulok</vt:lpstr>
      <vt:lpstr>Sweep line</vt:lpstr>
      <vt:lpstr>Sweep line</vt:lpstr>
      <vt:lpstr>A sweep line használata</vt:lpstr>
      <vt:lpstr>A sweep line használata</vt:lpstr>
      <vt:lpstr>Phase (IV): Histograms of meta-modules</vt:lpstr>
      <vt:lpstr>Fogalmak</vt:lpstr>
      <vt:lpstr>Histogram → xy-monoton histogram</vt:lpstr>
      <vt:lpstr>Az algoritmus utolsó fázisa</vt:lpstr>
      <vt:lpstr>Következtetés és továbbfejlesztési lehetőségek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Lamelo2@sulid.hu</cp:lastModifiedBy>
  <cp:revision>14</cp:revision>
  <dcterms:modified xsi:type="dcterms:W3CDTF">2025-10-08T13:39:10Z</dcterms:modified>
</cp:coreProperties>
</file>