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04" r:id="rId2"/>
    <p:sldId id="256" r:id="rId3"/>
    <p:sldId id="257" r:id="rId4"/>
    <p:sldId id="286" r:id="rId5"/>
    <p:sldId id="260" r:id="rId6"/>
    <p:sldId id="289" r:id="rId7"/>
    <p:sldId id="290" r:id="rId8"/>
    <p:sldId id="292" r:id="rId9"/>
    <p:sldId id="295" r:id="rId10"/>
    <p:sldId id="291" r:id="rId11"/>
    <p:sldId id="294" r:id="rId12"/>
    <p:sldId id="293" r:id="rId13"/>
    <p:sldId id="298" r:id="rId14"/>
    <p:sldId id="301" r:id="rId15"/>
    <p:sldId id="297" r:id="rId16"/>
    <p:sldId id="305" r:id="rId17"/>
    <p:sldId id="271" r:id="rId18"/>
    <p:sldId id="272" r:id="rId19"/>
    <p:sldId id="303" r:id="rId20"/>
    <p:sldId id="273" r:id="rId21"/>
    <p:sldId id="299" r:id="rId22"/>
    <p:sldId id="300" r:id="rId23"/>
    <p:sldId id="302" r:id="rId2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/>
    <p:restoredTop sz="80091"/>
  </p:normalViewPr>
  <p:slideViewPr>
    <p:cSldViewPr snapToGrid="0" snapToObjects="1">
      <p:cViewPr varScale="1">
        <p:scale>
          <a:sx n="88" d="100"/>
          <a:sy n="88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A88EB-88FB-BD4A-BCF2-0D4C95ED542B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876F-84BD-DA45-9806-C5AFFBF9E3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170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FF0000"/>
                </a:solidFill>
                <a:latin typeface="Helvetica Neue" panose="02000503000000020004" pitchFamily="2" charset="0"/>
              </a:rPr>
              <a:t>The Command Line Tool package gives Mac terminal users many commonly used tools, utilities, and compilers, including git, and many other useful commands that are usually found in default </a:t>
            </a:r>
            <a:r>
              <a:rPr lang="en-GB" sz="1200" dirty="0" err="1">
                <a:solidFill>
                  <a:srgbClr val="FF0000"/>
                </a:solidFill>
                <a:latin typeface="Helvetica Neue" panose="02000503000000020004" pitchFamily="2" charset="0"/>
              </a:rPr>
              <a:t>linux</a:t>
            </a:r>
            <a:r>
              <a:rPr lang="en-GB" sz="1200" dirty="0">
                <a:solidFill>
                  <a:srgbClr val="FF0000"/>
                </a:solidFill>
                <a:latin typeface="Helvetica Neue" panose="02000503000000020004" pitchFamily="2" charset="0"/>
              </a:rPr>
              <a:t> installations. </a:t>
            </a:r>
            <a:endParaRPr lang="en-NL" sz="1200" dirty="0">
              <a:solidFill>
                <a:srgbClr val="FF0000"/>
              </a:solidFill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517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438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263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37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931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385-80E1-B344-BF95-945084607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D928-098B-1143-A59E-2E018E62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525C-48A6-354C-AC17-47291AC8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00D6-40CA-4841-91A1-659F612D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10D9-1B93-7E44-B91B-827B07CD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69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735B-787C-2545-8306-D7C9A586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1F825-BECB-5F42-A9F0-2EFFE28F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9A4E-1B27-EC43-84B1-AE731766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1145-6AE5-6D42-A1B0-0EB77A28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751F-16CD-4E49-905D-57944E21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96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2EC46-0DD1-264E-9FDB-906C56E67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1DCB-0F24-B746-8C4D-408288E7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F45B-A225-244E-88F5-4224C8F4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EC78-279E-BD43-B44C-378103BD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D6EA-DCF7-E346-9092-D5FB68BC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440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B418-1BDA-7A4A-9614-161BE6D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728C-CE91-DB4E-9E11-44252875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44AB-983B-2748-BB54-14604234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FE50-AC76-7740-BAF6-D099AB29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261C-F018-5146-981C-631C45BB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4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A9C5-84D0-314C-AFB6-4ECCC6B2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577E2-0489-2145-A3CD-0629A5EA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BD33-1BB7-B04C-ACEC-1852D485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DFF7-4DE1-F649-B7FC-A570DD4E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98E3-282E-D049-9D64-2B8FE776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28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8854-A9D0-F14D-9054-D980FFA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EC73-F916-8F4F-8A25-DCF501A3C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D7AA2-3B80-3644-9370-243EF82A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9AB7-7EF5-184C-96E4-BFED0A4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D8AB-FC19-7246-89AF-BF4947A2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2BDC-03BB-854E-9135-391AD391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86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2B20-74E2-3F46-BCE1-0128E065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8AAC-F1C4-3542-B7D9-3A9A5343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D969-EB7C-9E4B-9AB2-2905E9B2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400D1-7E36-9646-A97A-08A70FB6D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4CC21-ACD9-314C-A2FA-0E222177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9E082-629D-6E46-9FC1-7E641021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987F1-50C5-B744-AB80-290EAED8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D144E-22B2-FD4C-B991-59CA6F3D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16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71DC-C39E-9848-A432-7225D8D4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7C327-F7D7-2E45-BCE6-7F807004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5D24D-0DA9-2944-B007-EAB7917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11E10-3A80-4A4A-B401-8DA5DF0F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8405A-CAA3-8641-BE05-782C9AD5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5053A-DA1B-874B-B602-93B734BC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7B07C-36C4-CF44-838B-87A4BC0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31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8545-2DCE-4C4B-8A7D-181F7654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5738-E0D0-CE4B-97BC-F704CE3F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BB50-2543-7C4F-BE72-D298D99F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D91E-52ED-464E-9AF8-B818A2DC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D66E-C325-D84D-9B9D-3C29267F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4536-80E3-9E4A-94E9-88A0E0C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759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499C-035B-374A-8528-1AD39B41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EA131-3ABE-D345-8E81-771AA3D8F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6C5D3-E6FE-C64B-9B03-A9E5E1B5D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30E55-174F-444C-92D4-712DD242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C0DC7-5061-D445-B8D1-5CC4F397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EADE2-20A6-2348-9DA0-18AEB18E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3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3EBAE-2044-6F40-A21E-1638D26D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8EC6-1F4A-F946-A28F-66E46EC6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2DB7-9A68-6646-97BF-6DA2CE98D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7E62-451E-EE41-9423-35CA381AB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D366-CBED-1A4B-9471-8CBD3349B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6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5buser.name%5d?tab=repositorie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lyuan2018/git_github_tutorial.git" TargetMode="External"/><Relationship Id="rId4" Type="http://schemas.openxmlformats.org/officeDocument/2006/relationships/hyperlink" Target="https://github.com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lyuan2018/git_github_tutorial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hostname:USERNAME/REPOSITORY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/userName/projectName.git" TargetMode="External"/><Relationship Id="rId2" Type="http://schemas.openxmlformats.org/officeDocument/2006/relationships/hyperlink" Target="https://github.com/%3cuserName%3e/%3cprojectNa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EB1-CD65-3147-99CD-4D896BF9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1488" cy="1325563"/>
          </a:xfrm>
        </p:spPr>
        <p:txBody>
          <a:bodyPr>
            <a:normAutofit/>
          </a:bodyPr>
          <a:lstStyle/>
          <a:p>
            <a:r>
              <a:rPr lang="en-NL" sz="4000" dirty="0"/>
              <a:t>Git_GitHub tutorial for MacOS terminnal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DBDE-CD51-3A41-BA67-699843C7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NL" sz="2400" dirty="0">
                <a:latin typeface="+mj-lt"/>
              </a:rPr>
              <a:t>Git is a decentralized version control system</a:t>
            </a:r>
          </a:p>
          <a:p>
            <a:pPr lvl="1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Git vs Subversion (SVN)</a:t>
            </a:r>
          </a:p>
          <a:p>
            <a:pPr>
              <a:buFont typeface="Wingdings" pitchFamily="2" charset="2"/>
              <a:buChar char="§"/>
            </a:pPr>
            <a:r>
              <a:rPr lang="en-NL" sz="2400" dirty="0">
                <a:latin typeface="+mj-lt"/>
              </a:rPr>
              <a:t>Complete guidance on installing Git on MacOS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j-lt"/>
              </a:rPr>
              <a:t>Basic</a:t>
            </a:r>
            <a:r>
              <a:rPr lang="en-NL" sz="2400" dirty="0">
                <a:latin typeface="+mj-lt"/>
              </a:rPr>
              <a:t> command lines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j-lt"/>
              </a:rPr>
              <a:t>G</a:t>
            </a:r>
            <a:r>
              <a:rPr lang="en-NL" sz="2400" dirty="0">
                <a:latin typeface="+mj-lt"/>
              </a:rPr>
              <a:t>it working pipeline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j-lt"/>
              </a:rPr>
              <a:t>Hands-on guidance on setting up git repository and its application</a:t>
            </a:r>
          </a:p>
          <a:p>
            <a:pPr>
              <a:buFont typeface="Wingdings" pitchFamily="2" charset="2"/>
              <a:buChar char="§"/>
            </a:pPr>
            <a:endParaRPr lang="en-N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3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4235191"/>
            <a:ext cx="4245004" cy="14236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No need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any more and delete it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–d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check branch status.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is deleted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3" y="1844655"/>
            <a:ext cx="4897525" cy="20182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Make file changes and commit it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add .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commit -m 'copyA_v1’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log --</a:t>
            </a:r>
            <a:r>
              <a:rPr lang="en-US" sz="1600" dirty="0" err="1">
                <a:solidFill>
                  <a:schemeClr val="tx1"/>
                </a:solidFill>
              </a:rPr>
              <a:t>oneline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2002" y="1167746"/>
            <a:ext cx="427595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branch, a copy of master, for editing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Create a branch [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checkout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Switch to working in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79" y="116839"/>
            <a:ext cx="620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NL" sz="3200" dirty="0">
                <a:solidFill>
                  <a:srgbClr val="C00000"/>
                </a:solidFill>
              </a:rPr>
              <a:t>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</a:rPr>
              <a:t>upgrade via branch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git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2998B8-D2EA-1A44-96B5-F20327EB998C}"/>
              </a:ext>
            </a:extLst>
          </p:cNvPr>
          <p:cNvGrpSpPr/>
          <p:nvPr/>
        </p:nvGrpSpPr>
        <p:grpSpPr>
          <a:xfrm>
            <a:off x="5480673" y="453600"/>
            <a:ext cx="223024" cy="5605200"/>
            <a:chOff x="5736383" y="-322579"/>
            <a:chExt cx="223024" cy="56052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AF363F-18E7-7642-A477-52B93FEACF41}"/>
                </a:ext>
              </a:extLst>
            </p:cNvPr>
            <p:cNvCxnSpPr/>
            <p:nvPr/>
          </p:nvCxnSpPr>
          <p:spPr>
            <a:xfrm>
              <a:off x="5847895" y="-322579"/>
              <a:ext cx="0" cy="5400001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B3C597-E18D-B94F-8A4D-8C5B1041B736}"/>
                </a:ext>
              </a:extLst>
            </p:cNvPr>
            <p:cNvSpPr/>
            <p:nvPr/>
          </p:nvSpPr>
          <p:spPr>
            <a:xfrm flipV="1">
              <a:off x="5736383" y="5070222"/>
              <a:ext cx="223024" cy="21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90800" y="4198784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51876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2002971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90379" y="3251877"/>
            <a:ext cx="424500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master from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master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merge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Branch master updated ‘copyA_v1’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8C9D34-3C3D-B547-9E5A-76C74C0D2B51}"/>
              </a:ext>
            </a:extLst>
          </p:cNvPr>
          <p:cNvSpPr/>
          <p:nvPr/>
        </p:nvSpPr>
        <p:spPr>
          <a:xfrm>
            <a:off x="4244004" y="6077575"/>
            <a:ext cx="2693588" cy="7401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project (master) ready for share</a:t>
            </a:r>
          </a:p>
        </p:txBody>
      </p:sp>
    </p:spTree>
    <p:extLst>
      <p:ext uri="{BB962C8B-B14F-4D97-AF65-F5344CB8AC3E}">
        <p14:creationId xmlns:p14="http://schemas.microsoft.com/office/powerpoint/2010/main" val="191868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3D973-B702-A44B-80B1-04E34B5A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12" y="485002"/>
            <a:ext cx="7231176" cy="34067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EA3EB62-144E-0A40-B836-12F3B0AED5DE}"/>
              </a:ext>
            </a:extLst>
          </p:cNvPr>
          <p:cNvSpPr/>
          <p:nvPr/>
        </p:nvSpPr>
        <p:spPr>
          <a:xfrm>
            <a:off x="6496881" y="4266986"/>
            <a:ext cx="5090182" cy="23944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89290-0EED-A24F-BBE6-E12BE050C5BC}"/>
              </a:ext>
            </a:extLst>
          </p:cNvPr>
          <p:cNvSpPr/>
          <p:nvPr/>
        </p:nvSpPr>
        <p:spPr>
          <a:xfrm>
            <a:off x="7773802" y="4881987"/>
            <a:ext cx="2680138" cy="1051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GitHub (repository)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A97A2AF-7809-FE46-B968-FAD615E4E7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74704" y="3140677"/>
            <a:ext cx="1143044" cy="1130594"/>
          </a:xfrm>
          <a:prstGeom prst="bentConnector3">
            <a:avLst>
              <a:gd name="adj1" fmla="val 24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E2EA293-35E9-BF49-97D5-2F142B6118C9}"/>
              </a:ext>
            </a:extLst>
          </p:cNvPr>
          <p:cNvCxnSpPr>
            <a:cxnSpLocks/>
          </p:cNvCxnSpPr>
          <p:nvPr/>
        </p:nvCxnSpPr>
        <p:spPr>
          <a:xfrm>
            <a:off x="7780929" y="1956391"/>
            <a:ext cx="1967801" cy="2321105"/>
          </a:xfrm>
          <a:prstGeom prst="bentConnector2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4CE489-0FD2-314D-B764-446F5F1E1786}"/>
              </a:ext>
            </a:extLst>
          </p:cNvPr>
          <p:cNvSpPr txBox="1"/>
          <p:nvPr/>
        </p:nvSpPr>
        <p:spPr>
          <a:xfrm>
            <a:off x="8269159" y="3183675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41231-CE4A-8741-8C94-B28A5C65C8AB}"/>
              </a:ext>
            </a:extLst>
          </p:cNvPr>
          <p:cNvSpPr txBox="1"/>
          <p:nvPr/>
        </p:nvSpPr>
        <p:spPr>
          <a:xfrm>
            <a:off x="9127802" y="2045181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ull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7971C38-9BF5-FC4B-A36C-1C99266BE60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872103" y="3880154"/>
            <a:ext cx="2624779" cy="1584050"/>
          </a:xfrm>
          <a:prstGeom prst="bentConnector3">
            <a:avLst>
              <a:gd name="adj1" fmla="val 99831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99BF0D-EC14-9149-A930-487123D859AB}"/>
              </a:ext>
            </a:extLst>
          </p:cNvPr>
          <p:cNvSpPr txBox="1"/>
          <p:nvPr/>
        </p:nvSpPr>
        <p:spPr>
          <a:xfrm>
            <a:off x="3939948" y="4829558"/>
            <a:ext cx="26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by </a:t>
            </a:r>
          </a:p>
          <a:p>
            <a:r>
              <a:rPr lang="en-US" dirty="0"/>
              <a:t>HTTPS or SSH</a:t>
            </a:r>
            <a:endParaRPr lang="en-N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9A848-6536-2B42-BCF7-6157D8B1281A}"/>
              </a:ext>
            </a:extLst>
          </p:cNvPr>
          <p:cNvSpPr txBox="1"/>
          <p:nvPr/>
        </p:nvSpPr>
        <p:spPr>
          <a:xfrm>
            <a:off x="1019131" y="3272045"/>
            <a:ext cx="27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Local computer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8845-AB34-724A-A169-EEE8D046FFF0}"/>
              </a:ext>
            </a:extLst>
          </p:cNvPr>
          <p:cNvSpPr txBox="1"/>
          <p:nvPr/>
        </p:nvSpPr>
        <p:spPr>
          <a:xfrm>
            <a:off x="7648227" y="6008912"/>
            <a:ext cx="30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Remote repository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B191F4-4969-1047-8E4D-EFF91ED613AF}"/>
              </a:ext>
            </a:extLst>
          </p:cNvPr>
          <p:cNvSpPr txBox="1"/>
          <p:nvPr/>
        </p:nvSpPr>
        <p:spPr>
          <a:xfrm>
            <a:off x="3924667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44EE5F-C89A-3B44-829A-54A843E7699C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Project </a:t>
            </a:r>
            <a:r>
              <a:rPr lang="en-NL" sz="3200" dirty="0"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git  github</a:t>
            </a:r>
            <a:endParaRPr lang="en-NL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3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5244751"/>
            <a:chOff x="5736383" y="-142579"/>
            <a:chExt cx="223024" cy="640605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6" y="-142579"/>
              <a:ext cx="0" cy="6199934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6051071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479233-0FA5-CF4F-B376-93BA655FB53B}"/>
              </a:ext>
            </a:extLst>
          </p:cNvPr>
          <p:cNvGrpSpPr/>
          <p:nvPr/>
        </p:nvGrpSpPr>
        <p:grpSpPr>
          <a:xfrm flipV="1">
            <a:off x="4537168" y="2965198"/>
            <a:ext cx="950398" cy="825840"/>
            <a:chOff x="2910823" y="3953108"/>
            <a:chExt cx="950398" cy="826607"/>
          </a:xfrm>
        </p:grpSpPr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68E2BE65-95D9-4B45-83F9-64B28E585B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2ED850-14EE-F745-AF99-C038A33AAF49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1923174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81999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Project </a:t>
            </a:r>
            <a:r>
              <a:rPr lang="en-NL" sz="3200" dirty="0"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git 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1960052" y="768238"/>
            <a:ext cx="2554181" cy="1072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account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user.name</a:t>
            </a:r>
            <a:r>
              <a:rPr lang="en-US" sz="1600" dirty="0">
                <a:solidFill>
                  <a:schemeClr val="tx1"/>
                </a:solidFill>
              </a:rPr>
              <a:t>: xlyuan2018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794850" y="1764733"/>
            <a:ext cx="4876650" cy="21141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new repository in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https://github.com/[user.name]?tab=repositories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4"/>
              </a:rPr>
              <a:t>https://github.com/new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Repository name: 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Generated repository weblink:</a:t>
            </a:r>
            <a:endParaRPr lang="en-US" sz="1600" dirty="0">
              <a:solidFill>
                <a:schemeClr val="tx1"/>
              </a:solidFill>
              <a:hlinkClick r:id="rId5"/>
            </a:endParaRPr>
          </a:p>
          <a:p>
            <a:r>
              <a:rPr lang="en-US" sz="1600" dirty="0">
                <a:solidFill>
                  <a:schemeClr val="tx1"/>
                </a:solidFill>
                <a:hlinkClick r:id="rId5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5E9EDAE-00C6-D440-8283-D99A4661A397}"/>
              </a:ext>
            </a:extLst>
          </p:cNvPr>
          <p:cNvSpPr/>
          <p:nvPr/>
        </p:nvSpPr>
        <p:spPr>
          <a:xfrm>
            <a:off x="195314" y="2105255"/>
            <a:ext cx="4335878" cy="3567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Push local repository to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cd 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remote add </a:t>
            </a:r>
            <a:r>
              <a:rPr lang="en-US" sz="1600" dirty="0">
                <a:solidFill>
                  <a:srgbClr val="C00000"/>
                </a:solidFill>
              </a:rPr>
              <a:t>origin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origin: git project name in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repository, given by default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push -</a:t>
            </a:r>
            <a:r>
              <a:rPr lang="en-US" sz="1600" dirty="0">
                <a:solidFill>
                  <a:srgbClr val="0070C0"/>
                </a:solidFill>
              </a:rPr>
              <a:t>u </a:t>
            </a:r>
            <a:r>
              <a:rPr lang="en-US" sz="1600" dirty="0">
                <a:solidFill>
                  <a:srgbClr val="C00000"/>
                </a:solidFill>
              </a:rPr>
              <a:t>origin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u: set-upstream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00B050"/>
                </a:solidFill>
              </a:rPr>
              <a:t>master</a:t>
            </a:r>
            <a:r>
              <a:rPr lang="en-US" sz="1600" dirty="0">
                <a:solidFill>
                  <a:schemeClr val="tx1"/>
                </a:solidFill>
              </a:rPr>
              <a:t>: branch of </a:t>
            </a:r>
            <a:r>
              <a:rPr lang="en-US" sz="1600" dirty="0">
                <a:solidFill>
                  <a:srgbClr val="00B050"/>
                </a:solidFill>
              </a:rPr>
              <a:t>local</a:t>
            </a:r>
            <a:r>
              <a:rPr lang="en-US" sz="1600" dirty="0">
                <a:solidFill>
                  <a:schemeClr val="tx1"/>
                </a:solidFill>
              </a:rPr>
              <a:t> existing project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982589" y="5813990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in remote repository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8FFE01-7159-1345-A25B-A8093841409D}"/>
              </a:ext>
            </a:extLst>
          </p:cNvPr>
          <p:cNvGrpSpPr/>
          <p:nvPr/>
        </p:nvGrpSpPr>
        <p:grpSpPr>
          <a:xfrm flipH="1" flipV="1">
            <a:off x="5491225" y="3643116"/>
            <a:ext cx="1310882" cy="825938"/>
            <a:chOff x="2550339" y="3953108"/>
            <a:chExt cx="1310882" cy="825938"/>
          </a:xfrm>
        </p:grpSpPr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29C83833-0357-D741-A06F-C482224E05A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637E98-2F69-2F48-B862-FDA978CAA433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4CA6B46-06CF-014A-B399-4FBD1EDAD41B}"/>
              </a:ext>
            </a:extLst>
          </p:cNvPr>
          <p:cNvSpPr/>
          <p:nvPr/>
        </p:nvSpPr>
        <p:spPr>
          <a:xfrm>
            <a:off x="6809965" y="4012328"/>
            <a:ext cx="3858029" cy="10780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View remote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-a</a:t>
            </a:r>
          </a:p>
        </p:txBody>
      </p:sp>
    </p:spTree>
    <p:extLst>
      <p:ext uri="{BB962C8B-B14F-4D97-AF65-F5344CB8AC3E}">
        <p14:creationId xmlns:p14="http://schemas.microsoft.com/office/powerpoint/2010/main" val="201559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4885200"/>
            <a:chOff x="5736383" y="-142579"/>
            <a:chExt cx="223024" cy="59668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255256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Project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 git 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1245880" y="1604080"/>
            <a:ext cx="3268354" cy="1072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in remote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xlyuan2018/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11767" y="2562847"/>
            <a:ext cx="5174425" cy="22034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Pull remote repository back to local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config </a:t>
            </a:r>
            <a:r>
              <a:rPr lang="en-US" sz="1600" dirty="0" err="1">
                <a:solidFill>
                  <a:schemeClr val="tx1"/>
                </a:solidFill>
              </a:rPr>
              <a:t>pull.ff</a:t>
            </a:r>
            <a:r>
              <a:rPr lang="en-US" sz="1600" dirty="0">
                <a:solidFill>
                  <a:schemeClr val="tx1"/>
                </a:solidFill>
              </a:rPr>
              <a:t> only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git update the branch only if it fast-forwarded without creating new commits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pull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From remote update to local update     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1266" y="5472303"/>
            <a:ext cx="3179328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back in local repository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Project updated!</a:t>
            </a:r>
          </a:p>
        </p:txBody>
      </p:sp>
    </p:spTree>
    <p:extLst>
      <p:ext uri="{BB962C8B-B14F-4D97-AF65-F5344CB8AC3E}">
        <p14:creationId xmlns:p14="http://schemas.microsoft.com/office/powerpoint/2010/main" val="321971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4885200"/>
            <a:chOff x="5736383" y="-142579"/>
            <a:chExt cx="223024" cy="59668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255256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6096000" y="408516"/>
            <a:ext cx="589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N</a:t>
            </a:r>
            <a:r>
              <a:rPr lang="en-NL" sz="3200" dirty="0">
                <a:solidFill>
                  <a:srgbClr val="C00000"/>
                </a:solidFill>
              </a:rPr>
              <a:t>ew repository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 git 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396244" y="1604080"/>
            <a:ext cx="4117990" cy="1824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new directory (repository) in local_2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PATH_2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</a:t>
            </a:r>
            <a:r>
              <a:rPr lang="en-US" sz="1600" dirty="0" err="1">
                <a:solidFill>
                  <a:schemeClr val="tx1"/>
                </a:solidFill>
              </a:rPr>
              <a:t>mkdir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I prefer use same name as remote repository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11767" y="2451337"/>
            <a:ext cx="4983989" cy="2704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Clone remote repository to local_2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PATH_2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clone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r>
              <a:rPr lang="en-US" sz="1600" dirty="0">
                <a:solidFill>
                  <a:schemeClr val="tx1"/>
                </a:solidFill>
              </a:rPr>
              <a:t> name carried 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$ git clone &lt;</a:t>
            </a:r>
            <a:r>
              <a:rPr lang="en-US" sz="1600" u="sng" dirty="0" err="1">
                <a:solidFill>
                  <a:srgbClr val="0070C0"/>
                </a:solidFill>
              </a:rPr>
              <a:t>github</a:t>
            </a:r>
            <a:r>
              <a:rPr lang="en-US" sz="1600" u="sng" dirty="0">
                <a:solidFill>
                  <a:srgbClr val="0070C0"/>
                </a:solidFill>
              </a:rPr>
              <a:t> link</a:t>
            </a: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rgbClr val="C00000"/>
                </a:solidFill>
              </a:rPr>
              <a:t>new_name</a:t>
            </a:r>
            <a:endParaRPr lang="en-US" sz="1600" dirty="0">
              <a:solidFill>
                <a:srgbClr val="C00000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new_name</a:t>
            </a:r>
            <a:r>
              <a:rPr lang="en-US" sz="1600" dirty="0">
                <a:solidFill>
                  <a:schemeClr val="tx1"/>
                </a:solidFill>
              </a:rPr>
              <a:t> will be placed in local repository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1266" y="5472307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in local_2 repository</a:t>
            </a:r>
          </a:p>
        </p:txBody>
      </p:sp>
    </p:spTree>
    <p:extLst>
      <p:ext uri="{BB962C8B-B14F-4D97-AF65-F5344CB8AC3E}">
        <p14:creationId xmlns:p14="http://schemas.microsoft.com/office/powerpoint/2010/main" val="152540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9540" y="1070291"/>
            <a:ext cx="4477932" cy="1975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rm &lt;file&gt;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mv &lt;old_filename&gt; &lt;new_filename&gt;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mv &lt;file&gt; &lt;new_location/file&gt;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rm -r –cached ----- remove all cached files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*.log ----- all files end with .log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*.zip ----- all files end wi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th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 .zip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211872" y="464457"/>
            <a:ext cx="4417985" cy="25991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Tracking log and map route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 --2 ----- last 2 commits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 –all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–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 pretty=format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reflog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shows all commits records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925940" y="113958"/>
            <a:ext cx="5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sym typeface="Wingdings" pitchFamily="2" charset="2"/>
              </a:rPr>
              <a:t>Extended git c</a:t>
            </a:r>
            <a:r>
              <a:rPr lang="en-NL" sz="3200" dirty="0">
                <a:latin typeface="+mj-lt"/>
                <a:sym typeface="Wingdings" pitchFamily="2" charset="2"/>
              </a:rPr>
              <a:t>ommand 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1780719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2089" y="3297329"/>
            <a:ext cx="4611908" cy="2972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Tracking files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&lt;file&gt; ----- back to last status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HEAD^ ----- back to last version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HEAD^^ ----- 2 version steps back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HEAD~3 ----- 3 version steps back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 &lt;hash #&gt; ----- 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HEAD ----- points out current branch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&lt;hash #&gt; ----- only step by step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901682" y="3337357"/>
            <a:ext cx="5192079" cy="34066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Branch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branch ----- show current branch status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branch_A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----- working on branch_A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-b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 branch_A ----- build and go to branch_A 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branch 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-d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branch_A ----- delete branch-A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git branch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-D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branch_A 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----- force to delete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branch_A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master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 branch_A 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status ----- check conflicts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 –abort ----- ignore the merge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manually select the correct changes and update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commit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401309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67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160257" y="536235"/>
            <a:ext cx="4477931" cy="23953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Remote operations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origin --delete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Delete remote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remote set-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url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origin </a:t>
            </a:r>
            <a:r>
              <a:rPr lang="en-GB" sz="1600" dirty="0">
                <a:solidFill>
                  <a:schemeClr val="tx1"/>
                </a:solidFill>
                <a:latin typeface="+mj-lt"/>
                <a:hlinkClick r:id="rId2"/>
              </a:rPr>
              <a:t>git@hostname:USERNAME/REPOSITORY.git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Switching remote URLs from HTTPS to SSH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913822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668431" y="3769607"/>
            <a:ext cx="4038355" cy="2972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Fast-forward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merge --no-ff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merge --no-ff –squash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merge --squash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branch --merged |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egrep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–v ‘(^*|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master|develop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)’ |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xargs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git branch -d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Delete all branches at once 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pull.ff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909540" y="2517604"/>
            <a:ext cx="4293198" cy="2504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Remote to local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first time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clone remote_repo_link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clone --no--checkout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clone --bare remote_repo_link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once connected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pull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fetch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256430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642F3A6-6959-0D48-9067-43B722A129CC}"/>
              </a:ext>
            </a:extLst>
          </p:cNvPr>
          <p:cNvSpPr/>
          <p:nvPr/>
        </p:nvSpPr>
        <p:spPr>
          <a:xfrm>
            <a:off x="6908948" y="5180909"/>
            <a:ext cx="4293198" cy="13185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Viewing info about the remote repository</a:t>
            </a:r>
          </a:p>
          <a:p>
            <a:endParaRPr lang="en-US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git remote -v -----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git branch -a ----- get branch status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D3127E-D8DC-EF40-909A-CA74ED3CA9CF}"/>
              </a:ext>
            </a:extLst>
          </p:cNvPr>
          <p:cNvGrpSpPr/>
          <p:nvPr/>
        </p:nvGrpSpPr>
        <p:grpSpPr>
          <a:xfrm flipH="1" flipV="1">
            <a:off x="5590208" y="4688005"/>
            <a:ext cx="1310882" cy="825938"/>
            <a:chOff x="2550339" y="3953108"/>
            <a:chExt cx="1310882" cy="825938"/>
          </a:xfrm>
        </p:grpSpPr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785C584B-EC24-A44B-9AE0-A40A528E3E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40E1E40-6979-4F46-9695-9E5970EF27DC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572C825-C865-584E-93E1-EB2DFA6413CA}"/>
              </a:ext>
            </a:extLst>
          </p:cNvPr>
          <p:cNvSpPr txBox="1"/>
          <p:nvPr/>
        </p:nvSpPr>
        <p:spPr>
          <a:xfrm>
            <a:off x="5925940" y="113958"/>
            <a:ext cx="5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sym typeface="Wingdings" pitchFamily="2" charset="2"/>
              </a:rPr>
              <a:t>Extended git c</a:t>
            </a:r>
            <a:r>
              <a:rPr lang="en-NL" sz="3200" dirty="0">
                <a:latin typeface="+mj-lt"/>
                <a:sym typeface="Wingdings" pitchFamily="2" charset="2"/>
              </a:rPr>
              <a:t>ommand lines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9539" y="698732"/>
            <a:ext cx="4620815" cy="22328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Local to remote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# first time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-</a:t>
            </a:r>
            <a:r>
              <a:rPr lang="en-GB" sz="1600" dirty="0">
                <a:solidFill>
                  <a:srgbClr val="0070C0"/>
                </a:solidFill>
                <a:latin typeface="+mj-lt"/>
              </a:rPr>
              <a:t>u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&lt;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remote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 &lt;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local branch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lvl="1"/>
            <a:r>
              <a:rPr lang="en-GB" sz="1600" dirty="0">
                <a:solidFill>
                  <a:schemeClr val="tx1"/>
                </a:solidFill>
                <a:latin typeface="+mj-lt"/>
              </a:rPr>
              <a:t>$ git push -</a:t>
            </a:r>
            <a:r>
              <a:rPr lang="en-GB" sz="1600" dirty="0">
                <a:solidFill>
                  <a:srgbClr val="0070C0"/>
                </a:solidFill>
                <a:latin typeface="+mj-lt"/>
              </a:rPr>
              <a:t>set-upstream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origin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master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# once connected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&lt;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remote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 &lt;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local branch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--all</a:t>
            </a:r>
          </a:p>
        </p:txBody>
      </p:sp>
    </p:spTree>
    <p:extLst>
      <p:ext uri="{BB962C8B-B14F-4D97-AF65-F5344CB8AC3E}">
        <p14:creationId xmlns:p14="http://schemas.microsoft.com/office/powerpoint/2010/main" val="354931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8D1AE2-CF78-0F47-81C5-5929E7279A8B}"/>
              </a:ext>
            </a:extLst>
          </p:cNvPr>
          <p:cNvGrpSpPr/>
          <p:nvPr/>
        </p:nvGrpSpPr>
        <p:grpSpPr>
          <a:xfrm>
            <a:off x="0" y="0"/>
            <a:ext cx="8335925" cy="3912782"/>
            <a:chOff x="960449" y="2543291"/>
            <a:chExt cx="8335925" cy="3912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C740F-16A2-DF4C-BF5D-551140DD7FCA}"/>
                </a:ext>
              </a:extLst>
            </p:cNvPr>
            <p:cNvSpPr/>
            <p:nvPr/>
          </p:nvSpPr>
          <p:spPr>
            <a:xfrm>
              <a:off x="960449" y="2543291"/>
              <a:ext cx="8335925" cy="3912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DD02E-3276-BD45-8727-9BA98B31161D}"/>
                </a:ext>
              </a:extLst>
            </p:cNvPr>
            <p:cNvSpPr/>
            <p:nvPr/>
          </p:nvSpPr>
          <p:spPr>
            <a:xfrm>
              <a:off x="1594884" y="2785730"/>
              <a:ext cx="1935125" cy="6432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Working </a:t>
              </a:r>
            </a:p>
            <a:p>
              <a:pPr algn="ctr"/>
              <a:r>
                <a:rPr lang="en-NL" dirty="0"/>
                <a:t>Directory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E79715-7411-824F-91C3-05578666CC1D}"/>
                </a:ext>
              </a:extLst>
            </p:cNvPr>
            <p:cNvSpPr/>
            <p:nvPr/>
          </p:nvSpPr>
          <p:spPr>
            <a:xfrm>
              <a:off x="4160876" y="2785730"/>
              <a:ext cx="1935125" cy="6432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Staging </a:t>
              </a:r>
            </a:p>
            <a:p>
              <a:pPr algn="ctr"/>
              <a:r>
                <a:rPr lang="en-NL" dirty="0"/>
                <a:t>Area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797DB4-1FF9-C147-84E6-86F3C6EDECEB}"/>
                </a:ext>
              </a:extLst>
            </p:cNvPr>
            <p:cNvSpPr/>
            <p:nvPr/>
          </p:nvSpPr>
          <p:spPr>
            <a:xfrm>
              <a:off x="6726868" y="2785730"/>
              <a:ext cx="1935125" cy="643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.git directory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(Repository)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418538-ACBE-CA48-A30B-9D65E7459676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2562446" y="3429000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ABA287-F6D3-7B42-9C07-948538B6EA66}"/>
                </a:ext>
              </a:extLst>
            </p:cNvPr>
            <p:cNvCxnSpPr/>
            <p:nvPr/>
          </p:nvCxnSpPr>
          <p:spPr>
            <a:xfrm flipH="1">
              <a:off x="5128438" y="3418369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A089A7-8477-5648-A9A6-27F3D27C5113}"/>
                </a:ext>
              </a:extLst>
            </p:cNvPr>
            <p:cNvCxnSpPr/>
            <p:nvPr/>
          </p:nvCxnSpPr>
          <p:spPr>
            <a:xfrm flipH="1">
              <a:off x="7694429" y="3418368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15222B18-61BD-5843-BD3C-B58F0EBDC8E9}"/>
                </a:ext>
              </a:extLst>
            </p:cNvPr>
            <p:cNvSpPr/>
            <p:nvPr/>
          </p:nvSpPr>
          <p:spPr>
            <a:xfrm>
              <a:off x="2562444" y="3592744"/>
              <a:ext cx="5131962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Checkout the project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07417FD2-5E77-4047-8A52-1C62B3EA82CA}"/>
                </a:ext>
              </a:extLst>
            </p:cNvPr>
            <p:cNvSpPr/>
            <p:nvPr/>
          </p:nvSpPr>
          <p:spPr>
            <a:xfrm rot="10800000">
              <a:off x="2562444" y="4588472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8D1613E2-C37B-2E44-A7A4-C47E97E94DEC}"/>
                </a:ext>
              </a:extLst>
            </p:cNvPr>
            <p:cNvSpPr/>
            <p:nvPr/>
          </p:nvSpPr>
          <p:spPr>
            <a:xfrm rot="10800000">
              <a:off x="5128413" y="5314653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726FFF-8EE2-304F-90F7-6A57573C744D}"/>
                </a:ext>
              </a:extLst>
            </p:cNvPr>
            <p:cNvSpPr txBox="1"/>
            <p:nvPr/>
          </p:nvSpPr>
          <p:spPr>
            <a:xfrm>
              <a:off x="2743199" y="4781992"/>
              <a:ext cx="19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Stage Fixes (Add)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042B18-9FD8-FC49-B0DE-345C48D4A519}"/>
                </a:ext>
              </a:extLst>
            </p:cNvPr>
            <p:cNvSpPr txBox="1"/>
            <p:nvPr/>
          </p:nvSpPr>
          <p:spPr>
            <a:xfrm>
              <a:off x="5394255" y="5493077"/>
              <a:ext cx="1297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Commit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3EB62-144E-0A40-B836-12F3B0AED5DE}"/>
              </a:ext>
            </a:extLst>
          </p:cNvPr>
          <p:cNvSpPr/>
          <p:nvPr/>
        </p:nvSpPr>
        <p:spPr>
          <a:xfrm>
            <a:off x="6733956" y="4277496"/>
            <a:ext cx="5458043" cy="258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89290-0EED-A24F-BBE6-E12BE050C5BC}"/>
              </a:ext>
            </a:extLst>
          </p:cNvPr>
          <p:cNvSpPr/>
          <p:nvPr/>
        </p:nvSpPr>
        <p:spPr>
          <a:xfrm>
            <a:off x="8198069" y="4950372"/>
            <a:ext cx="2680138" cy="1051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GitHub (repository)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A97A2AF-7809-FE46-B968-FAD615E4E7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26160" y="3140677"/>
            <a:ext cx="1143044" cy="1130594"/>
          </a:xfrm>
          <a:prstGeom prst="bentConnector3">
            <a:avLst>
              <a:gd name="adj1" fmla="val 24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E2EA293-35E9-BF49-97D5-2F142B6118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335925" y="1956391"/>
            <a:ext cx="1967801" cy="2321105"/>
          </a:xfrm>
          <a:prstGeom prst="bentConnector2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4CE489-0FD2-314D-B764-446F5F1E1786}"/>
              </a:ext>
            </a:extLst>
          </p:cNvPr>
          <p:cNvSpPr txBox="1"/>
          <p:nvPr/>
        </p:nvSpPr>
        <p:spPr>
          <a:xfrm>
            <a:off x="8820615" y="3183675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41231-CE4A-8741-8C94-B28A5C65C8AB}"/>
              </a:ext>
            </a:extLst>
          </p:cNvPr>
          <p:cNvSpPr txBox="1"/>
          <p:nvPr/>
        </p:nvSpPr>
        <p:spPr>
          <a:xfrm>
            <a:off x="9679258" y="2045181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ull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7971C38-9BF5-FC4B-A36C-1C99266BE60D}"/>
              </a:ext>
            </a:extLst>
          </p:cNvPr>
          <p:cNvCxnSpPr>
            <a:cxnSpLocks/>
          </p:cNvCxnSpPr>
          <p:nvPr/>
        </p:nvCxnSpPr>
        <p:spPr>
          <a:xfrm rot="10800000">
            <a:off x="3582731" y="3912782"/>
            <a:ext cx="3165256" cy="1644031"/>
          </a:xfrm>
          <a:prstGeom prst="bentConnector3">
            <a:avLst>
              <a:gd name="adj1" fmla="val 99753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99BF0D-EC14-9149-A930-487123D859AB}"/>
              </a:ext>
            </a:extLst>
          </p:cNvPr>
          <p:cNvSpPr txBox="1"/>
          <p:nvPr/>
        </p:nvSpPr>
        <p:spPr>
          <a:xfrm>
            <a:off x="3650579" y="4829558"/>
            <a:ext cx="26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by HTTPS or SSH or GitHub CLI</a:t>
            </a:r>
            <a:endParaRPr lang="en-N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9A848-6536-2B42-BCF7-6157D8B1281A}"/>
              </a:ext>
            </a:extLst>
          </p:cNvPr>
          <p:cNvSpPr txBox="1"/>
          <p:nvPr/>
        </p:nvSpPr>
        <p:spPr>
          <a:xfrm>
            <a:off x="282824" y="3319118"/>
            <a:ext cx="27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Local computer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8845-AB34-724A-A169-EEE8D046FFF0}"/>
              </a:ext>
            </a:extLst>
          </p:cNvPr>
          <p:cNvSpPr txBox="1"/>
          <p:nvPr/>
        </p:nvSpPr>
        <p:spPr>
          <a:xfrm>
            <a:off x="8108148" y="6233887"/>
            <a:ext cx="30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Remote repository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B191F4-4969-1047-8E4D-EFF91ED613AF}"/>
              </a:ext>
            </a:extLst>
          </p:cNvPr>
          <p:cNvSpPr txBox="1"/>
          <p:nvPr/>
        </p:nvSpPr>
        <p:spPr>
          <a:xfrm>
            <a:off x="3635298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49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D58B91-C009-8B4B-8F13-F07C991FBF19}"/>
              </a:ext>
            </a:extLst>
          </p:cNvPr>
          <p:cNvSpPr txBox="1"/>
          <p:nvPr/>
        </p:nvSpPr>
        <p:spPr>
          <a:xfrm>
            <a:off x="1080666" y="363915"/>
            <a:ext cx="9303489" cy="618630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3200" dirty="0">
                <a:latin typeface="+mj-lt"/>
              </a:rPr>
              <a:t>Additional: GitHub repo connection options</a:t>
            </a:r>
          </a:p>
          <a:p>
            <a:endParaRPr lang="en-NL" sz="2000" dirty="0"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HTTPS</a:t>
            </a:r>
          </a:p>
          <a:p>
            <a:endParaRPr lang="en-NL" sz="20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U</a:t>
            </a:r>
            <a:r>
              <a:rPr lang="en-NL" sz="2000" dirty="0">
                <a:latin typeface="+mj-lt"/>
              </a:rPr>
              <a:t>se Git or checkout with SVN using the web URL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NL" sz="1600" dirty="0">
                <a:latin typeface="+mj-lt"/>
                <a:hlinkClick r:id="rId2"/>
              </a:rPr>
              <a:t>https://github.com/userName/projectName</a:t>
            </a:r>
            <a:endParaRPr lang="en-NL" sz="1600" dirty="0"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SSH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Use a password-protected SSH key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NL" sz="1600" dirty="0">
                <a:latin typeface="+mj-lt"/>
                <a:hlinkClick r:id="rId3"/>
              </a:rPr>
              <a:t>git@github.com:/userName/projectName.git</a:t>
            </a:r>
            <a:endParaRPr lang="en-NL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SSH is security protocol, used to connect clients and server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git 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git@github.com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-keygen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~/.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id_rsa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~/.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id_rsa_pub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Public key will be stored in SSH keys in GitHub server</a:t>
            </a:r>
            <a:endParaRPr lang="en-NL" sz="1600" dirty="0">
              <a:latin typeface="+mj-lt"/>
            </a:endParaRPr>
          </a:p>
          <a:p>
            <a:pPr lvl="1"/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GitHub CLI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Work fast with github command line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 err="1">
                <a:latin typeface="+mj-lt"/>
              </a:rPr>
              <a:t>gh</a:t>
            </a:r>
            <a:r>
              <a:rPr lang="en-GB" sz="1600" dirty="0">
                <a:latin typeface="+mj-lt"/>
              </a:rPr>
              <a:t> repo clone </a:t>
            </a:r>
            <a:r>
              <a:rPr lang="en-GB" sz="1600" dirty="0" err="1">
                <a:latin typeface="+mj-lt"/>
              </a:rPr>
              <a:t>userName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projectName</a:t>
            </a:r>
            <a:endParaRPr lang="en-N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56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5424751"/>
            <a:chOff x="5736383" y="-142579"/>
            <a:chExt cx="223024" cy="66259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6" y="-142579"/>
              <a:ext cx="0" cy="6419789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6270926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187819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5663693" y="321034"/>
            <a:ext cx="640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</a:t>
            </a:r>
            <a:r>
              <a:rPr lang="en-NL" sz="3200" dirty="0">
                <a:solidFill>
                  <a:srgbClr val="C00000"/>
                </a:solidFill>
              </a:rPr>
              <a:t>ocal_A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 git(github)  local_B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216961" y="408516"/>
            <a:ext cx="4308426" cy="3046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update via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GitHub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Orginal</a:t>
            </a:r>
            <a:r>
              <a:rPr lang="en-US" sz="1600" dirty="0">
                <a:solidFill>
                  <a:schemeClr val="tx1"/>
                </a:solidFill>
              </a:rPr>
              <a:t> version is named as branch 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is a copy of Master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upgrades in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and commit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merge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is the upgraded V1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Delete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Push Master (</a:t>
            </a:r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) to Master (GitHub)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00614" y="2092416"/>
            <a:ext cx="5174425" cy="10947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GitHub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Local_B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Clone GitHub repository to 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8112" y="6070781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 are synchronized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7AFC8B-9E36-A74F-84B2-1E7F81B24DF6}"/>
              </a:ext>
            </a:extLst>
          </p:cNvPr>
          <p:cNvGrpSpPr/>
          <p:nvPr/>
        </p:nvGrpSpPr>
        <p:grpSpPr>
          <a:xfrm flipH="1" flipV="1">
            <a:off x="5492409" y="3289836"/>
            <a:ext cx="1310882" cy="825938"/>
            <a:chOff x="2550339" y="3953108"/>
            <a:chExt cx="1310882" cy="825938"/>
          </a:xfrm>
        </p:grpSpPr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335F542-794D-5844-94C0-3261ED757AF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EE094E-A08D-7D44-9011-0CC6588FE276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C4754C-58B9-244E-B7DD-9B9EC44A5F58}"/>
              </a:ext>
            </a:extLst>
          </p:cNvPr>
          <p:cNvSpPr/>
          <p:nvPr/>
        </p:nvSpPr>
        <p:spPr>
          <a:xfrm>
            <a:off x="6803291" y="3289835"/>
            <a:ext cx="5174425" cy="25737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update via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GitHub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Create a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, copy of updated master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upgrades in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 and commit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merge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is the upgraded V2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Delete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Push Master (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) to Master (GitHub)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B8218F-2069-1949-A4AC-BA86E574FAC1}"/>
              </a:ext>
            </a:extLst>
          </p:cNvPr>
          <p:cNvSpPr/>
          <p:nvPr/>
        </p:nvSpPr>
        <p:spPr>
          <a:xfrm>
            <a:off x="210697" y="4115774"/>
            <a:ext cx="4308426" cy="10947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GitHub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Local_A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Pull Master (GitHub) to Master </a:t>
            </a:r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CDF7A5-5620-9846-9A27-5DD7B67343D8}"/>
              </a:ext>
            </a:extLst>
          </p:cNvPr>
          <p:cNvGrpSpPr/>
          <p:nvPr/>
        </p:nvGrpSpPr>
        <p:grpSpPr>
          <a:xfrm flipV="1">
            <a:off x="4537378" y="3715596"/>
            <a:ext cx="950398" cy="825840"/>
            <a:chOff x="2910823" y="3953108"/>
            <a:chExt cx="950398" cy="826607"/>
          </a:xfrm>
        </p:grpSpPr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F5D42124-BFB8-024B-9130-6731847700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BD06B5-BD4E-874A-8538-AED8B2A67D0B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3356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B323970-935D-C24B-AA4C-6F70E10B99AA}"/>
              </a:ext>
            </a:extLst>
          </p:cNvPr>
          <p:cNvSpPr txBox="1"/>
          <p:nvPr/>
        </p:nvSpPr>
        <p:spPr>
          <a:xfrm>
            <a:off x="3137338" y="420133"/>
            <a:ext cx="621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Central version control system (VCS) (SVN)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E754-D953-6F47-8A07-1E1237A2F149}"/>
              </a:ext>
            </a:extLst>
          </p:cNvPr>
          <p:cNvSpPr/>
          <p:nvPr/>
        </p:nvSpPr>
        <p:spPr>
          <a:xfrm>
            <a:off x="2697522" y="6093372"/>
            <a:ext cx="6103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https://www.perforce.com/blog/vcs/git-vs-svn-what-difference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AADA89-B335-A945-BE89-4BC80352E43A}"/>
              </a:ext>
            </a:extLst>
          </p:cNvPr>
          <p:cNvGrpSpPr/>
          <p:nvPr/>
        </p:nvGrpSpPr>
        <p:grpSpPr>
          <a:xfrm>
            <a:off x="1429408" y="1734205"/>
            <a:ext cx="8513377" cy="3909850"/>
            <a:chOff x="1429408" y="1734205"/>
            <a:chExt cx="8513377" cy="39098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5C6870-6DB3-D244-90C1-7AB37CB08504}"/>
                </a:ext>
              </a:extLst>
            </p:cNvPr>
            <p:cNvGrpSpPr/>
            <p:nvPr/>
          </p:nvGrpSpPr>
          <p:grpSpPr>
            <a:xfrm>
              <a:off x="1429408" y="1734206"/>
              <a:ext cx="3415861" cy="3909849"/>
              <a:chOff x="1429408" y="1734206"/>
              <a:chExt cx="3415861" cy="390984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01BA61-E68D-9146-B029-F2B6AF9003DF}"/>
                  </a:ext>
                </a:extLst>
              </p:cNvPr>
              <p:cNvSpPr/>
              <p:nvPr/>
            </p:nvSpPr>
            <p:spPr>
              <a:xfrm>
                <a:off x="1429408" y="1734206"/>
                <a:ext cx="3415861" cy="1860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2F5138-7E39-5146-B182-2A1BECB7BACB}"/>
                  </a:ext>
                </a:extLst>
              </p:cNvPr>
              <p:cNvSpPr/>
              <p:nvPr/>
            </p:nvSpPr>
            <p:spPr>
              <a:xfrm>
                <a:off x="1429408" y="3783723"/>
                <a:ext cx="3415861" cy="1860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7" name="Round Diagonal Corner of Rectangle 6">
                <a:extLst>
                  <a:ext uri="{FF2B5EF4-FFF2-40B4-BE49-F238E27FC236}">
                    <a16:creationId xmlns:a16="http://schemas.microsoft.com/office/drawing/2014/main" id="{60EB5081-144F-2241-B143-C849B77A9D5B}"/>
                  </a:ext>
                </a:extLst>
              </p:cNvPr>
              <p:cNvSpPr/>
              <p:nvPr/>
            </p:nvSpPr>
            <p:spPr>
              <a:xfrm>
                <a:off x="2249215" y="2698531"/>
                <a:ext cx="1734207" cy="557048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/>
                  <a:t>File</a:t>
                </a:r>
              </a:p>
            </p:txBody>
          </p:sp>
          <p:sp>
            <p:nvSpPr>
              <p:cNvPr id="8" name="Round Diagonal Corner of Rectangle 7">
                <a:extLst>
                  <a:ext uri="{FF2B5EF4-FFF2-40B4-BE49-F238E27FC236}">
                    <a16:creationId xmlns:a16="http://schemas.microsoft.com/office/drawing/2014/main" id="{3F6EEDEE-D430-2D4A-8423-42982A52B1BC}"/>
                  </a:ext>
                </a:extLst>
              </p:cNvPr>
              <p:cNvSpPr/>
              <p:nvPr/>
            </p:nvSpPr>
            <p:spPr>
              <a:xfrm>
                <a:off x="2249214" y="4748048"/>
                <a:ext cx="1734207" cy="557048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/>
                  <a:t>File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1B1461-5286-7542-9CC4-DE06759E079E}"/>
                  </a:ext>
                </a:extLst>
              </p:cNvPr>
              <p:cNvSpPr txBox="1"/>
              <p:nvPr/>
            </p:nvSpPr>
            <p:spPr>
              <a:xfrm>
                <a:off x="2383261" y="2073165"/>
                <a:ext cx="130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Computer 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8A15F8-3698-0946-AAB6-796A3A83F7DB}"/>
                  </a:ext>
                </a:extLst>
              </p:cNvPr>
              <p:cNvSpPr/>
              <p:nvPr/>
            </p:nvSpPr>
            <p:spPr>
              <a:xfrm>
                <a:off x="2383261" y="4122682"/>
                <a:ext cx="1305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L" dirty="0"/>
                  <a:t>Computer B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7F34A5-8E97-3A43-9CC2-C7121DB45DFA}"/>
                </a:ext>
              </a:extLst>
            </p:cNvPr>
            <p:cNvCxnSpPr/>
            <p:nvPr/>
          </p:nvCxnSpPr>
          <p:spPr>
            <a:xfrm flipH="1" flipV="1">
              <a:off x="3983421" y="2977055"/>
              <a:ext cx="2877207" cy="278524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BF9AFA-4929-B043-994F-7E4F5BD9FAE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3983421" y="4853151"/>
              <a:ext cx="2851394" cy="173421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593BE25-8A89-E347-B568-F7FCD7045559}"/>
                </a:ext>
              </a:extLst>
            </p:cNvPr>
            <p:cNvGrpSpPr/>
            <p:nvPr/>
          </p:nvGrpSpPr>
          <p:grpSpPr>
            <a:xfrm>
              <a:off x="6526924" y="1734205"/>
              <a:ext cx="3415861" cy="3909849"/>
              <a:chOff x="6526924" y="1734205"/>
              <a:chExt cx="3415861" cy="390984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ED8240-E640-8C45-9F26-625D0EDC876F}"/>
                  </a:ext>
                </a:extLst>
              </p:cNvPr>
              <p:cNvSpPr/>
              <p:nvPr/>
            </p:nvSpPr>
            <p:spPr>
              <a:xfrm>
                <a:off x="6526924" y="1734205"/>
                <a:ext cx="3415861" cy="39098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highlight>
                    <a:srgbClr val="C0C0C0"/>
                  </a:highligh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76E8D-2823-8E4B-992A-31DB210FBE47}"/>
                  </a:ext>
                </a:extLst>
              </p:cNvPr>
              <p:cNvSpPr txBox="1"/>
              <p:nvPr/>
            </p:nvSpPr>
            <p:spPr>
              <a:xfrm>
                <a:off x="7350691" y="1975943"/>
                <a:ext cx="200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Central VCS Server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A3E7EE-2684-0748-A677-8B830932A541}"/>
                  </a:ext>
                </a:extLst>
              </p:cNvPr>
              <p:cNvSpPr/>
              <p:nvPr/>
            </p:nvSpPr>
            <p:spPr>
              <a:xfrm>
                <a:off x="6860628" y="2559264"/>
                <a:ext cx="2748452" cy="277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highlight>
                    <a:srgbClr val="C0C0C0"/>
                  </a:highlight>
                </a:endParaRPr>
              </a:p>
            </p:txBody>
          </p:sp>
          <p:sp>
            <p:nvSpPr>
              <p:cNvPr id="14" name="Round Diagonal Corner of Rectangle 13">
                <a:extLst>
                  <a:ext uri="{FF2B5EF4-FFF2-40B4-BE49-F238E27FC236}">
                    <a16:creationId xmlns:a16="http://schemas.microsoft.com/office/drawing/2014/main" id="{64D9C6B8-FADA-264D-87B5-58FB081EF3C3}"/>
                  </a:ext>
                </a:extLst>
              </p:cNvPr>
              <p:cNvSpPr/>
              <p:nvPr/>
            </p:nvSpPr>
            <p:spPr>
              <a:xfrm>
                <a:off x="7367750" y="3021723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3</a:t>
                </a:r>
              </a:p>
            </p:txBody>
          </p:sp>
          <p:sp>
            <p:nvSpPr>
              <p:cNvPr id="15" name="Round Diagonal Corner of Rectangle 14">
                <a:extLst>
                  <a:ext uri="{FF2B5EF4-FFF2-40B4-BE49-F238E27FC236}">
                    <a16:creationId xmlns:a16="http://schemas.microsoft.com/office/drawing/2014/main" id="{D95BADAF-2B22-5B49-B9FA-A0965AFBC3CA}"/>
                  </a:ext>
                </a:extLst>
              </p:cNvPr>
              <p:cNvSpPr/>
              <p:nvPr/>
            </p:nvSpPr>
            <p:spPr>
              <a:xfrm>
                <a:off x="7367750" y="3829184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2</a:t>
                </a:r>
              </a:p>
            </p:txBody>
          </p:sp>
          <p:sp>
            <p:nvSpPr>
              <p:cNvPr id="16" name="Round Diagonal Corner of Rectangle 15">
                <a:extLst>
                  <a:ext uri="{FF2B5EF4-FFF2-40B4-BE49-F238E27FC236}">
                    <a16:creationId xmlns:a16="http://schemas.microsoft.com/office/drawing/2014/main" id="{847C6380-4113-7243-9B6E-97FC52D90EB8}"/>
                  </a:ext>
                </a:extLst>
              </p:cNvPr>
              <p:cNvSpPr/>
              <p:nvPr/>
            </p:nvSpPr>
            <p:spPr>
              <a:xfrm>
                <a:off x="7366454" y="4636645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D198B8-4A79-074D-A9E1-718FF72730B8}"/>
                  </a:ext>
                </a:extLst>
              </p:cNvPr>
              <p:cNvSpPr txBox="1"/>
              <p:nvPr/>
            </p:nvSpPr>
            <p:spPr>
              <a:xfrm>
                <a:off x="7350690" y="2613286"/>
                <a:ext cx="200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Version Database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7A92E0A-5090-D644-A848-5FAAA3A7323E}"/>
                  </a:ext>
                </a:extLst>
              </p:cNvPr>
              <p:cNvCxnSpPr>
                <a:stCxn id="14" idx="1"/>
                <a:endCxn id="15" idx="3"/>
              </p:cNvCxnSpPr>
              <p:nvPr/>
            </p:nvCxnSpPr>
            <p:spPr>
              <a:xfrm>
                <a:off x="8234854" y="3578771"/>
                <a:ext cx="0" cy="250413"/>
              </a:xfrm>
              <a:prstGeom prst="line">
                <a:avLst/>
              </a:prstGeom>
              <a:ln w="317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C751E93-5C76-CD44-95CD-1A1FC991A98C}"/>
                  </a:ext>
                </a:extLst>
              </p:cNvPr>
              <p:cNvCxnSpPr>
                <a:stCxn id="15" idx="1"/>
                <a:endCxn id="16" idx="3"/>
              </p:cNvCxnSpPr>
              <p:nvPr/>
            </p:nvCxnSpPr>
            <p:spPr>
              <a:xfrm flipH="1">
                <a:off x="8233558" y="4386232"/>
                <a:ext cx="1296" cy="250413"/>
              </a:xfrm>
              <a:prstGeom prst="line">
                <a:avLst/>
              </a:prstGeom>
              <a:ln w="317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28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A40089C-6406-4C45-AE85-1176AE71825B}"/>
              </a:ext>
            </a:extLst>
          </p:cNvPr>
          <p:cNvGrpSpPr/>
          <p:nvPr/>
        </p:nvGrpSpPr>
        <p:grpSpPr>
          <a:xfrm>
            <a:off x="2665014" y="1929739"/>
            <a:ext cx="4129667" cy="3795142"/>
            <a:chOff x="3549805" y="1477538"/>
            <a:chExt cx="4129667" cy="37951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AC4AF9-785F-1B4C-A55B-A579135F8055}"/>
                </a:ext>
              </a:extLst>
            </p:cNvPr>
            <p:cNvCxnSpPr/>
            <p:nvPr/>
          </p:nvCxnSpPr>
          <p:spPr>
            <a:xfrm flipV="1">
              <a:off x="5218771" y="1672680"/>
              <a:ext cx="0" cy="360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6061F0-02D1-A74C-A15C-B99302E0F48D}"/>
                </a:ext>
              </a:extLst>
            </p:cNvPr>
            <p:cNvSpPr/>
            <p:nvPr/>
          </p:nvSpPr>
          <p:spPr>
            <a:xfrm>
              <a:off x="5107259" y="147753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63F4B3-C074-9C40-BAA7-75AFF46ADA97}"/>
                </a:ext>
              </a:extLst>
            </p:cNvPr>
            <p:cNvGrpSpPr/>
            <p:nvPr/>
          </p:nvGrpSpPr>
          <p:grpSpPr>
            <a:xfrm>
              <a:off x="5218771" y="2745057"/>
              <a:ext cx="2460701" cy="1576043"/>
              <a:chOff x="5218771" y="2745057"/>
              <a:chExt cx="2460701" cy="1576043"/>
            </a:xfrm>
          </p:grpSpPr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C01542CF-0472-214F-AD86-484CA0905C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8771" y="2854712"/>
                <a:ext cx="2241395" cy="1466388"/>
              </a:xfrm>
              <a:prstGeom prst="curvedConnector3">
                <a:avLst>
                  <a:gd name="adj1" fmla="val 249"/>
                </a:avLst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95C376-46CE-4445-BB78-607664764DE6}"/>
                  </a:ext>
                </a:extLst>
              </p:cNvPr>
              <p:cNvSpPr/>
              <p:nvPr/>
            </p:nvSpPr>
            <p:spPr>
              <a:xfrm>
                <a:off x="7456448" y="2745057"/>
                <a:ext cx="223024" cy="211874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EC26DB3-771D-DA47-8611-D08241775A37}"/>
                </a:ext>
              </a:extLst>
            </p:cNvPr>
            <p:cNvGrpSpPr/>
            <p:nvPr/>
          </p:nvGrpSpPr>
          <p:grpSpPr>
            <a:xfrm>
              <a:off x="3549805" y="3888996"/>
              <a:ext cx="1668965" cy="1383684"/>
              <a:chOff x="2538764" y="3953108"/>
              <a:chExt cx="1668965" cy="1383684"/>
            </a:xfrm>
          </p:grpSpPr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5A4F02A9-68CA-C44A-91BB-8FC4DAE93C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58071" y="4059045"/>
                <a:ext cx="1449658" cy="1277747"/>
              </a:xfrm>
              <a:prstGeom prst="curvedConnector3">
                <a:avLst>
                  <a:gd name="adj1" fmla="val 0"/>
                </a:avLst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06E8A98-9438-694B-A62C-E43D324A714F}"/>
                  </a:ext>
                </a:extLst>
              </p:cNvPr>
              <p:cNvSpPr/>
              <p:nvPr/>
            </p:nvSpPr>
            <p:spPr>
              <a:xfrm flipH="1">
                <a:off x="2538764" y="3953108"/>
                <a:ext cx="223024" cy="211874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645A70-EB14-C04A-99F6-6916374F4029}"/>
                </a:ext>
              </a:extLst>
            </p:cNvPr>
            <p:cNvSpPr txBox="1"/>
            <p:nvPr/>
          </p:nvSpPr>
          <p:spPr>
            <a:xfrm>
              <a:off x="4304370" y="1839951"/>
              <a:ext cx="1115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</a:t>
              </a:r>
              <a:r>
                <a:rPr lang="en-NL" dirty="0"/>
                <a:t>aster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31D713-9E56-8746-98D2-8C0BF58B5088}"/>
                </a:ext>
              </a:extLst>
            </p:cNvPr>
            <p:cNvSpPr txBox="1"/>
            <p:nvPr/>
          </p:nvSpPr>
          <p:spPr>
            <a:xfrm>
              <a:off x="6516029" y="3059668"/>
              <a:ext cx="116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NL" dirty="0"/>
                <a:t>ranch_A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F9F88-E2BA-2245-88AD-42388CE2CCD3}"/>
                </a:ext>
              </a:extLst>
            </p:cNvPr>
            <p:cNvSpPr txBox="1"/>
            <p:nvPr/>
          </p:nvSpPr>
          <p:spPr>
            <a:xfrm>
              <a:off x="3702203" y="4267271"/>
              <a:ext cx="111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NL" dirty="0"/>
                <a:t>ranch_B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9929DA8-C9A4-4C46-902B-FB4E827B50DA}"/>
              </a:ext>
            </a:extLst>
          </p:cNvPr>
          <p:cNvSpPr/>
          <p:nvPr/>
        </p:nvSpPr>
        <p:spPr>
          <a:xfrm>
            <a:off x="6812528" y="1282535"/>
            <a:ext cx="4979670" cy="45810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Fast example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branch subtract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subtract # now working on branch subtract 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do some change in subtract.py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status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add –A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commit –m ‘subtract’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push –u origin substract  # push local to remote repository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assume everything runs well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master # now working on master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pull origin master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 subtract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push origin master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9EAB91-C716-3544-B847-D346737CD132}"/>
              </a:ext>
            </a:extLst>
          </p:cNvPr>
          <p:cNvSpPr/>
          <p:nvPr/>
        </p:nvSpPr>
        <p:spPr>
          <a:xfrm>
            <a:off x="190007" y="685062"/>
            <a:ext cx="4330874" cy="32188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Merge a branch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master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pull origin 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Only remote origin master to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merge calculation-divide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push origin 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Only branch master pushed to remote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push origin test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Test branch loaded in remote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push origin --delete test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Remote test deleted </a:t>
            </a:r>
          </a:p>
        </p:txBody>
      </p:sp>
    </p:spTree>
    <p:extLst>
      <p:ext uri="{BB962C8B-B14F-4D97-AF65-F5344CB8AC3E}">
        <p14:creationId xmlns:p14="http://schemas.microsoft.com/office/powerpoint/2010/main" val="71962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21ACC8-3411-DD43-9CE4-0857123EE72E}"/>
              </a:ext>
            </a:extLst>
          </p:cNvPr>
          <p:cNvSpPr/>
          <p:nvPr/>
        </p:nvSpPr>
        <p:spPr>
          <a:xfrm>
            <a:off x="754380" y="582067"/>
            <a:ext cx="1118997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Enumerating objects: 7,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Counting objects: 100% (7/7),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Compressing objects: 100% (4/4),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Unpacking objects: 100% (4/4), 759 bytes | 253.00 KiB/s,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Total 4 (delta 2), reused 0 (delta 0), pack-reused 0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From https://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github.com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/xlyuan2018/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git_github_tutorial</a:t>
            </a:r>
            <a:endParaRPr lang="en-GB" sz="1400" dirty="0">
              <a:solidFill>
                <a:srgbClr val="000000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   88015dd..61919a6  master     -&gt; origin/master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Updating 88015dd..61919a6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Fast-forward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shopping_cart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index.html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| 2 </a:t>
            </a:r>
            <a:r>
              <a:rPr lang="en-GB" sz="1400" dirty="0">
                <a:solidFill>
                  <a:srgbClr val="2FB41D"/>
                </a:solidFill>
                <a:latin typeface="Menlo" panose="020B0609030804020204" pitchFamily="49" charset="0"/>
              </a:rPr>
              <a:t>+</a:t>
            </a:r>
            <a:r>
              <a:rPr lang="en-GB" sz="1400" dirty="0">
                <a:solidFill>
                  <a:srgbClr val="B42419"/>
                </a:solidFill>
                <a:latin typeface="Menlo" panose="020B0609030804020204" pitchFamily="49" charset="0"/>
              </a:rPr>
              <a:t>-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1 file changed, 1 insertion(+), 1 deletion(-)</a:t>
            </a: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(base)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dragon:git_github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xiaolian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 git config --list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credential.helper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osxkeychain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user.name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Xiaolian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Yuan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user.email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=xyuan2009@gmail.com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core.repositoryformatversion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=0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core.filemode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core.bare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=false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core.logallrefupdates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core.ignorecase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core.precomposeunicode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remote.origin.url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=https://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github.com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/xlyuan2018/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git_github_tutorial.git</a:t>
            </a:r>
            <a:endParaRPr lang="en-GB" sz="1400" dirty="0">
              <a:solidFill>
                <a:srgbClr val="000000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remote.origin.fetch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=+refs/heads/*:refs/remotes/origin/*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branch.master.remote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=origin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branch.master.merge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=refs/heads/master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=only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92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D780E-477E-EA45-8A56-AF143EA6D2FF}"/>
              </a:ext>
            </a:extLst>
          </p:cNvPr>
          <p:cNvSpPr/>
          <p:nvPr/>
        </p:nvSpPr>
        <p:spPr>
          <a:xfrm>
            <a:off x="594360" y="474345"/>
            <a:ext cx="106413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warning: Pulling without specifying how to reconcile divergent branches is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discouraged. You can squelch this message by running one of the following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commands sometime before your next pull: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pull.rebase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false  # merge (the default strategy)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pull.rebase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true   # rebase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only       # fast-forward only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You can replace "git config" with "git config --global" to set a default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preference for all repositories. You can also pass --rebase, --no-rebase,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or --ff-only on the command line to override the configured default per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invocation.</a:t>
            </a:r>
          </a:p>
          <a:p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$ git config --global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only # apply to all repository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0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4879B7-11CA-6E41-B29A-DCD48721E573}"/>
              </a:ext>
            </a:extLst>
          </p:cNvPr>
          <p:cNvSpPr/>
          <p:nvPr/>
        </p:nvSpPr>
        <p:spPr>
          <a:xfrm>
            <a:off x="3672840" y="2235172"/>
            <a:ext cx="4846320" cy="834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2400" dirty="0">
                <a:solidFill>
                  <a:schemeClr val="tx1"/>
                </a:solidFill>
              </a:rPr>
              <a:t>$ git push -</a:t>
            </a:r>
            <a:r>
              <a:rPr lang="en-NL" sz="2400" dirty="0">
                <a:solidFill>
                  <a:srgbClr val="00B050"/>
                </a:solidFill>
              </a:rPr>
              <a:t>u</a:t>
            </a:r>
            <a:r>
              <a:rPr lang="en-NL" sz="2400" dirty="0">
                <a:solidFill>
                  <a:schemeClr val="tx1"/>
                </a:solidFill>
              </a:rPr>
              <a:t> </a:t>
            </a:r>
            <a:r>
              <a:rPr lang="en-NL" sz="2400" u="sng" dirty="0">
                <a:solidFill>
                  <a:srgbClr val="C00000"/>
                </a:solidFill>
              </a:rPr>
              <a:t>origin</a:t>
            </a:r>
            <a:r>
              <a:rPr lang="en-NL" sz="2400" dirty="0">
                <a:solidFill>
                  <a:schemeClr val="tx1"/>
                </a:solidFill>
              </a:rPr>
              <a:t> </a:t>
            </a:r>
            <a:r>
              <a:rPr lang="en-NL" sz="2400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FA61A-27B5-DE4D-B2F9-23452AE3306E}"/>
              </a:ext>
            </a:extLst>
          </p:cNvPr>
          <p:cNvSpPr/>
          <p:nvPr/>
        </p:nvSpPr>
        <p:spPr>
          <a:xfrm>
            <a:off x="3742002" y="3581935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 of project in remote repository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B0F79-FC73-3546-BAE5-1384F42C4A8E}"/>
              </a:ext>
            </a:extLst>
          </p:cNvPr>
          <p:cNvSpPr/>
          <p:nvPr/>
        </p:nvSpPr>
        <p:spPr>
          <a:xfrm>
            <a:off x="6623685" y="1396052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 of project in local repository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FF5479-3525-444B-962B-5BADA3C7FE77}"/>
              </a:ext>
            </a:extLst>
          </p:cNvPr>
          <p:cNvCxnSpPr>
            <a:stCxn id="6" idx="0"/>
          </p:cNvCxnSpPr>
          <p:nvPr/>
        </p:nvCxnSpPr>
        <p:spPr>
          <a:xfrm flipV="1">
            <a:off x="5637477" y="2943834"/>
            <a:ext cx="0" cy="63810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6BAD0-ACC5-B34C-ADDD-69A06B2D7AE2}"/>
              </a:ext>
            </a:extLst>
          </p:cNvPr>
          <p:cNvCxnSpPr>
            <a:cxnSpLocks/>
          </p:cNvCxnSpPr>
          <p:nvPr/>
        </p:nvCxnSpPr>
        <p:spPr>
          <a:xfrm flipH="1">
            <a:off x="7026621" y="2107078"/>
            <a:ext cx="506331" cy="384281"/>
          </a:xfrm>
          <a:prstGeom prst="straightConnector1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98A37E-5AA9-E142-A2C8-FC7144F9E534}"/>
              </a:ext>
            </a:extLst>
          </p:cNvPr>
          <p:cNvSpPr/>
          <p:nvPr/>
        </p:nvSpPr>
        <p:spPr>
          <a:xfrm>
            <a:off x="3586588" y="1396052"/>
            <a:ext cx="1582824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Set-u</a:t>
            </a:r>
            <a:r>
              <a:rPr lang="en-NL" dirty="0">
                <a:solidFill>
                  <a:schemeClr val="tx1"/>
                </a:solidFill>
              </a:rPr>
              <a:t>pstream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8206C5-6607-2540-A7FD-903BA3F9B4DD}"/>
              </a:ext>
            </a:extLst>
          </p:cNvPr>
          <p:cNvCxnSpPr>
            <a:cxnSpLocks/>
          </p:cNvCxnSpPr>
          <p:nvPr/>
        </p:nvCxnSpPr>
        <p:spPr>
          <a:xfrm>
            <a:off x="4551933" y="2107078"/>
            <a:ext cx="506331" cy="384281"/>
          </a:xfrm>
          <a:prstGeom prst="straightConnector1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C6097-C215-B043-9B42-A74F30A14C7B}"/>
              </a:ext>
            </a:extLst>
          </p:cNvPr>
          <p:cNvSpPr/>
          <p:nvPr/>
        </p:nvSpPr>
        <p:spPr>
          <a:xfrm>
            <a:off x="3586587" y="685025"/>
            <a:ext cx="3037097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is new, need to set upstream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010BB073-BDCB-FC46-8364-9EFEA2968A94}"/>
              </a:ext>
            </a:extLst>
          </p:cNvPr>
          <p:cNvGrpSpPr/>
          <p:nvPr/>
        </p:nvGrpSpPr>
        <p:grpSpPr>
          <a:xfrm>
            <a:off x="3094844" y="107298"/>
            <a:ext cx="6831204" cy="6730134"/>
            <a:chOff x="1893365" y="127867"/>
            <a:chExt cx="6831204" cy="6730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965040-3417-6F40-BB65-54FCBAE1C8AF}"/>
                </a:ext>
              </a:extLst>
            </p:cNvPr>
            <p:cNvSpPr/>
            <p:nvPr/>
          </p:nvSpPr>
          <p:spPr>
            <a:xfrm>
              <a:off x="4154426" y="127867"/>
              <a:ext cx="2505866" cy="25165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C7DA0E-E713-314B-8001-A3703AC2AD1B}"/>
                </a:ext>
              </a:extLst>
            </p:cNvPr>
            <p:cNvSpPr txBox="1"/>
            <p:nvPr/>
          </p:nvSpPr>
          <p:spPr>
            <a:xfrm>
              <a:off x="4692481" y="260267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Server Computer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191F91-9A36-2E41-AEBB-B22720C61C4C}"/>
                </a:ext>
              </a:extLst>
            </p:cNvPr>
            <p:cNvSpPr/>
            <p:nvPr/>
          </p:nvSpPr>
          <p:spPr>
            <a:xfrm>
              <a:off x="4399230" y="658905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7" name="Round Diagonal Corner of Rectangle 6">
              <a:extLst>
                <a:ext uri="{FF2B5EF4-FFF2-40B4-BE49-F238E27FC236}">
                  <a16:creationId xmlns:a16="http://schemas.microsoft.com/office/drawing/2014/main" id="{5A53D757-B1BE-E64C-B759-FC12BAE03EF9}"/>
                </a:ext>
              </a:extLst>
            </p:cNvPr>
            <p:cNvSpPr/>
            <p:nvPr/>
          </p:nvSpPr>
          <p:spPr>
            <a:xfrm>
              <a:off x="4758738" y="1092873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8" name="Round Diagonal Corner of Rectangle 7">
              <a:extLst>
                <a:ext uri="{FF2B5EF4-FFF2-40B4-BE49-F238E27FC236}">
                  <a16:creationId xmlns:a16="http://schemas.microsoft.com/office/drawing/2014/main" id="{1576C41A-51E3-0149-9BEB-F315120033FF}"/>
                </a:ext>
              </a:extLst>
            </p:cNvPr>
            <p:cNvSpPr/>
            <p:nvPr/>
          </p:nvSpPr>
          <p:spPr>
            <a:xfrm>
              <a:off x="4770303" y="1544427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9" name="Round Diagonal Corner of Rectangle 8">
              <a:extLst>
                <a:ext uri="{FF2B5EF4-FFF2-40B4-BE49-F238E27FC236}">
                  <a16:creationId xmlns:a16="http://schemas.microsoft.com/office/drawing/2014/main" id="{247662D9-F89E-194F-8FE9-73D901FDAD07}"/>
                </a:ext>
              </a:extLst>
            </p:cNvPr>
            <p:cNvSpPr/>
            <p:nvPr/>
          </p:nvSpPr>
          <p:spPr>
            <a:xfrm>
              <a:off x="4770303" y="1995981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EE3EBE-7484-194C-AABC-42C447CF6348}"/>
                </a:ext>
              </a:extLst>
            </p:cNvPr>
            <p:cNvSpPr txBox="1"/>
            <p:nvPr/>
          </p:nvSpPr>
          <p:spPr>
            <a:xfrm>
              <a:off x="4758738" y="693675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BA915E-7A0A-1240-96F3-4D80D79006A4}"/>
                </a:ext>
              </a:extLst>
            </p:cNvPr>
            <p:cNvSpPr/>
            <p:nvPr/>
          </p:nvSpPr>
          <p:spPr>
            <a:xfrm>
              <a:off x="1893365" y="3710763"/>
              <a:ext cx="2505866" cy="3147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CE20C-8D25-4E4C-A6C7-FE0ED5C2AB42}"/>
                </a:ext>
              </a:extLst>
            </p:cNvPr>
            <p:cNvSpPr txBox="1"/>
            <p:nvPr/>
          </p:nvSpPr>
          <p:spPr>
            <a:xfrm>
              <a:off x="2332638" y="3810388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Computer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F105F-9770-9B41-9D55-F610E461AE4E}"/>
                </a:ext>
              </a:extLst>
            </p:cNvPr>
            <p:cNvSpPr/>
            <p:nvPr/>
          </p:nvSpPr>
          <p:spPr>
            <a:xfrm>
              <a:off x="2138169" y="4872519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68C3B0-23FD-C448-BF2F-6C0E3C5C23DF}"/>
                </a:ext>
              </a:extLst>
            </p:cNvPr>
            <p:cNvSpPr txBox="1"/>
            <p:nvPr/>
          </p:nvSpPr>
          <p:spPr>
            <a:xfrm>
              <a:off x="2497677" y="4907289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1CE94F-C5E7-804C-ABB4-1A62D3A79F94}"/>
                </a:ext>
              </a:extLst>
            </p:cNvPr>
            <p:cNvCxnSpPr/>
            <p:nvPr/>
          </p:nvCxnSpPr>
          <p:spPr>
            <a:xfrm flipH="1">
              <a:off x="3967449" y="2644386"/>
              <a:ext cx="615600" cy="10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9FDEBF-2AAD-484E-BAE3-DEB283DB29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03" y="2644386"/>
              <a:ext cx="615600" cy="10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 Diagonal Corner of Rectangle 32">
              <a:extLst>
                <a:ext uri="{FF2B5EF4-FFF2-40B4-BE49-F238E27FC236}">
                  <a16:creationId xmlns:a16="http://schemas.microsoft.com/office/drawing/2014/main" id="{C89240E1-4F1A-534A-8547-3A82DBB79DD3}"/>
                </a:ext>
              </a:extLst>
            </p:cNvPr>
            <p:cNvSpPr/>
            <p:nvPr/>
          </p:nvSpPr>
          <p:spPr>
            <a:xfrm>
              <a:off x="2497675" y="4203228"/>
              <a:ext cx="1272209" cy="35853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 dirty="0">
                  <a:solidFill>
                    <a:schemeClr val="tx1"/>
                  </a:solidFill>
                </a:rPr>
                <a:t>File</a:t>
              </a:r>
              <a:endParaRPr lang="en-N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78FCCFE-E094-B94D-9416-3CB77ADA5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842" y="1400650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F1D207-AAA7-8E46-89D5-DA3C3FBCBA31}"/>
                </a:ext>
              </a:extLst>
            </p:cNvPr>
            <p:cNvCxnSpPr>
              <a:cxnSpLocks/>
            </p:cNvCxnSpPr>
            <p:nvPr/>
          </p:nvCxnSpPr>
          <p:spPr>
            <a:xfrm>
              <a:off x="5387752" y="1850764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 Diagonal Corner of Rectangle 41">
              <a:extLst>
                <a:ext uri="{FF2B5EF4-FFF2-40B4-BE49-F238E27FC236}">
                  <a16:creationId xmlns:a16="http://schemas.microsoft.com/office/drawing/2014/main" id="{325FD0C3-EEC4-9D4C-BFF6-7922525466B9}"/>
                </a:ext>
              </a:extLst>
            </p:cNvPr>
            <p:cNvSpPr/>
            <p:nvPr/>
          </p:nvSpPr>
          <p:spPr>
            <a:xfrm>
              <a:off x="2497675" y="5306487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43" name="Round Diagonal Corner of Rectangle 42">
              <a:extLst>
                <a:ext uri="{FF2B5EF4-FFF2-40B4-BE49-F238E27FC236}">
                  <a16:creationId xmlns:a16="http://schemas.microsoft.com/office/drawing/2014/main" id="{F6462C6C-9853-1F41-8B98-D3C6F5BF11A9}"/>
                </a:ext>
              </a:extLst>
            </p:cNvPr>
            <p:cNvSpPr/>
            <p:nvPr/>
          </p:nvSpPr>
          <p:spPr>
            <a:xfrm>
              <a:off x="2509240" y="5758041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44" name="Round Diagonal Corner of Rectangle 43">
              <a:extLst>
                <a:ext uri="{FF2B5EF4-FFF2-40B4-BE49-F238E27FC236}">
                  <a16:creationId xmlns:a16="http://schemas.microsoft.com/office/drawing/2014/main" id="{7A5317F5-0EDE-324D-9A94-F849955159E2}"/>
                </a:ext>
              </a:extLst>
            </p:cNvPr>
            <p:cNvSpPr/>
            <p:nvPr/>
          </p:nvSpPr>
          <p:spPr>
            <a:xfrm>
              <a:off x="2509240" y="6209595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484C50-28A5-D74F-A4B9-ACB745B9737B}"/>
                </a:ext>
              </a:extLst>
            </p:cNvPr>
            <p:cNvCxnSpPr>
              <a:cxnSpLocks/>
            </p:cNvCxnSpPr>
            <p:nvPr/>
          </p:nvCxnSpPr>
          <p:spPr>
            <a:xfrm>
              <a:off x="3133779" y="5614264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201D1BB-A18F-914D-A923-BD91378EBC03}"/>
                </a:ext>
              </a:extLst>
            </p:cNvPr>
            <p:cNvCxnSpPr>
              <a:cxnSpLocks/>
            </p:cNvCxnSpPr>
            <p:nvPr/>
          </p:nvCxnSpPr>
          <p:spPr>
            <a:xfrm>
              <a:off x="3130234" y="6064378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E9FBF0-ED33-F047-B665-A3F5EB5C45DE}"/>
                </a:ext>
              </a:extLst>
            </p:cNvPr>
            <p:cNvCxnSpPr>
              <a:cxnSpLocks/>
            </p:cNvCxnSpPr>
            <p:nvPr/>
          </p:nvCxnSpPr>
          <p:spPr>
            <a:xfrm>
              <a:off x="3126689" y="4548336"/>
              <a:ext cx="0" cy="324000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0D3072-5B49-7D4E-A655-22032121D8AD}"/>
                </a:ext>
              </a:extLst>
            </p:cNvPr>
            <p:cNvSpPr/>
            <p:nvPr/>
          </p:nvSpPr>
          <p:spPr>
            <a:xfrm>
              <a:off x="6218703" y="3710762"/>
              <a:ext cx="2505866" cy="3147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BC8A94-43EC-C84D-ADE2-36DA3A0FBCEB}"/>
                </a:ext>
              </a:extLst>
            </p:cNvPr>
            <p:cNvSpPr txBox="1"/>
            <p:nvPr/>
          </p:nvSpPr>
          <p:spPr>
            <a:xfrm>
              <a:off x="6657976" y="3810387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Computer 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D45DA5C-711F-DC4C-8377-E238393C62BA}"/>
                </a:ext>
              </a:extLst>
            </p:cNvPr>
            <p:cNvSpPr/>
            <p:nvPr/>
          </p:nvSpPr>
          <p:spPr>
            <a:xfrm>
              <a:off x="6463507" y="4872518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307FD5-0346-F846-B08F-C2421D52F7B3}"/>
                </a:ext>
              </a:extLst>
            </p:cNvPr>
            <p:cNvSpPr txBox="1"/>
            <p:nvPr/>
          </p:nvSpPr>
          <p:spPr>
            <a:xfrm>
              <a:off x="6823015" y="4907288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sp>
          <p:nvSpPr>
            <p:cNvPr id="59" name="Round Diagonal Corner of Rectangle 58">
              <a:extLst>
                <a:ext uri="{FF2B5EF4-FFF2-40B4-BE49-F238E27FC236}">
                  <a16:creationId xmlns:a16="http://schemas.microsoft.com/office/drawing/2014/main" id="{C8431F7A-7392-D84B-9831-2A3B8589A3C9}"/>
                </a:ext>
              </a:extLst>
            </p:cNvPr>
            <p:cNvSpPr/>
            <p:nvPr/>
          </p:nvSpPr>
          <p:spPr>
            <a:xfrm>
              <a:off x="6823013" y="4203227"/>
              <a:ext cx="1272209" cy="35853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60" name="Round Diagonal Corner of Rectangle 59">
              <a:extLst>
                <a:ext uri="{FF2B5EF4-FFF2-40B4-BE49-F238E27FC236}">
                  <a16:creationId xmlns:a16="http://schemas.microsoft.com/office/drawing/2014/main" id="{D72EB226-CE29-BC4D-B52A-EA8D6C870A8E}"/>
                </a:ext>
              </a:extLst>
            </p:cNvPr>
            <p:cNvSpPr/>
            <p:nvPr/>
          </p:nvSpPr>
          <p:spPr>
            <a:xfrm>
              <a:off x="6823013" y="5306486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61" name="Round Diagonal Corner of Rectangle 60">
              <a:extLst>
                <a:ext uri="{FF2B5EF4-FFF2-40B4-BE49-F238E27FC236}">
                  <a16:creationId xmlns:a16="http://schemas.microsoft.com/office/drawing/2014/main" id="{9E1DACE7-E343-D74D-8D74-455E65FB5F32}"/>
                </a:ext>
              </a:extLst>
            </p:cNvPr>
            <p:cNvSpPr/>
            <p:nvPr/>
          </p:nvSpPr>
          <p:spPr>
            <a:xfrm>
              <a:off x="6834578" y="5758040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62" name="Round Diagonal Corner of Rectangle 61">
              <a:extLst>
                <a:ext uri="{FF2B5EF4-FFF2-40B4-BE49-F238E27FC236}">
                  <a16:creationId xmlns:a16="http://schemas.microsoft.com/office/drawing/2014/main" id="{AE30520A-3055-9744-9D8A-55C11D45D7B7}"/>
                </a:ext>
              </a:extLst>
            </p:cNvPr>
            <p:cNvSpPr/>
            <p:nvPr/>
          </p:nvSpPr>
          <p:spPr>
            <a:xfrm>
              <a:off x="6834578" y="6209594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C85E45F-E59D-F648-AE4D-27B6F6B167B6}"/>
                </a:ext>
              </a:extLst>
            </p:cNvPr>
            <p:cNvCxnSpPr>
              <a:cxnSpLocks/>
            </p:cNvCxnSpPr>
            <p:nvPr/>
          </p:nvCxnSpPr>
          <p:spPr>
            <a:xfrm>
              <a:off x="7459117" y="5614263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6D94F4-B77B-7645-8706-EBB4F6B3ACF3}"/>
                </a:ext>
              </a:extLst>
            </p:cNvPr>
            <p:cNvCxnSpPr>
              <a:cxnSpLocks/>
            </p:cNvCxnSpPr>
            <p:nvPr/>
          </p:nvCxnSpPr>
          <p:spPr>
            <a:xfrm>
              <a:off x="7455572" y="6064377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D3A610-1196-8B49-A66F-316A45A46BE3}"/>
                </a:ext>
              </a:extLst>
            </p:cNvPr>
            <p:cNvCxnSpPr>
              <a:cxnSpLocks/>
            </p:cNvCxnSpPr>
            <p:nvPr/>
          </p:nvCxnSpPr>
          <p:spPr>
            <a:xfrm>
              <a:off x="7452027" y="4548335"/>
              <a:ext cx="0" cy="324000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12EBB6-D6A4-064E-AED2-3B055287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5567" y="5412335"/>
              <a:ext cx="1815139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C7FE0D-70D4-B747-AA9C-FF5A8C058FBA}"/>
              </a:ext>
            </a:extLst>
          </p:cNvPr>
          <p:cNvSpPr txBox="1"/>
          <p:nvPr/>
        </p:nvSpPr>
        <p:spPr>
          <a:xfrm>
            <a:off x="882501" y="1040346"/>
            <a:ext cx="3370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/>
              <a:t>Distributed VCS (GIT)</a:t>
            </a:r>
          </a:p>
        </p:txBody>
      </p:sp>
    </p:spTree>
    <p:extLst>
      <p:ext uri="{BB962C8B-B14F-4D97-AF65-F5344CB8AC3E}">
        <p14:creationId xmlns:p14="http://schemas.microsoft.com/office/powerpoint/2010/main" val="10333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8EA6461-7DE0-954B-84DA-81A5FA8A4398}"/>
              </a:ext>
            </a:extLst>
          </p:cNvPr>
          <p:cNvGrpSpPr/>
          <p:nvPr/>
        </p:nvGrpSpPr>
        <p:grpSpPr>
          <a:xfrm>
            <a:off x="4602065" y="1360810"/>
            <a:ext cx="223024" cy="4525190"/>
            <a:chOff x="5736383" y="1299118"/>
            <a:chExt cx="223024" cy="452519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13CB47-EC43-704D-B80B-FF1F78476902}"/>
                </a:ext>
              </a:extLst>
            </p:cNvPr>
            <p:cNvCxnSpPr/>
            <p:nvPr/>
          </p:nvCxnSpPr>
          <p:spPr>
            <a:xfrm>
              <a:off x="5847895" y="1299118"/>
              <a:ext cx="0" cy="432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AA2B00-AB64-2E4F-B811-200B342E3868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DFCBAD0-9973-2547-A45D-60F519FC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L" sz="4000" dirty="0"/>
              <a:t>Installing Git on MacOS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7AF640-4AA3-FA4E-BB4E-7F99D841753A}"/>
              </a:ext>
            </a:extLst>
          </p:cNvPr>
          <p:cNvGrpSpPr/>
          <p:nvPr/>
        </p:nvGrpSpPr>
        <p:grpSpPr>
          <a:xfrm flipH="1" flipV="1">
            <a:off x="4711715" y="1927264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4E23C318-F6B5-824C-9D39-3BA117F2C8E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5DBAD6-7B37-DC47-91B3-5286692B3B46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949728-AB2A-1E45-B81A-EE416FD06902}"/>
              </a:ext>
            </a:extLst>
          </p:cNvPr>
          <p:cNvGrpSpPr/>
          <p:nvPr/>
        </p:nvGrpSpPr>
        <p:grpSpPr>
          <a:xfrm flipV="1">
            <a:off x="3760549" y="1386424"/>
            <a:ext cx="950398" cy="825840"/>
            <a:chOff x="2910823" y="3953108"/>
            <a:chExt cx="950398" cy="826607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B0A02699-ABC9-5949-B339-8103DA9813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1E273D-99DB-7B4E-8E84-C83ADDF4EC00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1F049F-68FD-924A-B07F-D68C5BA84900}"/>
              </a:ext>
            </a:extLst>
          </p:cNvPr>
          <p:cNvGrpSpPr/>
          <p:nvPr/>
        </p:nvGrpSpPr>
        <p:grpSpPr>
          <a:xfrm flipH="1" flipV="1">
            <a:off x="4715997" y="3562765"/>
            <a:ext cx="1310147" cy="1383684"/>
            <a:chOff x="2897582" y="3953108"/>
            <a:chExt cx="1310147" cy="1383684"/>
          </a:xfrm>
        </p:grpSpPr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A6A9282C-1968-1F44-90A3-FB7710869E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27729" y="4059045"/>
              <a:ext cx="1080000" cy="1277747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F2EB70-B950-A842-9C3F-21754B402EF4}"/>
                </a:ext>
              </a:extLst>
            </p:cNvPr>
            <p:cNvSpPr/>
            <p:nvPr/>
          </p:nvSpPr>
          <p:spPr>
            <a:xfrm flipH="1">
              <a:off x="2897582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044245A-4FEB-9F45-903B-A6C53C9C41B8}"/>
              </a:ext>
            </a:extLst>
          </p:cNvPr>
          <p:cNvSpPr txBox="1"/>
          <p:nvPr/>
        </p:nvSpPr>
        <p:spPr>
          <a:xfrm>
            <a:off x="3185824" y="6058522"/>
            <a:ext cx="30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dirty="0"/>
              <a:t>Done !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8FC5C7-3394-4B45-861A-91E647A6481D}"/>
              </a:ext>
            </a:extLst>
          </p:cNvPr>
          <p:cNvGrpSpPr/>
          <p:nvPr/>
        </p:nvGrpSpPr>
        <p:grpSpPr>
          <a:xfrm flipV="1">
            <a:off x="3760549" y="3375799"/>
            <a:ext cx="950398" cy="825840"/>
            <a:chOff x="2910823" y="3953108"/>
            <a:chExt cx="950398" cy="826607"/>
          </a:xfrm>
        </p:grpSpPr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55B43371-8457-3140-BAA1-AD3D433495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353AD01-512A-384B-9203-06A1FA13FCB0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EED897-A3B3-6841-9D0F-96267BD620B0}"/>
              </a:ext>
            </a:extLst>
          </p:cNvPr>
          <p:cNvSpPr/>
          <p:nvPr/>
        </p:nvSpPr>
        <p:spPr>
          <a:xfrm>
            <a:off x="672418" y="1159703"/>
            <a:ext cx="3072772" cy="1762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Check if homebrew installed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$ which brew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$ brew –version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If installed, upgrade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brew upgrade git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6C7FC05-AB91-2640-A699-B68007A7CCDC}"/>
              </a:ext>
            </a:extLst>
          </p:cNvPr>
          <p:cNvSpPr/>
          <p:nvPr/>
        </p:nvSpPr>
        <p:spPr>
          <a:xfrm>
            <a:off x="672418" y="3751752"/>
            <a:ext cx="3072772" cy="8367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Install git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brew install git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04451E5-F966-4B44-BFDB-848929F3F634}"/>
              </a:ext>
            </a:extLst>
          </p:cNvPr>
          <p:cNvSpPr/>
          <p:nvPr/>
        </p:nvSpPr>
        <p:spPr>
          <a:xfrm>
            <a:off x="6037586" y="891369"/>
            <a:ext cx="5561969" cy="32229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2000" dirty="0">
              <a:solidFill>
                <a:schemeClr val="tx1"/>
              </a:solidFill>
            </a:endParaRPr>
          </a:p>
          <a:p>
            <a:r>
              <a:rPr lang="en-NL" sz="2000" dirty="0">
                <a:solidFill>
                  <a:schemeClr val="tx1"/>
                </a:solidFill>
              </a:rPr>
              <a:t>Install homebrew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Install Xcode command-line tools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$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-select --install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optional: Install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App from App store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is IDE for MacOS,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command-line tools is needed for some </a:t>
            </a:r>
            <a:r>
              <a:rPr lang="en-GB" sz="1600" dirty="0" err="1">
                <a:solidFill>
                  <a:schemeClr val="tx1"/>
                </a:solidFill>
              </a:rPr>
              <a:t>softwares</a:t>
            </a:r>
            <a:r>
              <a:rPr lang="en-GB" sz="1600" dirty="0">
                <a:solidFill>
                  <a:schemeClr val="tx1"/>
                </a:solidFill>
              </a:rPr>
              <a:t> running in MacOS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Install homebrew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/bin/bash -c </a:t>
            </a:r>
            <a:r>
              <a:rPr lang="en-GB" sz="1600" dirty="0">
                <a:solidFill>
                  <a:srgbClr val="0070C0"/>
                </a:solidFill>
              </a:rPr>
              <a:t>"$(curl –</a:t>
            </a:r>
            <a:r>
              <a:rPr lang="en-GB" sz="1600" dirty="0" err="1">
                <a:solidFill>
                  <a:srgbClr val="0070C0"/>
                </a:solidFill>
              </a:rPr>
              <a:t>fsSL</a:t>
            </a:r>
            <a:r>
              <a:rPr lang="en-GB" sz="1600" dirty="0">
                <a:solidFill>
                  <a:srgbClr val="0070C0"/>
                </a:solidFill>
              </a:rPr>
              <a:t> https://</a:t>
            </a:r>
            <a:r>
              <a:rPr lang="en-GB" sz="1600" dirty="0" err="1">
                <a:solidFill>
                  <a:srgbClr val="0070C0"/>
                </a:solidFill>
              </a:rPr>
              <a:t>raw.githubusercontent.com</a:t>
            </a:r>
            <a:r>
              <a:rPr lang="en-GB" sz="1600" dirty="0">
                <a:solidFill>
                  <a:srgbClr val="0070C0"/>
                </a:solidFill>
              </a:rPr>
              <a:t>/Homebrew/install/master/</a:t>
            </a:r>
            <a:r>
              <a:rPr lang="en-GB" sz="1600" dirty="0" err="1">
                <a:solidFill>
                  <a:srgbClr val="0070C0"/>
                </a:solidFill>
              </a:rPr>
              <a:t>install.sh</a:t>
            </a:r>
            <a:r>
              <a:rPr lang="en-GB" sz="1600" dirty="0">
                <a:solidFill>
                  <a:srgbClr val="0070C0"/>
                </a:solidFill>
              </a:rPr>
              <a:t>)”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B66C9D-42D9-FB47-B83C-1870310AB77B}"/>
              </a:ext>
            </a:extLst>
          </p:cNvPr>
          <p:cNvSpPr/>
          <p:nvPr/>
        </p:nvSpPr>
        <p:spPr>
          <a:xfrm>
            <a:off x="6037586" y="4316264"/>
            <a:ext cx="5218857" cy="18117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2000" dirty="0">
                <a:solidFill>
                  <a:schemeClr val="tx1"/>
                </a:solidFill>
              </a:rPr>
              <a:t>Why homebrew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Homebrew is a package manager, installs the stuff that we need but Apple or </a:t>
            </a:r>
            <a:r>
              <a:rPr lang="en-GB" sz="1600" dirty="0" err="1">
                <a:solidFill>
                  <a:schemeClr val="tx1"/>
                </a:solidFill>
              </a:rPr>
              <a:t>linux</a:t>
            </a:r>
            <a:r>
              <a:rPr lang="en-GB" sz="1600" dirty="0">
                <a:solidFill>
                  <a:schemeClr val="tx1"/>
                </a:solidFill>
              </a:rPr>
              <a:t> system didn’t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Example: $ brew install </a:t>
            </a:r>
            <a:r>
              <a:rPr lang="en-GB" sz="1600" dirty="0" err="1">
                <a:solidFill>
                  <a:schemeClr val="tx1"/>
                </a:solidFill>
              </a:rPr>
              <a:t>wget</a:t>
            </a:r>
            <a:r>
              <a:rPr lang="en-GB" sz="1600" dirty="0">
                <a:solidFill>
                  <a:schemeClr val="tx1"/>
                </a:solidFill>
              </a:rPr>
              <a:t> ----- used for extracting data from websites</a:t>
            </a:r>
          </a:p>
        </p:txBody>
      </p:sp>
    </p:spTree>
    <p:extLst>
      <p:ext uri="{BB962C8B-B14F-4D97-AF65-F5344CB8AC3E}">
        <p14:creationId xmlns:p14="http://schemas.microsoft.com/office/powerpoint/2010/main" val="375489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FF47E-A0C1-E646-8A9E-128CE850EFE0}"/>
              </a:ext>
            </a:extLst>
          </p:cNvPr>
          <p:cNvSpPr txBox="1"/>
          <p:nvPr/>
        </p:nvSpPr>
        <p:spPr>
          <a:xfrm>
            <a:off x="850602" y="1291857"/>
            <a:ext cx="9303489" cy="5847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3200" dirty="0"/>
              <a:t>Git work flow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9113DB-DF05-9144-8B2C-7AB854C3E330}"/>
              </a:ext>
            </a:extLst>
          </p:cNvPr>
          <p:cNvGrpSpPr/>
          <p:nvPr/>
        </p:nvGrpSpPr>
        <p:grpSpPr>
          <a:xfrm>
            <a:off x="960449" y="2543291"/>
            <a:ext cx="8335925" cy="3912782"/>
            <a:chOff x="960449" y="2543291"/>
            <a:chExt cx="8335925" cy="3912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8598F5-76AB-454D-84B0-309B547F4180}"/>
                </a:ext>
              </a:extLst>
            </p:cNvPr>
            <p:cNvSpPr/>
            <p:nvPr/>
          </p:nvSpPr>
          <p:spPr>
            <a:xfrm>
              <a:off x="960449" y="2543291"/>
              <a:ext cx="8335925" cy="3912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B5C8EE-6390-554F-817B-279BBB828CB1}"/>
                </a:ext>
              </a:extLst>
            </p:cNvPr>
            <p:cNvSpPr/>
            <p:nvPr/>
          </p:nvSpPr>
          <p:spPr>
            <a:xfrm>
              <a:off x="1594884" y="2785730"/>
              <a:ext cx="1935125" cy="6432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Working </a:t>
              </a:r>
            </a:p>
            <a:p>
              <a:pPr algn="ctr"/>
              <a:r>
                <a:rPr lang="en-NL" dirty="0"/>
                <a:t>Directory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DCCB14-2014-BB49-9404-17BD8BF7C4A4}"/>
                </a:ext>
              </a:extLst>
            </p:cNvPr>
            <p:cNvSpPr/>
            <p:nvPr/>
          </p:nvSpPr>
          <p:spPr>
            <a:xfrm>
              <a:off x="4160876" y="2785730"/>
              <a:ext cx="1935125" cy="6432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Staging </a:t>
              </a:r>
            </a:p>
            <a:p>
              <a:pPr algn="ctr"/>
              <a:r>
                <a:rPr lang="en-NL" dirty="0"/>
                <a:t>Area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BB07A9-ACF9-A046-860C-B33BE00352CD}"/>
                </a:ext>
              </a:extLst>
            </p:cNvPr>
            <p:cNvSpPr/>
            <p:nvPr/>
          </p:nvSpPr>
          <p:spPr>
            <a:xfrm>
              <a:off x="6726868" y="2785730"/>
              <a:ext cx="1935125" cy="643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.git directory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(Repository)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F7B03B-090F-954A-82DC-38EC6143F732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562446" y="3429000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616D66-9592-C64E-AF2F-68A30BA7F515}"/>
                </a:ext>
              </a:extLst>
            </p:cNvPr>
            <p:cNvCxnSpPr/>
            <p:nvPr/>
          </p:nvCxnSpPr>
          <p:spPr>
            <a:xfrm flipH="1">
              <a:off x="5128438" y="3418369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4D5AE8-FE23-6F49-956A-132BBC1A29BD}"/>
                </a:ext>
              </a:extLst>
            </p:cNvPr>
            <p:cNvCxnSpPr/>
            <p:nvPr/>
          </p:nvCxnSpPr>
          <p:spPr>
            <a:xfrm flipH="1">
              <a:off x="7694429" y="3418368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B063152-C1E2-AC45-8E76-E0B4FD9DBC76}"/>
                </a:ext>
              </a:extLst>
            </p:cNvPr>
            <p:cNvSpPr/>
            <p:nvPr/>
          </p:nvSpPr>
          <p:spPr>
            <a:xfrm>
              <a:off x="2562444" y="3592744"/>
              <a:ext cx="5131962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Checkout the project</a:t>
              </a: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757DB61C-AEF8-5B47-9618-35508BF49D1A}"/>
                </a:ext>
              </a:extLst>
            </p:cNvPr>
            <p:cNvSpPr/>
            <p:nvPr/>
          </p:nvSpPr>
          <p:spPr>
            <a:xfrm rot="10800000">
              <a:off x="2562444" y="4588472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AF0DA8E3-D0A6-9242-BE9A-650E212D23AB}"/>
                </a:ext>
              </a:extLst>
            </p:cNvPr>
            <p:cNvSpPr/>
            <p:nvPr/>
          </p:nvSpPr>
          <p:spPr>
            <a:xfrm rot="10800000">
              <a:off x="5128413" y="5314653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BDAA2-C7C5-DB45-8607-54F5350BFE51}"/>
                </a:ext>
              </a:extLst>
            </p:cNvPr>
            <p:cNvSpPr txBox="1"/>
            <p:nvPr/>
          </p:nvSpPr>
          <p:spPr>
            <a:xfrm>
              <a:off x="2743199" y="4781992"/>
              <a:ext cx="19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Stage Fixes (Add)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5BA8AC-DED9-5142-A9DA-F810D482D93F}"/>
                </a:ext>
              </a:extLst>
            </p:cNvPr>
            <p:cNvSpPr txBox="1"/>
            <p:nvPr/>
          </p:nvSpPr>
          <p:spPr>
            <a:xfrm>
              <a:off x="5394255" y="5493077"/>
              <a:ext cx="1297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DFCBAD0-9973-2547-A45D-60F519FC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3" y="-2597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B</a:t>
            </a:r>
            <a:r>
              <a:rPr lang="en-NL" sz="4000" dirty="0"/>
              <a:t>asic command lines and git project preparation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EED897-A3B3-6841-9D0F-96267BD620B0}"/>
              </a:ext>
            </a:extLst>
          </p:cNvPr>
          <p:cNvSpPr/>
          <p:nvPr/>
        </p:nvSpPr>
        <p:spPr>
          <a:xfrm>
            <a:off x="1016615" y="675861"/>
            <a:ext cx="3527228" cy="31499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Shell command lines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--version ----- current git version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pwd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present working directory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. ------ current directory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$ cd ./sub-folder/…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.. ------ parent directory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~ ----- home directory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/Users/username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/ ------ root directory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028B0C-4092-1342-A57B-938146DFDD59}"/>
              </a:ext>
            </a:extLst>
          </p:cNvPr>
          <p:cNvGrpSpPr/>
          <p:nvPr/>
        </p:nvGrpSpPr>
        <p:grpSpPr>
          <a:xfrm>
            <a:off x="5393217" y="2077779"/>
            <a:ext cx="223024" cy="4525190"/>
            <a:chOff x="5736383" y="1299118"/>
            <a:chExt cx="223024" cy="45251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3AEB89-C372-654C-8F94-2BD25DBDC0FC}"/>
                </a:ext>
              </a:extLst>
            </p:cNvPr>
            <p:cNvCxnSpPr/>
            <p:nvPr/>
          </p:nvCxnSpPr>
          <p:spPr>
            <a:xfrm>
              <a:off x="5847895" y="1299118"/>
              <a:ext cx="0" cy="432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802BBC-696B-5D48-BBF2-01BA5323F262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AF867B-21EC-2447-8365-BF42C659F167}"/>
              </a:ext>
            </a:extLst>
          </p:cNvPr>
          <p:cNvGrpSpPr/>
          <p:nvPr/>
        </p:nvGrpSpPr>
        <p:grpSpPr>
          <a:xfrm flipH="1" flipV="1">
            <a:off x="5502867" y="2644233"/>
            <a:ext cx="1310882" cy="825938"/>
            <a:chOff x="2550339" y="3953108"/>
            <a:chExt cx="1310882" cy="825938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4EAC657A-496A-E046-B784-DFBAFCB076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96FF7BF-C4DC-7048-A375-4DB6D1E14DE5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E59559-2FFF-4944-A358-46717F4475A3}"/>
              </a:ext>
            </a:extLst>
          </p:cNvPr>
          <p:cNvGrpSpPr/>
          <p:nvPr/>
        </p:nvGrpSpPr>
        <p:grpSpPr>
          <a:xfrm flipV="1">
            <a:off x="4551701" y="2103393"/>
            <a:ext cx="950398" cy="825840"/>
            <a:chOff x="2910823" y="3953108"/>
            <a:chExt cx="950398" cy="826607"/>
          </a:xfrm>
        </p:grpSpPr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1A01CA-3AE4-6B40-B46C-BDE87AF58E3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11FC922-4CA4-3F46-9D2F-B5C615F24D74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24B30-89BC-C342-9B20-EE7C94158BD0}"/>
              </a:ext>
            </a:extLst>
          </p:cNvPr>
          <p:cNvGrpSpPr/>
          <p:nvPr/>
        </p:nvGrpSpPr>
        <p:grpSpPr>
          <a:xfrm flipH="1" flipV="1">
            <a:off x="5507149" y="4279734"/>
            <a:ext cx="1310147" cy="1383684"/>
            <a:chOff x="2897582" y="3953108"/>
            <a:chExt cx="1310147" cy="1383684"/>
          </a:xfrm>
        </p:grpSpPr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194C4575-2DA7-484A-8C1F-53E6414C5B7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27729" y="4059045"/>
              <a:ext cx="1080000" cy="1277747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C184E4-56E8-734C-AC98-68C36417B8EE}"/>
                </a:ext>
              </a:extLst>
            </p:cNvPr>
            <p:cNvSpPr/>
            <p:nvPr/>
          </p:nvSpPr>
          <p:spPr>
            <a:xfrm flipH="1">
              <a:off x="2897582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761E36-A92C-704C-85DE-9DE975237BC4}"/>
              </a:ext>
            </a:extLst>
          </p:cNvPr>
          <p:cNvGrpSpPr/>
          <p:nvPr/>
        </p:nvGrpSpPr>
        <p:grpSpPr>
          <a:xfrm flipV="1">
            <a:off x="4551701" y="4092768"/>
            <a:ext cx="950398" cy="825840"/>
            <a:chOff x="2910823" y="3953108"/>
            <a:chExt cx="950398" cy="826607"/>
          </a:xfrm>
        </p:grpSpPr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53B4442A-A894-B548-9A84-799532C1EC7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8225D1B-9DDF-A841-AF25-21DE31DDACB1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058246-B447-174D-B456-30442D7E3D3E}"/>
              </a:ext>
            </a:extLst>
          </p:cNvPr>
          <p:cNvSpPr/>
          <p:nvPr/>
        </p:nvSpPr>
        <p:spPr>
          <a:xfrm>
            <a:off x="171106" y="3948300"/>
            <a:ext cx="4355412" cy="28105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Set git global configuration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-- global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user.name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Xiaolian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Yuan’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-- global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user.email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my@gmail.com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--list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Git help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help &lt;verb&gt; 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or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$ git &lt;verb&gt; help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help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064738F-879F-EE43-B7D3-B13EE809DED0}"/>
              </a:ext>
            </a:extLst>
          </p:cNvPr>
          <p:cNvSpPr/>
          <p:nvPr/>
        </p:nvSpPr>
        <p:spPr>
          <a:xfrm>
            <a:off x="6824419" y="4555062"/>
            <a:ext cx="4245004" cy="19644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Git project set up preparation</a:t>
            </a:r>
          </a:p>
          <a:p>
            <a:endParaRPr lang="en-US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cd /[project working directory]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ls -la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rm –rf .git ----- remove it if there is .git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touch .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gitignore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----- to store files to be ignored from git tracking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B66C9D-42D9-FB47-B83C-1870310AB77B}"/>
              </a:ext>
            </a:extLst>
          </p:cNvPr>
          <p:cNvSpPr/>
          <p:nvPr/>
        </p:nvSpPr>
        <p:spPr>
          <a:xfrm>
            <a:off x="6536510" y="1440445"/>
            <a:ext cx="5551706" cy="2434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In a working directory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ls -l ------ show all files and directories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  <a:latin typeface="+mj-lt"/>
              </a:rPr>
              <a:t>ls -la ----- including hidden files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test_project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create a project folder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./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test_project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go to the working directory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touch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test.txt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create a file [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test.txt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]</a:t>
            </a:r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rm -rf test.txt ----- remove files or directories [test.txt]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clear ----- open an empty shell 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537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7B273C-3CB7-0C40-9B4B-16766921526E}"/>
              </a:ext>
            </a:extLst>
          </p:cNvPr>
          <p:cNvSpPr/>
          <p:nvPr/>
        </p:nvSpPr>
        <p:spPr>
          <a:xfrm>
            <a:off x="805718" y="2328482"/>
            <a:ext cx="3827482" cy="21077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Initialize a git repository for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ls –la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make 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r>
              <a:rPr lang="en-US" sz="1600" dirty="0">
                <a:solidFill>
                  <a:schemeClr val="tx1"/>
                </a:solidFill>
              </a:rPr>
              <a:t> and save it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Now modified files in RED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3516575"/>
            <a:ext cx="4245004" cy="1492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for git tracking (staging)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add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$ git add . ----- add all files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GREEN, under tracking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4C8F78-FAC9-3E4E-B85D-4E0AF0F0AA1F}"/>
              </a:ext>
            </a:extLst>
          </p:cNvPr>
          <p:cNvSpPr/>
          <p:nvPr/>
        </p:nvSpPr>
        <p:spPr>
          <a:xfrm>
            <a:off x="1149395" y="4776685"/>
            <a:ext cx="3483805" cy="15566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Commit tracked files to git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commit –m ‘update v1’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 ----- message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</a:t>
            </a:r>
            <a:r>
              <a:rPr lang="en-US" sz="1600" dirty="0" err="1">
                <a:solidFill>
                  <a:schemeClr val="tx1"/>
                </a:solidFill>
              </a:rPr>
              <a:t>hashCode</a:t>
            </a:r>
            <a:r>
              <a:rPr lang="en-US" sz="1600" dirty="0">
                <a:solidFill>
                  <a:schemeClr val="tx1"/>
                </a:solidFill>
              </a:rPr>
              <a:t>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4" y="1410729"/>
            <a:ext cx="4245004" cy="18355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to be ignored in tracking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Open 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, add following files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.</a:t>
            </a:r>
            <a:r>
              <a:rPr lang="en-GB" sz="1600" dirty="0" err="1">
                <a:solidFill>
                  <a:schemeClr val="tx1"/>
                </a:solidFill>
              </a:rPr>
              <a:t>DS_Store</a:t>
            </a:r>
            <a:r>
              <a:rPr lang="en-GB" sz="1600" dirty="0">
                <a:solidFill>
                  <a:schemeClr val="tx1"/>
                </a:solidFill>
              </a:rPr>
              <a:t> ----- desktop service store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venv</a:t>
            </a:r>
            <a:r>
              <a:rPr lang="en-GB" sz="1600" dirty="0">
                <a:solidFill>
                  <a:schemeClr val="tx1"/>
                </a:solidFill>
              </a:rPr>
              <a:t> ----- virtual environment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*</a:t>
            </a:r>
            <a:r>
              <a:rPr lang="en-GB" sz="1600" dirty="0" err="1">
                <a:solidFill>
                  <a:schemeClr val="tx1"/>
                </a:solidFill>
              </a:rPr>
              <a:t>pyc</a:t>
            </a:r>
            <a:r>
              <a:rPr lang="en-GB" sz="1600" dirty="0">
                <a:solidFill>
                  <a:schemeClr val="tx1"/>
                </a:solidFill>
              </a:rPr>
              <a:t> ----- python compile files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3EF772F-1C60-154D-AABF-6A074DFC9753}"/>
              </a:ext>
            </a:extLst>
          </p:cNvPr>
          <p:cNvSpPr/>
          <p:nvPr/>
        </p:nvSpPr>
        <p:spPr>
          <a:xfrm>
            <a:off x="6904094" y="5229218"/>
            <a:ext cx="4245004" cy="14923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Check details of commits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log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Commit </a:t>
            </a:r>
            <a:r>
              <a:rPr lang="en-US" sz="1600" dirty="0" err="1">
                <a:solidFill>
                  <a:schemeClr val="tx1"/>
                </a:solidFill>
              </a:rPr>
              <a:t>hashCode</a:t>
            </a:r>
            <a:r>
              <a:rPr lang="en-US" sz="1600" dirty="0">
                <a:solidFill>
                  <a:schemeClr val="tx1"/>
                </a:solidFill>
              </a:rPr>
              <a:t>, branch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Author and date, commit message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7246" y="421513"/>
            <a:ext cx="427595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Go to working directory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cd /Volume/../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ls –la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rm –rf .git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Remove conflicts from past git operations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80" y="116839"/>
            <a:ext cx="572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Project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git </a:t>
            </a:r>
            <a:r>
              <a:rPr lang="en-NL" sz="3200" dirty="0">
                <a:sym typeface="Wingdings" pitchFamily="2" charset="2"/>
              </a:rPr>
              <a:t> github</a:t>
            </a:r>
            <a:endParaRPr lang="en-NL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B39FFD-28DC-2748-A9E7-7918F2C594BA}"/>
              </a:ext>
            </a:extLst>
          </p:cNvPr>
          <p:cNvGrpSpPr/>
          <p:nvPr/>
        </p:nvGrpSpPr>
        <p:grpSpPr>
          <a:xfrm>
            <a:off x="4627956" y="426838"/>
            <a:ext cx="2264882" cy="6114316"/>
            <a:chOff x="4636800" y="486171"/>
            <a:chExt cx="2264882" cy="6114316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C1F7DC-10B1-A240-807A-32F76CC32198}"/>
                </a:ext>
              </a:extLst>
            </p:cNvPr>
            <p:cNvGrpSpPr/>
            <p:nvPr/>
          </p:nvGrpSpPr>
          <p:grpSpPr>
            <a:xfrm>
              <a:off x="5480673" y="633600"/>
              <a:ext cx="223024" cy="5966887"/>
              <a:chOff x="5736383" y="-142579"/>
              <a:chExt cx="223024" cy="5966887"/>
            </a:xfrm>
            <a:grpFill/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186F297-BE20-6B4D-81FC-5EE3605FD426}"/>
                  </a:ext>
                </a:extLst>
              </p:cNvPr>
              <p:cNvCxnSpPr/>
              <p:nvPr/>
            </p:nvCxnSpPr>
            <p:spPr>
              <a:xfrm>
                <a:off x="5847895" y="-142579"/>
                <a:ext cx="0" cy="5760000"/>
              </a:xfrm>
              <a:prstGeom prst="line">
                <a:avLst/>
              </a:prstGeom>
              <a:grpFill/>
              <a:ln w="25400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4D50499-3FE0-DC41-9999-3286773C4E3C}"/>
                  </a:ext>
                </a:extLst>
              </p:cNvPr>
              <p:cNvSpPr/>
              <p:nvPr/>
            </p:nvSpPr>
            <p:spPr>
              <a:xfrm flipV="1">
                <a:off x="5736383" y="5611908"/>
                <a:ext cx="223024" cy="212400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C87C312-1EC3-BE46-BE37-AE3122310483}"/>
                </a:ext>
              </a:extLst>
            </p:cNvPr>
            <p:cNvGrpSpPr/>
            <p:nvPr/>
          </p:nvGrpSpPr>
          <p:grpSpPr>
            <a:xfrm flipH="1" flipV="1">
              <a:off x="5590800" y="3648744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2DB99404-D06C-454A-B818-A6031D756AD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F003BBD-6D55-4D48-8DA5-8CD636684958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1137672-3DDF-2243-811C-B8F44FE9A2ED}"/>
                </a:ext>
              </a:extLst>
            </p:cNvPr>
            <p:cNvGrpSpPr/>
            <p:nvPr/>
          </p:nvGrpSpPr>
          <p:grpSpPr>
            <a:xfrm flipV="1">
              <a:off x="4644000" y="2505643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54" name="Curved Connector 53">
                <a:extLst>
                  <a:ext uri="{FF2B5EF4-FFF2-40B4-BE49-F238E27FC236}">
                    <a16:creationId xmlns:a16="http://schemas.microsoft.com/office/drawing/2014/main" id="{7C882D12-7B41-9D46-BCB8-21E5071903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D1B97A5-3193-5E42-868C-B4F477300CB6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8E8E73-592E-D249-AE41-9022D1681D97}"/>
                </a:ext>
              </a:extLst>
            </p:cNvPr>
            <p:cNvGrpSpPr/>
            <p:nvPr/>
          </p:nvGrpSpPr>
          <p:grpSpPr>
            <a:xfrm flipH="1" flipV="1">
              <a:off x="5590800" y="4696974"/>
              <a:ext cx="1310147" cy="1383684"/>
              <a:chOff x="2897582" y="3953108"/>
              <a:chExt cx="1310147" cy="1383684"/>
            </a:xfrm>
            <a:grpFill/>
          </p:grpSpPr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600269C1-567B-E04D-931B-3FB0333DDD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27729" y="4059045"/>
                <a:ext cx="108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EFE2610-185A-AE42-96A5-ACBE2CCF8250}"/>
                  </a:ext>
                </a:extLst>
              </p:cNvPr>
              <p:cNvSpPr/>
              <p:nvPr/>
            </p:nvSpPr>
            <p:spPr>
              <a:xfrm flipH="1">
                <a:off x="2897582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9B7EAB1-ABC2-A643-B431-D47DE8FFC7A8}"/>
                </a:ext>
              </a:extLst>
            </p:cNvPr>
            <p:cNvGrpSpPr/>
            <p:nvPr/>
          </p:nvGrpSpPr>
          <p:grpSpPr>
            <a:xfrm flipH="1" flipV="1">
              <a:off x="5590800" y="1452931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197BC5D2-8C26-8D47-BD4C-421B9C0207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05090D7-C342-CC4B-825A-F10E75702CFE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16DC11-372A-8747-8D12-7B529A251ED5}"/>
                </a:ext>
              </a:extLst>
            </p:cNvPr>
            <p:cNvGrpSpPr/>
            <p:nvPr/>
          </p:nvGrpSpPr>
          <p:grpSpPr>
            <a:xfrm flipV="1">
              <a:off x="4640400" y="486171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AF706A58-C9CB-EA4E-8C86-EA29F328F40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F888B98-842B-244E-BF00-285B8A7F31A1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5363198-3BD4-5C4A-9442-AE355119C9B9}"/>
                </a:ext>
              </a:extLst>
            </p:cNvPr>
            <p:cNvGrpSpPr/>
            <p:nvPr/>
          </p:nvGrpSpPr>
          <p:grpSpPr>
            <a:xfrm flipV="1">
              <a:off x="4636800" y="3874453"/>
              <a:ext cx="951878" cy="1383684"/>
              <a:chOff x="3270841" y="3953108"/>
              <a:chExt cx="951878" cy="1383684"/>
            </a:xfrm>
            <a:grpFill/>
          </p:grpSpPr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216F344B-0D24-6B48-B70E-142558B31A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02719" y="4059045"/>
                <a:ext cx="72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E65979A-CB17-DC4A-B820-849BE559EE96}"/>
                  </a:ext>
                </a:extLst>
              </p:cNvPr>
              <p:cNvSpPr/>
              <p:nvPr/>
            </p:nvSpPr>
            <p:spPr>
              <a:xfrm flipH="1">
                <a:off x="3270841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66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2998B8-D2EA-1A44-96B5-F20327EB998C}"/>
              </a:ext>
            </a:extLst>
          </p:cNvPr>
          <p:cNvGrpSpPr/>
          <p:nvPr/>
        </p:nvGrpSpPr>
        <p:grpSpPr>
          <a:xfrm>
            <a:off x="5480673" y="633600"/>
            <a:ext cx="223024" cy="5966887"/>
            <a:chOff x="5736383" y="-142579"/>
            <a:chExt cx="223024" cy="59668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AF363F-18E7-7642-A477-52B93FEACF41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B3C597-E18D-B94F-8A4D-8C5B1041B736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90323" y="4383260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39157" y="3435026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7B273C-3CB7-0C40-9B4B-16766921526E}"/>
              </a:ext>
            </a:extLst>
          </p:cNvPr>
          <p:cNvSpPr/>
          <p:nvPr/>
        </p:nvSpPr>
        <p:spPr>
          <a:xfrm>
            <a:off x="437322" y="3612196"/>
            <a:ext cx="4182703" cy="1906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Untracking files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reset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$ git reset ----- reset all changed files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Now modified files in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4357107"/>
            <a:ext cx="4245004" cy="20309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Retore previous version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Back to v1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log –online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2187447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4" y="1662545"/>
            <a:ext cx="4245004" cy="24722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for git tracking (staging)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add 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Add all files for tracking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GREEN, under tracking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--staged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Show the difference from the change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4000" y="1415554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696995" y="1288308"/>
            <a:ext cx="3928274" cy="1906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in working directory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make 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Show the difference from the 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80" y="116839"/>
            <a:ext cx="572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Restore v1: Project v1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v2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  git</a:t>
            </a:r>
          </a:p>
        </p:txBody>
      </p:sp>
    </p:spTree>
    <p:extLst>
      <p:ext uri="{BB962C8B-B14F-4D97-AF65-F5344CB8AC3E}">
        <p14:creationId xmlns:p14="http://schemas.microsoft.com/office/powerpoint/2010/main" val="379089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888430" y="3124478"/>
            <a:ext cx="4245004" cy="6660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Upgrade: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13112" y="2124504"/>
            <a:ext cx="4245004" cy="7524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branch: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v1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9429" y="1592403"/>
            <a:ext cx="4275954" cy="78465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Project v1 (branch: master)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290320" y="116839"/>
            <a:ext cx="663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NL" sz="3200" dirty="0">
                <a:solidFill>
                  <a:srgbClr val="C00000"/>
                </a:solidFill>
              </a:rPr>
              <a:t>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</a:rPr>
              <a:t>upgrade via branch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git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88978" y="2742092"/>
            <a:ext cx="1310882" cy="825938"/>
            <a:chOff x="2550339" y="3953108"/>
            <a:chExt cx="1310882" cy="825938"/>
          </a:xfrm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1780719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96784" y="3581678"/>
            <a:ext cx="4245004" cy="7941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Merge: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</a:rPr>
              <a:t>master v2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447F0E-DDF4-E347-AD76-F9CE89A5F7FE}"/>
              </a:ext>
            </a:extLst>
          </p:cNvPr>
          <p:cNvSpPr txBox="1"/>
          <p:nvPr/>
        </p:nvSpPr>
        <p:spPr>
          <a:xfrm>
            <a:off x="802619" y="539127"/>
            <a:ext cx="311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ranch master</a:t>
            </a:r>
            <a:endParaRPr lang="en-NL" sz="320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282C3-68D5-7F44-8C13-621099020E3C}"/>
              </a:ext>
            </a:extLst>
          </p:cNvPr>
          <p:cNvSpPr txBox="1"/>
          <p:nvPr/>
        </p:nvSpPr>
        <p:spPr>
          <a:xfrm>
            <a:off x="6901681" y="1118798"/>
            <a:ext cx="355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ranch copy_master</a:t>
            </a:r>
            <a:endParaRPr lang="en-NL" sz="320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8AD72A8-F4FA-EA49-8D59-39A3CAE64E4A}"/>
              </a:ext>
            </a:extLst>
          </p:cNvPr>
          <p:cNvSpPr/>
          <p:nvPr/>
        </p:nvSpPr>
        <p:spPr>
          <a:xfrm>
            <a:off x="3792375" y="5910050"/>
            <a:ext cx="3596845" cy="6660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Upgrade: master v2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891637" y="4395478"/>
            <a:ext cx="4245004" cy="6660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Delete: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401309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15495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6724</TotalTime>
  <Words>2767</Words>
  <Application>Microsoft Macintosh PowerPoint</Application>
  <PresentationFormat>Widescreen</PresentationFormat>
  <Paragraphs>500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Menlo</vt:lpstr>
      <vt:lpstr>Wingdings</vt:lpstr>
      <vt:lpstr>Office Theme</vt:lpstr>
      <vt:lpstr>Git_GitHub tutorial for MacOS terminnal users</vt:lpstr>
      <vt:lpstr>PowerPoint Presentation</vt:lpstr>
      <vt:lpstr>PowerPoint Presentation</vt:lpstr>
      <vt:lpstr>Installing Git on MacOS</vt:lpstr>
      <vt:lpstr>PowerPoint Presentation</vt:lpstr>
      <vt:lpstr>Basic command lines and git project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Xiaolian Yuan</dc:creator>
  <cp:lastModifiedBy>Xiaolian Yuan</cp:lastModifiedBy>
  <cp:revision>583</cp:revision>
  <dcterms:created xsi:type="dcterms:W3CDTF">2020-11-01T13:07:25Z</dcterms:created>
  <dcterms:modified xsi:type="dcterms:W3CDTF">2020-11-10T09:25:39Z</dcterms:modified>
</cp:coreProperties>
</file>