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256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93" r:id="rId17"/>
    <p:sldId id="294" r:id="rId18"/>
    <p:sldId id="295" r:id="rId19"/>
    <p:sldId id="291" r:id="rId20"/>
    <p:sldId id="292" r:id="rId21"/>
    <p:sldId id="271" r:id="rId22"/>
    <p:sldId id="288" r:id="rId23"/>
    <p:sldId id="275" r:id="rId24"/>
    <p:sldId id="280" r:id="rId25"/>
    <p:sldId id="297" r:id="rId26"/>
    <p:sldId id="299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D783-46A6-7C49-8037-604F3B1B7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17802-4C19-104B-B6D3-0ACE858A0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CC68-DB52-994A-920A-69DA76E9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98AF-1E28-0F4F-A08D-9466BCDF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E48C-5F9E-7545-ABF1-9514CC4C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057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B3DE-A674-424F-B23C-BCD00250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3CF8E-289A-BB42-B4E8-83C053AEC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B1145-7F56-894E-BEF9-6E4D7065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9E3A-4945-8E4F-807C-7751AE71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21851-3C57-9640-BDC6-6D190491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82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04923-5FB0-084C-A5E9-7A1D499CD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C4A79-E6CD-E446-84FA-66E48DD1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5040-B7F2-A648-8BC8-B29B16EF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87DF0-3387-4243-ADE7-55658807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77CE-396D-9A4F-85D8-938E80B3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825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BCF6-48BC-DE4A-A9E5-429B1FE3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E154-A500-3A4C-8499-4DFF8382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0362-3EF5-2A45-8A57-E0623A7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CF64-70F3-0C4A-AFCD-F9462CF4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042D-D3B9-124D-BEB0-5B556D08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43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3C65-2FA6-DE48-99C2-F61AD77A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50FE-E32A-9A46-98DC-1AEDF241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1B5C-8C3D-E64F-B162-BD4FF5F3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5CC2-36D3-6443-BEF1-FF086C98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B84E-B069-C646-B5FB-622BBDF0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498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BD09-C5DF-5D4A-9DE9-AF1A689A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BD61-9548-0640-A562-E802AAAE6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89B21-3882-6A43-A885-55FC3329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E0A87-EFF2-4544-AC63-0C01188B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FA132-DA64-2C4D-838A-134C6BB0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9311C-26FD-4141-A7C0-C3095B16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732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92E4-18A4-6748-90CB-6A4133C2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13CC4-4E47-8A49-920C-433AB1D1E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79BEA-41A0-2947-AD00-A4D34A33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0B104-DA45-7F48-86B8-61397E883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B1285-3E96-F241-BEDB-E127F9040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E947-F893-554C-B055-AAD8CA05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FF447-8546-2F4E-800D-C8D411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F1B73-BA11-C747-AEBB-B6705CE2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430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236D-5F15-8343-AE6A-B0328391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0E3FB-15BD-054F-838C-C519A1C7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47426-9508-754E-A4AD-46964740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84389-2483-6747-BCDA-0425D2EB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808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61391-3E32-6F4A-A1CF-6EBCB3E5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2D168-A043-6B4A-8215-5620E8BD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11670-F063-374E-B03F-0D286646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7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B590-9231-4648-844C-C2AC1ED6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48E0-35BE-F147-B873-43B9725F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4783C-8802-6D4A-9864-04CF4570E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4C25B-0351-6244-9FF7-BAE004F7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F4EAA-9E7A-C44A-905F-4FCA9685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0E824-E5E1-D047-B0FB-5AC34D6B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12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630B-1BD5-2442-B1FE-FA75257D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69E8A-6CB0-5D4F-BB6C-3F2042DAF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B2EE-14AB-CE4B-BB6F-9CA76128B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38DD6-F4A4-1144-A56A-E4F7B0FF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39A86-D8B9-034D-A501-6BB34048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8FFB-E93C-0048-96E2-FEC2C471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125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13F3F-D8E1-404B-B598-4FE68415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6CA4-0FCB-884E-AFCC-4921B024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0B8D-F123-E54F-A5AA-619ED2DEF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14B6-10DA-494E-9522-A971109EA301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39C7-C05F-4740-A500-31833ED97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FB77-0717-5149-9757-2540FEF8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42E1-8696-9246-8203-EA9E36B566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614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.51cto.com/art/201910/605100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yz.org/" TargetMode="External"/><Relationship Id="rId2" Type="http://schemas.openxmlformats.org/officeDocument/2006/relationships/hyperlink" Target="http://www.xyz.org/dat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69B6-FF21-DE4E-BE4D-748DAC5E6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Internet of things</a:t>
            </a:r>
            <a:br>
              <a:rPr lang="en-NL" dirty="0"/>
            </a:b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9DDCC-1876-1047-8384-B32C8340F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Xiaolian’s Collection</a:t>
            </a:r>
          </a:p>
        </p:txBody>
      </p:sp>
    </p:spTree>
    <p:extLst>
      <p:ext uri="{BB962C8B-B14F-4D97-AF65-F5344CB8AC3E}">
        <p14:creationId xmlns:p14="http://schemas.microsoft.com/office/powerpoint/2010/main" val="291569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一文看懂：网址，URL，域名，IP地址，DNS，域名解析">
            <a:extLst>
              <a:ext uri="{FF2B5EF4-FFF2-40B4-BE49-F238E27FC236}">
                <a16:creationId xmlns:a16="http://schemas.microsoft.com/office/drawing/2014/main" id="{695A1843-1516-0E42-A539-33BD9C822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b="142"/>
          <a:stretch/>
        </p:blipFill>
        <p:spPr bwMode="auto">
          <a:xfrm>
            <a:off x="2184401" y="749300"/>
            <a:ext cx="7823199" cy="33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5C8B90-D47C-0F4C-90AE-AD71060CC02F}"/>
              </a:ext>
            </a:extLst>
          </p:cNvPr>
          <p:cNvSpPr/>
          <p:nvPr/>
        </p:nvSpPr>
        <p:spPr>
          <a:xfrm>
            <a:off x="3445727" y="4831090"/>
            <a:ext cx="6956576" cy="190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 err="1">
                <a:latin typeface="+mj-lt"/>
              </a:rPr>
              <a:t>域表示一个区域、一个范围</a:t>
            </a:r>
            <a:endParaRPr lang="en-US" sz="1400" dirty="0">
              <a:latin typeface="+mj-lt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 err="1">
                <a:latin typeface="+mj-lt"/>
              </a:rPr>
              <a:t>每个域可容纳大量主机</a:t>
            </a:r>
            <a:endParaRPr lang="en-US" sz="1400" dirty="0">
              <a:latin typeface="+mj-lt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 err="1">
                <a:latin typeface="+mj-lt"/>
              </a:rPr>
              <a:t>每个主机必有自己的域，却不一定有自己的域名地址</a:t>
            </a:r>
            <a:endParaRPr lang="en-US" sz="1400" dirty="0">
              <a:latin typeface="+mj-lt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DNS标准规定，单个域名长度一般在63个字符以内，最长不超过255个字符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DNS标准规定，域名中的字符限26个字母(</a:t>
            </a:r>
            <a:r>
              <a:rPr lang="en-US" sz="1400" dirty="0" err="1">
                <a:latin typeface="+mj-lt"/>
              </a:rPr>
              <a:t>不分大小写</a:t>
            </a:r>
            <a:r>
              <a:rPr lang="en-US" sz="1400" dirty="0">
                <a:latin typeface="+mj-lt"/>
              </a:rPr>
              <a:t>)，</a:t>
            </a:r>
            <a:r>
              <a:rPr lang="en-US" sz="1400" dirty="0" err="1">
                <a:latin typeface="+mj-lt"/>
              </a:rPr>
              <a:t>数字，连字符</a:t>
            </a:r>
            <a:r>
              <a:rPr lang="en-US" sz="1400" dirty="0">
                <a:latin typeface="+mj-lt"/>
              </a:rPr>
              <a:t>“-”(</a:t>
            </a:r>
            <a:r>
              <a:rPr lang="en-US" sz="1400" dirty="0" err="1">
                <a:latin typeface="+mj-lt"/>
              </a:rPr>
              <a:t>不能作为子域名首字母与末尾字母</a:t>
            </a:r>
            <a:r>
              <a:rPr lang="en-US" sz="1400" dirty="0">
                <a:latin typeface="+mj-lt"/>
              </a:rPr>
              <a:t>)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 err="1">
                <a:latin typeface="+mj-lt"/>
              </a:rPr>
              <a:t>域所在服务器称为</a:t>
            </a:r>
            <a:r>
              <a:rPr lang="en-US" sz="1400" dirty="0" err="1">
                <a:solidFill>
                  <a:srgbClr val="C00000"/>
                </a:solidFill>
                <a:latin typeface="+mj-lt"/>
              </a:rPr>
              <a:t>域名服务器</a:t>
            </a:r>
            <a:r>
              <a:rPr lang="en-US" sz="1400" dirty="0" err="1">
                <a:latin typeface="+mj-lt"/>
              </a:rPr>
              <a:t>，主要用于</a:t>
            </a:r>
            <a:r>
              <a:rPr lang="en-US" sz="1400" dirty="0" err="1">
                <a:solidFill>
                  <a:srgbClr val="C00000"/>
                </a:solidFill>
                <a:latin typeface="+mj-lt"/>
              </a:rPr>
              <a:t>将域名映射为IP地址</a:t>
            </a:r>
            <a:endParaRPr lang="en-US" sz="14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65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70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一文看懂：网址，URL，域名，IP地址，DNS，域名解析">
            <a:extLst>
              <a:ext uri="{FF2B5EF4-FFF2-40B4-BE49-F238E27FC236}">
                <a16:creationId xmlns:a16="http://schemas.microsoft.com/office/drawing/2014/main" id="{5EC5ACA8-C2A9-F44E-8090-1284ABD41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58"/>
          <a:stretch/>
        </p:blipFill>
        <p:spPr bwMode="auto">
          <a:xfrm>
            <a:off x="452437" y="1825626"/>
            <a:ext cx="5057605" cy="353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6CAEA5-3A06-2545-8712-375BEFF07A11}"/>
              </a:ext>
            </a:extLst>
          </p:cNvPr>
          <p:cNvSpPr/>
          <p:nvPr/>
        </p:nvSpPr>
        <p:spPr>
          <a:xfrm>
            <a:off x="6520391" y="869795"/>
            <a:ext cx="5219172" cy="5259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zh-CN" altLang="en-US" sz="1400" dirty="0"/>
              <a:t>根域，由互联网网络信息中心（</a:t>
            </a:r>
            <a:r>
              <a:rPr lang="en-US" sz="1400" dirty="0" err="1">
                <a:solidFill>
                  <a:srgbClr val="C00000"/>
                </a:solidFill>
              </a:rPr>
              <a:t>InterNIC</a:t>
            </a:r>
            <a:r>
              <a:rPr lang="en-US" sz="1400" dirty="0"/>
              <a:t>）</a:t>
            </a:r>
            <a:r>
              <a:rPr lang="zh-CN" altLang="en-US" sz="1400" dirty="0"/>
              <a:t>负责管理，用点“</a:t>
            </a:r>
            <a:r>
              <a:rPr lang="en-US" altLang="zh-CN" sz="1400" dirty="0"/>
              <a:t>.”</a:t>
            </a:r>
            <a:r>
              <a:rPr lang="zh-CN" altLang="en-US" sz="1400" dirty="0"/>
              <a:t>表示，无名称，是域名系统中的最高级别域，标准域名结尾应包含根域“</a:t>
            </a:r>
            <a:r>
              <a:rPr lang="en-US" altLang="zh-CN" sz="1400" dirty="0"/>
              <a:t>.”</a:t>
            </a:r>
            <a:r>
              <a:rPr lang="zh-CN" altLang="en-US" sz="1400" dirty="0"/>
              <a:t>，但实际使用中该根域都是省略的，所以大家常见的网址末尾并没有“</a:t>
            </a:r>
            <a:r>
              <a:rPr lang="en-US" altLang="zh-CN" sz="1400" dirty="0"/>
              <a:t>.”</a:t>
            </a:r>
            <a:r>
              <a:rPr lang="zh-CN" altLang="en-US" sz="1400" dirty="0"/>
              <a:t>。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altLang="zh-CN" sz="1400" dirty="0"/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zh-CN" altLang="en-US" sz="1400" dirty="0"/>
              <a:t>顶级域</a:t>
            </a:r>
            <a:r>
              <a:rPr lang="en-US" altLang="zh-CN" sz="1400" dirty="0"/>
              <a:t>(</a:t>
            </a:r>
            <a:r>
              <a:rPr lang="en-US" sz="1400" dirty="0"/>
              <a:t>Top-Level Domains = TLD)，</a:t>
            </a:r>
            <a:r>
              <a:rPr lang="zh-CN" altLang="en-US" sz="1400" dirty="0"/>
              <a:t>隶属于根域，是仅次于根域的下一级域，由国家顶级域</a:t>
            </a:r>
            <a:r>
              <a:rPr lang="en-US" altLang="zh-CN" sz="1400" dirty="0"/>
              <a:t>(</a:t>
            </a:r>
            <a:r>
              <a:rPr lang="en-US" sz="1400" dirty="0"/>
              <a:t>ccTLD)</a:t>
            </a:r>
            <a:r>
              <a:rPr lang="zh-CN" altLang="en-US" sz="1400" dirty="0"/>
              <a:t>与通用顶级域</a:t>
            </a:r>
            <a:r>
              <a:rPr lang="en-US" altLang="zh-CN" sz="1400" dirty="0"/>
              <a:t>(</a:t>
            </a:r>
            <a:r>
              <a:rPr lang="en-US" sz="1400" dirty="0"/>
              <a:t>gTLD)</a:t>
            </a:r>
            <a:r>
              <a:rPr lang="zh-CN" altLang="en-US" sz="1400" dirty="0"/>
              <a:t>共同组成。</a:t>
            </a:r>
            <a:r>
              <a:rPr lang="zh-CN" altLang="en-US" sz="1400" dirty="0">
                <a:solidFill>
                  <a:srgbClr val="C00000"/>
                </a:solidFill>
              </a:rPr>
              <a:t>国家顶级域共有</a:t>
            </a:r>
            <a:r>
              <a:rPr lang="en-US" altLang="zh-CN" sz="1400" dirty="0">
                <a:solidFill>
                  <a:srgbClr val="C00000"/>
                </a:solidFill>
              </a:rPr>
              <a:t>243</a:t>
            </a:r>
            <a:r>
              <a:rPr lang="zh-CN" altLang="en-US" sz="1400" dirty="0">
                <a:solidFill>
                  <a:srgbClr val="C00000"/>
                </a:solidFill>
              </a:rPr>
              <a:t>个（即全球的国家与地区总数）</a:t>
            </a:r>
            <a:r>
              <a:rPr lang="zh-CN" altLang="en-US" sz="1400" dirty="0"/>
              <a:t>，而通用顶级域，也叫国际域名，其数量是随着因特网的发展在逐渐增加，理论会达到无穷多个。左表罗列出了常见的通用顶级域名：</a:t>
            </a:r>
            <a:endParaRPr lang="en-US" altLang="zh-CN" sz="1400" dirty="0"/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sz="1400" dirty="0"/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zh-CN" altLang="en-US" sz="1400" dirty="0"/>
              <a:t>二级域，正式给组织和个人注册使用的唯一名称，如亚马逊、</a:t>
            </a:r>
            <a:r>
              <a:rPr lang="en-US" sz="1400" dirty="0"/>
              <a:t>IBM，</a:t>
            </a:r>
            <a:r>
              <a:rPr lang="zh-CN" altLang="en-US" sz="1400" dirty="0"/>
              <a:t>微软的官方网址（头条不能带网址）中的字眼“</a:t>
            </a:r>
            <a:r>
              <a:rPr lang="en-US" sz="1400" dirty="0"/>
              <a:t>amazon”“</a:t>
            </a:r>
            <a:r>
              <a:rPr lang="en-US" sz="1400" dirty="0" err="1"/>
              <a:t>ibm</a:t>
            </a:r>
            <a:r>
              <a:rPr lang="en-US" sz="1400" dirty="0"/>
              <a:t>”“</a:t>
            </a:r>
            <a:r>
              <a:rPr lang="en-US" sz="1400" dirty="0" err="1"/>
              <a:t>microsoft</a:t>
            </a:r>
            <a:r>
              <a:rPr lang="en-US" sz="1400" dirty="0"/>
              <a:t>”</a:t>
            </a:r>
            <a:r>
              <a:rPr lang="zh-CN" altLang="en-US" sz="1400" dirty="0"/>
              <a:t>就是这些企业注册的二级域名。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altLang="zh-CN" sz="1400" dirty="0"/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zh-CN" altLang="en-US" sz="1400" dirty="0"/>
              <a:t>二级域以下子域，在二级域中的组织机构可以根据需要来进一步划分子域，如销售部门用</a:t>
            </a:r>
            <a:r>
              <a:rPr lang="en-US" sz="1400" dirty="0"/>
              <a:t>sale</a:t>
            </a:r>
            <a:r>
              <a:rPr lang="zh-CN" altLang="en-US" sz="1400" dirty="0"/>
              <a:t>子域名，业务部门用</a:t>
            </a:r>
            <a:r>
              <a:rPr lang="en-US" sz="1400" dirty="0"/>
              <a:t>business</a:t>
            </a:r>
            <a:r>
              <a:rPr lang="zh-CN" altLang="en-US" sz="1400" dirty="0"/>
              <a:t>子域名等。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altLang="zh-CN" sz="1400" dirty="0"/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zh-CN" altLang="en-US" sz="1400" dirty="0">
                <a:solidFill>
                  <a:srgbClr val="C00000"/>
                </a:solidFill>
              </a:rPr>
              <a:t>实际在互联网中</a:t>
            </a:r>
            <a:r>
              <a:rPr lang="zh-CN" altLang="en-US" sz="1400" dirty="0"/>
              <a:t>并不能使用域名进行主机间的通信，而</a:t>
            </a:r>
            <a:r>
              <a:rPr lang="zh-CN" altLang="en-US" sz="1400" dirty="0">
                <a:solidFill>
                  <a:srgbClr val="C00000"/>
                </a:solidFill>
              </a:rPr>
              <a:t>仍然需要使用</a:t>
            </a:r>
            <a:r>
              <a:rPr lang="en-US" sz="1400" dirty="0">
                <a:solidFill>
                  <a:srgbClr val="C00000"/>
                </a:solidFill>
              </a:rPr>
              <a:t>IP</a:t>
            </a:r>
            <a:r>
              <a:rPr lang="zh-CN" altLang="en-US" sz="1400" dirty="0">
                <a:solidFill>
                  <a:srgbClr val="C00000"/>
                </a:solidFill>
              </a:rPr>
              <a:t>地址进行数据交互</a:t>
            </a:r>
            <a:r>
              <a:rPr lang="zh-CN" altLang="en-US" sz="1400" dirty="0"/>
              <a:t>，所以</a:t>
            </a:r>
            <a:r>
              <a:rPr lang="en-US" sz="1400" dirty="0">
                <a:solidFill>
                  <a:srgbClr val="C00000"/>
                </a:solidFill>
              </a:rPr>
              <a:t>DNS</a:t>
            </a:r>
            <a:r>
              <a:rPr lang="zh-CN" altLang="en-US" sz="1400" dirty="0">
                <a:solidFill>
                  <a:srgbClr val="C00000"/>
                </a:solidFill>
              </a:rPr>
              <a:t>系统</a:t>
            </a:r>
            <a:r>
              <a:rPr lang="zh-CN" altLang="en-US" sz="1400" dirty="0"/>
              <a:t>在提供域名功能的同时更大的作用是能够</a:t>
            </a:r>
            <a:r>
              <a:rPr lang="zh-CN" altLang="en-US" sz="1400" dirty="0">
                <a:solidFill>
                  <a:srgbClr val="C00000"/>
                </a:solidFill>
              </a:rPr>
              <a:t>高效的将域名解析映射到对应主机的</a:t>
            </a:r>
            <a:r>
              <a:rPr lang="en-US" sz="1400" dirty="0">
                <a:solidFill>
                  <a:srgbClr val="C00000"/>
                </a:solidFill>
              </a:rPr>
              <a:t>IP</a:t>
            </a:r>
            <a:r>
              <a:rPr lang="zh-CN" altLang="en-US" sz="1400" dirty="0">
                <a:solidFill>
                  <a:srgbClr val="C00000"/>
                </a:solidFill>
              </a:rPr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315525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985F8-8E8F-414B-8644-3E17A6B818A0}"/>
              </a:ext>
            </a:extLst>
          </p:cNvPr>
          <p:cNvSpPr/>
          <p:nvPr/>
        </p:nvSpPr>
        <p:spPr>
          <a:xfrm>
            <a:off x="5218771" y="462400"/>
            <a:ext cx="68073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j-lt"/>
              </a:rPr>
              <a:t>❺ 域名服务器</a:t>
            </a:r>
          </a:p>
          <a:p>
            <a:endParaRPr lang="zh-CN" altLang="en-US" sz="1600" dirty="0">
              <a:latin typeface="+mj-lt"/>
            </a:endParaRPr>
          </a:p>
          <a:p>
            <a:r>
              <a:rPr lang="zh-CN" altLang="en-US" sz="1600" dirty="0">
                <a:latin typeface="+mj-lt"/>
              </a:rPr>
              <a:t>域名服务器构成了</a:t>
            </a:r>
            <a:r>
              <a:rPr lang="en-GB" sz="1600" dirty="0">
                <a:latin typeface="+mj-lt"/>
              </a:rPr>
              <a:t>DNS</a:t>
            </a:r>
            <a:r>
              <a:rPr lang="zh-CN" altLang="en-US" sz="1600" dirty="0">
                <a:latin typeface="+mj-lt"/>
              </a:rPr>
              <a:t>中的分布式网络系统，其功能主要是为内外主机提供域名与</a:t>
            </a:r>
            <a:r>
              <a:rPr lang="en-GB" sz="1600" dirty="0">
                <a:latin typeface="+mj-lt"/>
              </a:rPr>
              <a:t>IP</a:t>
            </a:r>
            <a:r>
              <a:rPr lang="zh-CN" altLang="en-US" sz="1600" dirty="0">
                <a:latin typeface="+mj-lt"/>
              </a:rPr>
              <a:t>地址的互相解析映射服务。域名服务器分布在互联网的各子网中，每个域名服务器负责管理连接到本子网的所有主机，并为其提供服务</a:t>
            </a:r>
            <a:r>
              <a:rPr lang="zh-CN" altLang="en-US" sz="1600" dirty="0"/>
              <a:t>。</a:t>
            </a:r>
            <a:endParaRPr lang="zh-CN" altLang="en-US" sz="1600" dirty="0">
              <a:latin typeface="+mj-lt"/>
            </a:endParaRPr>
          </a:p>
          <a:p>
            <a:endParaRPr lang="en-US" altLang="zh-CN" sz="1600" dirty="0">
              <a:latin typeface="+mj-lt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+mj-lt"/>
              </a:rPr>
              <a:t>客户机应用程序</a:t>
            </a:r>
            <a:r>
              <a:rPr lang="zh-CN" altLang="en-US" sz="1600" dirty="0">
                <a:latin typeface="+mj-lt"/>
              </a:rPr>
              <a:t>将</a:t>
            </a:r>
            <a:r>
              <a:rPr lang="zh-CN" altLang="en-US" sz="1600" dirty="0">
                <a:solidFill>
                  <a:srgbClr val="00B050"/>
                </a:solidFill>
                <a:latin typeface="+mj-lt"/>
              </a:rPr>
              <a:t>目标主机域名</a:t>
            </a:r>
            <a:r>
              <a:rPr lang="zh-CN" altLang="en-US" sz="1600" dirty="0">
                <a:latin typeface="+mj-lt"/>
              </a:rPr>
              <a:t>发送给其</a:t>
            </a:r>
            <a:r>
              <a:rPr lang="zh-CN" altLang="en-US" sz="1600" dirty="0">
                <a:solidFill>
                  <a:srgbClr val="C00000"/>
                </a:solidFill>
                <a:latin typeface="+mj-lt"/>
              </a:rPr>
              <a:t>所属子网的域名服务器</a:t>
            </a:r>
            <a:r>
              <a:rPr lang="zh-CN" altLang="en-US" sz="1600" dirty="0">
                <a:latin typeface="+mj-lt"/>
              </a:rPr>
              <a:t>，域名服务器给该客户机</a:t>
            </a:r>
            <a:r>
              <a:rPr lang="zh-CN" altLang="en-US" sz="1600" dirty="0">
                <a:solidFill>
                  <a:srgbClr val="00B050"/>
                </a:solidFill>
                <a:latin typeface="+mj-lt"/>
              </a:rPr>
              <a:t>返回对应的目标主机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IP</a:t>
            </a:r>
            <a:r>
              <a:rPr lang="zh-CN" altLang="en-US" sz="1600" dirty="0">
                <a:solidFill>
                  <a:srgbClr val="00B050"/>
                </a:solidFill>
                <a:latin typeface="+mj-lt"/>
              </a:rPr>
              <a:t>地址</a:t>
            </a:r>
            <a:r>
              <a:rPr lang="zh-CN" altLang="en-US" sz="1600" dirty="0">
                <a:latin typeface="+mj-lt"/>
              </a:rPr>
              <a:t>；若本子网中的域名服务器无法查询到目标主机域名的</a:t>
            </a:r>
            <a:r>
              <a:rPr lang="en-GB" sz="1600" dirty="0">
                <a:latin typeface="+mj-lt"/>
              </a:rPr>
              <a:t>IP，</a:t>
            </a:r>
            <a:r>
              <a:rPr lang="zh-CN" altLang="en-US" sz="1600" dirty="0">
                <a:latin typeface="+mj-lt"/>
              </a:rPr>
              <a:t>则根据</a:t>
            </a:r>
            <a:r>
              <a:rPr lang="en-GB" sz="1600" dirty="0">
                <a:latin typeface="+mj-lt"/>
              </a:rPr>
              <a:t>DNS</a:t>
            </a:r>
            <a:r>
              <a:rPr lang="zh-CN" altLang="en-US" sz="1600" dirty="0">
                <a:latin typeface="+mj-lt"/>
              </a:rPr>
              <a:t>的标准</a:t>
            </a:r>
            <a:r>
              <a:rPr lang="en-GB" sz="1600" dirty="0">
                <a:latin typeface="+mj-lt"/>
              </a:rPr>
              <a:t>IP</a:t>
            </a:r>
            <a:r>
              <a:rPr lang="zh-CN" altLang="en-US" sz="1600" dirty="0">
                <a:latin typeface="+mj-lt"/>
              </a:rPr>
              <a:t>地址解析流程提供进一步的查询服务</a:t>
            </a:r>
            <a:r>
              <a:rPr lang="zh-CN" altLang="en-US" sz="1600" dirty="0"/>
              <a:t>。</a:t>
            </a:r>
            <a:endParaRPr lang="en-NL" sz="16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02027A-019C-7C40-9AB7-0D9C754FD93A}"/>
              </a:ext>
            </a:extLst>
          </p:cNvPr>
          <p:cNvSpPr/>
          <p:nvPr/>
        </p:nvSpPr>
        <p:spPr>
          <a:xfrm>
            <a:off x="466008" y="642454"/>
            <a:ext cx="45185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四、域名解析过程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通过域名获取对应</a:t>
            </a:r>
            <a:r>
              <a:rPr lang="en-GB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地址的过程</a:t>
            </a:r>
            <a:r>
              <a:rPr lang="zh-CN" altLang="en-US" dirty="0"/>
              <a:t>叫做</a:t>
            </a:r>
            <a:r>
              <a:rPr lang="zh-CN" altLang="en-US" dirty="0">
                <a:solidFill>
                  <a:srgbClr val="C00000"/>
                </a:solidFill>
              </a:rPr>
              <a:t>域名解析</a:t>
            </a:r>
            <a:r>
              <a:rPr lang="zh-CN" altLang="en-US" dirty="0"/>
              <a:t>，参与域名解析过程最重要的单元就是</a:t>
            </a:r>
            <a:r>
              <a:rPr lang="zh-CN" altLang="en-US" dirty="0">
                <a:solidFill>
                  <a:srgbClr val="C00000"/>
                </a:solidFill>
              </a:rPr>
              <a:t>域名服务器</a:t>
            </a:r>
            <a:r>
              <a:rPr lang="zh-CN" altLang="en-US" dirty="0"/>
              <a:t>。</a:t>
            </a:r>
            <a:endParaRPr lang="en-NL" dirty="0"/>
          </a:p>
        </p:txBody>
      </p:sp>
      <p:pic>
        <p:nvPicPr>
          <p:cNvPr id="9218" name="Picture 2" descr="一文看懂：网址，URL，域名，IP地址，DNS，域名解析">
            <a:extLst>
              <a:ext uri="{FF2B5EF4-FFF2-40B4-BE49-F238E27FC236}">
                <a16:creationId xmlns:a16="http://schemas.microsoft.com/office/drawing/2014/main" id="{D1D5612D-5115-844D-82BA-2940C536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62" y="3500964"/>
            <a:ext cx="7082666" cy="31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2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B0612F-99FA-BA43-B8B4-56A85634489B}"/>
              </a:ext>
            </a:extLst>
          </p:cNvPr>
          <p:cNvSpPr/>
          <p:nvPr/>
        </p:nvSpPr>
        <p:spPr>
          <a:xfrm>
            <a:off x="571523" y="523334"/>
            <a:ext cx="685518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根域名服务器</a:t>
            </a:r>
            <a:r>
              <a:rPr lang="zh-CN" altLang="en-US" dirty="0"/>
              <a:t>，是全球级别最高，最重要的域名服务器，</a:t>
            </a:r>
            <a:r>
              <a:rPr lang="zh-CN" altLang="en-US" dirty="0">
                <a:solidFill>
                  <a:srgbClr val="C00000"/>
                </a:solidFill>
              </a:rPr>
              <a:t>全世界共有</a:t>
            </a:r>
            <a:r>
              <a:rPr lang="en-US" altLang="zh-CN" dirty="0">
                <a:solidFill>
                  <a:srgbClr val="C00000"/>
                </a:solidFill>
              </a:rPr>
              <a:t>13</a:t>
            </a:r>
            <a:r>
              <a:rPr lang="zh-CN" altLang="en-US" dirty="0">
                <a:solidFill>
                  <a:srgbClr val="C00000"/>
                </a:solidFill>
              </a:rPr>
              <a:t>台</a:t>
            </a:r>
            <a:r>
              <a:rPr lang="zh-CN" altLang="en-US" dirty="0"/>
              <a:t>（</a:t>
            </a:r>
            <a:r>
              <a:rPr lang="en-GB" dirty="0"/>
              <a:t>IPv4</a:t>
            </a:r>
            <a:r>
              <a:rPr lang="zh-CN" altLang="en-US" dirty="0"/>
              <a:t>根域名服务器，编号为</a:t>
            </a:r>
            <a:r>
              <a:rPr lang="en-GB" dirty="0"/>
              <a:t>A</a:t>
            </a:r>
            <a:r>
              <a:rPr lang="zh-CN" altLang="en-US" dirty="0"/>
              <a:t>到</a:t>
            </a:r>
            <a:r>
              <a:rPr lang="en-GB" dirty="0"/>
              <a:t>M），</a:t>
            </a:r>
            <a:r>
              <a:rPr lang="en-GB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个主根服务器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9</a:t>
            </a:r>
            <a:r>
              <a:rPr lang="zh-CN" altLang="en-US" dirty="0">
                <a:solidFill>
                  <a:srgbClr val="C00000"/>
                </a:solidFill>
              </a:rPr>
              <a:t>个辅根服务器在美国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欧洲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个辅根服务器</a:t>
            </a:r>
            <a:r>
              <a:rPr lang="zh-CN" altLang="en-US" dirty="0"/>
              <a:t>，位于英国和瑞典，</a:t>
            </a:r>
            <a:r>
              <a:rPr lang="zh-CN" altLang="en-US" dirty="0">
                <a:solidFill>
                  <a:srgbClr val="C00000"/>
                </a:solidFill>
              </a:rPr>
              <a:t>亚洲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个辅根服务器</a:t>
            </a:r>
            <a:r>
              <a:rPr lang="zh-CN" altLang="en-US" dirty="0"/>
              <a:t>，位于日本。根域名服务器只纪录其下级顶级域名服务器的域名及其</a:t>
            </a:r>
            <a:r>
              <a:rPr lang="en-GB" dirty="0"/>
              <a:t>IP</a:t>
            </a:r>
            <a:r>
              <a:rPr lang="zh-CN" altLang="en-US" dirty="0"/>
              <a:t>地址，当低级域名服务器遇到无法解析的域名时，首先会向根域名服务器求助。</a:t>
            </a:r>
          </a:p>
          <a:p>
            <a:endParaRPr lang="zh-CN" altLang="en-US" dirty="0"/>
          </a:p>
          <a:p>
            <a:r>
              <a:rPr lang="zh-CN" altLang="en-US" dirty="0"/>
              <a:t>顶级域名服务器，级别同顶级域，用于纪录注册在该顶级域名服务器上的所有二级域名并提供</a:t>
            </a:r>
            <a:r>
              <a:rPr lang="en-GB" dirty="0"/>
              <a:t>DNS</a:t>
            </a:r>
            <a:r>
              <a:rPr lang="zh-CN" altLang="en-US" dirty="0"/>
              <a:t>查询服务。</a:t>
            </a:r>
          </a:p>
          <a:p>
            <a:endParaRPr lang="zh-CN" altLang="en-US" dirty="0"/>
          </a:p>
          <a:p>
            <a:r>
              <a:rPr lang="zh-CN" altLang="en-US" dirty="0"/>
              <a:t>权限域名服务器，为一个区域的主机提供</a:t>
            </a:r>
            <a:r>
              <a:rPr lang="en-GB" dirty="0"/>
              <a:t>DNS</a:t>
            </a:r>
            <a:r>
              <a:rPr lang="zh-CN" altLang="en-US" dirty="0"/>
              <a:t>查询服务，如果查询结果为空，则通知发起请求的</a:t>
            </a:r>
            <a:r>
              <a:rPr lang="en-GB" dirty="0"/>
              <a:t>DNS</a:t>
            </a:r>
            <a:r>
              <a:rPr lang="zh-CN" altLang="en-US" dirty="0"/>
              <a:t>用户应到哪个权限域名服务器进一步查询。</a:t>
            </a:r>
          </a:p>
          <a:p>
            <a:endParaRPr lang="zh-CN" altLang="en-US" dirty="0"/>
          </a:p>
          <a:p>
            <a:r>
              <a:rPr lang="zh-CN" altLang="en-US" dirty="0"/>
              <a:t>☆ </a:t>
            </a:r>
            <a:r>
              <a:rPr lang="zh-CN" altLang="en-US" dirty="0">
                <a:solidFill>
                  <a:srgbClr val="C00000"/>
                </a:solidFill>
              </a:rPr>
              <a:t>本地域名服务器</a:t>
            </a:r>
            <a:r>
              <a:rPr lang="zh-CN" altLang="en-US" dirty="0"/>
              <a:t>，不在上图的域名服务器体系中，但在域名解析中扮演重要的角色。每主机发出的</a:t>
            </a:r>
            <a:r>
              <a:rPr lang="en-GB" dirty="0"/>
              <a:t>DNS</a:t>
            </a:r>
            <a:r>
              <a:rPr lang="zh-CN" altLang="en-US" dirty="0"/>
              <a:t>域名查询请求首先都会发送到本地域名服务器。本地域名服务器可以设立在个人，大学，公司等各种范围内，又叫做</a:t>
            </a:r>
            <a:r>
              <a:rPr lang="zh-CN" altLang="en-US" dirty="0">
                <a:solidFill>
                  <a:srgbClr val="C00000"/>
                </a:solidFill>
              </a:rPr>
              <a:t>首选</a:t>
            </a:r>
            <a:r>
              <a:rPr lang="en-GB" dirty="0">
                <a:solidFill>
                  <a:srgbClr val="C00000"/>
                </a:solidFill>
              </a:rPr>
              <a:t>DNS</a:t>
            </a:r>
            <a:r>
              <a:rPr lang="en-GB" dirty="0"/>
              <a:t>(</a:t>
            </a:r>
            <a:r>
              <a:rPr lang="zh-CN" altLang="en-US" dirty="0"/>
              <a:t>很熟悉吧</a:t>
            </a:r>
            <a:r>
              <a:rPr lang="en-US" altLang="zh-CN" dirty="0"/>
              <a:t>)</a:t>
            </a:r>
            <a:r>
              <a:rPr lang="zh-CN" altLang="en-US" dirty="0"/>
              <a:t>，就是我们计算机网络连接中的首选</a:t>
            </a:r>
            <a:r>
              <a:rPr lang="en-GB" dirty="0"/>
              <a:t>DNS：</a:t>
            </a:r>
            <a:endParaRPr lang="en-NL" dirty="0"/>
          </a:p>
        </p:txBody>
      </p:sp>
      <p:pic>
        <p:nvPicPr>
          <p:cNvPr id="1028" name="Picture 4" descr="一文看懂：网址，URL，域名，IP地址，DNS，域名解析">
            <a:extLst>
              <a:ext uri="{FF2B5EF4-FFF2-40B4-BE49-F238E27FC236}">
                <a16:creationId xmlns:a16="http://schemas.microsoft.com/office/drawing/2014/main" id="{22315858-E557-794C-B322-3653A33E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780" y="1582100"/>
            <a:ext cx="3393989" cy="352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7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一文看懂：网址，URL，域名，IP地址，DNS，域名解析">
            <a:extLst>
              <a:ext uri="{FF2B5EF4-FFF2-40B4-BE49-F238E27FC236}">
                <a16:creationId xmlns:a16="http://schemas.microsoft.com/office/drawing/2014/main" id="{3DD7F6FB-91ED-FF46-BFA6-AD18B3A71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1"/>
          <a:stretch/>
        </p:blipFill>
        <p:spPr bwMode="auto">
          <a:xfrm>
            <a:off x="644652" y="722376"/>
            <a:ext cx="6263640" cy="541324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19F159-2846-3444-BCD2-36DA5BC0847F}"/>
              </a:ext>
            </a:extLst>
          </p:cNvPr>
          <p:cNvSpPr/>
          <p:nvPr/>
        </p:nvSpPr>
        <p:spPr>
          <a:xfrm>
            <a:off x="7552944" y="468350"/>
            <a:ext cx="4512676" cy="606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用户打开计算机，在浏览器中输入头条网址后计算机将向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本地DNS服务器发起域名解析请求</a:t>
            </a:r>
            <a:r>
              <a:rPr lang="en-US" sz="1400" dirty="0">
                <a:latin typeface="+mj-lt"/>
              </a:rPr>
              <a:t>。本地DNS服务器通常由互联网服务提供商（ISP）提供，如三大运营商。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sz="1400" dirty="0">
              <a:latin typeface="+mj-lt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本地DNS服务器接收到用的DNS请求后，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首先查</a:t>
            </a:r>
            <a:r>
              <a:rPr lang="en-US" sz="1400" dirty="0">
                <a:latin typeface="+mj-lt"/>
              </a:rPr>
              <a:t>询其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自身缓存纪录</a:t>
            </a:r>
            <a:r>
              <a:rPr lang="en-US" sz="1400" dirty="0">
                <a:latin typeface="+mj-lt"/>
              </a:rPr>
              <a:t>中是否存在头条域名对应的IP地址，如果存在，则直接将该IP地址回传给用户计算机；否则，将进一步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向根域名服务器发起求助</a:t>
            </a:r>
            <a:r>
              <a:rPr lang="en-US" sz="1400" dirty="0">
                <a:latin typeface="+mj-lt"/>
              </a:rPr>
              <a:t>。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sz="1400" dirty="0">
              <a:latin typeface="+mj-lt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由于根域名服务器只会纪录其下级的13个顶级域名服务器，而不会直接纪录域名与IP的映射关系，所以在接收到本地域名服务器的解析请求时，根域名服务器将告知本地服务器：“你所请求的域名由.com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顶级域名服务器</a:t>
            </a:r>
            <a:r>
              <a:rPr lang="en-US" sz="1400" dirty="0">
                <a:latin typeface="+mj-lt"/>
              </a:rPr>
              <a:t>管理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，其IP为xxx”。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sz="1400" dirty="0">
              <a:latin typeface="+mj-lt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本地DNS服务器进一步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向.com顶级域名服务器发起域名解析请求</a:t>
            </a:r>
            <a:r>
              <a:rPr lang="en-US" sz="1400" dirty="0">
                <a:latin typeface="+mj-lt"/>
              </a:rPr>
              <a:t>，由于.com域名服务器也不会纪录域名与IP的映射关系，而是告知请求者去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该域名所属的域服务器上查询</a:t>
            </a:r>
            <a:r>
              <a:rPr lang="en-US" sz="1400" dirty="0">
                <a:latin typeface="+mj-lt"/>
              </a:rPr>
              <a:t>，并给出其IP地址。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sz="1400" dirty="0">
              <a:latin typeface="+mj-lt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本地DNS服务器继续向域服务器发起头条域名解析请求，便会得到头条域名对应的IP地址，这时本地DNS服务器不仅会向用户计算机返回IP地址，同时在其自身缓存中增加头条域名与其IP的纪录，从而加快其他计算机获取头条域名对应IP的解析速度。</a:t>
            </a:r>
          </a:p>
        </p:txBody>
      </p:sp>
    </p:spTree>
    <p:extLst>
      <p:ext uri="{BB962C8B-B14F-4D97-AF65-F5344CB8AC3E}">
        <p14:creationId xmlns:p14="http://schemas.microsoft.com/office/powerpoint/2010/main" val="57975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86A85-3455-344B-9CCC-D89B58A41D5F}"/>
              </a:ext>
            </a:extLst>
          </p:cNvPr>
          <p:cNvSpPr/>
          <p:nvPr/>
        </p:nvSpPr>
        <p:spPr>
          <a:xfrm>
            <a:off x="2163336" y="2002998"/>
            <a:ext cx="83076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/>
              <a:t>详解：</a:t>
            </a:r>
            <a:r>
              <a:rPr lang="en-GB" sz="4400" dirty="0"/>
              <a:t>VLAN、</a:t>
            </a:r>
            <a:r>
              <a:rPr lang="zh-CN" altLang="en-US" sz="4400" dirty="0"/>
              <a:t>三层交换机、网关、</a:t>
            </a:r>
            <a:r>
              <a:rPr lang="en-GB" sz="4400" dirty="0"/>
              <a:t>DNS、</a:t>
            </a:r>
            <a:r>
              <a:rPr lang="zh-CN" altLang="en-US" sz="4400" dirty="0"/>
              <a:t>子网掩码、</a:t>
            </a:r>
            <a:r>
              <a:rPr lang="en-GB" sz="4400" dirty="0"/>
              <a:t>MAC</a:t>
            </a:r>
            <a:r>
              <a:rPr lang="zh-CN" altLang="en-US" sz="4400" dirty="0"/>
              <a:t>地址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Ref: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佚名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思科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CCIE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俱乐部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510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E1882C-0A95-3343-9059-7CE5A5906B24}"/>
              </a:ext>
            </a:extLst>
          </p:cNvPr>
          <p:cNvGrpSpPr/>
          <p:nvPr/>
        </p:nvGrpSpPr>
        <p:grpSpPr>
          <a:xfrm>
            <a:off x="4629265" y="421512"/>
            <a:ext cx="2261282" cy="6114316"/>
            <a:chOff x="4640400" y="486171"/>
            <a:chExt cx="2261282" cy="6114316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4B4948-3300-BC46-BC42-FD6932F234EF}"/>
                </a:ext>
              </a:extLst>
            </p:cNvPr>
            <p:cNvGrpSpPr/>
            <p:nvPr/>
          </p:nvGrpSpPr>
          <p:grpSpPr>
            <a:xfrm>
              <a:off x="5480673" y="633600"/>
              <a:ext cx="223024" cy="5966887"/>
              <a:chOff x="5736383" y="-142579"/>
              <a:chExt cx="223024" cy="5966887"/>
            </a:xfrm>
            <a:grpFill/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37D4E21-AA17-544C-BF5B-E385F213CEAE}"/>
                  </a:ext>
                </a:extLst>
              </p:cNvPr>
              <p:cNvCxnSpPr/>
              <p:nvPr/>
            </p:nvCxnSpPr>
            <p:spPr>
              <a:xfrm>
                <a:off x="5847895" y="-142579"/>
                <a:ext cx="0" cy="5760000"/>
              </a:xfrm>
              <a:prstGeom prst="line">
                <a:avLst/>
              </a:prstGeom>
              <a:grpFill/>
              <a:ln w="25400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DD63E42-B73F-794B-BA08-131AF25168C0}"/>
                  </a:ext>
                </a:extLst>
              </p:cNvPr>
              <p:cNvSpPr/>
              <p:nvPr/>
            </p:nvSpPr>
            <p:spPr>
              <a:xfrm flipV="1">
                <a:off x="5736383" y="5611908"/>
                <a:ext cx="223024" cy="212400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6598E6-A76A-EE47-AD32-12C5C5AD6227}"/>
                </a:ext>
              </a:extLst>
            </p:cNvPr>
            <p:cNvGrpSpPr/>
            <p:nvPr/>
          </p:nvGrpSpPr>
          <p:grpSpPr>
            <a:xfrm flipH="1" flipV="1">
              <a:off x="5590800" y="4370259"/>
              <a:ext cx="1310882" cy="823874"/>
              <a:chOff x="2550339" y="3233657"/>
              <a:chExt cx="1310882" cy="823874"/>
            </a:xfrm>
            <a:grpFill/>
          </p:grpSpPr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4345F872-28ED-EE4E-B9D3-1870C35534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3337531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C4D6088-5183-054A-A9A5-994FD5C95641}"/>
                  </a:ext>
                </a:extLst>
              </p:cNvPr>
              <p:cNvSpPr/>
              <p:nvPr/>
            </p:nvSpPr>
            <p:spPr>
              <a:xfrm flipH="1">
                <a:off x="2550339" y="3233657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1F23AE-5598-A946-8D1A-5E0DCB5FE128}"/>
                </a:ext>
              </a:extLst>
            </p:cNvPr>
            <p:cNvGrpSpPr/>
            <p:nvPr/>
          </p:nvGrpSpPr>
          <p:grpSpPr>
            <a:xfrm flipV="1">
              <a:off x="4644000" y="3225461"/>
              <a:ext cx="950398" cy="827275"/>
              <a:chOff x="2910823" y="3231187"/>
              <a:chExt cx="950398" cy="828044"/>
            </a:xfrm>
            <a:grpFill/>
          </p:grpSpPr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6E26AE0E-8A0C-134E-98AC-BD7B5F5142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3338562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C5B5A57-6F37-4846-A0E7-659DDED7E3DA}"/>
                  </a:ext>
                </a:extLst>
              </p:cNvPr>
              <p:cNvSpPr/>
              <p:nvPr/>
            </p:nvSpPr>
            <p:spPr>
              <a:xfrm flipH="1">
                <a:off x="2910823" y="3231187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CC6E26-B7B9-CC46-9AD8-F3BB47BD0067}"/>
                </a:ext>
              </a:extLst>
            </p:cNvPr>
            <p:cNvGrpSpPr/>
            <p:nvPr/>
          </p:nvGrpSpPr>
          <p:grpSpPr>
            <a:xfrm flipH="1" flipV="1">
              <a:off x="5590800" y="1452931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9D298013-3F8A-2842-BEC8-040596154F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EE29631-6B84-154B-BCD6-23626537419D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E03541-4F9F-6A47-B772-6268EAA09C19}"/>
                </a:ext>
              </a:extLst>
            </p:cNvPr>
            <p:cNvGrpSpPr/>
            <p:nvPr/>
          </p:nvGrpSpPr>
          <p:grpSpPr>
            <a:xfrm flipV="1">
              <a:off x="4640400" y="486171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1AE04640-B44A-3C4C-AF95-928DA50C265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C6CCEA9-29EB-4D44-A6DF-3086048E1BFF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6E7F003-7812-AA41-A043-2C8095F332F8}"/>
              </a:ext>
            </a:extLst>
          </p:cNvPr>
          <p:cNvSpPr/>
          <p:nvPr/>
        </p:nvSpPr>
        <p:spPr>
          <a:xfrm>
            <a:off x="357246" y="421512"/>
            <a:ext cx="4275954" cy="19425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一、 </a:t>
            </a:r>
            <a:r>
              <a:rPr lang="en-GB" altLang="zh-CN" sz="1600" dirty="0">
                <a:solidFill>
                  <a:schemeClr val="tx1"/>
                </a:solidFill>
              </a:rPr>
              <a:t>VLAN</a:t>
            </a:r>
            <a:r>
              <a:rPr lang="zh-CN" altLang="en-US" sz="1600" dirty="0">
                <a:solidFill>
                  <a:schemeClr val="tx1"/>
                </a:solidFill>
              </a:rPr>
              <a:t>中文是“虚拟局域网”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LAN: Local Area Network.</a:t>
            </a:r>
            <a:r>
              <a:rPr lang="zh-CN" altLang="en-US" sz="1600" dirty="0">
                <a:solidFill>
                  <a:schemeClr val="tx1"/>
                </a:solidFill>
              </a:rPr>
              <a:t>可由少数几台家用计算机构成的网络，也可以是数以百计的计算机构成的企业网络。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VLAN</a:t>
            </a:r>
            <a:r>
              <a:rPr lang="zh-CN" altLang="en-US" sz="1600" dirty="0">
                <a:solidFill>
                  <a:schemeClr val="tx1"/>
                </a:solidFill>
              </a:rPr>
              <a:t>所指的</a:t>
            </a:r>
            <a:r>
              <a:rPr lang="en-US" sz="1600" dirty="0">
                <a:solidFill>
                  <a:schemeClr val="tx1"/>
                </a:solidFill>
              </a:rPr>
              <a:t>LAN</a:t>
            </a:r>
            <a:r>
              <a:rPr lang="zh-CN" altLang="en-US" sz="1600" dirty="0">
                <a:solidFill>
                  <a:schemeClr val="tx1"/>
                </a:solidFill>
              </a:rPr>
              <a:t>特指使用路由器分割的网络</a:t>
            </a:r>
            <a:r>
              <a:rPr lang="en-US" altLang="zh-CN" sz="1600" dirty="0">
                <a:solidFill>
                  <a:schemeClr val="tx1"/>
                </a:solidFill>
              </a:rPr>
              <a:t>——</a:t>
            </a:r>
            <a:r>
              <a:rPr lang="zh-CN" altLang="en-US" sz="1600" dirty="0">
                <a:solidFill>
                  <a:schemeClr val="tx1"/>
                </a:solidFill>
              </a:rPr>
              <a:t>也就是广播域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B2CAC40-B791-A24B-916C-D42044D4C77A}"/>
              </a:ext>
            </a:extLst>
          </p:cNvPr>
          <p:cNvSpPr/>
          <p:nvPr/>
        </p:nvSpPr>
        <p:spPr>
          <a:xfrm>
            <a:off x="6900697" y="82891"/>
            <a:ext cx="4934057" cy="31522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二、不同 </a:t>
            </a:r>
            <a:r>
              <a:rPr lang="en-GB" altLang="zh-CN" sz="1600" dirty="0" err="1">
                <a:solidFill>
                  <a:schemeClr val="tx1"/>
                </a:solidFill>
              </a:rPr>
              <a:t>vlan</a:t>
            </a:r>
            <a:r>
              <a:rPr lang="zh-CN" altLang="en-US" sz="1600" dirty="0">
                <a:solidFill>
                  <a:schemeClr val="tx1"/>
                </a:solidFill>
              </a:rPr>
              <a:t>间通信由单臂路由</a:t>
            </a:r>
            <a:r>
              <a:rPr lang="en-US" altLang="zh-CN" sz="1600" dirty="0">
                <a:solidFill>
                  <a:schemeClr val="tx1"/>
                </a:solidFill>
              </a:rPr>
              <a:t> or </a:t>
            </a:r>
            <a:r>
              <a:rPr lang="zh-CN" altLang="en-US" sz="1600" dirty="0">
                <a:solidFill>
                  <a:schemeClr val="tx1"/>
                </a:solidFill>
              </a:rPr>
              <a:t>三层交换机</a:t>
            </a:r>
          </a:p>
          <a:p>
            <a:r>
              <a:rPr lang="en-NL" sz="1600" dirty="0">
                <a:solidFill>
                  <a:srgbClr val="C00000"/>
                </a:solidFill>
              </a:rPr>
              <a:t>single arm router vs layer 3 switch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1. </a:t>
            </a:r>
            <a:r>
              <a:rPr lang="zh-CN" altLang="en-US" sz="1600" dirty="0">
                <a:solidFill>
                  <a:schemeClr val="tx1"/>
                </a:solidFill>
              </a:rPr>
              <a:t>单臂路由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zh-CN" altLang="en-US" sz="1600" dirty="0">
                <a:solidFill>
                  <a:schemeClr val="tx1"/>
                </a:solidFill>
              </a:rPr>
              <a:t>普通二层交换机加路由器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可以应付小型的网络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2. </a:t>
            </a:r>
            <a:r>
              <a:rPr lang="zh-CN" altLang="en-US" sz="1600" dirty="0">
                <a:solidFill>
                  <a:schemeClr val="tx1"/>
                </a:solidFill>
              </a:rPr>
              <a:t>三层交换机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zh-CN" altLang="en-US" sz="1600" dirty="0">
                <a:solidFill>
                  <a:schemeClr val="tx1"/>
                </a:solidFill>
              </a:rPr>
              <a:t>带有路由功能的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二层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交换机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spcAft>
                <a:spcPts val="300"/>
              </a:spcAft>
            </a:pPr>
            <a:r>
              <a:rPr lang="zh-CN" altLang="en-US" sz="1600" dirty="0">
                <a:solidFill>
                  <a:schemeClr val="tx1"/>
                </a:solidFill>
              </a:rPr>
              <a:t>路由属于</a:t>
            </a:r>
            <a:r>
              <a:rPr lang="en-GB" altLang="zh-CN" sz="1600" dirty="0">
                <a:solidFill>
                  <a:srgbClr val="C00000"/>
                </a:solidFill>
              </a:rPr>
              <a:t>OSI</a:t>
            </a:r>
            <a:r>
              <a:rPr lang="zh-CN" altLang="en-US" sz="1600" dirty="0">
                <a:solidFill>
                  <a:srgbClr val="C00000"/>
                </a:solidFill>
              </a:rPr>
              <a:t>参照模型</a:t>
            </a:r>
            <a:r>
              <a:rPr lang="zh-CN" altLang="en-US" sz="1600" dirty="0">
                <a:solidFill>
                  <a:schemeClr val="tx1"/>
                </a:solidFill>
              </a:rPr>
              <a:t>中第三层网络层的功能，因此带有第三层路由功能的交换机才被称为“三层交换机</a:t>
            </a:r>
            <a:r>
              <a:rPr lang="en-US" altLang="zh-CN" sz="1600" dirty="0">
                <a:solidFill>
                  <a:schemeClr val="tx1"/>
                </a:solidFill>
              </a:rPr>
              <a:t>” (See slide later)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9D675CC-3071-BE41-89D0-8CC749B67820}"/>
              </a:ext>
            </a:extLst>
          </p:cNvPr>
          <p:cNvSpPr/>
          <p:nvPr/>
        </p:nvSpPr>
        <p:spPr>
          <a:xfrm>
            <a:off x="353108" y="2780672"/>
            <a:ext cx="4275954" cy="32406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三、能不能通信，还需要看网关是否正确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1. </a:t>
            </a:r>
            <a:r>
              <a:rPr lang="zh-CN" altLang="en-US" sz="1600" dirty="0">
                <a:solidFill>
                  <a:schemeClr val="tx1"/>
                </a:solidFill>
              </a:rPr>
              <a:t>什么是网关</a:t>
            </a:r>
            <a:r>
              <a:rPr lang="en-US" altLang="zh-CN" sz="1600" dirty="0">
                <a:solidFill>
                  <a:schemeClr val="tx1"/>
                </a:solidFill>
              </a:rPr>
              <a:t>? (In practice is </a:t>
            </a:r>
            <a:r>
              <a:rPr lang="en-US" sz="1600" dirty="0">
                <a:solidFill>
                  <a:schemeClr val="tx1"/>
                </a:solidFill>
              </a:rPr>
              <a:t>Router)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网关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chemeClr val="tx1"/>
                </a:solidFill>
              </a:rPr>
              <a:t>Gateway)</a:t>
            </a:r>
            <a:r>
              <a:rPr lang="zh-CN" altLang="en-US" sz="1600" dirty="0">
                <a:solidFill>
                  <a:schemeClr val="tx1"/>
                </a:solidFill>
              </a:rPr>
              <a:t>又称网间连接器、协议转换器。网关在传输层上以实现网络互连，是最复杂的网络互连设备，仅用于两个高层协议不同的网络互连。</a:t>
            </a:r>
          </a:p>
          <a:p>
            <a:pPr>
              <a:spcAft>
                <a:spcPts val="3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2. </a:t>
            </a:r>
            <a:r>
              <a:rPr lang="zh-CN" altLang="en-US" sz="1600" dirty="0">
                <a:solidFill>
                  <a:schemeClr val="tx1"/>
                </a:solidFill>
              </a:rPr>
              <a:t>如何来理解网关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网关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chemeClr val="tx1"/>
                </a:solidFill>
              </a:rPr>
              <a:t>Gateway)</a:t>
            </a:r>
            <a:r>
              <a:rPr lang="zh-CN" altLang="en-US" sz="1600" dirty="0">
                <a:solidFill>
                  <a:schemeClr val="tx1"/>
                </a:solidFill>
              </a:rPr>
              <a:t>就是一个网络连接到另一个网络的“关口”。</a:t>
            </a:r>
            <a:r>
              <a:rPr lang="en-US" sz="1600" dirty="0">
                <a:solidFill>
                  <a:schemeClr val="tx1"/>
                </a:solidFill>
              </a:rPr>
              <a:t>TCP/IP</a:t>
            </a:r>
            <a:r>
              <a:rPr lang="zh-CN" altLang="en-US" sz="1600" dirty="0">
                <a:solidFill>
                  <a:schemeClr val="tx1"/>
                </a:solidFill>
              </a:rPr>
              <a:t>协议里的网关是最常用的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FD5A95A-3024-CB47-8BCA-32C282DF8D79}"/>
              </a:ext>
            </a:extLst>
          </p:cNvPr>
          <p:cNvSpPr/>
          <p:nvPr/>
        </p:nvSpPr>
        <p:spPr>
          <a:xfrm>
            <a:off x="6898406" y="3407234"/>
            <a:ext cx="5070564" cy="32650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3. </a:t>
            </a:r>
            <a:r>
              <a:rPr lang="zh-CN" altLang="en-US" sz="1600" dirty="0">
                <a:solidFill>
                  <a:schemeClr val="tx1"/>
                </a:solidFill>
              </a:rPr>
              <a:t>网关的</a:t>
            </a:r>
            <a:r>
              <a:rPr lang="en-GB" altLang="zh-CN" sz="1600" dirty="0" err="1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</a:t>
            </a:r>
          </a:p>
          <a:p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网关是一个网络通向其他网络的</a:t>
            </a:r>
            <a:r>
              <a:rPr lang="en-GB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</a:t>
            </a:r>
            <a:r>
              <a:rPr lang="en-US" altLang="zh-CN" sz="1600" dirty="0">
                <a:solidFill>
                  <a:schemeClr val="tx1"/>
                </a:solidFill>
              </a:rPr>
              <a:t>. (Router IP)</a:t>
            </a:r>
            <a:endParaRPr lang="zh-CN" altLang="en-US" sz="1600" dirty="0">
              <a:solidFill>
                <a:schemeClr val="tx1"/>
              </a:solidFill>
            </a:endParaRPr>
          </a:p>
          <a:p>
            <a:endParaRPr lang="zh-CN" altLang="en-GB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网络</a:t>
            </a:r>
            <a:r>
              <a:rPr lang="en-GB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的</a:t>
            </a:r>
            <a:r>
              <a:rPr lang="en-GB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地址范围为“</a:t>
            </a:r>
            <a:r>
              <a:rPr lang="en-US" altLang="zh-CN" sz="1600" dirty="0">
                <a:solidFill>
                  <a:schemeClr val="tx1"/>
                </a:solidFill>
              </a:rPr>
              <a:t>192.168.1.1~ 192.168.1.254”</a:t>
            </a:r>
            <a:r>
              <a:rPr lang="zh-CN" altLang="en-US" sz="1600" dirty="0">
                <a:solidFill>
                  <a:schemeClr val="tx1"/>
                </a:solidFill>
              </a:rPr>
              <a:t>，子网掩</a:t>
            </a:r>
            <a:r>
              <a:rPr lang="en-US" altLang="zh-CN" sz="1600" dirty="0">
                <a:solidFill>
                  <a:schemeClr val="tx1"/>
                </a:solidFill>
              </a:rPr>
              <a:t>255.255.255.0;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网络</a:t>
            </a:r>
            <a:r>
              <a:rPr lang="en-GB" altLang="zh-CN" sz="1600" dirty="0">
                <a:solidFill>
                  <a:schemeClr val="tx1"/>
                </a:solidFill>
              </a:rPr>
              <a:t>B</a:t>
            </a:r>
            <a:r>
              <a:rPr lang="zh-CN" altLang="en-US" sz="1600" dirty="0">
                <a:solidFill>
                  <a:schemeClr val="tx1"/>
                </a:solidFill>
              </a:rPr>
              <a:t>的</a:t>
            </a:r>
            <a:r>
              <a:rPr lang="en-GB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地址范为“</a:t>
            </a:r>
            <a:r>
              <a:rPr lang="en-US" altLang="zh-CN" sz="1600" dirty="0">
                <a:solidFill>
                  <a:schemeClr val="tx1"/>
                </a:solidFill>
              </a:rPr>
              <a:t>192.168.2.1~ 192.168.2.254”</a:t>
            </a:r>
            <a:r>
              <a:rPr lang="zh-CN" altLang="en-US" sz="1600" dirty="0">
                <a:solidFill>
                  <a:schemeClr val="tx1"/>
                </a:solidFill>
              </a:rPr>
              <a:t>，子网掩码</a:t>
            </a:r>
            <a:r>
              <a:rPr lang="en-US" altLang="zh-CN" sz="1600" dirty="0">
                <a:solidFill>
                  <a:schemeClr val="tx1"/>
                </a:solidFill>
              </a:rPr>
              <a:t>255.255.255.0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如果需要与其它网段通信，那么它的网关可以设置为</a:t>
            </a:r>
            <a:r>
              <a:rPr lang="en-US" altLang="zh-CN" sz="1600" dirty="0">
                <a:solidFill>
                  <a:schemeClr val="tx1"/>
                </a:solidFill>
              </a:rPr>
              <a:t>192.168.1.1 (</a:t>
            </a:r>
            <a:r>
              <a:rPr lang="en-US" altLang="zh-CN" sz="1600" dirty="0" err="1">
                <a:solidFill>
                  <a:schemeClr val="tx1"/>
                </a:solidFill>
              </a:rPr>
              <a:t>net_A</a:t>
            </a:r>
            <a:r>
              <a:rPr lang="en-US" altLang="zh-CN" sz="1600" dirty="0">
                <a:solidFill>
                  <a:schemeClr val="tx1"/>
                </a:solidFill>
              </a:rPr>
              <a:t>) , 192.168.2.1 (</a:t>
            </a:r>
            <a:r>
              <a:rPr lang="en-US" altLang="zh-CN" sz="1600" dirty="0" err="1">
                <a:solidFill>
                  <a:schemeClr val="tx1"/>
                </a:solidFill>
              </a:rPr>
              <a:t>net_B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5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F14E5B-97A5-554B-A99D-998FA2C365A1}"/>
              </a:ext>
            </a:extLst>
          </p:cNvPr>
          <p:cNvGrpSpPr/>
          <p:nvPr/>
        </p:nvGrpSpPr>
        <p:grpSpPr>
          <a:xfrm>
            <a:off x="4629265" y="421512"/>
            <a:ext cx="2261282" cy="6114316"/>
            <a:chOff x="4640400" y="486171"/>
            <a:chExt cx="2261282" cy="6114316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7271F4-E649-3F4F-A5F1-82ABA2CA392B}"/>
                </a:ext>
              </a:extLst>
            </p:cNvPr>
            <p:cNvGrpSpPr/>
            <p:nvPr/>
          </p:nvGrpSpPr>
          <p:grpSpPr>
            <a:xfrm>
              <a:off x="5480673" y="633600"/>
              <a:ext cx="223024" cy="5966887"/>
              <a:chOff x="5736383" y="-142579"/>
              <a:chExt cx="223024" cy="5966887"/>
            </a:xfrm>
            <a:grpFill/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B88030D-415E-5A4E-9821-4E5A96710B29}"/>
                  </a:ext>
                </a:extLst>
              </p:cNvPr>
              <p:cNvCxnSpPr/>
              <p:nvPr/>
            </p:nvCxnSpPr>
            <p:spPr>
              <a:xfrm>
                <a:off x="5847895" y="-142579"/>
                <a:ext cx="0" cy="5760000"/>
              </a:xfrm>
              <a:prstGeom prst="line">
                <a:avLst/>
              </a:prstGeom>
              <a:grpFill/>
              <a:ln w="25400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4DEC510-D6B0-7E45-93CF-ECEC671AF240}"/>
                  </a:ext>
                </a:extLst>
              </p:cNvPr>
              <p:cNvSpPr/>
              <p:nvPr/>
            </p:nvSpPr>
            <p:spPr>
              <a:xfrm flipV="1">
                <a:off x="5736383" y="5611908"/>
                <a:ext cx="223024" cy="212400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9C23D7-8106-3F42-9365-18614A0FAD24}"/>
                </a:ext>
              </a:extLst>
            </p:cNvPr>
            <p:cNvGrpSpPr/>
            <p:nvPr/>
          </p:nvGrpSpPr>
          <p:grpSpPr>
            <a:xfrm flipH="1" flipV="1">
              <a:off x="5590800" y="4020227"/>
              <a:ext cx="1310882" cy="825938"/>
              <a:chOff x="2550339" y="3581625"/>
              <a:chExt cx="1310882" cy="825938"/>
            </a:xfrm>
            <a:grpFill/>
          </p:grpSpPr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83470D4-FB0C-7844-B262-67C78ECA016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3687563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01742E-50ED-6D4E-A9C1-09EF0A1723D1}"/>
                  </a:ext>
                </a:extLst>
              </p:cNvPr>
              <p:cNvSpPr/>
              <p:nvPr/>
            </p:nvSpPr>
            <p:spPr>
              <a:xfrm flipH="1">
                <a:off x="2550339" y="3581625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5FB26D-E964-304F-B259-49261CD484D0}"/>
                </a:ext>
              </a:extLst>
            </p:cNvPr>
            <p:cNvGrpSpPr/>
            <p:nvPr/>
          </p:nvGrpSpPr>
          <p:grpSpPr>
            <a:xfrm flipH="1" flipV="1">
              <a:off x="5590800" y="1452931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0790277-762E-024A-8B42-D0162C6F770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51DE6F-8548-D243-B5E2-D690B414837F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500B4F-B8C8-E64A-95FC-782124A098AA}"/>
                </a:ext>
              </a:extLst>
            </p:cNvPr>
            <p:cNvGrpSpPr/>
            <p:nvPr/>
          </p:nvGrpSpPr>
          <p:grpSpPr>
            <a:xfrm flipV="1">
              <a:off x="4640400" y="486171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62EEFD8-7341-5346-9AFF-AA2DD9F0C6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F93B977-4291-D543-AAA2-A6046B86F6D1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AEECF7-9E09-E74F-81FF-DD6D88C96FF1}"/>
                </a:ext>
              </a:extLst>
            </p:cNvPr>
            <p:cNvGrpSpPr/>
            <p:nvPr/>
          </p:nvGrpSpPr>
          <p:grpSpPr>
            <a:xfrm flipV="1">
              <a:off x="4651088" y="2802876"/>
              <a:ext cx="951878" cy="1383684"/>
              <a:chOff x="3285129" y="5024685"/>
              <a:chExt cx="951878" cy="1383684"/>
            </a:xfrm>
            <a:grpFill/>
          </p:grpSpPr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828A00B8-CA55-4445-B819-F3FF4A3CE0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17007" y="5130622"/>
                <a:ext cx="720000" cy="1277747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1AA6412-4C26-8C49-B0C1-F5D74A3FFD73}"/>
                  </a:ext>
                </a:extLst>
              </p:cNvPr>
              <p:cNvSpPr/>
              <p:nvPr/>
            </p:nvSpPr>
            <p:spPr>
              <a:xfrm flipH="1">
                <a:off x="3285129" y="5024685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252D602-9990-1048-9CA9-C8D07B3F54B3}"/>
              </a:ext>
            </a:extLst>
          </p:cNvPr>
          <p:cNvSpPr/>
          <p:nvPr/>
        </p:nvSpPr>
        <p:spPr>
          <a:xfrm>
            <a:off x="142879" y="421512"/>
            <a:ext cx="4478528" cy="21866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4. </a:t>
            </a:r>
            <a:r>
              <a:rPr lang="zh-CN" altLang="en-US" sz="1600" dirty="0">
                <a:solidFill>
                  <a:schemeClr val="tx1"/>
                </a:solidFill>
              </a:rPr>
              <a:t>网关是如何实现通信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</a:p>
          <a:p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网络</a:t>
            </a:r>
            <a:r>
              <a:rPr lang="en-GB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向网络</a:t>
            </a:r>
            <a:r>
              <a:rPr lang="en-GB" altLang="zh-CN" sz="1600" dirty="0">
                <a:solidFill>
                  <a:schemeClr val="tx1"/>
                </a:solidFill>
              </a:rPr>
              <a:t>B</a:t>
            </a:r>
            <a:r>
              <a:rPr lang="zh-CN" altLang="en-US" sz="1600" dirty="0">
                <a:solidFill>
                  <a:schemeClr val="tx1"/>
                </a:solidFill>
              </a:rPr>
              <a:t>转发数据包的过程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rgbClr val="C00000"/>
                </a:solidFill>
              </a:rPr>
              <a:t>网络</a:t>
            </a:r>
            <a:r>
              <a:rPr lang="en-GB" altLang="zh-CN" sz="1600" dirty="0">
                <a:solidFill>
                  <a:srgbClr val="C00000"/>
                </a:solidFill>
              </a:rPr>
              <a:t>A</a:t>
            </a:r>
            <a:r>
              <a:rPr lang="zh-CN" altLang="en-US" sz="1600" dirty="0">
                <a:solidFill>
                  <a:srgbClr val="C00000"/>
                </a:solidFill>
              </a:rPr>
              <a:t>中的主机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发现</a:t>
            </a:r>
            <a:r>
              <a:rPr lang="zh-CN" altLang="en-US" sz="1600" dirty="0">
                <a:solidFill>
                  <a:srgbClr val="00B050"/>
                </a:solidFill>
              </a:rPr>
              <a:t>数据包</a:t>
            </a:r>
            <a:r>
              <a:rPr lang="zh-CN" altLang="en-US" sz="1600" dirty="0">
                <a:solidFill>
                  <a:schemeClr val="tx1"/>
                </a:solidFill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rgbClr val="C00000"/>
                </a:solidFill>
              </a:rPr>
              <a:t>目的主机</a:t>
            </a:r>
            <a:r>
              <a:rPr lang="zh-CN" altLang="en-US" sz="1600" dirty="0">
                <a:solidFill>
                  <a:schemeClr val="tx1"/>
                </a:solidFill>
              </a:rPr>
              <a:t>不在本地网络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就把数据包转发给它自己的网关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再由网关</a:t>
            </a:r>
            <a:r>
              <a:rPr lang="en-US" altLang="zh-CN" sz="1600" dirty="0">
                <a:solidFill>
                  <a:schemeClr val="tx1"/>
                </a:solidFill>
              </a:rPr>
              <a:t>A </a:t>
            </a:r>
            <a:r>
              <a:rPr lang="zh-CN" altLang="en-US" sz="1600" dirty="0">
                <a:solidFill>
                  <a:schemeClr val="tx1"/>
                </a:solidFill>
              </a:rPr>
              <a:t>转发给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网络</a:t>
            </a:r>
            <a:r>
              <a:rPr lang="en-GB" altLang="zh-CN" sz="1600" dirty="0">
                <a:solidFill>
                  <a:schemeClr val="tx1"/>
                </a:solidFill>
              </a:rPr>
              <a:t>B</a:t>
            </a:r>
            <a:r>
              <a:rPr lang="zh-CN" altLang="en-US" sz="1600" dirty="0">
                <a:solidFill>
                  <a:schemeClr val="tx1"/>
                </a:solidFill>
              </a:rPr>
              <a:t>的网关</a:t>
            </a:r>
            <a:r>
              <a:rPr lang="en-US" altLang="zh-CN" sz="1600" dirty="0">
                <a:solidFill>
                  <a:schemeClr val="tx1"/>
                </a:solidFill>
              </a:rPr>
              <a:t>B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网关</a:t>
            </a:r>
            <a:r>
              <a:rPr lang="en-US" altLang="zh-CN" sz="1600" dirty="0">
                <a:solidFill>
                  <a:schemeClr val="tx1"/>
                </a:solidFill>
              </a:rPr>
              <a:t>B </a:t>
            </a:r>
            <a:r>
              <a:rPr lang="zh-CN" altLang="en-US" sz="1600" dirty="0">
                <a:solidFill>
                  <a:schemeClr val="tx1"/>
                </a:solidFill>
              </a:rPr>
              <a:t>再转发给网络</a:t>
            </a:r>
            <a:r>
              <a:rPr lang="en-GB" altLang="zh-CN" sz="1600" dirty="0">
                <a:solidFill>
                  <a:schemeClr val="tx1"/>
                </a:solidFill>
              </a:rPr>
              <a:t>B</a:t>
            </a:r>
            <a:r>
              <a:rPr lang="zh-CN" altLang="en-US" sz="1600" dirty="0">
                <a:solidFill>
                  <a:schemeClr val="tx1"/>
                </a:solidFill>
              </a:rPr>
              <a:t>的某个主机。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1D1BB3A-3E99-ED43-9DF7-03B651C2567E}"/>
              </a:ext>
            </a:extLst>
          </p:cNvPr>
          <p:cNvSpPr/>
          <p:nvPr/>
        </p:nvSpPr>
        <p:spPr>
          <a:xfrm>
            <a:off x="6898405" y="1347668"/>
            <a:ext cx="5150716" cy="17074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5. </a:t>
            </a:r>
            <a:r>
              <a:rPr lang="zh-CN" altLang="en-US" sz="1600" dirty="0">
                <a:solidFill>
                  <a:schemeClr val="tx1"/>
                </a:solidFill>
              </a:rPr>
              <a:t>什么是默认网关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一台主机可以有多个网关。默认网关的意思是一台主机如果找不到可用的网关，就把数据包发给默认指定的网关，由这个网关来处理数据包。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7EB6402-83EF-7A40-96A0-3F5211ADEBE0}"/>
              </a:ext>
            </a:extLst>
          </p:cNvPr>
          <p:cNvSpPr/>
          <p:nvPr/>
        </p:nvSpPr>
        <p:spPr>
          <a:xfrm>
            <a:off x="152125" y="2883691"/>
            <a:ext cx="4478528" cy="37599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四、</a:t>
            </a:r>
            <a:r>
              <a:rPr lang="en-US" altLang="zh-CN" sz="1600" dirty="0">
                <a:solidFill>
                  <a:schemeClr val="tx1"/>
                </a:solidFill>
              </a:rPr>
              <a:t> DNS</a:t>
            </a:r>
            <a:r>
              <a:rPr lang="zh-CN" altLang="en-US" sz="1600" dirty="0">
                <a:solidFill>
                  <a:schemeClr val="tx1"/>
                </a:solidFill>
              </a:rPr>
              <a:t> 域名解析服务器</a:t>
            </a:r>
            <a:r>
              <a:rPr lang="en-US" altLang="zh-CN" sz="1600" dirty="0">
                <a:solidFill>
                  <a:schemeClr val="tx1"/>
                </a:solidFill>
              </a:rPr>
              <a:t>(Domain Name System)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是把域名（网址）翻译成</a:t>
            </a:r>
            <a:r>
              <a:rPr lang="en-US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地址用的服务器。</a:t>
            </a:r>
          </a:p>
          <a:p>
            <a:endParaRPr lang="zh-CN" alt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在浏览器里面输入 </a:t>
            </a:r>
            <a:r>
              <a:rPr lang="en-US" altLang="zh-CN" sz="1600" dirty="0" err="1">
                <a:solidFill>
                  <a:schemeClr val="tx1"/>
                </a:solidFill>
              </a:rPr>
              <a:t>www.baidu.com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机器要跟百度这个网站进行通信，机器要往外面发送数据包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数据包里面要写百度这台服务器的</a:t>
            </a:r>
            <a:r>
              <a:rPr lang="en-US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地址。</a:t>
            </a:r>
          </a:p>
          <a:p>
            <a:endParaRPr lang="zh-CN" alt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不知道</a:t>
            </a:r>
            <a:r>
              <a:rPr lang="en-US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地址，主机需要问</a:t>
            </a:r>
            <a:r>
              <a:rPr lang="en-US" altLang="zh-CN" sz="1600" dirty="0">
                <a:solidFill>
                  <a:schemeClr val="tx1"/>
                </a:solidFill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</a:rPr>
              <a:t>服务器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tx1"/>
                </a:solidFill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</a:rPr>
              <a:t>服务器就自动把 </a:t>
            </a:r>
            <a:r>
              <a:rPr lang="en-US" altLang="zh-CN" sz="1600" dirty="0" err="1">
                <a:solidFill>
                  <a:schemeClr val="tx1"/>
                </a:solidFill>
              </a:rPr>
              <a:t>www.baidu.com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这个域名翻译成了</a:t>
            </a:r>
            <a:r>
              <a:rPr lang="en-US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</a:t>
            </a:r>
            <a:r>
              <a:rPr lang="en-US" altLang="zh-CN" sz="1600" dirty="0">
                <a:solidFill>
                  <a:schemeClr val="tx1"/>
                </a:solidFill>
              </a:rPr>
              <a:t>61.135.169.105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然后写到了数据包的 </a:t>
            </a:r>
            <a:r>
              <a:rPr lang="zh-CN" altLang="en-US" sz="1600" dirty="0">
                <a:solidFill>
                  <a:srgbClr val="C00000"/>
                </a:solidFill>
              </a:rPr>
              <a:t>目的</a:t>
            </a:r>
            <a:r>
              <a:rPr lang="en-US" altLang="zh-CN" sz="1600" dirty="0">
                <a:solidFill>
                  <a:srgbClr val="C00000"/>
                </a:solidFill>
              </a:rPr>
              <a:t>IP</a:t>
            </a:r>
            <a:r>
              <a:rPr lang="zh-CN" altLang="en-US" sz="1600" dirty="0">
                <a:solidFill>
                  <a:srgbClr val="C00000"/>
                </a:solidFill>
              </a:rPr>
              <a:t>地址 </a:t>
            </a:r>
            <a:r>
              <a:rPr lang="zh-CN" altLang="en-US" sz="1600" dirty="0">
                <a:solidFill>
                  <a:schemeClr val="tx1"/>
                </a:solidFill>
              </a:rPr>
              <a:t>里面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可以进行通信了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C5EFCD5-5E40-5246-9DD8-FBE48C99EA94}"/>
              </a:ext>
            </a:extLst>
          </p:cNvPr>
          <p:cNvSpPr/>
          <p:nvPr/>
        </p:nvSpPr>
        <p:spPr>
          <a:xfrm>
            <a:off x="6889812" y="4014639"/>
            <a:ext cx="5150716" cy="21861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Example: 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就跟我们写信一样，你得写个收信人的地址邮局才能给你发送吧，你给国外写信，你写中文地址邮局不认识，需要这个一个人帮你翻译成英语。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这就是</a:t>
            </a:r>
            <a:r>
              <a:rPr lang="en-US" altLang="zh-CN" sz="1600" dirty="0">
                <a:solidFill>
                  <a:schemeClr val="tx1"/>
                </a:solidFill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</a:rPr>
              <a:t>的作用，在本地连接里面写</a:t>
            </a:r>
            <a:r>
              <a:rPr lang="en-US" altLang="zh-CN" sz="1600" dirty="0">
                <a:solidFill>
                  <a:schemeClr val="tx1"/>
                </a:solidFill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</a:rPr>
              <a:t>才可以正常浏览网页</a:t>
            </a:r>
          </a:p>
        </p:txBody>
      </p:sp>
    </p:spTree>
    <p:extLst>
      <p:ext uri="{BB962C8B-B14F-4D97-AF65-F5344CB8AC3E}">
        <p14:creationId xmlns:p14="http://schemas.microsoft.com/office/powerpoint/2010/main" val="268293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8AC939-FDD8-6949-A50D-6B03001C86FB}"/>
              </a:ext>
            </a:extLst>
          </p:cNvPr>
          <p:cNvGrpSpPr/>
          <p:nvPr/>
        </p:nvGrpSpPr>
        <p:grpSpPr>
          <a:xfrm>
            <a:off x="4629265" y="421512"/>
            <a:ext cx="2261282" cy="6114316"/>
            <a:chOff x="4640400" y="486171"/>
            <a:chExt cx="2261282" cy="6114316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1D4063-23D3-D148-9B63-6896BC019DC3}"/>
                </a:ext>
              </a:extLst>
            </p:cNvPr>
            <p:cNvGrpSpPr/>
            <p:nvPr/>
          </p:nvGrpSpPr>
          <p:grpSpPr>
            <a:xfrm>
              <a:off x="5480673" y="633600"/>
              <a:ext cx="223024" cy="5966887"/>
              <a:chOff x="5736383" y="-142579"/>
              <a:chExt cx="223024" cy="5966887"/>
            </a:xfrm>
            <a:grpFill/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E90BE38-E152-4143-BE52-098710EB7ACF}"/>
                  </a:ext>
                </a:extLst>
              </p:cNvPr>
              <p:cNvCxnSpPr/>
              <p:nvPr/>
            </p:nvCxnSpPr>
            <p:spPr>
              <a:xfrm>
                <a:off x="5847895" y="-142579"/>
                <a:ext cx="0" cy="5760000"/>
              </a:xfrm>
              <a:prstGeom prst="line">
                <a:avLst/>
              </a:prstGeom>
              <a:grpFill/>
              <a:ln w="25400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99EE913-E7B9-254B-949D-FFF30D0240B9}"/>
                  </a:ext>
                </a:extLst>
              </p:cNvPr>
              <p:cNvSpPr/>
              <p:nvPr/>
            </p:nvSpPr>
            <p:spPr>
              <a:xfrm flipV="1">
                <a:off x="5736383" y="5611908"/>
                <a:ext cx="223024" cy="212400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1042761-098C-5C4B-96A3-9A411941E6A5}"/>
                </a:ext>
              </a:extLst>
            </p:cNvPr>
            <p:cNvGrpSpPr/>
            <p:nvPr/>
          </p:nvGrpSpPr>
          <p:grpSpPr>
            <a:xfrm flipH="1" flipV="1">
              <a:off x="5590800" y="4777466"/>
              <a:ext cx="1310882" cy="825938"/>
              <a:chOff x="2550339" y="2824386"/>
              <a:chExt cx="1310882" cy="825938"/>
            </a:xfrm>
            <a:grpFill/>
          </p:grpSpPr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B6FC2EF1-58B3-C042-97EF-5502859F02D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2930324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5DF4E0F-5565-6B40-A267-3A1E4F8E7212}"/>
                  </a:ext>
                </a:extLst>
              </p:cNvPr>
              <p:cNvSpPr/>
              <p:nvPr/>
            </p:nvSpPr>
            <p:spPr>
              <a:xfrm flipH="1">
                <a:off x="2550339" y="2824386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C06BA8-4148-3441-BDA8-58390164E61A}"/>
                </a:ext>
              </a:extLst>
            </p:cNvPr>
            <p:cNvGrpSpPr/>
            <p:nvPr/>
          </p:nvGrpSpPr>
          <p:grpSpPr>
            <a:xfrm flipH="1" flipV="1">
              <a:off x="5590800" y="1452931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36BB5711-031E-564E-ADA5-EBFB01790BB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EB7E939-B7C2-EF43-B94E-40DB220AE736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AEFF44-FD33-B249-BA35-C63DDABBDA3D}"/>
                </a:ext>
              </a:extLst>
            </p:cNvPr>
            <p:cNvGrpSpPr/>
            <p:nvPr/>
          </p:nvGrpSpPr>
          <p:grpSpPr>
            <a:xfrm flipV="1">
              <a:off x="4640400" y="486171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46728BC6-CBD2-D04A-AA16-8A224D5B336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CE90E81-45B5-A544-BBB9-497F70EC4A8C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08BEAC-2CBC-0E4A-855A-F81FB892DE4E}"/>
                </a:ext>
              </a:extLst>
            </p:cNvPr>
            <p:cNvGrpSpPr/>
            <p:nvPr/>
          </p:nvGrpSpPr>
          <p:grpSpPr>
            <a:xfrm flipV="1">
              <a:off x="4651088" y="2802876"/>
              <a:ext cx="951878" cy="1383684"/>
              <a:chOff x="3285129" y="5024685"/>
              <a:chExt cx="951878" cy="1383684"/>
            </a:xfrm>
            <a:grpFill/>
          </p:grpSpPr>
          <p:cxnSp>
            <p:nvCxnSpPr>
              <p:cNvPr id="8" name="Curved Connector 7">
                <a:extLst>
                  <a:ext uri="{FF2B5EF4-FFF2-40B4-BE49-F238E27FC236}">
                    <a16:creationId xmlns:a16="http://schemas.microsoft.com/office/drawing/2014/main" id="{9633B66B-3360-904B-9300-489EC48AD7C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17007" y="5130622"/>
                <a:ext cx="720000" cy="1277747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2339744-6390-024B-855A-D9C4E059BE96}"/>
                  </a:ext>
                </a:extLst>
              </p:cNvPr>
              <p:cNvSpPr/>
              <p:nvPr/>
            </p:nvSpPr>
            <p:spPr>
              <a:xfrm flipH="1">
                <a:off x="3285129" y="5024685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72748BE-DC75-EC49-BD5D-B953423735DD}"/>
              </a:ext>
            </a:extLst>
          </p:cNvPr>
          <p:cNvSpPr/>
          <p:nvPr/>
        </p:nvSpPr>
        <p:spPr>
          <a:xfrm>
            <a:off x="142879" y="335786"/>
            <a:ext cx="4478528" cy="27788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五、</a:t>
            </a:r>
            <a:r>
              <a:rPr lang="en-US" altLang="zh-CN" sz="1600" dirty="0">
                <a:solidFill>
                  <a:schemeClr val="tx1"/>
                </a:solidFill>
              </a:rPr>
              <a:t>MAC</a:t>
            </a:r>
            <a:r>
              <a:rPr lang="zh-CN" altLang="en-US" sz="1600" dirty="0">
                <a:solidFill>
                  <a:schemeClr val="tx1"/>
                </a:solidFill>
              </a:rPr>
              <a:t>地址 </a:t>
            </a:r>
            <a:r>
              <a:rPr lang="en-GB" altLang="zh-CN" sz="1600" dirty="0">
                <a:solidFill>
                  <a:schemeClr val="tx1"/>
                </a:solidFill>
              </a:rPr>
              <a:t>media access control address</a:t>
            </a:r>
            <a:endParaRPr lang="zh-CN" altLang="en-US" sz="1600" dirty="0">
              <a:solidFill>
                <a:schemeClr val="tx1"/>
              </a:solidFill>
            </a:endParaRPr>
          </a:p>
          <a:p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MAC</a:t>
            </a:r>
            <a:r>
              <a:rPr lang="zh-CN" altLang="en-US" sz="1600" dirty="0">
                <a:solidFill>
                  <a:schemeClr val="tx1"/>
                </a:solidFill>
              </a:rPr>
              <a:t>是网络中用来标识网卡设备的唯一网络地址。由相关硬件制造商统一分配，每台电脑的</a:t>
            </a:r>
            <a:r>
              <a:rPr lang="en-US" altLang="zh-CN" sz="1600" dirty="0">
                <a:solidFill>
                  <a:schemeClr val="tx1"/>
                </a:solidFill>
              </a:rPr>
              <a:t>MAC</a:t>
            </a:r>
            <a:r>
              <a:rPr lang="zh-CN" altLang="en-US" sz="1600" dirty="0">
                <a:solidFill>
                  <a:schemeClr val="tx1"/>
                </a:solidFill>
              </a:rPr>
              <a:t>地址都是唯一的。</a:t>
            </a:r>
          </a:p>
          <a:p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做个比喻，你经常搬家，你每搬一次家都有一个地址，</a:t>
            </a:r>
            <a:r>
              <a:rPr lang="en-US" altLang="zh-CN" sz="1600" dirty="0">
                <a:solidFill>
                  <a:schemeClr val="tx1"/>
                </a:solidFill>
              </a:rPr>
              <a:t>XX</a:t>
            </a:r>
            <a:r>
              <a:rPr lang="zh-CN" altLang="en-US" sz="1600" dirty="0">
                <a:solidFill>
                  <a:schemeClr val="tx1"/>
                </a:solidFill>
              </a:rPr>
              <a:t>小区</a:t>
            </a:r>
            <a:r>
              <a:rPr lang="en-US" altLang="zh-CN" sz="1600" dirty="0">
                <a:solidFill>
                  <a:schemeClr val="tx1"/>
                </a:solidFill>
              </a:rPr>
              <a:t>XX</a:t>
            </a:r>
            <a:r>
              <a:rPr lang="zh-CN" altLang="en-US" sz="1600" dirty="0">
                <a:solidFill>
                  <a:schemeClr val="tx1"/>
                </a:solidFill>
              </a:rPr>
              <a:t>单元</a:t>
            </a:r>
            <a:r>
              <a:rPr lang="en-US" altLang="zh-CN" sz="1600" dirty="0">
                <a:solidFill>
                  <a:schemeClr val="tx1"/>
                </a:solidFill>
              </a:rPr>
              <a:t>XX</a:t>
            </a:r>
            <a:r>
              <a:rPr lang="zh-CN" altLang="en-US" sz="1600" dirty="0">
                <a:solidFill>
                  <a:schemeClr val="tx1"/>
                </a:solidFill>
              </a:rPr>
              <a:t>号，这个就是</a:t>
            </a:r>
            <a:r>
              <a:rPr lang="en-US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。但是你的名字不变，这个就是</a:t>
            </a:r>
            <a:r>
              <a:rPr lang="en-US" altLang="zh-CN" sz="1600" dirty="0">
                <a:solidFill>
                  <a:schemeClr val="tx1"/>
                </a:solidFill>
              </a:rPr>
              <a:t>MAC</a:t>
            </a:r>
            <a:r>
              <a:rPr lang="zh-CN" altLang="en-US" sz="1600" dirty="0">
                <a:solidFill>
                  <a:schemeClr val="tx1"/>
                </a:solidFill>
              </a:rPr>
              <a:t>，不同的是我们的</a:t>
            </a:r>
            <a:r>
              <a:rPr lang="en-US" altLang="zh-CN" sz="1600" dirty="0">
                <a:solidFill>
                  <a:schemeClr val="tx1"/>
                </a:solidFill>
              </a:rPr>
              <a:t>MAC</a:t>
            </a:r>
            <a:r>
              <a:rPr lang="zh-CN" altLang="en-US" sz="1600" dirty="0">
                <a:solidFill>
                  <a:schemeClr val="tx1"/>
                </a:solidFill>
              </a:rPr>
              <a:t>不允许重名。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015AEC3-D3EC-ED4A-9173-947228DC29F8}"/>
              </a:ext>
            </a:extLst>
          </p:cNvPr>
          <p:cNvSpPr/>
          <p:nvPr/>
        </p:nvSpPr>
        <p:spPr>
          <a:xfrm>
            <a:off x="6898414" y="85728"/>
            <a:ext cx="5150707" cy="48104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六、子网掩码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GB" altLang="zh-CN" sz="1600" dirty="0">
                <a:solidFill>
                  <a:schemeClr val="tx1"/>
                </a:solidFill>
              </a:rPr>
              <a:t>subnet mask)</a:t>
            </a:r>
          </a:p>
          <a:p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子网掩码不能单独存在，它必须结合</a:t>
            </a:r>
            <a:r>
              <a:rPr lang="en-GB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地址一起使用。子网掩码的作用，就是将某个</a:t>
            </a:r>
            <a:r>
              <a:rPr lang="en-GB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地址划分成网络地址和主机地址两部分。</a:t>
            </a:r>
          </a:p>
          <a:p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子网掩码是一个</a:t>
            </a:r>
            <a:r>
              <a:rPr lang="en-US" altLang="zh-CN" sz="1600" dirty="0">
                <a:solidFill>
                  <a:schemeClr val="tx1"/>
                </a:solidFill>
              </a:rPr>
              <a:t>32</a:t>
            </a:r>
            <a:r>
              <a:rPr lang="zh-CN" altLang="en-US" sz="1600" dirty="0">
                <a:solidFill>
                  <a:schemeClr val="tx1"/>
                </a:solidFill>
              </a:rPr>
              <a:t>位地址 </a:t>
            </a:r>
            <a:r>
              <a:rPr lang="en-US" altLang="zh-CN" sz="1600" dirty="0">
                <a:solidFill>
                  <a:schemeClr val="tx1"/>
                </a:solidFill>
              </a:rPr>
              <a:t>(32 </a:t>
            </a:r>
            <a:r>
              <a:rPr lang="en-GB" altLang="zh-CN" sz="1600" dirty="0">
                <a:solidFill>
                  <a:schemeClr val="tx1"/>
                </a:solidFill>
              </a:rPr>
              <a:t>bits, 4 bytes)</a:t>
            </a:r>
            <a:r>
              <a:rPr lang="zh-CN" altLang="en-GB" sz="1600" dirty="0">
                <a:solidFill>
                  <a:schemeClr val="tx1"/>
                </a:solidFill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</a:rPr>
              <a:t>用于屏蔽</a:t>
            </a:r>
            <a:r>
              <a:rPr lang="en-GB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地址的一部分以区别网络标识和主机标识，并说明该</a:t>
            </a:r>
            <a:r>
              <a:rPr lang="en-GB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地址是在局域网上，还是在远程网上。</a:t>
            </a:r>
          </a:p>
          <a:p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子网掩码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左边是网络位，用二进制数字“</a:t>
            </a:r>
            <a:r>
              <a:rPr lang="en-US" altLang="zh-CN" sz="1600" dirty="0">
                <a:solidFill>
                  <a:schemeClr val="tx1"/>
                </a:solidFill>
              </a:rPr>
              <a:t>1”</a:t>
            </a:r>
            <a:r>
              <a:rPr lang="zh-CN" altLang="en-US" sz="1600" dirty="0">
                <a:solidFill>
                  <a:schemeClr val="tx1"/>
                </a:solidFill>
              </a:rPr>
              <a:t>表示，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的数目等于网络位的长度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1600" dirty="0">
                <a:solidFill>
                  <a:schemeClr val="tx1"/>
                </a:solidFill>
              </a:rPr>
              <a:t>右边是主机位，用二进制数字“</a:t>
            </a:r>
            <a:r>
              <a:rPr lang="en-US" altLang="zh-CN" sz="1600" dirty="0">
                <a:solidFill>
                  <a:schemeClr val="tx1"/>
                </a:solidFill>
              </a:rPr>
              <a:t>0”</a:t>
            </a:r>
            <a:r>
              <a:rPr lang="zh-CN" altLang="en-US" sz="1600" dirty="0">
                <a:solidFill>
                  <a:schemeClr val="tx1"/>
                </a:solidFill>
              </a:rPr>
              <a:t>表示，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的数目等于主机位的长度。</a:t>
            </a:r>
          </a:p>
          <a:p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只有通过子网掩码，才能表明一台主机所在的子网与其他子网的关系，使网络正常工作。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D867324-5D1E-6C43-8577-77DC8C62A6DC}"/>
              </a:ext>
            </a:extLst>
          </p:cNvPr>
          <p:cNvSpPr/>
          <p:nvPr/>
        </p:nvSpPr>
        <p:spPr>
          <a:xfrm>
            <a:off x="161425" y="3229229"/>
            <a:ext cx="4478528" cy="32003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SubNet</a:t>
            </a:r>
            <a:r>
              <a:rPr lang="en-US" altLang="zh-CN" sz="1600" dirty="0">
                <a:solidFill>
                  <a:schemeClr val="tx1"/>
                </a:solidFill>
              </a:rPr>
              <a:t> mask: 255.255.255.0 </a:t>
            </a:r>
          </a:p>
          <a:p>
            <a:r>
              <a:rPr lang="en-US" altLang="zh-CN" sz="1600" dirty="0" err="1">
                <a:solidFill>
                  <a:schemeClr val="tx1"/>
                </a:solidFill>
              </a:rPr>
              <a:t>Computer_A</a:t>
            </a:r>
            <a:r>
              <a:rPr lang="en-US" altLang="zh-CN" sz="1600" dirty="0">
                <a:solidFill>
                  <a:schemeClr val="tx1"/>
                </a:solidFill>
              </a:rPr>
              <a:t> IP: 172.16.10.101 </a:t>
            </a:r>
          </a:p>
          <a:p>
            <a:r>
              <a:rPr lang="en-US" altLang="zh-CN" sz="1600" dirty="0" err="1">
                <a:solidFill>
                  <a:schemeClr val="tx1"/>
                </a:solidFill>
              </a:rPr>
              <a:t>Computer_B</a:t>
            </a:r>
            <a:r>
              <a:rPr lang="en-US" altLang="zh-CN" sz="1600" dirty="0">
                <a:solidFill>
                  <a:schemeClr val="tx1"/>
                </a:solidFill>
              </a:rPr>
              <a:t> IP: 172.16.10.80 (set by individual)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A: 10101100 00010000 00001010 01010000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B: 10101100 00010000 00001010 01100101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N: </a:t>
            </a:r>
            <a:r>
              <a:rPr lang="en-US" altLang="zh-CN" sz="1600" dirty="0">
                <a:solidFill>
                  <a:srgbClr val="C00000"/>
                </a:solidFill>
              </a:rPr>
              <a:t>11111111 11111111 11111111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00000000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zh-CN" altLang="en-US" sz="1600" dirty="0">
                <a:solidFill>
                  <a:schemeClr val="tx1"/>
                </a:solidFill>
              </a:rPr>
              <a:t>网络位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zh-CN" altLang="en-NL" sz="1600" dirty="0">
                <a:solidFill>
                  <a:schemeClr val="tx1"/>
                </a:solidFill>
              </a:rPr>
              <a:t>主机位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If [A and B]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11111111 11111111 11111111 11001010 -&gt; local network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 match NM -&gt; Go to gateway -&gt; outside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516567-1B5F-BE4D-B44F-9CCFB3D55D9C}"/>
              </a:ext>
            </a:extLst>
          </p:cNvPr>
          <p:cNvSpPr/>
          <p:nvPr/>
        </p:nvSpPr>
        <p:spPr>
          <a:xfrm>
            <a:off x="6917084" y="5041422"/>
            <a:ext cx="4821432" cy="13450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SubNet</a:t>
            </a:r>
            <a:r>
              <a:rPr lang="en-US" altLang="zh-CN" sz="1600" dirty="0">
                <a:solidFill>
                  <a:schemeClr val="tx1"/>
                </a:solidFill>
              </a:rPr>
              <a:t> mask: 255.255.255.0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My snake IP: 172.16.10.101 (set by Patrick)</a:t>
            </a:r>
          </a:p>
          <a:p>
            <a:r>
              <a:rPr lang="en-US" altLang="zh-CN" sz="1600" dirty="0" err="1">
                <a:solidFill>
                  <a:schemeClr val="tx1"/>
                </a:solidFill>
              </a:rPr>
              <a:t>Geteway</a:t>
            </a:r>
            <a:r>
              <a:rPr lang="en-US" altLang="zh-CN" sz="1600" dirty="0">
                <a:solidFill>
                  <a:schemeClr val="tx1"/>
                </a:solidFill>
              </a:rPr>
              <a:t> IP: 172.16.10.1 (router)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My public IP: 112.211.2.106 (search what’s my IP?)</a:t>
            </a:r>
          </a:p>
        </p:txBody>
      </p:sp>
    </p:spTree>
    <p:extLst>
      <p:ext uri="{BB962C8B-B14F-4D97-AF65-F5344CB8AC3E}">
        <p14:creationId xmlns:p14="http://schemas.microsoft.com/office/powerpoint/2010/main" val="95304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8AD8E8-8BE8-B644-9143-81EA12D07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2" r="17091"/>
          <a:stretch/>
        </p:blipFill>
        <p:spPr>
          <a:xfrm>
            <a:off x="1071562" y="940459"/>
            <a:ext cx="4829175" cy="2667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AAF02A-7778-DE4C-9343-5A707738E0D6}"/>
              </a:ext>
            </a:extLst>
          </p:cNvPr>
          <p:cNvSpPr/>
          <p:nvPr/>
        </p:nvSpPr>
        <p:spPr>
          <a:xfrm>
            <a:off x="1199631" y="410842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The OSI Model (</a:t>
            </a:r>
            <a:r>
              <a:rPr lang="en-GB" sz="1600" dirty="0">
                <a:solidFill>
                  <a:srgbClr val="C00000"/>
                </a:solidFill>
              </a:rPr>
              <a:t>Open Systems Interconnection </a:t>
            </a:r>
            <a:r>
              <a:rPr lang="en-GB" sz="1600" dirty="0"/>
              <a:t>Model) is a conceptual framework used to describe the functions of a networking system.</a:t>
            </a:r>
            <a:endParaRPr lang="en-NL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CF82FF-BF0E-A441-AEE4-7AA745C29C82}"/>
              </a:ext>
            </a:extLst>
          </p:cNvPr>
          <p:cNvSpPr/>
          <p:nvPr/>
        </p:nvSpPr>
        <p:spPr>
          <a:xfrm>
            <a:off x="8215313" y="565799"/>
            <a:ext cx="3538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在一台本体内，分别设置了交换机模块和路由器模块</a:t>
            </a:r>
            <a:r>
              <a:rPr lang="en-US" altLang="zh-CN" dirty="0"/>
              <a:t>; </a:t>
            </a:r>
            <a:r>
              <a:rPr lang="zh-CN" altLang="en-US" dirty="0"/>
              <a:t>而内置的路由模块与交换模块相同，使用</a:t>
            </a:r>
            <a:r>
              <a:rPr lang="en-GB" dirty="0"/>
              <a:t>ASIC</a:t>
            </a:r>
            <a:r>
              <a:rPr lang="zh-CN" altLang="en-US" dirty="0"/>
              <a:t>硬件处理路由。因此，与传统的路由器相比，可以实现高速路由。</a:t>
            </a:r>
          </a:p>
          <a:p>
            <a:endParaRPr lang="zh-CN" altLang="en-US" dirty="0"/>
          </a:p>
          <a:p>
            <a:r>
              <a:rPr lang="zh-CN" altLang="en-US" dirty="0"/>
              <a:t>并且，路由与交换模块是汇聚链接的，由于是内部连接，可以确保相当大的带宽，所以对于正规的项目，需要使用三层交换机来实现网网络间的通信。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654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35B6-855A-C64E-BF8B-E34C5E850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9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一文看懂：网址，</a:t>
            </a:r>
            <a:r>
              <a:rPr lang="en-GB" b="1" dirty="0"/>
              <a:t>URL，</a:t>
            </a:r>
            <a:r>
              <a:rPr lang="zh-CN" altLang="en-US" b="1" dirty="0"/>
              <a:t>域名，</a:t>
            </a:r>
            <a:r>
              <a:rPr lang="en-GB" b="1" dirty="0"/>
              <a:t>IP</a:t>
            </a:r>
            <a:r>
              <a:rPr lang="zh-CN" altLang="en-US" b="1" dirty="0"/>
              <a:t>地址，</a:t>
            </a:r>
            <a:r>
              <a:rPr lang="en-GB" b="1" dirty="0"/>
              <a:t>DNS，</a:t>
            </a:r>
            <a:r>
              <a:rPr lang="zh-CN" altLang="en-US" b="1" dirty="0"/>
              <a:t>域名解析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2C83D-17E2-9A4F-999A-8CE26BD05EC8}"/>
              </a:ext>
            </a:extLst>
          </p:cNvPr>
          <p:cNvSpPr/>
          <p:nvPr/>
        </p:nvSpPr>
        <p:spPr>
          <a:xfrm>
            <a:off x="3117574" y="4370049"/>
            <a:ext cx="6096000" cy="19851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dirty="0">
                <a:latin typeface="+mj-lt"/>
              </a:rPr>
              <a:t>本文目录</a:t>
            </a:r>
          </a:p>
          <a:p>
            <a:endParaRPr lang="en-NL" dirty="0">
              <a:latin typeface="+mj-lt"/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NL" dirty="0">
                <a:latin typeface="+mj-lt"/>
              </a:rPr>
              <a:t>一个疑问 —上网引发的问题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NL" dirty="0">
                <a:latin typeface="+mj-lt"/>
              </a:rPr>
              <a:t>网址(域名或URL)—解决了什么问题？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NL" dirty="0">
                <a:latin typeface="+mj-lt"/>
              </a:rPr>
              <a:t>DNS域名系统 —解决了什么问题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NL" dirty="0">
                <a:latin typeface="+mj-lt"/>
              </a:rPr>
              <a:t>域名解析过程 —最合理的互联网主机访问方式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37122-761F-F245-BC54-C3B176A88E8A}"/>
              </a:ext>
            </a:extLst>
          </p:cNvPr>
          <p:cNvSpPr/>
          <p:nvPr/>
        </p:nvSpPr>
        <p:spPr>
          <a:xfrm>
            <a:off x="3540396" y="3421790"/>
            <a:ext cx="5715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NL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https://network.51cto.com/art/201910/605100.htm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12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74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064" name="Rectangle 76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054" name="Picture 6" descr="The logical mapping between OSI basic reference model and the TCP/IP stack.">
            <a:extLst>
              <a:ext uri="{FF2B5EF4-FFF2-40B4-BE49-F238E27FC236}">
                <a16:creationId xmlns:a16="http://schemas.microsoft.com/office/drawing/2014/main" id="{2B17C730-EF66-2B40-9936-0C2249129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r="-2" b="-2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FCC34F-9D9B-5B4B-87DB-A2FAE06D51DB}"/>
              </a:ext>
            </a:extLst>
          </p:cNvPr>
          <p:cNvSpPr/>
          <p:nvPr/>
        </p:nvSpPr>
        <p:spPr>
          <a:xfrm>
            <a:off x="111512" y="4215161"/>
            <a:ext cx="1137425" cy="4683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rgbClr val="C00000"/>
                </a:solidFill>
              </a:rPr>
              <a:t>Gateway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437191-1A91-8B41-9AA3-8FD42E576D7B}"/>
              </a:ext>
            </a:extLst>
          </p:cNvPr>
          <p:cNvSpPr/>
          <p:nvPr/>
        </p:nvSpPr>
        <p:spPr>
          <a:xfrm>
            <a:off x="135320" y="4796189"/>
            <a:ext cx="1137425" cy="4683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rgbClr val="C00000"/>
                </a:solidFill>
              </a:rPr>
              <a:t>Modem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535093-F327-5142-9171-F7D5701B3081}"/>
              </a:ext>
            </a:extLst>
          </p:cNvPr>
          <p:cNvSpPr/>
          <p:nvPr/>
        </p:nvSpPr>
        <p:spPr>
          <a:xfrm>
            <a:off x="155543" y="5402172"/>
            <a:ext cx="1137425" cy="4683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rgbClr val="C00000"/>
                </a:solidFill>
              </a:rPr>
              <a:t>Fiber</a:t>
            </a:r>
          </a:p>
        </p:txBody>
      </p:sp>
    </p:spTree>
    <p:extLst>
      <p:ext uri="{BB962C8B-B14F-4D97-AF65-F5344CB8AC3E}">
        <p14:creationId xmlns:p14="http://schemas.microsoft.com/office/powerpoint/2010/main" val="69601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A20651-BFCE-AA4A-9090-630B7ABD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75" y="1763145"/>
            <a:ext cx="4607751" cy="40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61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CADBD-496A-2648-B1BD-E50B1EF2A141}"/>
              </a:ext>
            </a:extLst>
          </p:cNvPr>
          <p:cNvSpPr/>
          <p:nvPr/>
        </p:nvSpPr>
        <p:spPr>
          <a:xfrm>
            <a:off x="929268" y="65678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+mj-lt"/>
              </a:rPr>
              <a:t>What is TCP?</a:t>
            </a:r>
          </a:p>
          <a:p>
            <a:r>
              <a:rPr lang="en-GB" dirty="0">
                <a:solidFill>
                  <a:srgbClr val="C00000"/>
                </a:solidFill>
                <a:latin typeface="+mj-lt"/>
              </a:rPr>
              <a:t>Transmission Control Protocol (TCP) </a:t>
            </a:r>
            <a:r>
              <a:rPr lang="en-GB" dirty="0">
                <a:latin typeface="+mj-lt"/>
              </a:rPr>
              <a:t>is a connection-oriented protocol that computers use to communicate over the internet. It is one of the main protocols in TCP/IP networks. TCP provides error-checking and guarantees delivery of data and that packets will be delivered in the order they were sent.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What is UDP?</a:t>
            </a:r>
          </a:p>
          <a:p>
            <a:r>
              <a:rPr lang="en-GB" dirty="0">
                <a:solidFill>
                  <a:srgbClr val="C00000"/>
                </a:solidFill>
                <a:latin typeface="+mj-lt"/>
              </a:rPr>
              <a:t>User Datagram Protocol (UDP) </a:t>
            </a:r>
            <a:r>
              <a:rPr lang="en-GB" dirty="0">
                <a:latin typeface="+mj-lt"/>
              </a:rPr>
              <a:t>is a connectionless protocol that works just like TCP but assumes that error-checking and recovery services are not required. Instead, UDP continuously sends datagrams to the recipient whether they receive them or not.</a:t>
            </a:r>
            <a:endParaRPr lang="en-NL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A4D23-B081-B04B-BCD8-AFBB0A379D40}"/>
              </a:ext>
            </a:extLst>
          </p:cNvPr>
          <p:cNvSpPr/>
          <p:nvPr/>
        </p:nvSpPr>
        <p:spPr>
          <a:xfrm>
            <a:off x="7753815" y="656789"/>
            <a:ext cx="39326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Usage</a:t>
            </a:r>
          </a:p>
          <a:p>
            <a:r>
              <a:rPr lang="en-GB" sz="1400" dirty="0">
                <a:solidFill>
                  <a:srgbClr val="C00000"/>
                </a:solidFill>
              </a:rPr>
              <a:t>TCP</a:t>
            </a:r>
            <a:r>
              <a:rPr lang="en-GB" sz="1400" dirty="0"/>
              <a:t> is best suited to be used for applications that require </a:t>
            </a:r>
            <a:r>
              <a:rPr lang="en-GB" sz="1400" dirty="0">
                <a:solidFill>
                  <a:srgbClr val="C00000"/>
                </a:solidFill>
              </a:rPr>
              <a:t>high reliability </a:t>
            </a:r>
            <a:r>
              <a:rPr lang="en-GB" sz="1400" dirty="0"/>
              <a:t>where timing is less of a concern.</a:t>
            </a:r>
          </a:p>
          <a:p>
            <a:endParaRPr lang="en-GB" sz="1400" dirty="0"/>
          </a:p>
          <a:p>
            <a:r>
              <a:rPr lang="en-GB" sz="1400" dirty="0"/>
              <a:t>World Wide Web (HTTP, HTTPS)</a:t>
            </a:r>
          </a:p>
          <a:p>
            <a:r>
              <a:rPr lang="en-GB" sz="1400" dirty="0"/>
              <a:t>Secure Shell (SSH)</a:t>
            </a:r>
          </a:p>
          <a:p>
            <a:r>
              <a:rPr lang="en-GB" sz="1400" dirty="0"/>
              <a:t>File Transfer Protocol (FTP)</a:t>
            </a:r>
          </a:p>
          <a:p>
            <a:r>
              <a:rPr lang="en-GB" sz="1400" dirty="0"/>
              <a:t>Email (SMTP, IMAP/POP)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C00000"/>
                </a:solidFill>
              </a:rPr>
              <a:t>UDP</a:t>
            </a:r>
            <a:r>
              <a:rPr lang="en-GB" sz="1400" dirty="0"/>
              <a:t> is best suited for applications that require </a:t>
            </a:r>
            <a:r>
              <a:rPr lang="en-GB" sz="1400" dirty="0">
                <a:solidFill>
                  <a:srgbClr val="C00000"/>
                </a:solidFill>
              </a:rPr>
              <a:t>speed</a:t>
            </a:r>
            <a:r>
              <a:rPr lang="en-GB" sz="1400" dirty="0"/>
              <a:t> and efficiency.</a:t>
            </a:r>
          </a:p>
          <a:p>
            <a:endParaRPr lang="en-GB" sz="1400" dirty="0"/>
          </a:p>
          <a:p>
            <a:r>
              <a:rPr lang="en-GB" sz="1400" dirty="0"/>
              <a:t>VPN </a:t>
            </a:r>
            <a:r>
              <a:rPr lang="en-GB" sz="1400" dirty="0" err="1"/>
              <a:t>tunneling</a:t>
            </a:r>
            <a:endParaRPr lang="en-GB" sz="1400" dirty="0"/>
          </a:p>
          <a:p>
            <a:r>
              <a:rPr lang="en-GB" sz="1400" dirty="0"/>
              <a:t>Streaming videos</a:t>
            </a:r>
          </a:p>
          <a:p>
            <a:r>
              <a:rPr lang="en-GB" sz="1400" dirty="0"/>
              <a:t>Online games</a:t>
            </a:r>
          </a:p>
          <a:p>
            <a:r>
              <a:rPr lang="en-GB" sz="1400" dirty="0"/>
              <a:t>Live broadcasts</a:t>
            </a:r>
          </a:p>
          <a:p>
            <a:r>
              <a:rPr lang="en-GB" sz="1400" dirty="0"/>
              <a:t>Domain Name System (DNS)</a:t>
            </a:r>
          </a:p>
          <a:p>
            <a:r>
              <a:rPr lang="en-GB" sz="1400" dirty="0"/>
              <a:t>Voice over Internet Protocol (VoIP)</a:t>
            </a:r>
          </a:p>
          <a:p>
            <a:r>
              <a:rPr lang="en-GB" sz="1400" dirty="0"/>
              <a:t>Trivial File Transfer Protocol (TFTP)</a:t>
            </a:r>
            <a:endParaRPr lang="en-N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8120A-FF37-B244-A417-75A109D14699}"/>
              </a:ext>
            </a:extLst>
          </p:cNvPr>
          <p:cNvSpPr txBox="1"/>
          <p:nvPr/>
        </p:nvSpPr>
        <p:spPr>
          <a:xfrm>
            <a:off x="2906751" y="4669703"/>
            <a:ext cx="2141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>
                <a:solidFill>
                  <a:srgbClr val="C00000"/>
                </a:solidFill>
                <a:latin typeface="+mj-lt"/>
              </a:rPr>
              <a:t>C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onnection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+mj-lt"/>
              </a:rPr>
              <a:t>S</a:t>
            </a:r>
            <a:r>
              <a:rPr lang="en-NL" sz="1600" dirty="0">
                <a:latin typeface="+mj-lt"/>
              </a:rPr>
              <a:t>peed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rgbClr val="C00000"/>
                </a:solidFill>
                <a:latin typeface="+mj-lt"/>
              </a:rPr>
              <a:t>F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low control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rgbClr val="C00000"/>
                </a:solidFill>
                <a:latin typeface="+mj-lt"/>
              </a:rPr>
              <a:t>Reliability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rgbClr val="C00000"/>
                </a:solidFill>
                <a:latin typeface="+mj-lt"/>
              </a:rPr>
              <a:t>Ordering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+mj-lt"/>
              </a:rPr>
              <a:t>Usage </a:t>
            </a:r>
            <a:endParaRPr lang="en-N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39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DD6FD5-BE2A-4244-8E89-D49220DA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3149600"/>
            <a:ext cx="7518400" cy="370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A406BE-A419-DE4F-9A8C-2BE9C872BDFA}"/>
              </a:ext>
            </a:extLst>
          </p:cNvPr>
          <p:cNvSpPr/>
          <p:nvPr/>
        </p:nvSpPr>
        <p:spPr>
          <a:xfrm>
            <a:off x="376238" y="3509141"/>
            <a:ext cx="42973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+mj-lt"/>
              </a:rPr>
              <a:t>MAC address: media access control address</a:t>
            </a:r>
          </a:p>
          <a:p>
            <a:endParaRPr lang="en-GB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Both MAC Address and IP Address are used to uniquely identify a machine on the internet. </a:t>
            </a:r>
          </a:p>
          <a:p>
            <a:endParaRPr lang="en-GB" sz="1600" dirty="0">
              <a:latin typeface="+mj-lt"/>
            </a:endParaRPr>
          </a:p>
          <a:p>
            <a:r>
              <a:rPr lang="en-GB" sz="1600" dirty="0">
                <a:solidFill>
                  <a:srgbClr val="C00000"/>
                </a:solidFill>
                <a:latin typeface="+mj-lt"/>
              </a:rPr>
              <a:t>MAC</a:t>
            </a:r>
            <a:r>
              <a:rPr lang="en-GB" sz="1600" dirty="0">
                <a:latin typeface="+mj-lt"/>
              </a:rPr>
              <a:t> Address ensure that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physical address </a:t>
            </a:r>
            <a:r>
              <a:rPr lang="en-GB" sz="1600" dirty="0">
                <a:latin typeface="+mj-lt"/>
              </a:rPr>
              <a:t>of the computer is unique. IP Address is a logical address of the computer and is used to uniquely locate computer connected via a network.</a:t>
            </a:r>
            <a:endParaRPr lang="en-N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488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CD395D-7423-7846-B39D-DBFFE89F0350}"/>
              </a:ext>
            </a:extLst>
          </p:cNvPr>
          <p:cNvGrpSpPr/>
          <p:nvPr/>
        </p:nvGrpSpPr>
        <p:grpSpPr>
          <a:xfrm>
            <a:off x="4623556" y="371842"/>
            <a:ext cx="2261282" cy="6114316"/>
            <a:chOff x="4640400" y="486171"/>
            <a:chExt cx="2261282" cy="6114316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A70D28-6A36-F34B-8CFB-9CB89133FF1B}"/>
                </a:ext>
              </a:extLst>
            </p:cNvPr>
            <p:cNvGrpSpPr/>
            <p:nvPr/>
          </p:nvGrpSpPr>
          <p:grpSpPr>
            <a:xfrm>
              <a:off x="5480673" y="633600"/>
              <a:ext cx="223024" cy="5966887"/>
              <a:chOff x="5736383" y="-142579"/>
              <a:chExt cx="223024" cy="5966887"/>
            </a:xfrm>
            <a:grpFill/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9070DA-B55F-9A40-A6C3-4B83ABE5F79A}"/>
                  </a:ext>
                </a:extLst>
              </p:cNvPr>
              <p:cNvCxnSpPr/>
              <p:nvPr/>
            </p:nvCxnSpPr>
            <p:spPr>
              <a:xfrm>
                <a:off x="5847895" y="-142579"/>
                <a:ext cx="0" cy="5760000"/>
              </a:xfrm>
              <a:prstGeom prst="line">
                <a:avLst/>
              </a:prstGeom>
              <a:grpFill/>
              <a:ln w="25400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09959EF-7497-C14D-9C85-0C490ED90C01}"/>
                  </a:ext>
                </a:extLst>
              </p:cNvPr>
              <p:cNvSpPr/>
              <p:nvPr/>
            </p:nvSpPr>
            <p:spPr>
              <a:xfrm flipV="1">
                <a:off x="5736383" y="5611908"/>
                <a:ext cx="223024" cy="212400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172072-CCFC-4F4E-903C-2128AC3ED92E}"/>
                </a:ext>
              </a:extLst>
            </p:cNvPr>
            <p:cNvGrpSpPr/>
            <p:nvPr/>
          </p:nvGrpSpPr>
          <p:grpSpPr>
            <a:xfrm flipH="1" flipV="1">
              <a:off x="5590800" y="4777466"/>
              <a:ext cx="1310882" cy="825938"/>
              <a:chOff x="2550339" y="2824386"/>
              <a:chExt cx="1310882" cy="825938"/>
            </a:xfrm>
            <a:grpFill/>
          </p:grpSpPr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2222A56A-96B7-F149-8BF1-82CCEFD7F22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2930324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4385DCF-88CA-4B4C-AAD7-33C8D9253612}"/>
                  </a:ext>
                </a:extLst>
              </p:cNvPr>
              <p:cNvSpPr/>
              <p:nvPr/>
            </p:nvSpPr>
            <p:spPr>
              <a:xfrm flipH="1">
                <a:off x="2550339" y="2824386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0960D7-8545-D44A-8106-CBDE51EBD9C9}"/>
                </a:ext>
              </a:extLst>
            </p:cNvPr>
            <p:cNvGrpSpPr/>
            <p:nvPr/>
          </p:nvGrpSpPr>
          <p:grpSpPr>
            <a:xfrm flipH="1" flipV="1">
              <a:off x="5590800" y="1452931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7AF270A9-ADB8-DA4D-B4A3-B2DB43BD479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58E2E56-618A-3F4C-A948-1ACBF8978E46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0E6C7A-A528-4442-A41D-4D171F40A6FB}"/>
                </a:ext>
              </a:extLst>
            </p:cNvPr>
            <p:cNvGrpSpPr/>
            <p:nvPr/>
          </p:nvGrpSpPr>
          <p:grpSpPr>
            <a:xfrm flipV="1">
              <a:off x="4640400" y="486171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B50A2EA0-92BB-2D4E-BB48-4BEC4A68CAF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261C3A-E84B-A24F-B3EE-59E870171345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038F1-5002-244C-B9C0-F3C38A8FC2A6}"/>
                </a:ext>
              </a:extLst>
            </p:cNvPr>
            <p:cNvGrpSpPr/>
            <p:nvPr/>
          </p:nvGrpSpPr>
          <p:grpSpPr>
            <a:xfrm flipV="1">
              <a:off x="4651088" y="2802876"/>
              <a:ext cx="951878" cy="1383684"/>
              <a:chOff x="3285129" y="5024685"/>
              <a:chExt cx="951878" cy="1383684"/>
            </a:xfrm>
            <a:grpFill/>
          </p:grpSpPr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8EFEAB95-3404-3B4D-BB6D-B77046C2D7B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17007" y="5130622"/>
                <a:ext cx="720000" cy="1277747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C11C8C-6E95-464C-A73D-7A68776312B3}"/>
                  </a:ext>
                </a:extLst>
              </p:cNvPr>
              <p:cNvSpPr/>
              <p:nvPr/>
            </p:nvSpPr>
            <p:spPr>
              <a:xfrm flipH="1">
                <a:off x="3285129" y="5024685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F2212C-47EC-CF42-AF0D-460F7E9DF25E}"/>
              </a:ext>
            </a:extLst>
          </p:cNvPr>
          <p:cNvSpPr/>
          <p:nvPr/>
        </p:nvSpPr>
        <p:spPr>
          <a:xfrm>
            <a:off x="1743074" y="232514"/>
            <a:ext cx="2866915" cy="28675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Find web IP address</a:t>
            </a: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nslookup</a:t>
            </a:r>
            <a:endParaRPr lang="en-GB" altLang="zh-CN" sz="1600" dirty="0">
              <a:solidFill>
                <a:schemeClr val="tx1"/>
              </a:solidFill>
              <a:latin typeface="+mj-lt"/>
            </a:endParaRP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GB" altLang="zh-CN" sz="1600" dirty="0" err="1">
                <a:solidFill>
                  <a:srgbClr val="C00000"/>
                </a:solidFill>
                <a:latin typeface="+mj-lt"/>
              </a:rPr>
              <a:t>wenxuecity.com</a:t>
            </a:r>
            <a:endParaRPr lang="en-GB" altLang="zh-CN" sz="1600" dirty="0">
              <a:solidFill>
                <a:srgbClr val="C00000"/>
              </a:solidFill>
              <a:latin typeface="+mj-lt"/>
            </a:endParaRPr>
          </a:p>
          <a:p>
            <a:r>
              <a:rPr lang="en-GB" altLang="zh-CN" sz="1600" dirty="0">
                <a:solidFill>
                  <a:srgbClr val="00B050"/>
                </a:solidFill>
                <a:latin typeface="+mj-lt"/>
              </a:rPr>
              <a:t>Server: 172.16.10.1</a:t>
            </a:r>
          </a:p>
          <a:p>
            <a:r>
              <a:rPr lang="en-GB" altLang="zh-CN" sz="1600" dirty="0">
                <a:solidFill>
                  <a:srgbClr val="00B050"/>
                </a:solidFill>
                <a:latin typeface="+mj-lt"/>
              </a:rPr>
              <a:t>Address: 172.16.10.1#53</a:t>
            </a:r>
            <a:br>
              <a:rPr lang="en-GB" altLang="zh-CN" sz="1600" dirty="0">
                <a:solidFill>
                  <a:schemeClr val="tx1"/>
                </a:solidFill>
                <a:latin typeface="+mj-lt"/>
              </a:rPr>
            </a:br>
            <a:endParaRPr lang="en-GB" altLang="zh-CN" sz="1600" dirty="0">
              <a:solidFill>
                <a:schemeClr val="tx1"/>
              </a:solidFill>
              <a:latin typeface="+mj-lt"/>
            </a:endParaRP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Non-authoritative answer:</a:t>
            </a:r>
          </a:p>
          <a:p>
            <a:endParaRPr lang="en-GB" altLang="zh-CN" sz="1600" dirty="0">
              <a:solidFill>
                <a:schemeClr val="tx1"/>
              </a:solidFill>
              <a:latin typeface="+mj-lt"/>
            </a:endParaRP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Name: </a:t>
            </a:r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wenxuecity.com</a:t>
            </a:r>
            <a:endParaRPr lang="en-GB" altLang="zh-CN" sz="1600" dirty="0">
              <a:solidFill>
                <a:schemeClr val="tx1"/>
              </a:solidFill>
              <a:latin typeface="+mj-lt"/>
            </a:endParaRP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Address: 35.190.31.60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5D8BE92-FBC2-024F-8106-8C34A98EAE20}"/>
              </a:ext>
            </a:extLst>
          </p:cNvPr>
          <p:cNvSpPr/>
          <p:nvPr/>
        </p:nvSpPr>
        <p:spPr>
          <a:xfrm>
            <a:off x="6884838" y="371842"/>
            <a:ext cx="5392653" cy="38582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How to reach a web server IP via internet traffic ? </a:t>
            </a:r>
          </a:p>
          <a:p>
            <a:endParaRPr lang="en-GB" altLang="zh-CN" sz="1600" dirty="0">
              <a:solidFill>
                <a:schemeClr val="tx1"/>
              </a:solidFill>
              <a:latin typeface="+mj-lt"/>
            </a:endParaRP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sz="1600" dirty="0">
                <a:solidFill>
                  <a:srgbClr val="000000"/>
                </a:solidFill>
              </a:rPr>
              <a:t>traceroute </a:t>
            </a:r>
            <a:r>
              <a:rPr lang="en-GB" sz="1600" dirty="0" err="1">
                <a:solidFill>
                  <a:srgbClr val="C00000"/>
                </a:solidFill>
              </a:rPr>
              <a:t>wenxuecity.com</a:t>
            </a:r>
            <a:endParaRPr lang="en-GB" sz="1600" dirty="0">
              <a:solidFill>
                <a:srgbClr val="C00000"/>
              </a:solidFill>
            </a:endParaRPr>
          </a:p>
          <a:p>
            <a:endParaRPr lang="en-GB" sz="1600" dirty="0">
              <a:solidFill>
                <a:srgbClr val="000000"/>
              </a:solidFill>
            </a:endParaRPr>
          </a:p>
          <a:p>
            <a:r>
              <a:rPr lang="en-GB" sz="1600" dirty="0">
                <a:solidFill>
                  <a:srgbClr val="00B050"/>
                </a:solidFill>
              </a:rPr>
              <a:t>1  giraffe (172.16.10.1)  </a:t>
            </a:r>
          </a:p>
          <a:p>
            <a:r>
              <a:rPr lang="en-GB" sz="1600" dirty="0">
                <a:solidFill>
                  <a:srgbClr val="00B050"/>
                </a:solidFill>
              </a:rPr>
              <a:t>2  192.168.1.1 (192.168.1.1) </a:t>
            </a:r>
          </a:p>
          <a:p>
            <a:r>
              <a:rPr lang="en-GB" sz="1600" dirty="0">
                <a:solidFill>
                  <a:srgbClr val="000000"/>
                </a:solidFill>
              </a:rPr>
              <a:t>3  100.83.0.1 (100.83.0.1) </a:t>
            </a:r>
          </a:p>
          <a:p>
            <a:r>
              <a:rPr lang="en-GB" sz="1600" dirty="0">
                <a:solidFill>
                  <a:srgbClr val="000000"/>
                </a:solidFill>
              </a:rPr>
              <a:t>4  122.2.203.2.static.pldt.net (122.2.203.2)  </a:t>
            </a:r>
          </a:p>
          <a:p>
            <a:r>
              <a:rPr lang="en-GB" sz="1600" dirty="0">
                <a:solidFill>
                  <a:srgbClr val="000000"/>
                </a:solidFill>
              </a:rPr>
              <a:t>5  210.213.130.57.static.pldt.net (210.213.130.57)  </a:t>
            </a:r>
          </a:p>
          <a:p>
            <a:r>
              <a:rPr lang="en-GB" sz="1600" dirty="0">
                <a:solidFill>
                  <a:srgbClr val="000000"/>
                </a:solidFill>
              </a:rPr>
              <a:t>6  210.213.133.33.static.pldt.net (210.213.133.33) </a:t>
            </a:r>
          </a:p>
          <a:p>
            <a:r>
              <a:rPr lang="en-GB" sz="1600" dirty="0">
                <a:solidFill>
                  <a:srgbClr val="000000"/>
                </a:solidFill>
              </a:rPr>
              <a:t>7  74.125.118.24 (74.125.118.24) </a:t>
            </a:r>
          </a:p>
          <a:p>
            <a:r>
              <a:rPr lang="en-GB" sz="1600" dirty="0">
                <a:solidFill>
                  <a:srgbClr val="000000"/>
                </a:solidFill>
              </a:rPr>
              <a:t>    72.14.198.124 (72.14.198.124) </a:t>
            </a:r>
          </a:p>
          <a:p>
            <a:r>
              <a:rPr lang="en-GB" sz="1600" dirty="0">
                <a:solidFill>
                  <a:srgbClr val="000000"/>
                </a:solidFill>
              </a:rPr>
              <a:t>8  * * *</a:t>
            </a:r>
          </a:p>
          <a:p>
            <a:r>
              <a:rPr lang="en-GB" sz="1600" dirty="0">
                <a:solidFill>
                  <a:srgbClr val="000000"/>
                </a:solidFill>
              </a:rPr>
              <a:t>9  60.31.190.35.bc.googleusercontent.com (</a:t>
            </a:r>
            <a:r>
              <a:rPr lang="en-GB" sz="1600" dirty="0">
                <a:solidFill>
                  <a:srgbClr val="C00000"/>
                </a:solidFill>
              </a:rPr>
              <a:t>35.190.31.60</a:t>
            </a:r>
            <a:r>
              <a:rPr lang="en-GB" sz="1600" dirty="0">
                <a:solidFill>
                  <a:schemeClr val="tx1"/>
                </a:solidFill>
              </a:rPr>
              <a:t>) 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FF83FEE-F890-CF44-A9B4-746365C50180}"/>
              </a:ext>
            </a:extLst>
          </p:cNvPr>
          <p:cNvSpPr/>
          <p:nvPr/>
        </p:nvSpPr>
        <p:spPr>
          <a:xfrm>
            <a:off x="189571" y="3469625"/>
            <a:ext cx="4444673" cy="18049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Is the web server reachable? (Are you there?)</a:t>
            </a:r>
          </a:p>
          <a:p>
            <a:endParaRPr lang="en-GB" altLang="zh-CN" sz="1600" dirty="0">
              <a:solidFill>
                <a:schemeClr val="tx1"/>
              </a:solidFill>
              <a:latin typeface="+mj-lt"/>
            </a:endParaRP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bing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altLang="zh-CN" sz="1600" dirty="0" err="1">
                <a:solidFill>
                  <a:srgbClr val="C00000"/>
                </a:solidFill>
                <a:latin typeface="+mj-lt"/>
              </a:rPr>
              <a:t>wenxuecity.com</a:t>
            </a:r>
            <a:endParaRPr lang="en-GB" altLang="zh-CN" sz="1600" dirty="0">
              <a:solidFill>
                <a:srgbClr val="C00000"/>
              </a:solidFill>
              <a:latin typeface="+mj-lt"/>
            </a:endParaRP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PING </a:t>
            </a:r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wenxuecity.com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(35.190.31.60): 56 data bytes</a:t>
            </a: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64 bytes from 35.190.31.60: </a:t>
            </a:r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icmp_seq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=0 </a:t>
            </a:r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ttl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=114</a:t>
            </a: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E9C95B5-1AF2-B540-80F5-EA94CBA7B5D6}"/>
              </a:ext>
            </a:extLst>
          </p:cNvPr>
          <p:cNvSpPr/>
          <p:nvPr/>
        </p:nvSpPr>
        <p:spPr>
          <a:xfrm>
            <a:off x="6892697" y="4328603"/>
            <a:ext cx="4336582" cy="2395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Demilitarized zone: DMZ</a:t>
            </a:r>
          </a:p>
          <a:p>
            <a:endParaRPr lang="en-GB" altLang="zh-CN" sz="1600" dirty="0">
              <a:solidFill>
                <a:schemeClr val="tx1"/>
              </a:solidFill>
              <a:latin typeface="+mj-lt"/>
            </a:endParaRP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Family </a:t>
            </a:r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netwrok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setting example:</a:t>
            </a:r>
          </a:p>
          <a:p>
            <a:endParaRPr lang="en-GB" altLang="zh-CN" sz="1600" dirty="0">
              <a:solidFill>
                <a:schemeClr val="tx1"/>
              </a:solidFill>
              <a:latin typeface="+mj-lt"/>
            </a:endParaRPr>
          </a:p>
          <a:p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Fiber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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(modem) </a:t>
            </a:r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EtherNet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cable </a:t>
            </a:r>
            <a:r>
              <a:rPr lang="en-GB" altLang="zh-CN" sz="16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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router </a:t>
            </a:r>
            <a:r>
              <a:rPr lang="en-GB" altLang="zh-CN" sz="16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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WiFi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modem optional) </a:t>
            </a:r>
            <a:r>
              <a:rPr lang="en-GB" altLang="zh-CN" sz="16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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WiFi</a:t>
            </a:r>
            <a:endParaRPr lang="en-GB" altLang="zh-CN" sz="1600" dirty="0">
              <a:solidFill>
                <a:schemeClr val="tx1"/>
              </a:solidFill>
              <a:latin typeface="+mj-lt"/>
            </a:endParaRPr>
          </a:p>
          <a:p>
            <a:endParaRPr lang="en-GB" altLang="zh-CN" sz="1600" dirty="0">
              <a:solidFill>
                <a:schemeClr val="tx1"/>
              </a:solidFill>
              <a:latin typeface="+mj-lt"/>
            </a:endParaRPr>
          </a:p>
          <a:p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Modem has router function and </a:t>
            </a:r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WiFi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station</a:t>
            </a:r>
          </a:p>
          <a:p>
            <a:r>
              <a:rPr lang="en-GB" altLang="zh-CN" sz="1600" dirty="0" err="1">
                <a:solidFill>
                  <a:schemeClr val="tx1"/>
                </a:solidFill>
                <a:latin typeface="+mj-lt"/>
              </a:rPr>
              <a:t>WiFi</a:t>
            </a:r>
            <a:r>
              <a:rPr lang="en-GB" altLang="zh-CN" sz="1600" dirty="0">
                <a:solidFill>
                  <a:schemeClr val="tx1"/>
                </a:solidFill>
                <a:latin typeface="+mj-lt"/>
              </a:rPr>
              <a:t> modem (block ads, user setting)</a:t>
            </a:r>
          </a:p>
        </p:txBody>
      </p:sp>
    </p:spTree>
    <p:extLst>
      <p:ext uri="{BB962C8B-B14F-4D97-AF65-F5344CB8AC3E}">
        <p14:creationId xmlns:p14="http://schemas.microsoft.com/office/powerpoint/2010/main" val="3424209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2D5335-3FEE-7444-A26C-171208D859DE}"/>
              </a:ext>
            </a:extLst>
          </p:cNvPr>
          <p:cNvCxnSpPr/>
          <p:nvPr/>
        </p:nvCxnSpPr>
        <p:spPr>
          <a:xfrm>
            <a:off x="-14289" y="3111190"/>
            <a:ext cx="1220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6357683-6891-4442-9D2F-977F0E4DCD66}"/>
              </a:ext>
            </a:extLst>
          </p:cNvPr>
          <p:cNvSpPr/>
          <p:nvPr/>
        </p:nvSpPr>
        <p:spPr>
          <a:xfrm>
            <a:off x="361369" y="2653990"/>
            <a:ext cx="1505414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PLDT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794518-AB39-BF40-9F8A-621AFDE896B4}"/>
              </a:ext>
            </a:extLst>
          </p:cNvPr>
          <p:cNvSpPr/>
          <p:nvPr/>
        </p:nvSpPr>
        <p:spPr>
          <a:xfrm>
            <a:off x="3881438" y="152729"/>
            <a:ext cx="8173882" cy="65525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7C4069-7B0B-D643-AD2E-1677AFD7E876}"/>
              </a:ext>
            </a:extLst>
          </p:cNvPr>
          <p:cNvSpPr/>
          <p:nvPr/>
        </p:nvSpPr>
        <p:spPr>
          <a:xfrm>
            <a:off x="4215973" y="2793374"/>
            <a:ext cx="434086" cy="6356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A7568E-69EE-884C-880B-D42FB23D6BE2}"/>
              </a:ext>
            </a:extLst>
          </p:cNvPr>
          <p:cNvSpPr/>
          <p:nvPr/>
        </p:nvSpPr>
        <p:spPr>
          <a:xfrm>
            <a:off x="9691222" y="2160437"/>
            <a:ext cx="892096" cy="63562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PC_2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3A1B898-A1BB-3C4C-8BEF-82AD628F181B}"/>
              </a:ext>
            </a:extLst>
          </p:cNvPr>
          <p:cNvSpPr/>
          <p:nvPr/>
        </p:nvSpPr>
        <p:spPr>
          <a:xfrm>
            <a:off x="9691222" y="3427265"/>
            <a:ext cx="892096" cy="63562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PC_3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CF1658-1782-0042-8969-AAEB99693F32}"/>
              </a:ext>
            </a:extLst>
          </p:cNvPr>
          <p:cNvSpPr/>
          <p:nvPr/>
        </p:nvSpPr>
        <p:spPr>
          <a:xfrm>
            <a:off x="5387564" y="2793374"/>
            <a:ext cx="434086" cy="6356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9DA5ED-6F46-C74E-A340-9F0A50C584E1}"/>
              </a:ext>
            </a:extLst>
          </p:cNvPr>
          <p:cNvSpPr/>
          <p:nvPr/>
        </p:nvSpPr>
        <p:spPr>
          <a:xfrm>
            <a:off x="6614916" y="2793374"/>
            <a:ext cx="434086" cy="6356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5C966-EF8C-3540-A6E6-6A71443CDE2D}"/>
              </a:ext>
            </a:extLst>
          </p:cNvPr>
          <p:cNvSpPr txBox="1"/>
          <p:nvPr/>
        </p:nvSpPr>
        <p:spPr>
          <a:xfrm rot="18924533">
            <a:off x="4136823" y="2184865"/>
            <a:ext cx="836341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Primary Router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D4B6A-8465-AE4B-9165-EC8460CFA787}"/>
              </a:ext>
            </a:extLst>
          </p:cNvPr>
          <p:cNvSpPr txBox="1"/>
          <p:nvPr/>
        </p:nvSpPr>
        <p:spPr>
          <a:xfrm rot="18924533">
            <a:off x="5330607" y="2106411"/>
            <a:ext cx="106673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Secondary</a:t>
            </a:r>
            <a:r>
              <a:rPr lang="en-NL" sz="1600" b="1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Router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EC8C5-47E6-FE41-BD2E-4CA0EC771F35}"/>
              </a:ext>
            </a:extLst>
          </p:cNvPr>
          <p:cNvSpPr txBox="1"/>
          <p:nvPr/>
        </p:nvSpPr>
        <p:spPr>
          <a:xfrm rot="18924533">
            <a:off x="6560133" y="2106411"/>
            <a:ext cx="106673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Tertiary Router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ED4A83-07F8-AD42-A573-63DA2EC0A0EC}"/>
              </a:ext>
            </a:extLst>
          </p:cNvPr>
          <p:cNvSpPr/>
          <p:nvPr/>
        </p:nvSpPr>
        <p:spPr>
          <a:xfrm>
            <a:off x="5001135" y="4661356"/>
            <a:ext cx="434086" cy="6356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89B8B01-B9C1-EE41-AE76-C8B853AF4A68}"/>
              </a:ext>
            </a:extLst>
          </p:cNvPr>
          <p:cNvSpPr/>
          <p:nvPr/>
        </p:nvSpPr>
        <p:spPr>
          <a:xfrm>
            <a:off x="5888208" y="4678907"/>
            <a:ext cx="434086" cy="6356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F67F4F-AF5D-C64B-A08D-D7BFC9B2B3AA}"/>
              </a:ext>
            </a:extLst>
          </p:cNvPr>
          <p:cNvSpPr/>
          <p:nvPr/>
        </p:nvSpPr>
        <p:spPr>
          <a:xfrm>
            <a:off x="6777962" y="4678901"/>
            <a:ext cx="434086" cy="6356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C026E06-EA2E-E34E-9614-E54CE7BCA102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3934549" y="3912581"/>
            <a:ext cx="1550178" cy="582993"/>
          </a:xfrm>
          <a:prstGeom prst="bentConnector2">
            <a:avLst/>
          </a:prstGeom>
          <a:ln w="2857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ABE2A0C-29F5-D64E-BC26-FDE76A946322}"/>
              </a:ext>
            </a:extLst>
          </p:cNvPr>
          <p:cNvCxnSpPr>
            <a:cxnSpLocks/>
          </p:cNvCxnSpPr>
          <p:nvPr/>
        </p:nvCxnSpPr>
        <p:spPr>
          <a:xfrm>
            <a:off x="5421112" y="4982540"/>
            <a:ext cx="468000" cy="74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0CF79C2-A32B-914B-932E-16DA452CDE91}"/>
              </a:ext>
            </a:extLst>
          </p:cNvPr>
          <p:cNvCxnSpPr>
            <a:cxnSpLocks/>
          </p:cNvCxnSpPr>
          <p:nvPr/>
        </p:nvCxnSpPr>
        <p:spPr>
          <a:xfrm>
            <a:off x="6317224" y="5000828"/>
            <a:ext cx="468000" cy="74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459ED53-0D73-9340-8277-A6DC6C979217}"/>
              </a:ext>
            </a:extLst>
          </p:cNvPr>
          <p:cNvCxnSpPr>
            <a:cxnSpLocks/>
          </p:cNvCxnSpPr>
          <p:nvPr/>
        </p:nvCxnSpPr>
        <p:spPr>
          <a:xfrm flipV="1">
            <a:off x="1866783" y="3097724"/>
            <a:ext cx="2349190" cy="0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84CC6-BC1C-CD44-8D9B-4A44701B934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16200000" flipH="1">
            <a:off x="5674854" y="3358749"/>
            <a:ext cx="1249905" cy="139039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5EB75F11-2FB3-C641-B94A-E8476195D43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831806" y="3111185"/>
            <a:ext cx="783110" cy="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6AA703-2E1B-3F41-AB98-92550BD4864C}"/>
              </a:ext>
            </a:extLst>
          </p:cNvPr>
          <p:cNvSpPr txBox="1"/>
          <p:nvPr/>
        </p:nvSpPr>
        <p:spPr>
          <a:xfrm>
            <a:off x="5628295" y="5491912"/>
            <a:ext cx="11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+mj-lt"/>
              </a:rPr>
              <a:t>Firewalls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2996541-C706-9642-9188-E28F3692A61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062292" y="2478248"/>
            <a:ext cx="2628930" cy="59090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E1CFE6F-11FD-C04A-8357-A7E2D1831B1D}"/>
              </a:ext>
            </a:extLst>
          </p:cNvPr>
          <p:cNvCxnSpPr>
            <a:cxnSpLocks/>
          </p:cNvCxnSpPr>
          <p:nvPr/>
        </p:nvCxnSpPr>
        <p:spPr>
          <a:xfrm>
            <a:off x="7051141" y="3167595"/>
            <a:ext cx="2628930" cy="59090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19249A3-418F-2F46-BDF6-B02CC608128B}"/>
              </a:ext>
            </a:extLst>
          </p:cNvPr>
          <p:cNvSpPr/>
          <p:nvPr/>
        </p:nvSpPr>
        <p:spPr>
          <a:xfrm>
            <a:off x="9691222" y="4306929"/>
            <a:ext cx="892096" cy="63562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PC_4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3F883E1-6B8B-994F-89A1-AA5E7F4FF775}"/>
              </a:ext>
            </a:extLst>
          </p:cNvPr>
          <p:cNvSpPr/>
          <p:nvPr/>
        </p:nvSpPr>
        <p:spPr>
          <a:xfrm>
            <a:off x="9675751" y="1279830"/>
            <a:ext cx="892096" cy="63562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PC_1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6D465C0-5EA5-724B-8711-A080D27F6C55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062292" y="1597641"/>
            <a:ext cx="2613459" cy="1348798"/>
          </a:xfrm>
          <a:prstGeom prst="bentConnector3">
            <a:avLst>
              <a:gd name="adj1" fmla="val 45627"/>
            </a:avLst>
          </a:prstGeom>
          <a:ln w="2857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ABF3131-9091-6748-A6EB-C1A373584AEC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060153" y="3306729"/>
            <a:ext cx="2631069" cy="1318011"/>
          </a:xfrm>
          <a:prstGeom prst="bentConnector3">
            <a:avLst>
              <a:gd name="adj1" fmla="val 45656"/>
            </a:avLst>
          </a:prstGeom>
          <a:ln w="2857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E6F0EF2-D49F-834A-A46B-63F2AFA27678}"/>
              </a:ext>
            </a:extLst>
          </p:cNvPr>
          <p:cNvSpPr txBox="1"/>
          <p:nvPr/>
        </p:nvSpPr>
        <p:spPr>
          <a:xfrm>
            <a:off x="4387976" y="42157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HOME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59BB0F-A666-5741-AEED-C19B86952558}"/>
              </a:ext>
            </a:extLst>
          </p:cNvPr>
          <p:cNvSpPr txBox="1"/>
          <p:nvPr/>
        </p:nvSpPr>
        <p:spPr>
          <a:xfrm>
            <a:off x="2539306" y="2869088"/>
            <a:ext cx="967035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Fiber cable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2566A4-519B-F74A-99F4-1205B4A753FE}"/>
              </a:ext>
            </a:extLst>
          </p:cNvPr>
          <p:cNvSpPr txBox="1"/>
          <p:nvPr/>
        </p:nvSpPr>
        <p:spPr>
          <a:xfrm rot="5400000">
            <a:off x="3870387" y="4294918"/>
            <a:ext cx="1297109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Ethernet cabel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524BB3-AC3A-0E49-A79D-5BBAFAA5EFAB}"/>
              </a:ext>
            </a:extLst>
          </p:cNvPr>
          <p:cNvSpPr txBox="1"/>
          <p:nvPr/>
        </p:nvSpPr>
        <p:spPr>
          <a:xfrm>
            <a:off x="8536364" y="1677940"/>
            <a:ext cx="89209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WiFi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A44515-D6FE-F94C-A668-292CAF3F3BAA}"/>
              </a:ext>
            </a:extLst>
          </p:cNvPr>
          <p:cNvSpPr txBox="1"/>
          <p:nvPr/>
        </p:nvSpPr>
        <p:spPr>
          <a:xfrm>
            <a:off x="2518430" y="3233579"/>
            <a:ext cx="967035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Public IP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126FF75-8D1F-ED4B-963E-CB92B8C12BAD}"/>
              </a:ext>
            </a:extLst>
          </p:cNvPr>
          <p:cNvSpPr txBox="1"/>
          <p:nvPr/>
        </p:nvSpPr>
        <p:spPr>
          <a:xfrm>
            <a:off x="5435221" y="152728"/>
            <a:ext cx="5767853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ach computer with internet has an IP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ach IP has 1~ 65535 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(256^2) 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ports (logic port)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ach protocal (https (443), http(80), ssh (22)…) has a fixed port by default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 increase security, the fixed ports can be assigned to different numbers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ata transferred via port  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All r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outers and firewalls have its IP address, gateways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ata flow via gateways of routers and firewalls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3A8D5C-6B27-A64E-807D-02D998916D82}"/>
              </a:ext>
            </a:extLst>
          </p:cNvPr>
          <p:cNvSpPr txBox="1"/>
          <p:nvPr/>
        </p:nvSpPr>
        <p:spPr>
          <a:xfrm>
            <a:off x="7441992" y="5116344"/>
            <a:ext cx="4442603" cy="81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customized firewall rules 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 types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Port number reset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AB12DB-BA6D-FE47-B318-4689679E2873}"/>
              </a:ext>
            </a:extLst>
          </p:cNvPr>
          <p:cNvSpPr txBox="1"/>
          <p:nvPr/>
        </p:nvSpPr>
        <p:spPr>
          <a:xfrm>
            <a:off x="136681" y="5103477"/>
            <a:ext cx="5295860" cy="15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QoS (quality of service), primary router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PLDT ethernet connect with home ethernet via </a:t>
            </a:r>
            <a:r>
              <a:rPr lang="en-GB" sz="16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fiber</a:t>
            </a: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by </a:t>
            </a:r>
            <a:r>
              <a:rPr lang="en-GB" sz="16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PPPoE</a:t>
            </a:r>
            <a:endParaRPr lang="en-GB" sz="1600" spc="-12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DHCP to assign IP address, built in router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DNS cache IP addresses</a:t>
            </a:r>
          </a:p>
          <a:p>
            <a:pPr>
              <a:lnSpc>
                <a:spcPts val="1400"/>
              </a:lnSpc>
            </a:pPr>
            <a:r>
              <a:rPr lang="en-GB" sz="16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Lede</a:t>
            </a: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(Linux-embedded-development-environment), secondary router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XX browsing internet, block ads etc</a:t>
            </a:r>
          </a:p>
          <a:p>
            <a:pPr>
              <a:lnSpc>
                <a:spcPts val="1400"/>
              </a:lnSpc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Tertiary router 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Block ads </a:t>
            </a:r>
          </a:p>
        </p:txBody>
      </p:sp>
    </p:spTree>
    <p:extLst>
      <p:ext uri="{BB962C8B-B14F-4D97-AF65-F5344CB8AC3E}">
        <p14:creationId xmlns:p14="http://schemas.microsoft.com/office/powerpoint/2010/main" val="168846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4FE39EA-5611-2D4C-9AF9-73141F70DD93}"/>
              </a:ext>
            </a:extLst>
          </p:cNvPr>
          <p:cNvGrpSpPr/>
          <p:nvPr/>
        </p:nvGrpSpPr>
        <p:grpSpPr>
          <a:xfrm>
            <a:off x="803485" y="657122"/>
            <a:ext cx="10585027" cy="5571067"/>
            <a:chOff x="803486" y="643466"/>
            <a:chExt cx="10585027" cy="5571067"/>
          </a:xfrm>
        </p:grpSpPr>
        <p:pic>
          <p:nvPicPr>
            <p:cNvPr id="3074" name="Picture 2" descr="World Map: A clickable map of world countries :-)">
              <a:extLst>
                <a:ext uri="{FF2B5EF4-FFF2-40B4-BE49-F238E27FC236}">
                  <a16:creationId xmlns:a16="http://schemas.microsoft.com/office/drawing/2014/main" id="{B6CE5682-221C-FE4C-B58F-3F362680F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3486" y="643466"/>
              <a:ext cx="10585027" cy="557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C5935E-8713-0F47-97E3-2E060E9A292B}"/>
                </a:ext>
              </a:extLst>
            </p:cNvPr>
            <p:cNvGrpSpPr/>
            <p:nvPr/>
          </p:nvGrpSpPr>
          <p:grpSpPr>
            <a:xfrm>
              <a:off x="1545429" y="1743071"/>
              <a:ext cx="8895544" cy="3537732"/>
              <a:chOff x="1545429" y="1743071"/>
              <a:chExt cx="8895544" cy="353773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DF3C7C9-A1D7-8D42-BE47-4D6F59A0E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58299" y="2486024"/>
                <a:ext cx="200558" cy="20055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9F33D17-087C-DB43-827A-49DB5F5069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86958" y="2407439"/>
                <a:ext cx="201600" cy="2016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5D996A2-FCBA-4141-A3C8-F7C4BAB6F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4349" y="3424234"/>
                <a:ext cx="201600" cy="2016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48C4184-ABBA-5C43-89D1-B005620621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5111" y="1743071"/>
                <a:ext cx="201600" cy="2016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E33EC3-3119-6344-95CA-2BC5565C53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4586" y="5079202"/>
                <a:ext cx="201600" cy="2016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7097D83-29D4-3A46-A289-70DA21C98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4024" y="1816892"/>
                <a:ext cx="201600" cy="2016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43E7E07-5CBA-D246-BD22-2EB6631D96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5429" y="2164554"/>
                <a:ext cx="200026" cy="2016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600" dirty="0">
                    <a:solidFill>
                      <a:schemeClr val="tx1"/>
                    </a:solidFill>
                  </a:rPr>
                  <a:t>6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565CB2-48C6-ED40-A729-05B174DD55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39373" y="5079203"/>
                <a:ext cx="201600" cy="2016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76D1EF-8CA9-6E4E-8CFB-3E3D9D17D197}"/>
              </a:ext>
            </a:extLst>
          </p:cNvPr>
          <p:cNvGrpSpPr/>
          <p:nvPr/>
        </p:nvGrpSpPr>
        <p:grpSpPr>
          <a:xfrm>
            <a:off x="8007659" y="1311116"/>
            <a:ext cx="2638911" cy="2506980"/>
            <a:chOff x="235199" y="4482331"/>
            <a:chExt cx="2638911" cy="25069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FC7021-19CD-5C46-AA96-3EF6CD0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1630" y="5529932"/>
              <a:ext cx="446048" cy="423748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67000">
                    <a:schemeClr val="accent1">
                      <a:lumMod val="45000"/>
                      <a:lumOff val="55000"/>
                    </a:schemeClr>
                  </a:gs>
                  <a:gs pos="8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>
                <a:highlight>
                  <a:srgbClr val="FFFF00"/>
                </a:highlight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517A99-7394-DB49-8AA7-C356AADC0932}"/>
                </a:ext>
              </a:extLst>
            </p:cNvPr>
            <p:cNvSpPr/>
            <p:nvPr/>
          </p:nvSpPr>
          <p:spPr>
            <a:xfrm>
              <a:off x="1220118" y="5418010"/>
              <a:ext cx="669072" cy="63562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67000">
                    <a:schemeClr val="accent1">
                      <a:lumMod val="45000"/>
                      <a:lumOff val="55000"/>
                    </a:schemeClr>
                  </a:gs>
                  <a:gs pos="8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>
                <a:highlight>
                  <a:srgbClr val="FFFF00"/>
                </a:highlight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4EC57B-F719-7A4F-9170-615422A98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4836" y="5317991"/>
              <a:ext cx="879637" cy="83566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67000">
                    <a:schemeClr val="accent1">
                      <a:lumMod val="45000"/>
                      <a:lumOff val="55000"/>
                    </a:schemeClr>
                  </a:gs>
                  <a:gs pos="8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>
                <a:highlight>
                  <a:srgbClr val="FFFF00"/>
                </a:highlight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757E856-DD61-6242-85C8-AA412BE4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90" y="5205849"/>
              <a:ext cx="1143528" cy="1086358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67000">
                    <a:schemeClr val="accent1">
                      <a:lumMod val="45000"/>
                      <a:lumOff val="55000"/>
                    </a:schemeClr>
                  </a:gs>
                  <a:gs pos="8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>
                <a:highlight>
                  <a:srgbClr val="FFFF00"/>
                </a:highlight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947478-D2C0-BA4A-88E3-FFBAACFF4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945" y="5082312"/>
              <a:ext cx="1407419" cy="133705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67000">
                    <a:schemeClr val="accent1">
                      <a:lumMod val="45000"/>
                      <a:lumOff val="55000"/>
                    </a:schemeClr>
                  </a:gs>
                  <a:gs pos="8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>
                <a:highlight>
                  <a:srgbClr val="FFFF00"/>
                </a:highlight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C4B3D-70A4-0F47-8F90-5F50034ED9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017" y="4942551"/>
              <a:ext cx="1759274" cy="167132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67000">
                    <a:schemeClr val="accent1">
                      <a:lumMod val="45000"/>
                      <a:lumOff val="55000"/>
                    </a:schemeClr>
                  </a:gs>
                  <a:gs pos="8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>
                <a:highlight>
                  <a:srgbClr val="FFFF00"/>
                </a:highlight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A4ECA1B-6163-BB45-A222-CD5E50CCE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199" y="4482331"/>
              <a:ext cx="2638911" cy="250698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67000">
                    <a:schemeClr val="accent1">
                      <a:lumMod val="45000"/>
                      <a:lumOff val="55000"/>
                    </a:schemeClr>
                  </a:gs>
                  <a:gs pos="8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>
                <a:highlight>
                  <a:srgbClr val="FFFF00"/>
                </a:highlight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958260-2ED3-044A-8FC3-6B58A7CDE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090" y="4746236"/>
              <a:ext cx="2111129" cy="2005584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67000">
                    <a:schemeClr val="accent1">
                      <a:lumMod val="45000"/>
                      <a:lumOff val="55000"/>
                    </a:schemeClr>
                  </a:gs>
                  <a:gs pos="8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>
                <a:highlight>
                  <a:srgbClr val="FFFF00"/>
                </a:highlight>
              </a:endParaRP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80F24EF-C32D-B444-B0CA-E4FDA830BE03}"/>
              </a:ext>
            </a:extLst>
          </p:cNvPr>
          <p:cNvCxnSpPr/>
          <p:nvPr/>
        </p:nvCxnSpPr>
        <p:spPr>
          <a:xfrm flipV="1">
            <a:off x="9415463" y="2486024"/>
            <a:ext cx="571499" cy="91789"/>
          </a:xfrm>
          <a:prstGeom prst="curvedConnector3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1B0ADA1-B98D-4349-A07C-356F61CEEAFD}"/>
              </a:ext>
            </a:extLst>
          </p:cNvPr>
          <p:cNvCxnSpPr>
            <a:cxnSpLocks/>
            <a:stCxn id="10" idx="4"/>
            <a:endCxn id="5" idx="4"/>
          </p:cNvCxnSpPr>
          <p:nvPr/>
        </p:nvCxnSpPr>
        <p:spPr>
          <a:xfrm rot="5400000" flipH="1">
            <a:off x="8460175" y="3414463"/>
            <a:ext cx="1654969" cy="2105024"/>
          </a:xfrm>
          <a:prstGeom prst="curvedConnector3">
            <a:avLst>
              <a:gd name="adj1" fmla="val -13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DD5B0D2-890B-A747-BD5D-73C73A1646F0}"/>
              </a:ext>
            </a:extLst>
          </p:cNvPr>
          <p:cNvCxnSpPr>
            <a:cxnSpLocks/>
            <a:stCxn id="5" idx="4"/>
            <a:endCxn id="7" idx="5"/>
          </p:cNvCxnSpPr>
          <p:nvPr/>
        </p:nvCxnSpPr>
        <p:spPr>
          <a:xfrm rot="5400000">
            <a:off x="6503183" y="3532969"/>
            <a:ext cx="1625444" cy="1838487"/>
          </a:xfrm>
          <a:prstGeom prst="curvedConnector3">
            <a:avLst>
              <a:gd name="adj1" fmla="val 115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8B5DACF-2C45-A942-A70C-ACCFDFB08044}"/>
              </a:ext>
            </a:extLst>
          </p:cNvPr>
          <p:cNvCxnSpPr>
            <a:stCxn id="7" idx="4"/>
            <a:endCxn id="9" idx="3"/>
          </p:cNvCxnSpPr>
          <p:nvPr/>
        </p:nvCxnSpPr>
        <p:spPr>
          <a:xfrm rot="5400000" flipH="1">
            <a:off x="2477967" y="1447040"/>
            <a:ext cx="2944172" cy="4750664"/>
          </a:xfrm>
          <a:prstGeom prst="curvedConnector3">
            <a:avLst>
              <a:gd name="adj1" fmla="val -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F76D23AA-1CB2-5C4C-99CE-8530DBE9EBAA}"/>
              </a:ext>
            </a:extLst>
          </p:cNvPr>
          <p:cNvCxnSpPr>
            <a:stCxn id="9" idx="1"/>
            <a:endCxn id="8" idx="1"/>
          </p:cNvCxnSpPr>
          <p:nvPr/>
        </p:nvCxnSpPr>
        <p:spPr>
          <a:xfrm rot="5400000" flipH="1" flipV="1">
            <a:off x="3395303" y="39490"/>
            <a:ext cx="347662" cy="3988826"/>
          </a:xfrm>
          <a:prstGeom prst="curvedConnector3">
            <a:avLst>
              <a:gd name="adj1" fmla="val 174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9EB1CF2-8E70-704E-A368-676A1B03EE35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 rot="5400000" flipH="1" flipV="1">
            <a:off x="6088055" y="1374770"/>
            <a:ext cx="245897" cy="1009811"/>
          </a:xfrm>
          <a:prstGeom prst="curvedConnector5">
            <a:avLst>
              <a:gd name="adj1" fmla="val -92966"/>
              <a:gd name="adj2" fmla="val 46471"/>
              <a:gd name="adj3" fmla="val 1929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28FCA6FD-3566-AD4D-8737-23973B4685F3}"/>
              </a:ext>
            </a:extLst>
          </p:cNvPr>
          <p:cNvCxnSpPr>
            <a:stCxn id="4" idx="6"/>
            <a:endCxn id="10" idx="7"/>
          </p:cNvCxnSpPr>
          <p:nvPr/>
        </p:nvCxnSpPr>
        <p:spPr>
          <a:xfrm>
            <a:off x="10188557" y="2521895"/>
            <a:ext cx="222891" cy="26004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B148E8-46CD-A148-8837-7C375E65D219}"/>
              </a:ext>
            </a:extLst>
          </p:cNvPr>
          <p:cNvSpPr txBox="1"/>
          <p:nvPr/>
        </p:nvSpPr>
        <p:spPr>
          <a:xfrm>
            <a:off x="328146" y="5695741"/>
            <a:ext cx="5205878" cy="9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Example: Hacker 1 to get into spot 8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Keep its own public IP secret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can area to get unprotected public I</a:t>
            </a: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xample shows  8 public I</a:t>
            </a: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 involved,  often more like 80  I</a:t>
            </a: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</a:t>
            </a:r>
            <a:r>
              <a:rPr lang="en-NL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nti-tracking: 8-7-6-5-4-3-2-1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481DF7-5F42-FF4F-A6DC-880E7054EBF6}"/>
              </a:ext>
            </a:extLst>
          </p:cNvPr>
          <p:cNvSpPr txBox="1"/>
          <p:nvPr/>
        </p:nvSpPr>
        <p:spPr>
          <a:xfrm>
            <a:off x="9885571" y="1988110"/>
            <a:ext cx="108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+mj-lt"/>
              </a:rPr>
              <a:t>Scanning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7EBD48-8A6F-B945-B48D-548D7917DC45}"/>
              </a:ext>
            </a:extLst>
          </p:cNvPr>
          <p:cNvSpPr txBox="1"/>
          <p:nvPr/>
        </p:nvSpPr>
        <p:spPr>
          <a:xfrm>
            <a:off x="5844538" y="5705146"/>
            <a:ext cx="5205878" cy="9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Making Your IP address invisible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US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Hide your true IP address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US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up a personal Virtual Private Network (VPN)</a:t>
            </a:r>
          </a:p>
          <a:p>
            <a:pPr marL="285750" indent="-285750">
              <a:lnSpc>
                <a:spcPts val="1400"/>
              </a:lnSpc>
              <a:buFont typeface="Wingdings" pitchFamily="2" charset="2"/>
              <a:buChar char="§"/>
            </a:pPr>
            <a:r>
              <a:rPr lang="en-US" sz="16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With a VPN, your online requests are routed through  a vast network of computers, and you use a temporary VPN to communicate online</a:t>
            </a:r>
            <a:endParaRPr lang="en-NL" sz="1600" spc="-12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180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CD1FE-DBD5-854A-A0E8-54B90E1D4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2" r="316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695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D4F6B2-312B-6542-B68F-283F027622BF}"/>
              </a:ext>
            </a:extLst>
          </p:cNvPr>
          <p:cNvSpPr/>
          <p:nvPr/>
        </p:nvSpPr>
        <p:spPr>
          <a:xfrm>
            <a:off x="9036543" y="2023110"/>
            <a:ext cx="2700990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★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互联网上的所有数据都是存储在主机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(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服务器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)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上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zh-CN" altLang="en-US" sz="2000" dirty="0">
                <a:latin typeface="+mj-lt"/>
                <a:ea typeface="+mj-ea"/>
                <a:cs typeface="+mj-cs"/>
              </a:rPr>
            </a:br>
            <a:r>
              <a:rPr lang="zh-CN" altLang="en-US" sz="2000" dirty="0">
                <a:latin typeface="+mj-lt"/>
                <a:ea typeface="+mj-ea"/>
                <a:cs typeface="+mj-cs"/>
              </a:rPr>
              <a:t>★ 互联网中的所有主机都拥有唯一的</a:t>
            </a:r>
            <a:r>
              <a:rPr lang="en-US" sz="2000" dirty="0">
                <a:latin typeface="+mj-lt"/>
                <a:ea typeface="+mj-ea"/>
                <a:cs typeface="+mj-cs"/>
              </a:rPr>
              <a:t>IP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地址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zh-CN" altLang="en-US" sz="2000" dirty="0">
                <a:latin typeface="+mj-lt"/>
                <a:ea typeface="+mj-ea"/>
                <a:cs typeface="+mj-cs"/>
              </a:rPr>
            </a:br>
            <a:r>
              <a:rPr lang="zh-CN" altLang="en-US" sz="2000" dirty="0">
                <a:latin typeface="+mj-lt"/>
                <a:ea typeface="+mj-ea"/>
                <a:cs typeface="+mj-cs"/>
              </a:rPr>
              <a:t>★ 互联网中任意两台主机通信都是通过</a:t>
            </a:r>
            <a:r>
              <a:rPr lang="en-US" sz="2000" dirty="0">
                <a:latin typeface="+mj-lt"/>
                <a:ea typeface="+mj-ea"/>
                <a:cs typeface="+mj-cs"/>
              </a:rPr>
              <a:t>IP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地址来实现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0DF8C-D2D4-B04F-9A4C-4A7C5B022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" r="4471" b="-1"/>
          <a:stretch/>
        </p:blipFill>
        <p:spPr>
          <a:xfrm>
            <a:off x="545238" y="858525"/>
            <a:ext cx="7270025" cy="4980175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4BA31-4503-3A43-9CA2-04804B6DDEA3}"/>
              </a:ext>
            </a:extLst>
          </p:cNvPr>
          <p:cNvSpPr/>
          <p:nvPr/>
        </p:nvSpPr>
        <p:spPr>
          <a:xfrm>
            <a:off x="545238" y="5549241"/>
            <a:ext cx="7270025" cy="45023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300">
                <a:solidFill>
                  <a:srgbClr val="FFFFFF"/>
                </a:solidFill>
              </a:rPr>
              <a:t>势必存在某种机制，将网址解析成为了</a:t>
            </a:r>
            <a:r>
              <a:rPr lang="en-GB" sz="1300">
                <a:solidFill>
                  <a:srgbClr val="FFFFFF"/>
                </a:solidFill>
              </a:rPr>
              <a:t>IP</a:t>
            </a:r>
            <a:r>
              <a:rPr lang="zh-CN" altLang="en-US" sz="1300">
                <a:solidFill>
                  <a:srgbClr val="FFFFFF"/>
                </a:solidFill>
              </a:rPr>
              <a:t>地址，再通过</a:t>
            </a:r>
            <a:r>
              <a:rPr lang="en-GB" sz="1300">
                <a:solidFill>
                  <a:srgbClr val="FFFFFF"/>
                </a:solidFill>
              </a:rPr>
              <a:t>IP</a:t>
            </a:r>
            <a:r>
              <a:rPr lang="zh-CN" altLang="en-US" sz="1300">
                <a:solidFill>
                  <a:srgbClr val="FFFFFF"/>
                </a:solidFill>
              </a:rPr>
              <a:t>地址进行通信！</a:t>
            </a:r>
          </a:p>
        </p:txBody>
      </p:sp>
    </p:spTree>
    <p:extLst>
      <p:ext uri="{BB962C8B-B14F-4D97-AF65-F5344CB8AC3E}">
        <p14:creationId xmlns:p14="http://schemas.microsoft.com/office/powerpoint/2010/main" val="386218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1F6C03-0127-C044-A5AB-5182E1A95791}"/>
              </a:ext>
            </a:extLst>
          </p:cNvPr>
          <p:cNvSpPr/>
          <p:nvPr/>
        </p:nvSpPr>
        <p:spPr>
          <a:xfrm>
            <a:off x="5668617" y="202590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dirty="0">
                <a:latin typeface="+mj-lt"/>
              </a:rPr>
              <a:t>❶ 网址是什么？</a:t>
            </a:r>
          </a:p>
          <a:p>
            <a:endParaRPr lang="en-NL" dirty="0">
              <a:latin typeface="+mj-lt"/>
            </a:endParaRPr>
          </a:p>
          <a:p>
            <a:r>
              <a:rPr lang="en-NL" sz="1600" dirty="0">
                <a:solidFill>
                  <a:srgbClr val="C00000"/>
                </a:solidFill>
                <a:latin typeface="+mj-lt"/>
              </a:rPr>
              <a:t>网址</a:t>
            </a:r>
            <a:r>
              <a:rPr lang="en-NL" sz="1600" dirty="0">
                <a:latin typeface="+mj-lt"/>
              </a:rPr>
              <a:t>，也叫做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域名</a:t>
            </a:r>
            <a:r>
              <a:rPr lang="en-NL" sz="1600" dirty="0">
                <a:latin typeface="+mj-lt"/>
              </a:rPr>
              <a:t>，又称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URL</a:t>
            </a:r>
            <a:r>
              <a:rPr lang="en-NL" sz="1600" dirty="0">
                <a:latin typeface="+mj-lt"/>
              </a:rPr>
              <a:t>，是互联网用户用来标识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主机的名字</a:t>
            </a:r>
            <a:r>
              <a:rPr lang="en-NL" sz="1600" dirty="0">
                <a:latin typeface="+mj-lt"/>
              </a:rPr>
              <a:t>，该名字具有唯一性，层次性，字面意义可以表示主机的账号、功能、性质、所属的地区或组织，便于所有互联网用户记忆与使用！</a:t>
            </a:r>
          </a:p>
          <a:p>
            <a:endParaRPr lang="en-NL" sz="1600" dirty="0">
              <a:latin typeface="+mj-lt"/>
            </a:endParaRPr>
          </a:p>
          <a:p>
            <a:r>
              <a:rPr lang="en-NL" sz="1600" dirty="0">
                <a:latin typeface="+mj-lt"/>
              </a:rPr>
              <a:t>URL，即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Uniform Resource Locator</a:t>
            </a:r>
            <a:r>
              <a:rPr lang="en-NL" sz="1600" dirty="0">
                <a:latin typeface="+mj-lt"/>
              </a:rPr>
              <a:t>，统一资源定位符，用于指明互联网主机的服务器及具体的网页位置，URL的构成策略与示例如下</a:t>
            </a:r>
          </a:p>
          <a:p>
            <a:endParaRPr lang="en-NL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Example: </a:t>
            </a:r>
            <a:r>
              <a:rPr lang="en-GB" sz="1600" dirty="0">
                <a:latin typeface="+mj-lt"/>
                <a:hlinkClick r:id="rId2"/>
              </a:rPr>
              <a:t>h</a:t>
            </a:r>
            <a:r>
              <a:rPr lang="en-NL" sz="1600" dirty="0">
                <a:latin typeface="+mj-lt"/>
                <a:hlinkClick r:id="rId2"/>
              </a:rPr>
              <a:t>ttp://www.xyz.org/data/index.html</a:t>
            </a:r>
            <a:endParaRPr lang="en-NL" sz="1600" dirty="0">
              <a:latin typeface="+mj-lt"/>
            </a:endParaRPr>
          </a:p>
          <a:p>
            <a:endParaRPr lang="en-NL" sz="1600" dirty="0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latin typeface="+mj-lt"/>
              </a:rPr>
              <a:t>Protocol	-- http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D</a:t>
            </a:r>
            <a:r>
              <a:rPr lang="en-NL" sz="1600" dirty="0">
                <a:latin typeface="+mj-lt"/>
              </a:rPr>
              <a:t>omain name	-- </a:t>
            </a:r>
            <a:r>
              <a:rPr lang="en-NL" sz="1600" dirty="0">
                <a:latin typeface="+mj-lt"/>
                <a:hlinkClick r:id="rId3"/>
              </a:rPr>
              <a:t>www.xyz.org</a:t>
            </a:r>
            <a:endParaRPr lang="en-NL" sz="1600" dirty="0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D</a:t>
            </a:r>
            <a:r>
              <a:rPr lang="en-NL" sz="1600" dirty="0">
                <a:latin typeface="+mj-lt"/>
              </a:rPr>
              <a:t>irectory	-- data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F</a:t>
            </a:r>
            <a:r>
              <a:rPr lang="en-NL" sz="1600" dirty="0">
                <a:latin typeface="+mj-lt"/>
              </a:rPr>
              <a:t>ile 		-- index.html</a:t>
            </a:r>
          </a:p>
          <a:p>
            <a:endParaRPr lang="en-NL" sz="1600" dirty="0">
              <a:latin typeface="+mj-lt"/>
            </a:endParaRPr>
          </a:p>
          <a:p>
            <a:r>
              <a:rPr lang="zh-CN" altLang="en-US" sz="1600" dirty="0">
                <a:latin typeface="+mj-lt"/>
              </a:rPr>
              <a:t>特点：网址命名遵循互联网域名规则，且易于管理，包括分配，确认、回收，同时与主机</a:t>
            </a:r>
            <a:r>
              <a:rPr lang="en-GB" sz="1600" dirty="0">
                <a:latin typeface="+mj-lt"/>
              </a:rPr>
              <a:t>IP</a:t>
            </a:r>
            <a:r>
              <a:rPr lang="zh-CN" altLang="en-US" sz="1600" dirty="0">
                <a:latin typeface="+mj-lt"/>
              </a:rPr>
              <a:t>地址进行绑定，在用户访问域名时能够高效的将</a:t>
            </a:r>
            <a:r>
              <a:rPr lang="zh-CN" altLang="en-US" sz="1600" dirty="0">
                <a:solidFill>
                  <a:srgbClr val="C00000"/>
                </a:solidFill>
                <a:latin typeface="+mj-lt"/>
              </a:rPr>
              <a:t>网址</a:t>
            </a:r>
            <a:r>
              <a:rPr lang="zh-CN" altLang="en-US" sz="1600" dirty="0">
                <a:solidFill>
                  <a:srgbClr val="00B050"/>
                </a:solidFill>
                <a:latin typeface="+mj-lt"/>
              </a:rPr>
              <a:t>映射到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IP</a:t>
            </a:r>
            <a:r>
              <a:rPr lang="zh-CN" altLang="en-US" sz="1600" dirty="0">
                <a:solidFill>
                  <a:srgbClr val="C00000"/>
                </a:solidFill>
                <a:latin typeface="+mj-lt"/>
              </a:rPr>
              <a:t>地址</a:t>
            </a:r>
            <a:r>
              <a:rPr lang="zh-CN" altLang="en-US" sz="1600" dirty="0">
                <a:latin typeface="+mj-lt"/>
              </a:rPr>
              <a:t>（高效由域名服务器保证）</a:t>
            </a:r>
          </a:p>
        </p:txBody>
      </p:sp>
      <p:pic>
        <p:nvPicPr>
          <p:cNvPr id="2050" name="Picture 2" descr="一文看懂：网址，URL，域名，IP地址，DNS，域名解析">
            <a:extLst>
              <a:ext uri="{FF2B5EF4-FFF2-40B4-BE49-F238E27FC236}">
                <a16:creationId xmlns:a16="http://schemas.microsoft.com/office/drawing/2014/main" id="{A8DAF443-B716-4642-AE49-0072F4B7F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3" y="272479"/>
            <a:ext cx="4506310" cy="651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7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一文看懂：网址，URL，域名，IP地址，DNS，域名解析">
            <a:extLst>
              <a:ext uri="{FF2B5EF4-FFF2-40B4-BE49-F238E27FC236}">
                <a16:creationId xmlns:a16="http://schemas.microsoft.com/office/drawing/2014/main" id="{5F363BCF-E54F-CB40-8E5C-5633E752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1" y="79513"/>
            <a:ext cx="5213561" cy="46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0B5D29-1348-4E44-9FAA-CFF142C3E6AB}"/>
              </a:ext>
            </a:extLst>
          </p:cNvPr>
          <p:cNvSpPr txBox="1"/>
          <p:nvPr/>
        </p:nvSpPr>
        <p:spPr>
          <a:xfrm>
            <a:off x="7557155" y="22857"/>
            <a:ext cx="395577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I</a:t>
            </a:r>
            <a:r>
              <a:rPr lang="en-NL" sz="1600" dirty="0">
                <a:latin typeface="+mj-lt"/>
              </a:rPr>
              <a:t>nternet services:</a:t>
            </a:r>
          </a:p>
          <a:p>
            <a:pPr marL="285750" indent="-285750">
              <a:buFontTx/>
              <a:buChar char="-"/>
            </a:pPr>
            <a:r>
              <a:rPr lang="en-NL" sz="1200" dirty="0">
                <a:latin typeface="+mj-lt"/>
              </a:rPr>
              <a:t>www</a:t>
            </a:r>
          </a:p>
          <a:p>
            <a:pPr marL="285750" indent="-285750">
              <a:buFontTx/>
              <a:buChar char="-"/>
            </a:pPr>
            <a:r>
              <a:rPr lang="en-GB" sz="1200" dirty="0">
                <a:latin typeface="+mj-lt"/>
              </a:rPr>
              <a:t>E</a:t>
            </a:r>
            <a:r>
              <a:rPr lang="en-NL" sz="1200" dirty="0">
                <a:latin typeface="+mj-lt"/>
              </a:rPr>
              <a:t>mail</a:t>
            </a:r>
          </a:p>
          <a:p>
            <a:pPr marL="285750" indent="-285750">
              <a:buFontTx/>
              <a:buChar char="-"/>
            </a:pPr>
            <a:r>
              <a:rPr lang="en-GB" sz="1200" dirty="0">
                <a:latin typeface="+mj-lt"/>
              </a:rPr>
              <a:t>U</a:t>
            </a:r>
            <a:r>
              <a:rPr lang="en-NL" sz="1200" dirty="0">
                <a:latin typeface="+mj-lt"/>
              </a:rPr>
              <a:t>senet: newsnet</a:t>
            </a:r>
          </a:p>
          <a:p>
            <a:pPr marL="285750" indent="-285750">
              <a:buFontTx/>
              <a:buChar char="-"/>
            </a:pPr>
            <a:r>
              <a:rPr lang="en-NL" sz="1200" dirty="0">
                <a:latin typeface="+mj-lt"/>
              </a:rPr>
              <a:t>ftp</a:t>
            </a:r>
          </a:p>
          <a:p>
            <a:pPr marL="285750" indent="-285750">
              <a:buFontTx/>
              <a:buChar char="-"/>
            </a:pPr>
            <a:r>
              <a:rPr lang="en-NL" sz="1200" dirty="0">
                <a:latin typeface="+mj-lt"/>
              </a:rPr>
              <a:t>telnet: pre ssh without cryptogram</a:t>
            </a:r>
          </a:p>
          <a:p>
            <a:pPr marL="285750" indent="-285750">
              <a:buFontTx/>
              <a:buChar char="-"/>
            </a:pPr>
            <a:r>
              <a:rPr lang="en-NL" sz="1200" dirty="0">
                <a:latin typeface="+mj-lt"/>
              </a:rPr>
              <a:t>BBS (bulletin board service)</a:t>
            </a:r>
          </a:p>
          <a:p>
            <a:pPr marL="285750" indent="-285750">
              <a:buFontTx/>
              <a:buChar char="-"/>
            </a:pPr>
            <a:r>
              <a:rPr lang="en-GB" sz="1200" dirty="0">
                <a:latin typeface="+mj-lt"/>
              </a:rPr>
              <a:t>I</a:t>
            </a:r>
            <a:r>
              <a:rPr lang="en-NL" sz="1200" dirty="0">
                <a:latin typeface="+mj-lt"/>
              </a:rPr>
              <a:t>nternet call, IRC, ICQ, online shopping, chat, video, weibo, forum</a:t>
            </a:r>
          </a:p>
          <a:p>
            <a:pPr marL="285750" indent="-285750">
              <a:buFontTx/>
              <a:buChar char="-"/>
            </a:pPr>
            <a:endParaRPr lang="en-NL" sz="12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GB" sz="1200" dirty="0">
                <a:latin typeface="+mj-lt"/>
              </a:rPr>
              <a:t>M</a:t>
            </a:r>
            <a:r>
              <a:rPr lang="en-NL" sz="1200" dirty="0">
                <a:latin typeface="+mj-lt"/>
              </a:rPr>
              <a:t>ediated via browser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578561-26E8-4547-9684-3E1B14E4DF28}"/>
              </a:ext>
            </a:extLst>
          </p:cNvPr>
          <p:cNvSpPr/>
          <p:nvPr/>
        </p:nvSpPr>
        <p:spPr>
          <a:xfrm>
            <a:off x="6318444" y="3443287"/>
            <a:ext cx="55258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600" dirty="0">
                <a:latin typeface="+mj-lt"/>
              </a:rPr>
              <a:t>2. 网址的出现解决了什么问题?</a:t>
            </a:r>
          </a:p>
          <a:p>
            <a:endParaRPr lang="en-NL" sz="1600" dirty="0">
              <a:latin typeface="+mj-lt"/>
            </a:endParaRPr>
          </a:p>
          <a:p>
            <a:r>
              <a:rPr lang="en-NL" sz="1600" dirty="0">
                <a:latin typeface="+mj-lt"/>
              </a:rPr>
              <a:t>网址/域名/URL的出现解决了以下两个问题：</a:t>
            </a:r>
          </a:p>
          <a:p>
            <a:endParaRPr lang="en-NL" sz="1600" dirty="0">
              <a:latin typeface="+mj-lt"/>
            </a:endParaRPr>
          </a:p>
          <a:p>
            <a:r>
              <a:rPr lang="en-NL" sz="1600" dirty="0">
                <a:latin typeface="+mj-lt"/>
              </a:rPr>
              <a:t>问题一：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IP地址是互联网中所有主机的统一寻址方式</a:t>
            </a:r>
            <a:r>
              <a:rPr lang="en-NL" sz="1600" dirty="0">
                <a:latin typeface="+mj-lt"/>
              </a:rPr>
              <a:t>，使用IP地址能够直接访问互联网上主机数据、资源，但由于IP地址只是一串数据，不具有实际意义，导致所有互联网用户记忆起来十分困难。</a:t>
            </a:r>
          </a:p>
          <a:p>
            <a:endParaRPr lang="en-NL" sz="1600" dirty="0">
              <a:latin typeface="+mj-lt"/>
            </a:endParaRPr>
          </a:p>
          <a:p>
            <a:r>
              <a:rPr lang="en-NL" sz="1600" dirty="0">
                <a:latin typeface="+mj-lt"/>
              </a:rPr>
              <a:t>问题二：在Internet架构中，几乎所有的应用层软件都不是通过IP地址来访问互联网中的主机资源，而是要求用户输入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具有一定意义的主机名字</a:t>
            </a:r>
            <a:r>
              <a:rPr lang="en-NL" sz="1600" dirty="0">
                <a:latin typeface="+mj-lt"/>
              </a:rPr>
              <a:t>来访问对应主机的。</a:t>
            </a:r>
          </a:p>
        </p:txBody>
      </p:sp>
    </p:spTree>
    <p:extLst>
      <p:ext uri="{BB962C8B-B14F-4D97-AF65-F5344CB8AC3E}">
        <p14:creationId xmlns:p14="http://schemas.microsoft.com/office/powerpoint/2010/main" val="279466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FAF72B-7343-CD4F-A6F1-3EAAFD8E6177}"/>
              </a:ext>
            </a:extLst>
          </p:cNvPr>
          <p:cNvSpPr/>
          <p:nvPr/>
        </p:nvSpPr>
        <p:spPr>
          <a:xfrm>
            <a:off x="1782567" y="29057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dirty="0">
                <a:latin typeface="+mj-lt"/>
              </a:rPr>
              <a:t>主机名.机构名.网络名.顶级域名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20081-11B1-524D-A164-70FEEA79811F}"/>
              </a:ext>
            </a:extLst>
          </p:cNvPr>
          <p:cNvSpPr/>
          <p:nvPr/>
        </p:nvSpPr>
        <p:spPr>
          <a:xfrm>
            <a:off x="1782567" y="566678"/>
            <a:ext cx="86038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600" dirty="0">
                <a:latin typeface="+mj-lt"/>
              </a:rPr>
              <a:t>❸ 网址的结构组成</a:t>
            </a:r>
          </a:p>
          <a:p>
            <a:endParaRPr lang="en-NL" sz="1600" dirty="0">
              <a:latin typeface="+mj-lt"/>
            </a:endParaRPr>
          </a:p>
          <a:p>
            <a:r>
              <a:rPr lang="en-NL" sz="1600" dirty="0">
                <a:latin typeface="+mj-lt"/>
              </a:rPr>
              <a:t>上面提到的主机名称，也就是网址/域名的命名遵循了一定规则，这个规则便是由互联网中的“名字管理机构”来制定的，即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域名系统DNS</a:t>
            </a:r>
            <a:r>
              <a:rPr lang="en-NL" sz="1600" dirty="0">
                <a:latin typeface="+mj-lt"/>
              </a:rPr>
              <a:t>。</a:t>
            </a:r>
          </a:p>
          <a:p>
            <a:endParaRPr lang="en-NL" sz="1600" dirty="0">
              <a:latin typeface="+mj-lt"/>
            </a:endParaRPr>
          </a:p>
          <a:p>
            <a:r>
              <a:rPr lang="en-NL" sz="1600" dirty="0">
                <a:latin typeface="+mj-lt"/>
              </a:rPr>
              <a:t>互联网中的某台主机域名由其所属各级域名及其自身名字共同组成（即由子域名构成），级别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从左到右依增加</a:t>
            </a:r>
            <a:r>
              <a:rPr lang="en-NL" sz="1600" dirty="0">
                <a:latin typeface="+mj-lt"/>
              </a:rPr>
              <a:t>，最右边为顶级域名，最左边为主机自己的名字，各级子域名使用“.”隔开，常见的格式如下</a:t>
            </a:r>
          </a:p>
        </p:txBody>
      </p:sp>
      <p:pic>
        <p:nvPicPr>
          <p:cNvPr id="4098" name="Picture 2" descr="一文看懂：网址，URL，域名，IP地址，DNS，域名解析">
            <a:extLst>
              <a:ext uri="{FF2B5EF4-FFF2-40B4-BE49-F238E27FC236}">
                <a16:creationId xmlns:a16="http://schemas.microsoft.com/office/drawing/2014/main" id="{FC141FD3-A634-7540-9BD0-A14424AC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038" y="3421122"/>
            <a:ext cx="81280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71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B48CE-43D5-F145-9846-F1EA80764B3A}"/>
              </a:ext>
            </a:extLst>
          </p:cNvPr>
          <p:cNvSpPr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❶ </a:t>
            </a:r>
            <a:r>
              <a:rPr lang="en-US" sz="2400" dirty="0" err="1">
                <a:solidFill>
                  <a:srgbClr val="2C2C2C"/>
                </a:solidFill>
                <a:latin typeface="+mj-lt"/>
                <a:ea typeface="+mj-ea"/>
                <a:cs typeface="+mj-cs"/>
              </a:rPr>
              <a:t>DNS是什么</a:t>
            </a:r>
            <a:r>
              <a:rPr lang="en-US" sz="2400" dirty="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？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solidFill>
                <a:srgbClr val="2C2C2C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C2C2C"/>
                </a:solidFill>
                <a:latin typeface="+mj-lt"/>
                <a:ea typeface="+mj-ea"/>
                <a:cs typeface="+mj-cs"/>
              </a:rPr>
              <a:t>DNS，英文全写为Domain</a:t>
            </a:r>
            <a:r>
              <a:rPr lang="en-US" sz="2400" dirty="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 Name </a:t>
            </a:r>
            <a:r>
              <a:rPr lang="en-US" sz="2400" dirty="0" err="1">
                <a:solidFill>
                  <a:srgbClr val="2C2C2C"/>
                </a:solidFill>
                <a:latin typeface="+mj-lt"/>
                <a:ea typeface="+mj-ea"/>
                <a:cs typeface="+mj-cs"/>
              </a:rPr>
              <a:t>System，中文意思为域名系统，是互联网中提供域名与IP地址互相映射的分布式数据库</a:t>
            </a:r>
            <a:r>
              <a:rPr lang="en-US" sz="2400" dirty="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。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一文看懂：网址，URL，域名，IP地址，DNS，域名解析">
            <a:extLst>
              <a:ext uri="{FF2B5EF4-FFF2-40B4-BE49-F238E27FC236}">
                <a16:creationId xmlns:a16="http://schemas.microsoft.com/office/drawing/2014/main" id="{A7900176-0D40-5749-A8BF-DCB1EE69D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7" b="1"/>
          <a:stretch/>
        </p:blipFill>
        <p:spPr bwMode="auto">
          <a:xfrm>
            <a:off x="4062964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5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一文看懂：网址，URL，域名，IP地址，DNS，域名解析">
            <a:extLst>
              <a:ext uri="{FF2B5EF4-FFF2-40B4-BE49-F238E27FC236}">
                <a16:creationId xmlns:a16="http://schemas.microsoft.com/office/drawing/2014/main" id="{7E2B0CC9-9327-D24C-BB43-73585050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462" y="3089173"/>
            <a:ext cx="4401143" cy="268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一文看懂：网址，URL，域名，IP地址，DNS，域名解析">
            <a:extLst>
              <a:ext uri="{FF2B5EF4-FFF2-40B4-BE49-F238E27FC236}">
                <a16:creationId xmlns:a16="http://schemas.microsoft.com/office/drawing/2014/main" id="{5CCCA1A8-D658-284B-81DD-8C0E2E6DA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0603" y="643467"/>
            <a:ext cx="440114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92A112-D87E-0143-B51B-22947C70CF77}"/>
              </a:ext>
            </a:extLst>
          </p:cNvPr>
          <p:cNvSpPr/>
          <p:nvPr/>
        </p:nvSpPr>
        <p:spPr>
          <a:xfrm>
            <a:off x="892099" y="834343"/>
            <a:ext cx="471084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+mj-lt"/>
              </a:rPr>
              <a:t>3. DNS</a:t>
            </a:r>
            <a:r>
              <a:rPr lang="zh-CN" altLang="en-US" sz="1600" dirty="0">
                <a:latin typeface="+mj-lt"/>
              </a:rPr>
              <a:t>解决了什么问题</a:t>
            </a:r>
            <a:r>
              <a:rPr lang="en-US" altLang="zh-CN" sz="1600" dirty="0">
                <a:latin typeface="+mj-lt"/>
              </a:rPr>
              <a:t>?</a:t>
            </a:r>
          </a:p>
          <a:p>
            <a:endParaRPr lang="en-US" altLang="zh-CN" sz="1600" dirty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rgbClr val="C00000"/>
                </a:solidFill>
                <a:latin typeface="+mj-lt"/>
              </a:rPr>
              <a:t>DNS</a:t>
            </a:r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域名系统是互联网中的主机域名管理系统</a:t>
            </a:r>
            <a:r>
              <a:rPr lang="zh-CN" altLang="en-US" sz="1400" dirty="0">
                <a:latin typeface="+mj-lt"/>
              </a:rPr>
              <a:t>，充当“管理员”的角色</a:t>
            </a:r>
            <a:r>
              <a:rPr lang="en-US" altLang="zh-CN" sz="1400" dirty="0">
                <a:latin typeface="+mj-lt"/>
              </a:rPr>
              <a:t>! </a:t>
            </a:r>
            <a:r>
              <a:rPr lang="en-GB" sz="1400" dirty="0">
                <a:latin typeface="+mj-lt"/>
              </a:rPr>
              <a:t>DNS</a:t>
            </a:r>
            <a:r>
              <a:rPr lang="zh-CN" altLang="en-US" sz="1400" dirty="0">
                <a:latin typeface="+mj-lt"/>
              </a:rPr>
              <a:t>在诞生之前</a:t>
            </a:r>
            <a:r>
              <a:rPr lang="en-US" altLang="zh-CN" sz="1400" dirty="0">
                <a:latin typeface="+mj-lt"/>
              </a:rPr>
              <a:t>(</a:t>
            </a:r>
            <a:r>
              <a:rPr lang="en-GB" sz="1400" dirty="0">
                <a:latin typeface="+mj-lt"/>
              </a:rPr>
              <a:t>ARPANET</a:t>
            </a:r>
            <a:r>
              <a:rPr lang="zh-CN" altLang="en-US" sz="1400" dirty="0">
                <a:latin typeface="+mj-lt"/>
              </a:rPr>
              <a:t>时期</a:t>
            </a:r>
            <a:r>
              <a:rPr lang="en-US" altLang="zh-CN" sz="1400" dirty="0">
                <a:latin typeface="+mj-lt"/>
              </a:rPr>
              <a:t>)</a:t>
            </a:r>
            <a:r>
              <a:rPr lang="zh-CN" altLang="en-US" sz="1400" dirty="0">
                <a:latin typeface="+mj-lt"/>
              </a:rPr>
              <a:t>，互联网中的每台主机都是用一个文件来</a:t>
            </a:r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纪录所有的主机名及其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IP</a:t>
            </a:r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地址</a:t>
            </a:r>
            <a:r>
              <a:rPr lang="zh-CN" altLang="en-US" sz="1400" dirty="0">
                <a:latin typeface="+mj-lt"/>
              </a:rPr>
              <a:t>，这个文件就是</a:t>
            </a:r>
            <a:r>
              <a:rPr lang="en-GB" sz="1400" dirty="0" err="1">
                <a:latin typeface="+mj-lt"/>
              </a:rPr>
              <a:t>hosts.txt</a:t>
            </a:r>
            <a:r>
              <a:rPr lang="en-GB" sz="1400" dirty="0">
                <a:latin typeface="+mj-lt"/>
              </a:rPr>
              <a:t> (</a:t>
            </a:r>
            <a:r>
              <a:rPr lang="zh-CN" altLang="en-US" sz="1400" dirty="0">
                <a:latin typeface="+mj-lt"/>
              </a:rPr>
              <a:t>现在是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hosts</a:t>
            </a:r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文件</a:t>
            </a:r>
            <a:r>
              <a:rPr lang="zh-CN" altLang="en-US" sz="1400" dirty="0">
                <a:latin typeface="+mj-lt"/>
              </a:rPr>
              <a:t>，无后缀</a:t>
            </a:r>
            <a:r>
              <a:rPr lang="en-US" altLang="zh-CN" sz="1400" dirty="0">
                <a:latin typeface="+mj-lt"/>
              </a:rPr>
              <a:t>)</a:t>
            </a:r>
            <a:r>
              <a:rPr lang="zh-CN" altLang="en-US" sz="1400" dirty="0">
                <a:latin typeface="+mj-lt"/>
              </a:rPr>
              <a:t>，所有主机都必须</a:t>
            </a:r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定期</a:t>
            </a:r>
            <a:r>
              <a:rPr lang="zh-CN" altLang="en-US" sz="1400" dirty="0">
                <a:latin typeface="+mj-lt"/>
              </a:rPr>
              <a:t>从相应站点来</a:t>
            </a:r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更新</a:t>
            </a:r>
            <a:r>
              <a:rPr lang="zh-CN" altLang="en-US" sz="1400" dirty="0">
                <a:latin typeface="+mj-lt"/>
              </a:rPr>
              <a:t>该文件，用于同步互联网中主机的新增、变更、消失。</a:t>
            </a:r>
            <a:endParaRPr lang="en-NL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22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3186</Words>
  <Application>Microsoft Macintosh PowerPoint</Application>
  <PresentationFormat>Widescreen</PresentationFormat>
  <Paragraphs>317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Impact</vt:lpstr>
      <vt:lpstr>Wingdings</vt:lpstr>
      <vt:lpstr>Office Theme</vt:lpstr>
      <vt:lpstr>Internet of things </vt:lpstr>
      <vt:lpstr>一文看懂：网址，URL，域名，IP地址，DNS，域名解析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一文看懂：网址，URL，域名，IP地址，DNS，域名解析</dc:title>
  <dc:creator>Xiaolian Yuan</dc:creator>
  <cp:lastModifiedBy>Xiaolian Yuan</cp:lastModifiedBy>
  <cp:revision>22</cp:revision>
  <dcterms:created xsi:type="dcterms:W3CDTF">2020-11-15T14:09:52Z</dcterms:created>
  <dcterms:modified xsi:type="dcterms:W3CDTF">2020-11-15T18:08:47Z</dcterms:modified>
</cp:coreProperties>
</file>