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56"/>
  </p:notesMasterIdLst>
  <p:sldIdLst>
    <p:sldId id="303" r:id="rId2"/>
    <p:sldId id="265" r:id="rId3"/>
    <p:sldId id="256" r:id="rId4"/>
    <p:sldId id="257" r:id="rId5"/>
    <p:sldId id="269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62" r:id="rId14"/>
    <p:sldId id="263" r:id="rId15"/>
    <p:sldId id="264" r:id="rId16"/>
    <p:sldId id="270" r:id="rId17"/>
    <p:sldId id="271" r:id="rId18"/>
    <p:sldId id="272" r:id="rId19"/>
    <p:sldId id="273" r:id="rId20"/>
    <p:sldId id="275" r:id="rId21"/>
    <p:sldId id="278" r:id="rId22"/>
    <p:sldId id="279" r:id="rId23"/>
    <p:sldId id="280" r:id="rId24"/>
    <p:sldId id="281" r:id="rId25"/>
    <p:sldId id="300" r:id="rId26"/>
    <p:sldId id="282" r:id="rId27"/>
    <p:sldId id="276" r:id="rId28"/>
    <p:sldId id="277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7" r:id="rId40"/>
    <p:sldId id="298" r:id="rId41"/>
    <p:sldId id="299" r:id="rId42"/>
    <p:sldId id="304" r:id="rId43"/>
    <p:sldId id="305" r:id="rId44"/>
    <p:sldId id="306" r:id="rId45"/>
    <p:sldId id="307" r:id="rId46"/>
    <p:sldId id="310" r:id="rId47"/>
    <p:sldId id="308" r:id="rId48"/>
    <p:sldId id="309" r:id="rId49"/>
    <p:sldId id="311" r:id="rId50"/>
    <p:sldId id="312" r:id="rId51"/>
    <p:sldId id="313" r:id="rId52"/>
    <p:sldId id="314" r:id="rId53"/>
    <p:sldId id="315" r:id="rId54"/>
    <p:sldId id="316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86" autoAdjust="0"/>
    <p:restoredTop sz="97627" autoAdjust="0"/>
  </p:normalViewPr>
  <p:slideViewPr>
    <p:cSldViewPr>
      <p:cViewPr>
        <p:scale>
          <a:sx n="66" d="100"/>
          <a:sy n="66" d="100"/>
        </p:scale>
        <p:origin x="-136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7716063" cy="777160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0"/>
  <c:chart>
    <c:title>
      <c:tx>
        <c:rich>
          <a:bodyPr/>
          <a:lstStyle/>
          <a:p>
            <a:pPr>
              <a:defRPr/>
            </a:pPr>
            <a:r>
              <a:rPr lang="en-US" sz="2000" b="0" dirty="0"/>
              <a:t>Week wise schedule</a:t>
            </a:r>
          </a:p>
        </c:rich>
      </c:tx>
      <c:layout>
        <c:manualLayout>
          <c:xMode val="edge"/>
          <c:yMode val="edge"/>
          <c:x val="1.1951702480881683E-2"/>
          <c:y val="0.23880597014925373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2.2733703587644438E-2"/>
          <c:y val="0.19230794844674318"/>
          <c:w val="0.54181202370872139"/>
          <c:h val="0.7501976338778556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Schedule</c:v>
                </c:pt>
              </c:strCache>
            </c:strRef>
          </c:tx>
          <c:dLbls>
            <c:txPr>
              <a:bodyPr/>
              <a:lstStyle/>
              <a:p>
                <a:pPr>
                  <a:defRPr b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Sheet1!$A$2:$A$8</c:f>
              <c:strCache>
                <c:ptCount val="7"/>
                <c:pt idx="0">
                  <c:v>Project Title/Definition</c:v>
                </c:pt>
                <c:pt idx="1">
                  <c:v>Project Scope/Objective</c:v>
                </c:pt>
                <c:pt idx="2">
                  <c:v>Existing System,Advantage and disadvantage</c:v>
                </c:pt>
                <c:pt idx="3">
                  <c:v>Proposed  System, Advantage and Disadvantage</c:v>
                </c:pt>
                <c:pt idx="4">
                  <c:v>SRS Requirements,Feasibility Study</c:v>
                </c:pt>
                <c:pt idx="5">
                  <c:v>Modules of Proposed System</c:v>
                </c:pt>
                <c:pt idx="6">
                  <c:v>DFD,ER diagram, Data base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56970790801869564"/>
          <c:y val="0.22164394562620027"/>
          <c:w val="0.41674425116843461"/>
          <c:h val="0.73381419673287163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82A6B-5D53-485F-BA5F-38D21CC92711}" type="datetimeFigureOut">
              <a:rPr lang="en-US" smtClean="0"/>
              <a:pPr/>
              <a:t>30-Apr-21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A36DB-5980-4E14-B250-84EE3676964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A36DB-5980-4E14-B250-84EE3676964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A36DB-5980-4E14-B250-84EE3676964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A36DB-5980-4E14-B250-84EE3676964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09FC-C3AA-4A9E-9D3E-4EED3CFF7F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084AD-8934-4B45-930C-CC3FDCA3A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0350"/>
            <a:ext cx="9144000" cy="1339850"/>
          </a:xfrm>
        </p:spPr>
        <p:txBody>
          <a:bodyPr>
            <a:normAutofit/>
          </a:bodyPr>
          <a:lstStyle/>
          <a:p>
            <a:r>
              <a:rPr lang="en-US" sz="5000" dirty="0"/>
              <a:t>Kadi Sarva Vishwavidyalaya</a:t>
            </a:r>
            <a:endParaRPr lang="en-IN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4002AA-CE5E-4AC8-A65E-73B09D0E5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6868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Bholabhai Patel College of Computer Studies - BCA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B76573AC-C4EB-4A88-AFA3-B54E95F44F14}"/>
              </a:ext>
            </a:extLst>
          </p:cNvPr>
          <p:cNvSpPr txBox="1">
            <a:spLocks/>
          </p:cNvSpPr>
          <p:nvPr/>
        </p:nvSpPr>
        <p:spPr>
          <a:xfrm>
            <a:off x="916618" y="20780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BCA SEMESTER – </a:t>
            </a:r>
            <a:r>
              <a:rPr lang="en-US" sz="3200" dirty="0" smtClean="0"/>
              <a:t>VI</a:t>
            </a:r>
            <a:endParaRPr lang="en-US" sz="3200" dirty="0"/>
          </a:p>
          <a:p>
            <a:r>
              <a:rPr lang="en-US" sz="3200" dirty="0"/>
              <a:t>BCA – </a:t>
            </a:r>
            <a:r>
              <a:rPr lang="en-US" sz="3200" dirty="0" smtClean="0"/>
              <a:t>605</a:t>
            </a:r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3200" dirty="0"/>
              <a:t>“PROJECT PHASE - </a:t>
            </a:r>
            <a:r>
              <a:rPr lang="en-US" sz="3200" dirty="0" smtClean="0"/>
              <a:t>II”</a:t>
            </a:r>
            <a:endParaRPr lang="en-IN" sz="3200" dirty="0"/>
          </a:p>
        </p:txBody>
      </p:sp>
      <p:pic>
        <p:nvPicPr>
          <p:cNvPr id="1028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8B18C603-C05C-46EA-BE5D-D50450DEAF83}"/>
              </a:ext>
            </a:extLst>
          </p:cNvPr>
          <p:cNvSpPr txBox="1">
            <a:spLocks/>
          </p:cNvSpPr>
          <p:nvPr/>
        </p:nvSpPr>
        <p:spPr>
          <a:xfrm>
            <a:off x="914400" y="3657600"/>
            <a:ext cx="68580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“CLOTHIFY YOURSELF”</a:t>
            </a:r>
            <a:endParaRPr lang="en-IN" sz="3200" dirty="0" smtClean="0"/>
          </a:p>
          <a:p>
            <a:endParaRPr lang="en-US" sz="3200" dirty="0">
              <a:highlight>
                <a:srgbClr val="FFFF00"/>
              </a:highlight>
            </a:endParaRPr>
          </a:p>
          <a:p>
            <a:endParaRPr lang="en-US" sz="3200" dirty="0">
              <a:highlight>
                <a:srgbClr val="FFFF00"/>
              </a:highligh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68881F8F-1C09-4DAB-AFBA-04DC1B8F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3725476"/>
              </p:ext>
            </p:extLst>
          </p:nvPr>
        </p:nvGraphicFramePr>
        <p:xfrm>
          <a:off x="381000" y="4419600"/>
          <a:ext cx="8458200" cy="205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124559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11430555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1556322333"/>
                    </a:ext>
                  </a:extLst>
                </a:gridCol>
              </a:tblGrid>
              <a:tr h="373259">
                <a:tc>
                  <a:txBody>
                    <a:bodyPr/>
                    <a:lstStyle/>
                    <a:p>
                      <a:r>
                        <a:rPr lang="en-US" dirty="0"/>
                        <a:t>STUDENT  NAME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 NUMBER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ENROLLMENT NUMBER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54846611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r>
                        <a:rPr lang="en-US" dirty="0" smtClean="0"/>
                        <a:t>PRAJAPATI</a:t>
                      </a:r>
                      <a:r>
                        <a:rPr lang="en-US" baseline="0" dirty="0" smtClean="0"/>
                        <a:t> DHRUV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016075</a:t>
                      </a:r>
                      <a:endParaRPr 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18BCA04080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542407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r>
                        <a:rPr lang="en-US" dirty="0" smtClean="0"/>
                        <a:t>ADIDRAVIDA VIGNESH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016251</a:t>
                      </a:r>
                      <a:endParaRPr 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18BCA04296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8045256"/>
                  </a:ext>
                </a:extLst>
              </a:tr>
              <a:tr h="373259">
                <a:tc>
                  <a:txBody>
                    <a:bodyPr/>
                    <a:lstStyle/>
                    <a:p>
                      <a:r>
                        <a:rPr lang="en-US" dirty="0" smtClean="0"/>
                        <a:t>CHIRAG PANCHAL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016052</a:t>
                      </a:r>
                      <a:endParaRPr 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18BCA04053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445180"/>
                  </a:ext>
                </a:extLst>
              </a:tr>
              <a:tr h="564366">
                <a:tc>
                  <a:txBody>
                    <a:bodyPr/>
                    <a:lstStyle/>
                    <a:p>
                      <a:r>
                        <a:rPr lang="en-US" dirty="0" smtClean="0"/>
                        <a:t>PRAJAPATI YASH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016263</a:t>
                      </a:r>
                      <a:endParaRPr lang="en-US" dirty="0" smtClean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18BCA04312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0812538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4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1524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Operational level problems of existing system:-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7626096" cy="3505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</a:rPr>
              <a:t> Customer opens a lots of  clothes but they leaves 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</a:rPr>
              <a:t>    without buying them.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</a:rPr>
              <a:t> They can’t handle huge number of customer at a 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</a:rPr>
              <a:t>    time.</a:t>
            </a:r>
          </a:p>
          <a:p>
            <a:pPr algn="just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524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Technical level problems of existing system:-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9896" cy="40386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They don’t have computerized system that’s why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they can’t store more data and information.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If existing system buy the computerized system,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it can be expensive for small shop’s.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In existing system there is no back up for data if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system will be crashed then whole data will be lost.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16002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Informational level problems of existing system:-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7473696" cy="4038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</a:rPr>
              <a:t> Due to lack of advertisement management their 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</a:rPr>
              <a:t>    information for the new product can’t reach to the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</a:rPr>
              <a:t>    customers.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</a:rPr>
              <a:t> The cost of advertisement is very expensive.</a:t>
            </a:r>
          </a:p>
          <a:p>
            <a:pPr algn="just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8382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Proposed system:-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7549896" cy="29718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</a:rPr>
              <a:t> Easy way to shop in this pandemic situation.</a:t>
            </a:r>
          </a:p>
          <a:p>
            <a:pPr algn="l"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tx1"/>
                </a:solidFill>
              </a:rPr>
              <a:t> In a proposed system customer can purchase the</a:t>
            </a:r>
          </a:p>
          <a:p>
            <a:pPr algn="l"/>
            <a:r>
              <a:rPr lang="en-US" sz="2600" dirty="0" smtClean="0">
                <a:solidFill>
                  <a:schemeClr val="tx1"/>
                </a:solidFill>
              </a:rPr>
              <a:t>    clothes/products from online platform.</a:t>
            </a:r>
          </a:p>
          <a:p>
            <a:pPr algn="l"/>
            <a:endParaRPr lang="en-US" sz="2600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q"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851648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Advantages of proposed system:-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2057400"/>
            <a:ext cx="7473696" cy="33528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3100" dirty="0" smtClean="0">
                <a:solidFill>
                  <a:schemeClr val="tx1"/>
                </a:solidFill>
              </a:rPr>
              <a:t>Customer can buy the clothes from anywhere.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100" dirty="0" smtClean="0">
                <a:solidFill>
                  <a:schemeClr val="tx1"/>
                </a:solidFill>
              </a:rPr>
              <a:t> Customers can purchase according their choice.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100" dirty="0" smtClean="0">
                <a:solidFill>
                  <a:schemeClr val="tx1"/>
                </a:solidFill>
              </a:rPr>
              <a:t> Filters are included so that customer can easily</a:t>
            </a:r>
          </a:p>
          <a:p>
            <a:pPr algn="just"/>
            <a:r>
              <a:rPr lang="en-US" sz="3100" dirty="0" smtClean="0">
                <a:solidFill>
                  <a:schemeClr val="tx1"/>
                </a:solidFill>
              </a:rPr>
              <a:t>    search their choice.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100" dirty="0" smtClean="0">
                <a:solidFill>
                  <a:schemeClr val="tx1"/>
                </a:solidFill>
              </a:rPr>
              <a:t> Customer can check availability of clothes.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100" dirty="0" smtClean="0">
                <a:solidFill>
                  <a:schemeClr val="tx1"/>
                </a:solidFill>
              </a:rPr>
              <a:t> There are many options of payment like cash on </a:t>
            </a:r>
          </a:p>
          <a:p>
            <a:pPr algn="just"/>
            <a:r>
              <a:rPr lang="en-US" sz="3100" dirty="0" smtClean="0">
                <a:solidFill>
                  <a:schemeClr val="tx1"/>
                </a:solidFill>
              </a:rPr>
              <a:t>    delivery, pay through apps and also net banking.</a:t>
            </a:r>
          </a:p>
          <a:p>
            <a:pPr algn="just">
              <a:buFont typeface="Wingdings" pitchFamily="2" charset="2"/>
              <a:buChar char="q"/>
            </a:pPr>
            <a:r>
              <a:rPr lang="en-US" sz="3100" dirty="0" smtClean="0">
                <a:solidFill>
                  <a:schemeClr val="tx1"/>
                </a:solidFill>
              </a:rPr>
              <a:t> Provide some discounts.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Disadvantages of proposed system:-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473696" cy="3076136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Customer can’t check the clothes/products before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buying it. 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Sometimes customer can facing server problem.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lack of user’s knowledge.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Delivery delay.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It may be problem in clothes size and material.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14400"/>
            <a:ext cx="749808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SRS including functional and non-functional requirement:-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112" y="2286000"/>
            <a:ext cx="7866888" cy="4038600"/>
          </a:xfrm>
        </p:spPr>
        <p:txBody>
          <a:bodyPr numCol="1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Software Tools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:-(For developing)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Wingdings" pitchFamily="2" charset="2"/>
              </a:rPr>
              <a:t>      Database Server:- my SQL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Client:- internet explorer, mozilla fire fox, chrome ,etc.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Development tools:- VS code editor</a:t>
            </a:r>
          </a:p>
          <a:p>
            <a:pPr>
              <a:buNone/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Programming language:- PHP</a:t>
            </a:r>
          </a:p>
          <a:p>
            <a:pPr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5867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sz="2600" dirty="0" smtClean="0"/>
              <a:t>Deployment</a:t>
            </a:r>
            <a:r>
              <a:rPr lang="en-IN" dirty="0" smtClean="0"/>
              <a:t>:-</a:t>
            </a:r>
          </a:p>
          <a:p>
            <a:pPr>
              <a:buNone/>
            </a:pPr>
            <a:r>
              <a:rPr lang="en-IN" dirty="0" smtClean="0"/>
              <a:t>     1</a:t>
            </a:r>
            <a:r>
              <a:rPr lang="en-IN" sz="2600" dirty="0" smtClean="0"/>
              <a:t>. Internet :- A full internet connection require.</a:t>
            </a:r>
          </a:p>
          <a:p>
            <a:pPr>
              <a:buNone/>
            </a:pPr>
            <a:r>
              <a:rPr lang="en-IN" sz="2600" dirty="0" smtClean="0"/>
              <a:t>      2. Operating System:- works on all operating</a:t>
            </a:r>
          </a:p>
          <a:p>
            <a:pPr>
              <a:buNone/>
            </a:pPr>
            <a:r>
              <a:rPr lang="en-IN" sz="2600" dirty="0" smtClean="0"/>
              <a:t>         system.</a:t>
            </a:r>
          </a:p>
          <a:p>
            <a:pPr>
              <a:buNone/>
            </a:pPr>
            <a:r>
              <a:rPr lang="en-IN" sz="2600" dirty="0" smtClean="0"/>
              <a:t>	   3. Hardware requirement:-(Minimum)</a:t>
            </a:r>
          </a:p>
          <a:p>
            <a:pPr>
              <a:buNone/>
            </a:pPr>
            <a:r>
              <a:rPr lang="en-IN" sz="2600" dirty="0" smtClean="0"/>
              <a:t>           In PC:- </a:t>
            </a:r>
          </a:p>
          <a:p>
            <a:pPr>
              <a:buNone/>
            </a:pPr>
            <a:r>
              <a:rPr lang="en-IN" sz="2600" dirty="0" smtClean="0"/>
              <a:t>                       - Processor:- </a:t>
            </a:r>
            <a:r>
              <a:rPr lang="en-US" sz="2600" dirty="0" smtClean="0"/>
              <a:t>Pentium IV 2.66GH</a:t>
            </a:r>
          </a:p>
          <a:p>
            <a:pPr>
              <a:buNone/>
            </a:pPr>
            <a:r>
              <a:rPr lang="en-IN" sz="2600" dirty="0" smtClean="0"/>
              <a:t> 			    - RAM :- 500MB or up to 500MB</a:t>
            </a:r>
          </a:p>
          <a:p>
            <a:pPr>
              <a:buNone/>
            </a:pPr>
            <a:r>
              <a:rPr lang="en-IN" sz="2600" dirty="0" smtClean="0"/>
              <a:t>			    - Hard disk :- 40GB</a:t>
            </a:r>
          </a:p>
          <a:p>
            <a:pPr>
              <a:buNone/>
            </a:pPr>
            <a:r>
              <a:rPr lang="en-IN" sz="2600" dirty="0" smtClean="0"/>
              <a:t>			    - NIC :- For each party</a:t>
            </a:r>
          </a:p>
          <a:p>
            <a:pPr>
              <a:buNone/>
            </a:pPr>
            <a:r>
              <a:rPr lang="en-IN" sz="2600" dirty="0" smtClean="0"/>
              <a:t>		In mobile:-</a:t>
            </a:r>
          </a:p>
          <a:p>
            <a:pPr>
              <a:buNone/>
            </a:pPr>
            <a:r>
              <a:rPr lang="en-IN" sz="2600" dirty="0" smtClean="0"/>
              <a:t>			    - RAM:- 500MB or up to 500MB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0"/>
            <a:ext cx="7498080" cy="556260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600" dirty="0" smtClean="0"/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Hardware Specifications :- </a:t>
            </a:r>
          </a:p>
          <a:p>
            <a:pPr>
              <a:buNone/>
            </a:pPr>
            <a:r>
              <a:rPr lang="en-IN" sz="2600" dirty="0" smtClean="0"/>
              <a:t>          </a:t>
            </a:r>
          </a:p>
          <a:p>
            <a:pPr>
              <a:buNone/>
            </a:pPr>
            <a:r>
              <a:rPr lang="en-IN" sz="2600" dirty="0" smtClean="0"/>
              <a:t>           Processor :- Intel core i3 or up</a:t>
            </a:r>
          </a:p>
          <a:p>
            <a:pPr>
              <a:buNone/>
            </a:pPr>
            <a:r>
              <a:rPr lang="en-IN" sz="2600" dirty="0" smtClean="0"/>
              <a:t>		  Ram :- 2GB</a:t>
            </a:r>
          </a:p>
          <a:p>
            <a:pPr>
              <a:buNone/>
            </a:pPr>
            <a:r>
              <a:rPr lang="en-IN" sz="2600" dirty="0" smtClean="0"/>
              <a:t>	        Hard disk :- 200 GB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Functional requirement in SRS:-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IN" sz="2600" dirty="0" smtClean="0"/>
              <a:t>Customer can login with valid user id and password.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New user can enter with creating new id.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Customer can view/edit personal details &amp; other details.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Customer can view all available product &amp; compare them.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Customer can add their favourite clothes in add to </a:t>
            </a:r>
          </a:p>
          <a:p>
            <a:pPr>
              <a:buNone/>
            </a:pPr>
            <a:r>
              <a:rPr lang="en-IN" sz="2600" dirty="0" smtClean="0"/>
              <a:t>    bag.</a:t>
            </a:r>
            <a:endParaRPr lang="en-US" sz="2600" dirty="0" smtClean="0"/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Customer can buy clothes.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Customer can give the feed back of services &amp;  </a:t>
            </a:r>
          </a:p>
          <a:p>
            <a:pPr>
              <a:buNone/>
            </a:pPr>
            <a:r>
              <a:rPr lang="en-IN" sz="2600" dirty="0" smtClean="0"/>
              <a:t>    product.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Costumer can log out after buying clothes. 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Visitors can visit the site without registration.</a:t>
            </a:r>
          </a:p>
          <a:p>
            <a:pPr>
              <a:buFont typeface="Wingdings" pitchFamily="2" charset="2"/>
              <a:buChar char="q"/>
            </a:pPr>
            <a:endParaRPr lang="en-IN" sz="2600" dirty="0" smtClean="0"/>
          </a:p>
          <a:p>
            <a:pPr>
              <a:buNone/>
            </a:pPr>
            <a:r>
              <a:rPr lang="en-IN" sz="2600" dirty="0" smtClean="0"/>
              <a:t> </a:t>
            </a:r>
          </a:p>
          <a:p>
            <a:pPr>
              <a:buFont typeface="Wingdings" pitchFamily="2" charset="2"/>
              <a:buChar char="q"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406640" cy="1828800"/>
          </a:xfrm>
          <a:noFill/>
        </p:spPr>
        <p:txBody>
          <a:bodyPr>
            <a:scene3d>
              <a:camera prst="orthographicFront"/>
              <a:lightRig rig="sunset" dir="t"/>
            </a:scene3d>
            <a:sp3d extrusionH="57150" prstMaterial="flat">
              <a:bevelT w="38100" h="38100" prst="slope"/>
              <a:bevelB w="82550" h="38100" prst="coolSlant"/>
              <a:contourClr>
                <a:schemeClr val="tx2"/>
              </a:contourClr>
            </a:sp3d>
          </a:bodyPr>
          <a:lstStyle/>
          <a:p>
            <a:pPr algn="ctr"/>
            <a:r>
              <a:rPr lang="en-US" u="sng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lgerian" pitchFamily="82" charset="0"/>
              </a:rPr>
              <a:t>Clothify</a:t>
            </a:r>
            <a:r>
              <a:rPr lang="en-US" u="sng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u="sng" dirty="0" smtClean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Algerian" pitchFamily="82" charset="0"/>
              </a:rPr>
              <a:t>yourself</a:t>
            </a:r>
            <a:endParaRPr lang="en-US" u="sng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lgerian" pitchFamily="82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406640" cy="1295400"/>
          </a:xfrm>
        </p:spPr>
        <p:txBody>
          <a:bodyPr>
            <a:scene3d>
              <a:camera prst="orthographicFront"/>
              <a:lightRig rig="sunset" dir="t"/>
            </a:scene3d>
            <a:sp3d extrusionH="57150">
              <a:bevelT w="57150" h="38100" prst="artDeco"/>
              <a:bevelB w="38100" h="38100" prst="slope"/>
            </a:sp3d>
          </a:bodyPr>
          <a:lstStyle/>
          <a:p>
            <a:pPr algn="ctr"/>
            <a:r>
              <a:rPr lang="en-US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0070C0"/>
                </a:solidFill>
                <a:latin typeface="Algerian" pitchFamily="82" charset="0"/>
              </a:rPr>
              <a:t>The online shopping hub</a:t>
            </a:r>
            <a:endParaRPr lang="en-US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b="1" smtClean="0"/>
              <a:pPr/>
              <a:t>2</a:t>
            </a:fld>
            <a:endParaRPr lang="en-US" b="1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Non-Function requirement:-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IN" sz="2600" dirty="0" smtClean="0"/>
              <a:t>Provide 24*7 service. 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Give fast response to customer.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The system shall contains a huge number of items          </a:t>
            </a:r>
            <a:r>
              <a:rPr lang="en-US" sz="2600" dirty="0" smtClean="0"/>
              <a:t>                                  &amp; user without any fault.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Security :-Must be accessible for administrator only.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Database should be maintain &amp; update quickly.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Portability :- Portable for any devices.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In proposed system admin required web hosting </a:t>
            </a:r>
          </a:p>
          <a:p>
            <a:pPr>
              <a:buNone/>
            </a:pPr>
            <a:r>
              <a:rPr lang="en-IN" sz="2600" dirty="0" smtClean="0"/>
              <a:t>   and web space. </a:t>
            </a:r>
          </a:p>
          <a:p>
            <a:pPr>
              <a:buFont typeface="Wingdings" pitchFamily="2" charset="2"/>
              <a:buChar char="q"/>
            </a:pPr>
            <a:r>
              <a:rPr lang="en-IN" sz="2600" dirty="0" smtClean="0"/>
              <a:t>Admin need updated version of data base.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Feasibility Study:-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dirty="0" smtClean="0"/>
              <a:t>In preliminary investigation feasibility study has three aspects.  </a:t>
            </a:r>
          </a:p>
          <a:p>
            <a:pPr>
              <a:buNone/>
            </a:pPr>
            <a:r>
              <a:rPr lang="en-IN" sz="2400" dirty="0" smtClean="0"/>
              <a:t>             1.Technical Feasibility</a:t>
            </a:r>
          </a:p>
          <a:p>
            <a:pPr>
              <a:buNone/>
            </a:pPr>
            <a:r>
              <a:rPr lang="en-IN" sz="2400" dirty="0" smtClean="0"/>
              <a:t> 		   2.Operational Feasibility</a:t>
            </a:r>
          </a:p>
          <a:p>
            <a:pPr>
              <a:buNone/>
            </a:pPr>
            <a:r>
              <a:rPr lang="en-IN" sz="2400" dirty="0" smtClean="0"/>
              <a:t>		   3.Economical Feasibility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66888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IN" sz="2600" dirty="0" smtClean="0"/>
          </a:p>
          <a:p>
            <a:pPr>
              <a:buFont typeface="Wingdings" pitchFamily="2" charset="2"/>
              <a:buChar char="v"/>
            </a:pPr>
            <a:r>
              <a:rPr lang="en-IN" sz="2600" dirty="0" smtClean="0"/>
              <a:t> </a:t>
            </a:r>
            <a:r>
              <a:rPr lang="en-IN" sz="2800" dirty="0" smtClean="0"/>
              <a:t>Technical Feasibility:- </a:t>
            </a:r>
          </a:p>
          <a:p>
            <a:pPr>
              <a:buNone/>
            </a:pPr>
            <a:r>
              <a:rPr lang="en-IN" sz="2800" dirty="0" smtClean="0"/>
              <a:t>   </a:t>
            </a:r>
          </a:p>
          <a:p>
            <a:pPr marL="928116" lvl="1" indent="-571500">
              <a:buFont typeface="+mj-lt"/>
              <a:buAutoNum type="arabicPeriod"/>
            </a:pPr>
            <a:r>
              <a:rPr lang="en-IN" sz="2600" dirty="0" smtClean="0"/>
              <a:t>proposed system needs low configuration system.</a:t>
            </a:r>
          </a:p>
          <a:p>
            <a:pPr marL="928116" lvl="1" indent="-571500">
              <a:buFont typeface="+mj-lt"/>
              <a:buAutoNum type="arabicPeriod"/>
            </a:pPr>
            <a:r>
              <a:rPr lang="en-IN" sz="2600" dirty="0" smtClean="0"/>
              <a:t>Proposed system does not need technical expertise.</a:t>
            </a:r>
          </a:p>
          <a:p>
            <a:pPr marL="928116" lvl="1" indent="-571500">
              <a:buFont typeface="+mj-lt"/>
              <a:buAutoNum type="arabicPeriod"/>
            </a:pPr>
            <a:r>
              <a:rPr lang="en-US" sz="2600" dirty="0" smtClean="0"/>
              <a:t>Proposed system can handled multiple users at a time.  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04800"/>
            <a:ext cx="7498080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sz="2800" dirty="0" smtClean="0"/>
              <a:t>Operational Feasibility:- </a:t>
            </a:r>
            <a:endParaRPr lang="en-IN" sz="2600" dirty="0" smtClean="0"/>
          </a:p>
          <a:p>
            <a:pPr algn="just">
              <a:buNone/>
            </a:pPr>
            <a:r>
              <a:rPr lang="en-IN" sz="2600" dirty="0" smtClean="0"/>
              <a:t>      </a:t>
            </a:r>
          </a:p>
          <a:p>
            <a:pPr algn="just">
              <a:buNone/>
            </a:pPr>
            <a:r>
              <a:rPr lang="en-IN" sz="2600" dirty="0" smtClean="0"/>
              <a:t>       </a:t>
            </a:r>
            <a:r>
              <a:rPr lang="en-IN" sz="2600" dirty="0" smtClean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en-IN" sz="2600" dirty="0" smtClean="0"/>
              <a:t>The proposed system will improve the total</a:t>
            </a:r>
          </a:p>
          <a:p>
            <a:pPr algn="just">
              <a:buNone/>
            </a:pPr>
            <a:r>
              <a:rPr lang="en-IN" sz="2600" dirty="0" smtClean="0"/>
              <a:t>          performance. </a:t>
            </a:r>
          </a:p>
          <a:p>
            <a:pPr algn="just">
              <a:buNone/>
            </a:pPr>
            <a:r>
              <a:rPr lang="en-IN" sz="2600" dirty="0" smtClean="0"/>
              <a:t>       </a:t>
            </a:r>
            <a:r>
              <a:rPr lang="en-IN" sz="2600" dirty="0" smtClean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en-IN" sz="2600" dirty="0" smtClean="0"/>
              <a:t>The proposed system will be available to the </a:t>
            </a:r>
          </a:p>
          <a:p>
            <a:pPr algn="just">
              <a:buNone/>
            </a:pPr>
            <a:r>
              <a:rPr lang="en-IN" sz="2600" dirty="0" smtClean="0"/>
              <a:t>          customers throughout the globe.</a:t>
            </a:r>
          </a:p>
          <a:p>
            <a:pPr algn="just">
              <a:buNone/>
            </a:pPr>
            <a:r>
              <a:rPr lang="en-IN" sz="2600" dirty="0" smtClean="0"/>
              <a:t>       </a:t>
            </a:r>
            <a:r>
              <a:rPr lang="en-IN" sz="2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IN" sz="2600" dirty="0" smtClean="0"/>
              <a:t>. The proposed system will provide a better</a:t>
            </a:r>
          </a:p>
          <a:p>
            <a:pPr algn="just">
              <a:buNone/>
            </a:pPr>
            <a:r>
              <a:rPr lang="en-IN" sz="2600" dirty="0" smtClean="0"/>
              <a:t>          market for different dealers.</a:t>
            </a:r>
          </a:p>
          <a:p>
            <a:pPr algn="just">
              <a:buNone/>
            </a:pPr>
            <a:endParaRPr lang="en-IN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14400"/>
            <a:ext cx="7498080" cy="5334000"/>
          </a:xfrm>
        </p:spPr>
        <p:txBody>
          <a:bodyPr>
            <a:normAutofit/>
          </a:bodyPr>
          <a:lstStyle/>
          <a:p>
            <a:pPr marL="596646" indent="-514350">
              <a:buFont typeface="Wingdings" pitchFamily="2" charset="2"/>
              <a:buChar char="v"/>
            </a:pPr>
            <a:r>
              <a:rPr lang="en-US" sz="2800" dirty="0" smtClean="0"/>
              <a:t>Economical feasibility:-</a:t>
            </a:r>
            <a:endParaRPr lang="en-US" sz="2600" dirty="0" smtClean="0"/>
          </a:p>
          <a:p>
            <a:pPr marL="596646" indent="-514350">
              <a:buAutoNum type="arabicPeriod"/>
            </a:pPr>
            <a:endParaRPr lang="en-US" sz="2600" dirty="0" smtClean="0"/>
          </a:p>
          <a:p>
            <a:pPr marL="596646" indent="-514350">
              <a:buAutoNum type="arabicPeriod"/>
            </a:pPr>
            <a:r>
              <a:rPr lang="en-US" sz="2600" dirty="0" smtClean="0"/>
              <a:t>The cost of hardware and software is affordable.</a:t>
            </a:r>
          </a:p>
          <a:p>
            <a:pPr marL="596646" indent="-514350">
              <a:buAutoNum type="arabicPeriod"/>
            </a:pPr>
            <a:r>
              <a:rPr lang="en-US" sz="2600" dirty="0" smtClean="0"/>
              <a:t>High increase in the amount of profit earned by going global.</a:t>
            </a:r>
          </a:p>
          <a:p>
            <a:pPr marL="596646" indent="-514350">
              <a:buAutoNum type="arabicPeriod"/>
            </a:pPr>
            <a:r>
              <a:rPr lang="en-US" sz="2600" dirty="0" smtClean="0"/>
              <a:t>Easy and cheap maintenance of the system possible.</a:t>
            </a:r>
          </a:p>
          <a:p>
            <a:pPr marL="596646" indent="-514350">
              <a:buAutoNum type="arabicPeriod"/>
            </a:pPr>
            <a:r>
              <a:rPr lang="en-US" sz="2600" dirty="0" smtClean="0"/>
              <a:t>Very cheap price for going global.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Schedule Feasibility:-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133600"/>
          <a:ext cx="7239000" cy="3505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09600"/>
                <a:gridCol w="3733800"/>
                <a:gridCol w="2895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duration(Week)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Title/Definition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Project Scope/Objective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Existing System, Advantage and Disadvantage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Proposed  System, Advantage and Disadvantage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SRS Requirements, Feasibility 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Modules of Proposed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DFD,ER diagram, Data 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19200" y="1443335"/>
            <a:ext cx="362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Schedule Feasibility Table:-</a:t>
            </a:r>
            <a:endParaRPr lang="en-US" sz="2400" dirty="0"/>
          </a:p>
        </p:txBody>
      </p:sp>
      <p:pic>
        <p:nvPicPr>
          <p:cNvPr id="10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14400"/>
            <a:ext cx="749808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Schedule Feasibility Pie chart:-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Proposed System Module:-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3600" dirty="0" smtClean="0"/>
              <a:t>User interface </a:t>
            </a:r>
          </a:p>
          <a:p>
            <a:pPr marL="539496" indent="-457200">
              <a:buNone/>
            </a:pPr>
            <a:r>
              <a:rPr lang="en-IN" sz="2400" dirty="0" smtClean="0"/>
              <a:t>          1.   Log in</a:t>
            </a:r>
          </a:p>
          <a:p>
            <a:pPr marL="539496" indent="-457200">
              <a:buNone/>
            </a:pPr>
            <a:r>
              <a:rPr lang="en-IN" sz="2400" dirty="0" smtClean="0"/>
              <a:t>          2.   Registration</a:t>
            </a:r>
          </a:p>
          <a:p>
            <a:pPr marL="539496" indent="-457200">
              <a:buNone/>
            </a:pPr>
            <a:r>
              <a:rPr lang="en-IN" sz="2400" dirty="0" smtClean="0"/>
              <a:t>          3.   Personal data editing</a:t>
            </a:r>
          </a:p>
          <a:p>
            <a:pPr marL="539496" indent="-457200">
              <a:buNone/>
            </a:pPr>
            <a:r>
              <a:rPr lang="en-IN" sz="2400" dirty="0" smtClean="0"/>
              <a:t>          4.   Search</a:t>
            </a:r>
            <a:r>
              <a:rPr lang="en-US" sz="2400" dirty="0" smtClean="0"/>
              <a:t> bar</a:t>
            </a:r>
          </a:p>
          <a:p>
            <a:pPr marL="539496" indent="-457200">
              <a:buNone/>
            </a:pPr>
            <a:r>
              <a:rPr lang="en-IN" sz="2400" dirty="0" smtClean="0"/>
              <a:t>          5.    Add to favourite</a:t>
            </a:r>
          </a:p>
          <a:p>
            <a:pPr marL="539496" indent="-457200">
              <a:buNone/>
            </a:pPr>
            <a:r>
              <a:rPr lang="en-IN" sz="2400" dirty="0" smtClean="0"/>
              <a:t>          6.    Cart</a:t>
            </a:r>
          </a:p>
          <a:p>
            <a:pPr marL="539496" indent="-457200">
              <a:buNone/>
            </a:pPr>
            <a:r>
              <a:rPr lang="en-IN" sz="2400" dirty="0" smtClean="0"/>
              <a:t>          7.    Payment</a:t>
            </a:r>
          </a:p>
          <a:p>
            <a:pPr marL="539496" indent="-457200">
              <a:buNone/>
            </a:pPr>
            <a:r>
              <a:rPr lang="en-IN" sz="2400" dirty="0" smtClean="0"/>
              <a:t>          8.    Support</a:t>
            </a:r>
          </a:p>
          <a:p>
            <a:pPr>
              <a:buNone/>
            </a:pPr>
            <a:endParaRPr lang="en-I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49808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/>
              <a:t>Interface</a:t>
            </a:r>
            <a:r>
              <a:rPr lang="en-IN" sz="2400" dirty="0" smtClean="0"/>
              <a:t>  for Administrator:-</a:t>
            </a:r>
          </a:p>
          <a:p>
            <a:pPr algn="just">
              <a:buNone/>
            </a:pPr>
            <a:r>
              <a:rPr lang="en-IN" sz="2400" dirty="0" smtClean="0"/>
              <a:t>      1.   The administrator will have a different login id.</a:t>
            </a:r>
          </a:p>
          <a:p>
            <a:pPr algn="just">
              <a:buNone/>
            </a:pPr>
            <a:r>
              <a:rPr lang="en-IN" sz="2400" dirty="0" smtClean="0"/>
              <a:t>      2.   Access and manage the whole database.</a:t>
            </a:r>
          </a:p>
          <a:p>
            <a:pPr algn="just">
              <a:buNone/>
            </a:pPr>
            <a:r>
              <a:rPr lang="en-IN" sz="2400" dirty="0" smtClean="0"/>
              <a:t>          </a:t>
            </a:r>
            <a:r>
              <a:rPr lang="en-IN" sz="1600" dirty="0" smtClean="0"/>
              <a:t>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Context level DFD:-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9" name="Picture 8" descr="context level dfd - Page 1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202"/>
            <a:ext cx="8305800" cy="3555797"/>
          </a:xfrm>
          <a:prstGeom prst="rect">
            <a:avLst/>
          </a:prstGeom>
        </p:spPr>
      </p:pic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19200" y="3352800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3800" y="33528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91000" y="2819400"/>
            <a:ext cx="1524000" cy="152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CLOTHIFY YOURSELF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851648" cy="2819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Title:-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    </a:t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         </a:t>
            </a:r>
            <a:r>
              <a:rPr lang="en-US" sz="24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Clothify yourself</a:t>
            </a:r>
            <a:r>
              <a:rPr lang="en-US" sz="2400" dirty="0" smtClean="0">
                <a:latin typeface="Arial Black" pitchFamily="34" charset="0"/>
              </a:rPr>
              <a:t/>
            </a:r>
            <a:br>
              <a:rPr lang="en-US" sz="2400" dirty="0" smtClean="0">
                <a:latin typeface="Arial Black" pitchFamily="34" charset="0"/>
              </a:rPr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Definition:-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549896" cy="1981200"/>
          </a:xfrm>
          <a:noFill/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Clothify yourself is web based system which allow consumer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to directly buy clothes from online.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First level DFD:-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 descr="context level df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7767084" cy="6172200"/>
          </a:xfrm>
          <a:prstGeom prst="rect">
            <a:avLst/>
          </a:prstGeom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95400" y="35814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09800" y="18288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81200" y="1905000"/>
            <a:ext cx="1295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TBLCUSTOMER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1905000"/>
            <a:ext cx="1295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TBLUSERACCOUNT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8400" y="2438400"/>
            <a:ext cx="1295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TBLPRODUCT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9800" y="3657600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TBLWISHLIST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48400" y="4648200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TBLORDER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8400" y="5257800"/>
            <a:ext cx="1295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TBLSUMMARY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00" y="358140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419600" y="3429000"/>
            <a:ext cx="9144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3.0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WISHLIST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Second level DFD:-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 descr="context level dfd - Pag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1600"/>
            <a:ext cx="8305800" cy="4653261"/>
          </a:xfrm>
          <a:prstGeom prst="rect">
            <a:avLst/>
          </a:prstGeom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477000" y="2057400"/>
            <a:ext cx="129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TBLCUSTOMER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4343400"/>
            <a:ext cx="1295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TBLUSERACCOUNT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350520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72400" y="35052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level DFD:-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 descr="context level dfd - Page 3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38200"/>
            <a:ext cx="8229600" cy="5868013"/>
          </a:xfrm>
          <a:prstGeom prst="rect">
            <a:avLst/>
          </a:prstGeom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95400" y="35052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3800" y="3505200"/>
            <a:ext cx="1295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TBLPRODUCT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level DFD:-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9" name="Picture 8" descr="context level dfd - Page 3 (1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399"/>
            <a:ext cx="8305800" cy="4635781"/>
          </a:xfrm>
          <a:prstGeom prst="rect">
            <a:avLst/>
          </a:prstGeom>
        </p:spPr>
      </p:pic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19200" y="403860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43800" y="4114800"/>
            <a:ext cx="1371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TBLWISHLIST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00600" y="1752600"/>
            <a:ext cx="9906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3.1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WISHLIST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00600" y="3200400"/>
            <a:ext cx="990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3.2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 to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WISHLIST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00600" y="4648200"/>
            <a:ext cx="990600" cy="838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3.3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Remove from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WISHLIST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level DFD:-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7" descr="context level dfd - Page 3 (1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01230"/>
            <a:ext cx="8382000" cy="4842369"/>
          </a:xfrm>
          <a:prstGeom prst="rect">
            <a:avLst/>
          </a:prstGeom>
        </p:spPr>
      </p:pic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19200" y="327660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96200" y="335280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0" y="2667000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TBLORDER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0" y="4114800"/>
            <a:ext cx="1066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TBLORDER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Second level DFD:-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 descr="Blank 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8305800" cy="4822371"/>
          </a:xfrm>
          <a:prstGeom prst="rect">
            <a:avLst/>
          </a:prstGeom>
        </p:spPr>
      </p:pic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19200" y="342900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6200" y="342900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4290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tblsummary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248400" y="3429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48400" y="3810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419600" y="990600"/>
            <a:ext cx="1143000" cy="533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Online shopping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066800" y="4191000"/>
            <a:ext cx="1143000" cy="533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tblsummary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066800" y="1828800"/>
            <a:ext cx="1143000" cy="533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tblcustomer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5791200" y="3733800"/>
            <a:ext cx="1295400" cy="533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tblproduct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200400" y="1752600"/>
            <a:ext cx="10668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Belong to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7" idx="3"/>
            <a:endCxn id="9" idx="1"/>
          </p:cNvCxnSpPr>
          <p:nvPr/>
        </p:nvCxnSpPr>
        <p:spPr>
          <a:xfrm>
            <a:off x="2209800" y="2095500"/>
            <a:ext cx="99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  <a:endCxn id="4" idx="2"/>
          </p:cNvCxnSpPr>
          <p:nvPr/>
        </p:nvCxnSpPr>
        <p:spPr>
          <a:xfrm flipV="1">
            <a:off x="4267200" y="1524000"/>
            <a:ext cx="723900" cy="5715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33" idx="1"/>
          </p:cNvCxnSpPr>
          <p:nvPr/>
        </p:nvCxnSpPr>
        <p:spPr>
          <a:xfrm rot="16200000" flipH="1">
            <a:off x="2057400" y="1943100"/>
            <a:ext cx="1028700" cy="186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3505200" y="3048000"/>
            <a:ext cx="10668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Buys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3" idx="3"/>
            <a:endCxn id="8" idx="1"/>
          </p:cNvCxnSpPr>
          <p:nvPr/>
        </p:nvCxnSpPr>
        <p:spPr>
          <a:xfrm>
            <a:off x="4572000" y="3390900"/>
            <a:ext cx="1219200" cy="609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Decision 44"/>
          <p:cNvSpPr/>
          <p:nvPr/>
        </p:nvSpPr>
        <p:spPr>
          <a:xfrm>
            <a:off x="1066800" y="2971800"/>
            <a:ext cx="1143000" cy="762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7" idx="2"/>
            <a:endCxn id="45" idx="0"/>
          </p:cNvCxnSpPr>
          <p:nvPr/>
        </p:nvCxnSpPr>
        <p:spPr>
          <a:xfrm rot="5400000">
            <a:off x="1333500" y="2667000"/>
            <a:ext cx="60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2"/>
            <a:endCxn id="6" idx="0"/>
          </p:cNvCxnSpPr>
          <p:nvPr/>
        </p:nvCxnSpPr>
        <p:spPr>
          <a:xfrm rot="5400000">
            <a:off x="1409700" y="3962400"/>
            <a:ext cx="457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2"/>
            <a:endCxn id="58" idx="0"/>
          </p:cNvCxnSpPr>
          <p:nvPr/>
        </p:nvCxnSpPr>
        <p:spPr>
          <a:xfrm rot="5400000">
            <a:off x="1143000" y="4762500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Flowchart: Decision 57"/>
          <p:cNvSpPr/>
          <p:nvPr/>
        </p:nvSpPr>
        <p:spPr>
          <a:xfrm>
            <a:off x="609600" y="5257800"/>
            <a:ext cx="1143000" cy="762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Does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91" idx="3"/>
            <a:endCxn id="72" idx="1"/>
          </p:cNvCxnSpPr>
          <p:nvPr/>
        </p:nvCxnSpPr>
        <p:spPr>
          <a:xfrm>
            <a:off x="5181600" y="5638800"/>
            <a:ext cx="457200" cy="15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Flowchart: Process 71"/>
          <p:cNvSpPr/>
          <p:nvPr/>
        </p:nvSpPr>
        <p:spPr>
          <a:xfrm>
            <a:off x="5638800" y="5410200"/>
            <a:ext cx="1143000" cy="457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tblwishlist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>
            <a:stCxn id="8" idx="2"/>
            <a:endCxn id="80" idx="0"/>
          </p:cNvCxnSpPr>
          <p:nvPr/>
        </p:nvCxnSpPr>
        <p:spPr>
          <a:xfrm rot="5400000">
            <a:off x="6286500" y="44196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lowchart: Decision 79"/>
          <p:cNvSpPr/>
          <p:nvPr/>
        </p:nvSpPr>
        <p:spPr>
          <a:xfrm>
            <a:off x="5867400" y="4572000"/>
            <a:ext cx="11430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Added to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0" idx="3"/>
            <a:endCxn id="72" idx="3"/>
          </p:cNvCxnSpPr>
          <p:nvPr/>
        </p:nvCxnSpPr>
        <p:spPr>
          <a:xfrm flipH="1">
            <a:off x="6781800" y="4914900"/>
            <a:ext cx="228600" cy="723900"/>
          </a:xfrm>
          <a:prstGeom prst="bentConnector3">
            <a:avLst>
              <a:gd name="adj1" fmla="val -1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" idx="3"/>
            <a:endCxn id="90" idx="0"/>
          </p:cNvCxnSpPr>
          <p:nvPr/>
        </p:nvCxnSpPr>
        <p:spPr>
          <a:xfrm>
            <a:off x="5562600" y="1257300"/>
            <a:ext cx="190500" cy="5715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Flowchart: Decision 89"/>
          <p:cNvSpPr/>
          <p:nvPr/>
        </p:nvSpPr>
        <p:spPr>
          <a:xfrm>
            <a:off x="5181600" y="1828800"/>
            <a:ext cx="1143000" cy="762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Manage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7239000" y="31242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Proid</a:t>
            </a:r>
            <a:endParaRPr lang="en-US" sz="1100" dirty="0"/>
          </a:p>
        </p:txBody>
      </p:sp>
      <p:sp>
        <p:nvSpPr>
          <p:cNvPr id="100" name="Oval 99"/>
          <p:cNvSpPr/>
          <p:nvPr/>
        </p:nvSpPr>
        <p:spPr>
          <a:xfrm>
            <a:off x="7848600" y="35814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Proprice</a:t>
            </a:r>
            <a:endParaRPr lang="en-US" sz="900" dirty="0"/>
          </a:p>
        </p:txBody>
      </p:sp>
      <p:sp>
        <p:nvSpPr>
          <p:cNvPr id="101" name="Oval 100"/>
          <p:cNvSpPr/>
          <p:nvPr/>
        </p:nvSpPr>
        <p:spPr>
          <a:xfrm>
            <a:off x="8001000" y="41148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Prodesc</a:t>
            </a:r>
            <a:endParaRPr lang="en-US" sz="900" dirty="0"/>
          </a:p>
        </p:txBody>
      </p:sp>
      <p:cxnSp>
        <p:nvCxnSpPr>
          <p:cNvPr id="103" name="Straight Connector 102"/>
          <p:cNvCxnSpPr>
            <a:stCxn id="8" idx="3"/>
            <a:endCxn id="99" idx="2"/>
          </p:cNvCxnSpPr>
          <p:nvPr/>
        </p:nvCxnSpPr>
        <p:spPr>
          <a:xfrm flipV="1">
            <a:off x="7086600" y="3352800"/>
            <a:ext cx="152400" cy="64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" idx="3"/>
            <a:endCxn id="101" idx="1"/>
          </p:cNvCxnSpPr>
          <p:nvPr/>
        </p:nvCxnSpPr>
        <p:spPr>
          <a:xfrm>
            <a:off x="7086600" y="4000500"/>
            <a:ext cx="1037152" cy="181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8" idx="3"/>
            <a:endCxn id="100" idx="2"/>
          </p:cNvCxnSpPr>
          <p:nvPr/>
        </p:nvCxnSpPr>
        <p:spPr>
          <a:xfrm flipV="1">
            <a:off x="7086600" y="3810000"/>
            <a:ext cx="762000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914400" y="990600"/>
            <a:ext cx="838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cusuname</a:t>
            </a:r>
            <a:endParaRPr lang="en-US" sz="1050" dirty="0"/>
          </a:p>
        </p:txBody>
      </p:sp>
      <p:sp>
        <p:nvSpPr>
          <p:cNvPr id="115" name="Oval 114"/>
          <p:cNvSpPr/>
          <p:nvPr/>
        </p:nvSpPr>
        <p:spPr>
          <a:xfrm>
            <a:off x="1524000" y="7620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customer</a:t>
            </a:r>
            <a:r>
              <a:rPr lang="en-US" sz="1100" dirty="0" err="1" smtClean="0"/>
              <a:t>id</a:t>
            </a:r>
            <a:endParaRPr lang="en-US" sz="1100" dirty="0"/>
          </a:p>
        </p:txBody>
      </p:sp>
      <p:sp>
        <p:nvSpPr>
          <p:cNvPr id="116" name="Oval 115"/>
          <p:cNvSpPr/>
          <p:nvPr/>
        </p:nvSpPr>
        <p:spPr>
          <a:xfrm>
            <a:off x="2057400" y="1143000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cuspass</a:t>
            </a:r>
            <a:endParaRPr lang="en-US" sz="1050" dirty="0"/>
          </a:p>
        </p:txBody>
      </p:sp>
      <p:sp>
        <p:nvSpPr>
          <p:cNvPr id="117" name="Oval 116"/>
          <p:cNvSpPr/>
          <p:nvPr/>
        </p:nvSpPr>
        <p:spPr>
          <a:xfrm>
            <a:off x="228600" y="14478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fname</a:t>
            </a:r>
            <a:endParaRPr lang="en-US" sz="1100" dirty="0"/>
          </a:p>
        </p:txBody>
      </p:sp>
      <p:sp>
        <p:nvSpPr>
          <p:cNvPr id="118" name="Oval 117"/>
          <p:cNvSpPr/>
          <p:nvPr/>
        </p:nvSpPr>
        <p:spPr>
          <a:xfrm>
            <a:off x="152400" y="19050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lname</a:t>
            </a:r>
            <a:endParaRPr lang="en-US" sz="1050" dirty="0"/>
          </a:p>
        </p:txBody>
      </p:sp>
      <p:cxnSp>
        <p:nvCxnSpPr>
          <p:cNvPr id="119" name="Straight Connector 118"/>
          <p:cNvCxnSpPr>
            <a:stCxn id="7" idx="1"/>
            <a:endCxn id="118" idx="6"/>
          </p:cNvCxnSpPr>
          <p:nvPr/>
        </p:nvCxnSpPr>
        <p:spPr>
          <a:xfrm rot="10800000" flipV="1">
            <a:off x="990600" y="2095500"/>
            <a:ext cx="76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7" idx="5"/>
            <a:endCxn id="7" idx="1"/>
          </p:cNvCxnSpPr>
          <p:nvPr/>
        </p:nvCxnSpPr>
        <p:spPr>
          <a:xfrm rot="16200000" flipH="1">
            <a:off x="876697" y="1905396"/>
            <a:ext cx="257455" cy="12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4" idx="5"/>
            <a:endCxn id="7" idx="0"/>
          </p:cNvCxnSpPr>
          <p:nvPr/>
        </p:nvCxnSpPr>
        <p:spPr>
          <a:xfrm rot="16200000" flipH="1">
            <a:off x="1475137" y="1665637"/>
            <a:ext cx="317874" cy="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7" idx="0"/>
            <a:endCxn id="115" idx="4"/>
          </p:cNvCxnSpPr>
          <p:nvPr/>
        </p:nvCxnSpPr>
        <p:spPr>
          <a:xfrm rot="5400000" flipH="1" flipV="1">
            <a:off x="1485900" y="1371600"/>
            <a:ext cx="6096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6" idx="4"/>
            <a:endCxn id="7" idx="0"/>
          </p:cNvCxnSpPr>
          <p:nvPr/>
        </p:nvCxnSpPr>
        <p:spPr>
          <a:xfrm rot="5400000">
            <a:off x="2114550" y="1276350"/>
            <a:ext cx="76200" cy="1028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609600" y="35052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payment</a:t>
            </a:r>
            <a:endParaRPr lang="en-US" sz="900" dirty="0"/>
          </a:p>
        </p:txBody>
      </p:sp>
      <p:sp>
        <p:nvSpPr>
          <p:cNvPr id="136" name="Oval 135"/>
          <p:cNvSpPr/>
          <p:nvPr/>
        </p:nvSpPr>
        <p:spPr>
          <a:xfrm>
            <a:off x="0" y="45720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summary</a:t>
            </a:r>
            <a:r>
              <a:rPr lang="en-US" sz="900" dirty="0" err="1" smtClean="0"/>
              <a:t>id</a:t>
            </a:r>
            <a:endParaRPr lang="en-US" sz="900" dirty="0"/>
          </a:p>
        </p:txBody>
      </p:sp>
      <p:cxnSp>
        <p:nvCxnSpPr>
          <p:cNvPr id="137" name="Straight Connector 136"/>
          <p:cNvCxnSpPr>
            <a:stCxn id="6" idx="1"/>
            <a:endCxn id="135" idx="4"/>
          </p:cNvCxnSpPr>
          <p:nvPr/>
        </p:nvCxnSpPr>
        <p:spPr>
          <a:xfrm rot="10800000">
            <a:off x="1028700" y="3962400"/>
            <a:ext cx="38100" cy="495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6" idx="1"/>
            <a:endCxn id="136" idx="0"/>
          </p:cNvCxnSpPr>
          <p:nvPr/>
        </p:nvCxnSpPr>
        <p:spPr>
          <a:xfrm rot="10800000" flipV="1">
            <a:off x="419100" y="4457700"/>
            <a:ext cx="64770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228600" y="0"/>
            <a:ext cx="749808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ER diagram:-</a:t>
            </a:r>
            <a:endParaRPr lang="en-US" sz="3600" dirty="0"/>
          </a:p>
        </p:txBody>
      </p:sp>
      <p:cxnSp>
        <p:nvCxnSpPr>
          <p:cNvPr id="95" name="Straight Connector 94"/>
          <p:cNvCxnSpPr>
            <a:stCxn id="90" idx="3"/>
            <a:endCxn id="102" idx="1"/>
          </p:cNvCxnSpPr>
          <p:nvPr/>
        </p:nvCxnSpPr>
        <p:spPr>
          <a:xfrm>
            <a:off x="6324600" y="2209800"/>
            <a:ext cx="381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Flowchart: Process 101"/>
          <p:cNvSpPr/>
          <p:nvPr/>
        </p:nvSpPr>
        <p:spPr>
          <a:xfrm>
            <a:off x="6705600" y="1981200"/>
            <a:ext cx="838200" cy="457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tbbluseraccount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/>
          <p:cNvCxnSpPr>
            <a:stCxn id="8" idx="0"/>
            <a:endCxn id="185" idx="2"/>
          </p:cNvCxnSpPr>
          <p:nvPr/>
        </p:nvCxnSpPr>
        <p:spPr>
          <a:xfrm rot="5400000" flipH="1" flipV="1">
            <a:off x="6324600" y="36195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5867400" y="2819400"/>
            <a:ext cx="1143000" cy="6858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Manage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9" name="Straight Connector 87"/>
          <p:cNvCxnSpPr>
            <a:stCxn id="102" idx="2"/>
            <a:endCxn id="185" idx="3"/>
          </p:cNvCxnSpPr>
          <p:nvPr/>
        </p:nvCxnSpPr>
        <p:spPr>
          <a:xfrm rot="5400000">
            <a:off x="6705600" y="2743200"/>
            <a:ext cx="723900" cy="1143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Oval 191"/>
          <p:cNvSpPr/>
          <p:nvPr/>
        </p:nvSpPr>
        <p:spPr>
          <a:xfrm>
            <a:off x="7010400" y="11430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userid</a:t>
            </a:r>
            <a:endParaRPr lang="en-US" sz="1100" dirty="0"/>
          </a:p>
        </p:txBody>
      </p:sp>
      <p:sp>
        <p:nvSpPr>
          <p:cNvPr id="193" name="Oval 192"/>
          <p:cNvSpPr/>
          <p:nvPr/>
        </p:nvSpPr>
        <p:spPr>
          <a:xfrm>
            <a:off x="7696200" y="1524000"/>
            <a:ext cx="1447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U_name</a:t>
            </a:r>
            <a:endParaRPr lang="en-US" sz="1100" dirty="0"/>
          </a:p>
        </p:txBody>
      </p:sp>
      <p:sp>
        <p:nvSpPr>
          <p:cNvPr id="194" name="Oval 193"/>
          <p:cNvSpPr/>
          <p:nvPr/>
        </p:nvSpPr>
        <p:spPr>
          <a:xfrm>
            <a:off x="7848600" y="2209800"/>
            <a:ext cx="12954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U_pass</a:t>
            </a:r>
            <a:endParaRPr lang="en-US" sz="1100" dirty="0"/>
          </a:p>
        </p:txBody>
      </p:sp>
      <p:cxnSp>
        <p:nvCxnSpPr>
          <p:cNvPr id="195" name="Straight Connector 194"/>
          <p:cNvCxnSpPr>
            <a:stCxn id="102" idx="0"/>
            <a:endCxn id="193" idx="2"/>
          </p:cNvCxnSpPr>
          <p:nvPr/>
        </p:nvCxnSpPr>
        <p:spPr>
          <a:xfrm rot="5400000" flipH="1" flipV="1">
            <a:off x="7334250" y="1619250"/>
            <a:ext cx="152400" cy="57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02" idx="3"/>
            <a:endCxn id="194" idx="1"/>
          </p:cNvCxnSpPr>
          <p:nvPr/>
        </p:nvCxnSpPr>
        <p:spPr>
          <a:xfrm>
            <a:off x="7543800" y="2209800"/>
            <a:ext cx="494507" cy="89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02" idx="0"/>
            <a:endCxn id="192" idx="3"/>
          </p:cNvCxnSpPr>
          <p:nvPr/>
        </p:nvCxnSpPr>
        <p:spPr>
          <a:xfrm rot="5400000" flipH="1" flipV="1">
            <a:off x="6904949" y="1752997"/>
            <a:ext cx="447955" cy="8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5791200" y="457200"/>
            <a:ext cx="11430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Website name</a:t>
            </a:r>
            <a:endParaRPr lang="en-US" sz="1100" dirty="0"/>
          </a:p>
        </p:txBody>
      </p:sp>
      <p:cxnSp>
        <p:nvCxnSpPr>
          <p:cNvPr id="216" name="Straight Connector 215"/>
          <p:cNvCxnSpPr>
            <a:stCxn id="4" idx="3"/>
            <a:endCxn id="215" idx="3"/>
          </p:cNvCxnSpPr>
          <p:nvPr/>
        </p:nvCxnSpPr>
        <p:spPr>
          <a:xfrm flipV="1">
            <a:off x="5562600" y="977526"/>
            <a:ext cx="395989" cy="279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6858000" y="6019800"/>
            <a:ext cx="8382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id</a:t>
            </a:r>
            <a:endParaRPr lang="en-US" sz="1100" dirty="0"/>
          </a:p>
        </p:txBody>
      </p:sp>
      <p:sp>
        <p:nvSpPr>
          <p:cNvPr id="227" name="Oval 226"/>
          <p:cNvSpPr/>
          <p:nvPr/>
        </p:nvSpPr>
        <p:spPr>
          <a:xfrm>
            <a:off x="6172200" y="6400800"/>
            <a:ext cx="9906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cusid</a:t>
            </a:r>
            <a:endParaRPr lang="en-US" sz="1100" dirty="0"/>
          </a:p>
        </p:txBody>
      </p:sp>
      <p:cxnSp>
        <p:nvCxnSpPr>
          <p:cNvPr id="228" name="Straight Connector 67"/>
          <p:cNvCxnSpPr>
            <a:stCxn id="227" idx="0"/>
            <a:endCxn id="72" idx="2"/>
          </p:cNvCxnSpPr>
          <p:nvPr/>
        </p:nvCxnSpPr>
        <p:spPr>
          <a:xfrm rot="16200000" flipV="1">
            <a:off x="6172200" y="5905500"/>
            <a:ext cx="533400" cy="4572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67"/>
          <p:cNvCxnSpPr>
            <a:stCxn id="226" idx="0"/>
            <a:endCxn id="72" idx="2"/>
          </p:cNvCxnSpPr>
          <p:nvPr/>
        </p:nvCxnSpPr>
        <p:spPr>
          <a:xfrm rot="16200000" flipV="1">
            <a:off x="6667500" y="5410200"/>
            <a:ext cx="152400" cy="10668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133600" y="184046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6507366" y="1978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6172200" y="3502223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6172108" y="4267200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69" name="Rectangle 68"/>
          <p:cNvSpPr/>
          <p:nvPr/>
        </p:nvSpPr>
        <p:spPr>
          <a:xfrm>
            <a:off x="6781800" y="5410200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70" name="Flowchart: Process 69"/>
          <p:cNvSpPr/>
          <p:nvPr/>
        </p:nvSpPr>
        <p:spPr>
          <a:xfrm>
            <a:off x="2514600" y="5410200"/>
            <a:ext cx="1143000" cy="457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tblo</a:t>
            </a:r>
            <a:r>
              <a:rPr lang="en-US" sz="1200" dirty="0" err="1" smtClean="0">
                <a:solidFill>
                  <a:schemeClr val="tx1"/>
                </a:solidFill>
              </a:rPr>
              <a:t>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1" name="Flowchart: Decision 90"/>
          <p:cNvSpPr/>
          <p:nvPr/>
        </p:nvSpPr>
        <p:spPr>
          <a:xfrm>
            <a:off x="4038600" y="5334000"/>
            <a:ext cx="1143000" cy="609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Made of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54"/>
          <p:cNvCxnSpPr>
            <a:stCxn id="70" idx="3"/>
            <a:endCxn id="91" idx="1"/>
          </p:cNvCxnSpPr>
          <p:nvPr/>
        </p:nvCxnSpPr>
        <p:spPr>
          <a:xfrm>
            <a:off x="3657600" y="5638800"/>
            <a:ext cx="381000" cy="15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54"/>
          <p:cNvCxnSpPr>
            <a:stCxn id="70" idx="1"/>
            <a:endCxn id="58" idx="3"/>
          </p:cNvCxnSpPr>
          <p:nvPr/>
        </p:nvCxnSpPr>
        <p:spPr>
          <a:xfrm rot="10800000">
            <a:off x="1752600" y="5638800"/>
            <a:ext cx="762000" cy="15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3581400" y="5438001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5410108" y="5410200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5486400" y="3733800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39" name="Rectangle 138"/>
          <p:cNvSpPr/>
          <p:nvPr/>
        </p:nvSpPr>
        <p:spPr>
          <a:xfrm>
            <a:off x="1782966" y="228600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0" name="Rectangle 139"/>
          <p:cNvSpPr/>
          <p:nvPr/>
        </p:nvSpPr>
        <p:spPr>
          <a:xfrm>
            <a:off x="4724400" y="152400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1" name="Rectangle 140"/>
          <p:cNvSpPr/>
          <p:nvPr/>
        </p:nvSpPr>
        <p:spPr>
          <a:xfrm>
            <a:off x="5486400" y="121920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2" name="Rectangle 141"/>
          <p:cNvSpPr/>
          <p:nvPr/>
        </p:nvSpPr>
        <p:spPr>
          <a:xfrm>
            <a:off x="1554366" y="395942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3" name="Rectangle 142"/>
          <p:cNvSpPr/>
          <p:nvPr/>
        </p:nvSpPr>
        <p:spPr>
          <a:xfrm>
            <a:off x="1600200" y="472142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144" name="Oval 143"/>
          <p:cNvSpPr/>
          <p:nvPr/>
        </p:nvSpPr>
        <p:spPr>
          <a:xfrm>
            <a:off x="0" y="3962400"/>
            <a:ext cx="9906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customerid</a:t>
            </a:r>
            <a:endParaRPr lang="en-US" sz="900" dirty="0"/>
          </a:p>
        </p:txBody>
      </p:sp>
      <p:cxnSp>
        <p:nvCxnSpPr>
          <p:cNvPr id="146" name="Straight Connector 145"/>
          <p:cNvCxnSpPr>
            <a:stCxn id="6" idx="1"/>
            <a:endCxn id="144" idx="6"/>
          </p:cNvCxnSpPr>
          <p:nvPr/>
        </p:nvCxnSpPr>
        <p:spPr>
          <a:xfrm rot="10800000">
            <a:off x="990600" y="4191000"/>
            <a:ext cx="76200" cy="266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0" y="24384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cityadd</a:t>
            </a:r>
            <a:endParaRPr lang="en-US" sz="1050" dirty="0"/>
          </a:p>
        </p:txBody>
      </p:sp>
      <p:cxnSp>
        <p:nvCxnSpPr>
          <p:cNvPr id="160" name="Straight Connector 159"/>
          <p:cNvCxnSpPr>
            <a:stCxn id="7" idx="1"/>
            <a:endCxn id="159" idx="6"/>
          </p:cNvCxnSpPr>
          <p:nvPr/>
        </p:nvCxnSpPr>
        <p:spPr>
          <a:xfrm rot="10800000" flipV="1">
            <a:off x="838200" y="2095500"/>
            <a:ext cx="228600" cy="57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2285908" y="5410200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165" name="Oval 164"/>
          <p:cNvSpPr/>
          <p:nvPr/>
        </p:nvSpPr>
        <p:spPr>
          <a:xfrm>
            <a:off x="1524000" y="6248400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Orderid</a:t>
            </a:r>
            <a:endParaRPr lang="en-US" sz="900" dirty="0"/>
          </a:p>
        </p:txBody>
      </p:sp>
      <p:cxnSp>
        <p:nvCxnSpPr>
          <p:cNvPr id="166" name="Straight Connector 54"/>
          <p:cNvCxnSpPr>
            <a:stCxn id="70" idx="2"/>
            <a:endCxn id="165" idx="0"/>
          </p:cNvCxnSpPr>
          <p:nvPr/>
        </p:nvCxnSpPr>
        <p:spPr>
          <a:xfrm rot="5400000">
            <a:off x="2381250" y="5543550"/>
            <a:ext cx="381000" cy="10287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2667000" y="64008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proid</a:t>
            </a:r>
            <a:endParaRPr lang="en-US" sz="1000" dirty="0"/>
          </a:p>
        </p:txBody>
      </p:sp>
      <p:cxnSp>
        <p:nvCxnSpPr>
          <p:cNvPr id="170" name="Straight Connector 54"/>
          <p:cNvCxnSpPr>
            <a:stCxn id="70" idx="2"/>
            <a:endCxn id="169" idx="0"/>
          </p:cNvCxnSpPr>
          <p:nvPr/>
        </p:nvCxnSpPr>
        <p:spPr>
          <a:xfrm rot="5400000">
            <a:off x="2819400" y="6134100"/>
            <a:ext cx="533400" cy="15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5334000" y="64008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proid</a:t>
            </a:r>
            <a:endParaRPr lang="en-US" sz="1100" dirty="0"/>
          </a:p>
        </p:txBody>
      </p:sp>
      <p:cxnSp>
        <p:nvCxnSpPr>
          <p:cNvPr id="178" name="Straight Connector 54"/>
          <p:cNvCxnSpPr>
            <a:stCxn id="72" idx="2"/>
            <a:endCxn id="177" idx="0"/>
          </p:cNvCxnSpPr>
          <p:nvPr/>
        </p:nvCxnSpPr>
        <p:spPr>
          <a:xfrm rot="5400000">
            <a:off x="5715000" y="5905500"/>
            <a:ext cx="533400" cy="4572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4648200" y="6019800"/>
            <a:ext cx="1066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wishdate</a:t>
            </a:r>
            <a:endParaRPr lang="en-US" sz="1100" dirty="0"/>
          </a:p>
        </p:txBody>
      </p:sp>
      <p:cxnSp>
        <p:nvCxnSpPr>
          <p:cNvPr id="188" name="Straight Connector 54"/>
          <p:cNvCxnSpPr>
            <a:stCxn id="72" idx="2"/>
            <a:endCxn id="187" idx="7"/>
          </p:cNvCxnSpPr>
          <p:nvPr/>
        </p:nvCxnSpPr>
        <p:spPr>
          <a:xfrm rot="5400000">
            <a:off x="5769279" y="5656893"/>
            <a:ext cx="230515" cy="651529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3505200" y="6019800"/>
            <a:ext cx="12192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orderedqty</a:t>
            </a:r>
            <a:endParaRPr lang="en-US" sz="1000" dirty="0"/>
          </a:p>
        </p:txBody>
      </p:sp>
      <p:cxnSp>
        <p:nvCxnSpPr>
          <p:cNvPr id="199" name="Straight Connector 54"/>
          <p:cNvCxnSpPr>
            <a:stCxn id="70" idx="2"/>
            <a:endCxn id="198" idx="1"/>
          </p:cNvCxnSpPr>
          <p:nvPr/>
        </p:nvCxnSpPr>
        <p:spPr>
          <a:xfrm rot="16200000" flipH="1">
            <a:off x="3258508" y="5694992"/>
            <a:ext cx="252833" cy="59764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Flowchart: Process 220"/>
          <p:cNvSpPr/>
          <p:nvPr/>
        </p:nvSpPr>
        <p:spPr>
          <a:xfrm>
            <a:off x="2667000" y="4343400"/>
            <a:ext cx="1295400" cy="5334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tblcategory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2" name="Straight Connector 221"/>
          <p:cNvCxnSpPr>
            <a:stCxn id="230" idx="1"/>
            <a:endCxn id="221" idx="3"/>
          </p:cNvCxnSpPr>
          <p:nvPr/>
        </p:nvCxnSpPr>
        <p:spPr>
          <a:xfrm rot="10800000" flipV="1">
            <a:off x="3962400" y="4572000"/>
            <a:ext cx="457200" cy="38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Flowchart: Decision 229"/>
          <p:cNvSpPr/>
          <p:nvPr/>
        </p:nvSpPr>
        <p:spPr>
          <a:xfrm>
            <a:off x="4419600" y="4267200"/>
            <a:ext cx="990600" cy="6096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Buys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8" name="Straight Connector 237"/>
          <p:cNvCxnSpPr>
            <a:stCxn id="8" idx="1"/>
            <a:endCxn id="230" idx="3"/>
          </p:cNvCxnSpPr>
          <p:nvPr/>
        </p:nvCxnSpPr>
        <p:spPr>
          <a:xfrm rot="10800000" flipV="1">
            <a:off x="5410200" y="4000500"/>
            <a:ext cx="381000" cy="57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3962400" y="4343400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242" name="Rectangle 241"/>
          <p:cNvSpPr/>
          <p:nvPr/>
        </p:nvSpPr>
        <p:spPr>
          <a:xfrm>
            <a:off x="5486308" y="3962400"/>
            <a:ext cx="304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</a:t>
            </a:r>
            <a:endParaRPr lang="en-US" sz="1200" dirty="0"/>
          </a:p>
        </p:txBody>
      </p:sp>
      <p:sp>
        <p:nvSpPr>
          <p:cNvPr id="243" name="Oval 242"/>
          <p:cNvSpPr/>
          <p:nvPr/>
        </p:nvSpPr>
        <p:spPr>
          <a:xfrm>
            <a:off x="2209800" y="3581400"/>
            <a:ext cx="10668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cateid</a:t>
            </a:r>
            <a:endParaRPr lang="en-US" sz="1100" dirty="0"/>
          </a:p>
        </p:txBody>
      </p:sp>
      <p:sp>
        <p:nvSpPr>
          <p:cNvPr id="244" name="Oval 243"/>
          <p:cNvSpPr/>
          <p:nvPr/>
        </p:nvSpPr>
        <p:spPr>
          <a:xfrm>
            <a:off x="3276600" y="3733800"/>
            <a:ext cx="1066800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categories</a:t>
            </a:r>
            <a:endParaRPr lang="en-US" sz="1050" dirty="0"/>
          </a:p>
        </p:txBody>
      </p:sp>
      <p:cxnSp>
        <p:nvCxnSpPr>
          <p:cNvPr id="245" name="Straight Connector 54"/>
          <p:cNvCxnSpPr>
            <a:stCxn id="221" idx="0"/>
            <a:endCxn id="243" idx="4"/>
          </p:cNvCxnSpPr>
          <p:nvPr/>
        </p:nvCxnSpPr>
        <p:spPr>
          <a:xfrm rot="16200000" flipV="1">
            <a:off x="2952750" y="3981450"/>
            <a:ext cx="152400" cy="5715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54"/>
          <p:cNvCxnSpPr>
            <a:stCxn id="221" idx="0"/>
            <a:endCxn id="244" idx="4"/>
          </p:cNvCxnSpPr>
          <p:nvPr/>
        </p:nvCxnSpPr>
        <p:spPr>
          <a:xfrm rot="5400000" flipH="1" flipV="1">
            <a:off x="3524250" y="4057650"/>
            <a:ext cx="76200" cy="49530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934200" y="2438400"/>
            <a:ext cx="300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05" name="Rectangle 104"/>
          <p:cNvSpPr/>
          <p:nvPr/>
        </p:nvSpPr>
        <p:spPr>
          <a:xfrm>
            <a:off x="1447800" y="2362200"/>
            <a:ext cx="22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pic>
        <p:nvPicPr>
          <p:cNvPr id="110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24" name="Oval 123"/>
          <p:cNvSpPr/>
          <p:nvPr/>
        </p:nvSpPr>
        <p:spPr>
          <a:xfrm>
            <a:off x="7467600" y="457200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Proqty</a:t>
            </a:r>
            <a:endParaRPr lang="en-US" sz="1100" dirty="0"/>
          </a:p>
        </p:txBody>
      </p:sp>
      <p:cxnSp>
        <p:nvCxnSpPr>
          <p:cNvPr id="125" name="Straight Connector 124"/>
          <p:cNvCxnSpPr>
            <a:stCxn id="8" idx="3"/>
            <a:endCxn id="124" idx="0"/>
          </p:cNvCxnSpPr>
          <p:nvPr/>
        </p:nvCxnSpPr>
        <p:spPr>
          <a:xfrm>
            <a:off x="7086600" y="4000500"/>
            <a:ext cx="800100" cy="57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dictionary:-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66800" y="1219200"/>
            <a:ext cx="14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1.tblcustomer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447800" y="1828800"/>
          <a:ext cx="7696200" cy="3332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645"/>
                <a:gridCol w="1392554"/>
                <a:gridCol w="838200"/>
                <a:gridCol w="1447800"/>
                <a:gridCol w="2286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 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 of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 of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cusuname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 of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r>
                        <a:rPr lang="en-US" baseline="0" dirty="0" smtClean="0"/>
                        <a:t> of user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smtClean="0"/>
                        <a:t>Gender </a:t>
                      </a:r>
                      <a:r>
                        <a:rPr lang="en-US" baseline="0" dirty="0" smtClean="0"/>
                        <a:t>of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Contact no. of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cityadd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of user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47800" y="1295400"/>
          <a:ext cx="7543800" cy="2590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/>
                <a:gridCol w="1371600"/>
                <a:gridCol w="762000"/>
                <a:gridCol w="14478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 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name of </a:t>
                      </a:r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U_username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username </a:t>
                      </a:r>
                      <a:r>
                        <a:rPr lang="en-US" dirty="0" smtClean="0"/>
                        <a:t>of </a:t>
                      </a:r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U_pass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U_role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r>
                        <a:rPr lang="en-US" baseline="0" dirty="0" smtClean="0"/>
                        <a:t> of 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r>
                        <a:rPr lang="en-US" baseline="0" dirty="0" smtClean="0"/>
                        <a:t> of user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19200" y="838200"/>
            <a:ext cx="2543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2.tbluser account(admin)</a:t>
            </a:r>
            <a:endParaRPr lang="en-US" dirty="0"/>
          </a:p>
        </p:txBody>
      </p:sp>
      <p:pic>
        <p:nvPicPr>
          <p:cNvPr id="13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838200"/>
            <a:ext cx="1397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/>
              <a:t>.tblproduct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1397000"/>
          <a:ext cx="7162800" cy="4348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32560"/>
                <a:gridCol w="1310640"/>
                <a:gridCol w="685800"/>
                <a:gridCol w="13716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 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id of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originalprice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Original price of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image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prostats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Availibility</a:t>
                      </a:r>
                      <a:r>
                        <a:rPr lang="en-US" dirty="0" smtClean="0"/>
                        <a:t> of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ownername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Owner name of product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Ownerphone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 number of owner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762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Project scope:-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7854696" cy="33528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It is a web base application.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Reduce the manual work.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It is fully handled by the administration.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Clothify yourself provide user friendly interface.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447800"/>
          <a:ext cx="7162800" cy="2763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47800"/>
                <a:gridCol w="1371600"/>
                <a:gridCol w="685800"/>
                <a:gridCol w="1371600"/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 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orderedqty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r>
                        <a:rPr lang="en-US" baseline="0" dirty="0" smtClean="0"/>
                        <a:t> of ordered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Ordered</a:t>
                      </a:r>
                      <a:r>
                        <a:rPr lang="en-US" baseline="0" dirty="0" err="1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doublr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r>
                        <a:rPr lang="en-US" baseline="0" dirty="0" smtClean="0"/>
                        <a:t> of ordered product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219200" y="990600"/>
            <a:ext cx="1255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r>
              <a:rPr lang="en-US" dirty="0" smtClean="0"/>
              <a:t>.tblorder</a:t>
            </a:r>
            <a:r>
              <a:rPr lang="en-US" dirty="0" smtClean="0"/>
              <a:t>:-</a:t>
            </a:r>
            <a:endParaRPr lang="en-US" dirty="0"/>
          </a:p>
        </p:txBody>
      </p:sp>
      <p:pic>
        <p:nvPicPr>
          <p:cNvPr id="12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914400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dirty="0" smtClean="0"/>
              <a:t>.tblsummary:-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1397000"/>
          <a:ext cx="7848599" cy="3977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69720"/>
                <a:gridCol w="1352631"/>
                <a:gridCol w="751461"/>
                <a:gridCol w="1586419"/>
                <a:gridCol w="25883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summaryid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 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Foreign key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Paymentmethod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Payment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orderednum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Ordered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orderedstats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Availibility</a:t>
                      </a:r>
                      <a:r>
                        <a:rPr lang="en-US" dirty="0" smtClean="0"/>
                        <a:t> of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claimdate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order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delfee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Delivery fee of order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1524000"/>
          <a:ext cx="7315200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63040"/>
                <a:gridCol w="1289992"/>
                <a:gridCol w="752168"/>
                <a:gridCol w="14478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Cateid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id of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 name of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 id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685800"/>
            <a:ext cx="15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r>
              <a:rPr lang="en-US" dirty="0" smtClean="0"/>
              <a:t>.tblcategory</a:t>
            </a:r>
            <a:r>
              <a:rPr lang="en-US" dirty="0" smtClean="0"/>
              <a:t>:-</a:t>
            </a:r>
            <a:endParaRPr lang="en-US" dirty="0"/>
          </a:p>
        </p:txBody>
      </p:sp>
      <p:pic>
        <p:nvPicPr>
          <p:cNvPr id="7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1600" y="3733800"/>
            <a:ext cx="130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7.tblwishlist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47800" y="4267200"/>
          <a:ext cx="731520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463040"/>
                <a:gridCol w="1289992"/>
                <a:gridCol w="752168"/>
                <a:gridCol w="14478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Constraint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</a:t>
                      </a:r>
                      <a:r>
                        <a:rPr lang="en-US" dirty="0" smtClean="0"/>
                        <a:t>of product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Foreign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product id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wishdate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wish product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9" descr="admin logi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1524000"/>
            <a:ext cx="7620000" cy="42672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3657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81250" algn="l"/>
              </a:tabLst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990600" y="1219200"/>
            <a:ext cx="7315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>
                <a:tab pos="2381250" algn="l"/>
              </a:tabLst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Mangal" pitchFamily="18" charset="0"/>
              </a:rPr>
              <a:t>Admin login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dmin panel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143000" y="1676400"/>
            <a:ext cx="7619999" cy="4495800"/>
          </a:xfrm>
          <a:prstGeom prst="rect">
            <a:avLst/>
          </a:prstGeom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143000" y="1295400"/>
            <a:ext cx="6248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2.Admin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dashboard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dd new product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524000"/>
            <a:ext cx="7086600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143000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3.Product add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dd new category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524000"/>
            <a:ext cx="7315200" cy="426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1066800"/>
            <a:ext cx="2053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4.Add new category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list of order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066800" y="1447800"/>
            <a:ext cx="7620000" cy="449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3000" y="990600"/>
            <a:ext cx="157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5.List of orders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ser register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066800" y="1676399"/>
            <a:ext cx="7620000" cy="4648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143000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6.User registration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ser login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600200"/>
            <a:ext cx="7315200" cy="47243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7800" y="1143000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7.User login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851648" cy="13716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Project Objective:-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2133600"/>
            <a:ext cx="7549896" cy="35814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To Provide online shopping to customer.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To Provide More facilities than local shop.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Proposed system manage the information of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shopping.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To Reduce time and money.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Clothify yourself manage the details of shopping,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payments, bills, product, and customer details.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user panel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447800"/>
            <a:ext cx="7086600" cy="4343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0" y="838200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8.User panel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 descr="user car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7391400" cy="434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1143000"/>
            <a:ext cx="120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9.User cart</a:t>
            </a:r>
            <a:endParaRPr lang="en-US" dirty="0"/>
          </a:p>
        </p:txBody>
      </p:sp>
      <p:pic>
        <p:nvPicPr>
          <p:cNvPr id="7" name="Picture 6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ser order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295400" y="1524000"/>
            <a:ext cx="7239000" cy="449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1143000"/>
            <a:ext cx="1476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10.User order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ser account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524000"/>
            <a:ext cx="7162800" cy="464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200" y="1066800"/>
            <a:ext cx="170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11.User account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ser order invoice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1447800"/>
            <a:ext cx="7620000" cy="487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990600"/>
            <a:ext cx="173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12.Order invoice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Technology used:-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2133600"/>
            <a:ext cx="7397496" cy="19050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Front end:- PHP , HTML , CSS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Back end:- MY 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219200"/>
            <a:ext cx="7851648" cy="9906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Existing system:-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7315200" cy="27432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It is traditional way to buy a clothes.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In existing system customer come and buy clothes from the shop.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9952" y="685800"/>
            <a:ext cx="7851648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Advantages of Existing System:-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473696" cy="46482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Customer can check the quality and also check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clothes size.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Customer can inspect the clothes closely before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buy it.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Customer don’t have to wait day or  week to get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the clothes/product.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Customer can buy clothes immediately from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shop.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Customer get satisfying clothes/products from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shop.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9952" y="685800"/>
            <a:ext cx="7851648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Disadvantage of Existing System:-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7473696" cy="3152336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Customer waste too much time to choose the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product.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It may be possible customers can’t purchase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clothes because varieties are limited in the shop.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It can be expensive.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 Shopping in a crowded place it is more harmful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in this pandemic situation.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B09FC-C3AA-4A9E-9D3E-4EED3CFF7FF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4" descr="Kadi Sarva Vishwavidyalaya | Kar bhala Hoga Bhala">
            <a:extLst>
              <a:ext uri="{FF2B5EF4-FFF2-40B4-BE49-F238E27FC236}">
                <a16:creationId xmlns:a16="http://schemas.microsoft.com/office/drawing/2014/main" xmlns="" id="{895B70BC-5723-408A-A057-6E5D3503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14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pccs-Bca - Community College | Facebook - 144 Photos">
            <a:extLst>
              <a:ext uri="{FF2B5EF4-FFF2-40B4-BE49-F238E27FC236}">
                <a16:creationId xmlns:a16="http://schemas.microsoft.com/office/drawing/2014/main" xmlns="" id="{7A218E34-3BF4-4EF2-8E54-0D0719E3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1765</Words>
  <Application>Microsoft Office PowerPoint</Application>
  <PresentationFormat>On-screen Show (4:3)</PresentationFormat>
  <Paragraphs>660</Paragraphs>
  <Slides>54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Kadi Sarva Vishwavidyalaya</vt:lpstr>
      <vt:lpstr>Clothify yourself</vt:lpstr>
      <vt:lpstr> Title:-                 Clothify yourself  Definition:-</vt:lpstr>
      <vt:lpstr>Project scope:-</vt:lpstr>
      <vt:lpstr>Project Objective:-</vt:lpstr>
      <vt:lpstr>Technology used:-</vt:lpstr>
      <vt:lpstr>Existing system:-</vt:lpstr>
      <vt:lpstr>Advantages of Existing System:-</vt:lpstr>
      <vt:lpstr>Disadvantage of Existing System:-</vt:lpstr>
      <vt:lpstr>Operational level problems of existing system:-</vt:lpstr>
      <vt:lpstr>Technical level problems of existing system:-</vt:lpstr>
      <vt:lpstr>Informational level problems of existing system:-</vt:lpstr>
      <vt:lpstr>Proposed system:-</vt:lpstr>
      <vt:lpstr>Advantages of proposed system:-</vt:lpstr>
      <vt:lpstr>Disadvantages of proposed system:-</vt:lpstr>
      <vt:lpstr>SRS including functional and non-functional requirement:-</vt:lpstr>
      <vt:lpstr>Slide 17</vt:lpstr>
      <vt:lpstr>Slide 18</vt:lpstr>
      <vt:lpstr>Functional requirement in SRS:-</vt:lpstr>
      <vt:lpstr>Non-Function requirement:-</vt:lpstr>
      <vt:lpstr>Feasibility Study:-</vt:lpstr>
      <vt:lpstr>Slide 22</vt:lpstr>
      <vt:lpstr>Slide 23</vt:lpstr>
      <vt:lpstr>Slide 24</vt:lpstr>
      <vt:lpstr>Schedule Feasibility:-</vt:lpstr>
      <vt:lpstr>Schedule Feasibility Pie chart:-</vt:lpstr>
      <vt:lpstr>Proposed System Module:-</vt:lpstr>
      <vt:lpstr>Slide 28</vt:lpstr>
      <vt:lpstr>Context level DFD:-</vt:lpstr>
      <vt:lpstr>First level DFD:-</vt:lpstr>
      <vt:lpstr>Second level DFD:-</vt:lpstr>
      <vt:lpstr>Second level DFD:-</vt:lpstr>
      <vt:lpstr>Second level DFD:-</vt:lpstr>
      <vt:lpstr>Second level DFD:-</vt:lpstr>
      <vt:lpstr>Second level DFD:-</vt:lpstr>
      <vt:lpstr>ER diagram:-</vt:lpstr>
      <vt:lpstr>Data dictionary:-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Clothify yourself</dc:title>
  <dc:creator>admin</dc:creator>
  <cp:lastModifiedBy>admin</cp:lastModifiedBy>
  <cp:revision>211</cp:revision>
  <dcterms:created xsi:type="dcterms:W3CDTF">2020-08-28T05:13:16Z</dcterms:created>
  <dcterms:modified xsi:type="dcterms:W3CDTF">2021-04-30T08:44:16Z</dcterms:modified>
</cp:coreProperties>
</file>