
<file path=[Content_Types].xml><?xml version="1.0" encoding="utf-8"?>
<Types xmlns="http://schemas.openxmlformats.org/package/2006/content-types">
  <Default Extension="jfif" ContentType="image/jpeg"/>
  <Default Extension="jpeg" ContentType="image/jpeg"/>
  <Default Extension="jp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8" r:id="rId2"/>
    <p:sldId id="257" r:id="rId3"/>
    <p:sldId id="259" r:id="rId4"/>
    <p:sldId id="260" r:id="rId5"/>
    <p:sldId id="261" r:id="rId6"/>
    <p:sldId id="263"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20A08-4725-4443-89B0-F0DC95BA2867}" type="datetimeFigureOut">
              <a:rPr lang="en-US" smtClean="0"/>
              <a:t>6/15/2021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B85064-7FBC-47C2-B27D-82CBD10F57BC}" type="slidenum">
              <a:rPr lang="en-US" smtClean="0"/>
              <a:t>‹#›</a:t>
            </a:fld>
            <a:endParaRPr lang="en-US"/>
          </a:p>
        </p:txBody>
      </p:sp>
    </p:spTree>
    <p:extLst>
      <p:ext uri="{BB962C8B-B14F-4D97-AF65-F5344CB8AC3E}">
        <p14:creationId xmlns:p14="http://schemas.microsoft.com/office/powerpoint/2010/main" val="300514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2F26C8-F2D8-4BFE-A46B-D4CFA5F97F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98B04F-82C3-4C87-BE8B-1F9FBA54D2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C52A05-2998-468D-BFE3-69A64061FFCD}"/>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D73635B5-5F99-4295-89BB-12FABD599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9066A2-B330-4E6E-94BC-968CEDF23AE8}"/>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20242972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05A52-9865-4ACB-987B-A98B9F28A08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1B11E3-FE20-427F-A151-8034D98B65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7D1669-0BA1-478A-A7CD-E2666A08516A}"/>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65C282C5-A431-4F2B-934C-A68ABE28EF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CFDD46-F9B3-47FD-B0BD-86C874C7EEAB}"/>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309643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97C424-6940-491A-B356-FFD8B630B4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88F14B-B349-4524-BD89-B91023FDF1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DD373-6618-4500-A7C8-F885DF98CE4F}"/>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6BDFF1DE-30FC-48D8-8554-4865A6D67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827B0-1EDE-4CEF-A9E6-3F55BEAC114B}"/>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2906488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9779A-F7EE-499A-A5A5-D0300A0A63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2D23C3-EAB4-47F4-AD6A-17274FA96D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D40C01-A391-4BE9-99EA-BFDC08E2570E}"/>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DC928931-DF0E-4AEC-ABDC-A64492C9A3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89B9CC-0E73-4307-B856-A7AF724425D0}"/>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3989742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96E5B-35B0-45B2-BB86-87BE9F37A0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CE97D2-DF18-43B1-90B4-C6A9E0B8B8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0642D0-B579-4B0B-939F-CFF71DDDBFBA}"/>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6CCCD48F-5A9B-46E9-9927-CAF47E2DD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A5347-6737-4FF5-A0D7-D4FEECFABDB5}"/>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501937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A3FF7-2B01-441D-B1DC-93130771CB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A0C9EE-F533-4220-961F-51FDFFD812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58A2C07-317F-45ED-9DE7-B5AAACEC85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E0AF89F-30EB-4E77-8D1B-7C9FD7DE1910}"/>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6" name="Footer Placeholder 5">
            <a:extLst>
              <a:ext uri="{FF2B5EF4-FFF2-40B4-BE49-F238E27FC236}">
                <a16:creationId xmlns:a16="http://schemas.microsoft.com/office/drawing/2014/main" id="{794DC8A6-4DD1-45BE-A723-A6CB135C9A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0A737-08C0-443D-B672-823EECA45899}"/>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2392134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7631B-EDB5-4045-85EB-0B973DD731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F201EEF-443E-4CC4-9A04-7D010F1644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D56620-D21A-430D-9213-F15B827474D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BC4F88-A062-4568-84DB-57C40404F7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AC731-2F28-44B9-BF32-4B0B5D1558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192735-D572-480B-BF3F-1AAB89573F62}"/>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8" name="Footer Placeholder 7">
            <a:extLst>
              <a:ext uri="{FF2B5EF4-FFF2-40B4-BE49-F238E27FC236}">
                <a16:creationId xmlns:a16="http://schemas.microsoft.com/office/drawing/2014/main" id="{13B1CF20-10D6-4646-A691-052BD2EDFE7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969034-A7CB-4ADB-9569-D4054B9CC91A}"/>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1990306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F461-CACD-4C82-B26E-791107F8DED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74640D-6594-40F7-8F63-60D97EB2EC87}"/>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4" name="Footer Placeholder 3">
            <a:extLst>
              <a:ext uri="{FF2B5EF4-FFF2-40B4-BE49-F238E27FC236}">
                <a16:creationId xmlns:a16="http://schemas.microsoft.com/office/drawing/2014/main" id="{09991452-06E8-43B8-AA7A-B4AB3B6E3B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B96659-4816-48B1-A1E2-05B20E99E1AC}"/>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111714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AA9AFF-9B41-4EEA-A1FD-79DC9D4BBFA0}"/>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3" name="Footer Placeholder 2">
            <a:extLst>
              <a:ext uri="{FF2B5EF4-FFF2-40B4-BE49-F238E27FC236}">
                <a16:creationId xmlns:a16="http://schemas.microsoft.com/office/drawing/2014/main" id="{260D1382-BBF4-4796-9492-DE47BE258F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75FE9D-20C1-4C60-AD8F-837B5BBED2F2}"/>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3854943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33283-56C6-413C-B7DD-0E7D67C299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00D27D-F1FE-4E22-97AB-A97692CDA8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ABC1D5-7BD3-47E2-99CE-42F40D83DD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5ABE33-6413-491E-BA63-21B35AF7E3C6}"/>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6" name="Footer Placeholder 5">
            <a:extLst>
              <a:ext uri="{FF2B5EF4-FFF2-40B4-BE49-F238E27FC236}">
                <a16:creationId xmlns:a16="http://schemas.microsoft.com/office/drawing/2014/main" id="{0D2ED87E-F0AE-4F4B-9E7D-C59EDC2C9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3446D9-63E6-439D-9C70-51B2A68BE1DE}"/>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6120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328F4-3903-415D-AE36-E3BCA3D62C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75A35-BB42-4349-965D-D92D3C1454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9ABB84F-34B2-4D5E-B20C-9DE081FE18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CF263C-6DF0-4D30-8974-7B5F3293848F}"/>
              </a:ext>
            </a:extLst>
          </p:cNvPr>
          <p:cNvSpPr>
            <a:spLocks noGrp="1"/>
          </p:cNvSpPr>
          <p:nvPr>
            <p:ph type="dt" sz="half" idx="10"/>
          </p:nvPr>
        </p:nvSpPr>
        <p:spPr/>
        <p:txBody>
          <a:bodyPr/>
          <a:lstStyle/>
          <a:p>
            <a:fld id="{FBA9ED8A-4BAF-46B7-9E24-82C6F61DD3AD}" type="datetimeFigureOut">
              <a:rPr lang="en-US" smtClean="0"/>
              <a:t>6/15/2021</a:t>
            </a:fld>
            <a:endParaRPr lang="en-US"/>
          </a:p>
        </p:txBody>
      </p:sp>
      <p:sp>
        <p:nvSpPr>
          <p:cNvPr id="6" name="Footer Placeholder 5">
            <a:extLst>
              <a:ext uri="{FF2B5EF4-FFF2-40B4-BE49-F238E27FC236}">
                <a16:creationId xmlns:a16="http://schemas.microsoft.com/office/drawing/2014/main" id="{BAAC74F3-CB44-47B0-AD3C-3FBCA7CECA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8B8D69-17D8-433C-8FA5-C83C930C2E74}"/>
              </a:ext>
            </a:extLst>
          </p:cNvPr>
          <p:cNvSpPr>
            <a:spLocks noGrp="1"/>
          </p:cNvSpPr>
          <p:nvPr>
            <p:ph type="sldNum" sz="quarter" idx="12"/>
          </p:nvPr>
        </p:nvSpPr>
        <p:spPr/>
        <p:txBody>
          <a:bodyPr/>
          <a:lstStyle/>
          <a:p>
            <a:fld id="{363B7D86-297D-4856-B02E-88D5CD8AF140}" type="slidenum">
              <a:rPr lang="en-US" smtClean="0"/>
              <a:t>‹#›</a:t>
            </a:fld>
            <a:endParaRPr lang="en-US"/>
          </a:p>
        </p:txBody>
      </p:sp>
    </p:spTree>
    <p:extLst>
      <p:ext uri="{BB962C8B-B14F-4D97-AF65-F5344CB8AC3E}">
        <p14:creationId xmlns:p14="http://schemas.microsoft.com/office/powerpoint/2010/main" val="243660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E51D0-9C09-486B-B366-C7504147A0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C017DDF-E1CE-4FE8-A59B-E247D4B5C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064C1-08F5-47BE-BC64-C320A488F9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A9ED8A-4BAF-46B7-9E24-82C6F61DD3AD}" type="datetimeFigureOut">
              <a:rPr lang="en-US" smtClean="0"/>
              <a:t>6/15/2021</a:t>
            </a:fld>
            <a:endParaRPr lang="en-US"/>
          </a:p>
        </p:txBody>
      </p:sp>
      <p:sp>
        <p:nvSpPr>
          <p:cNvPr id="5" name="Footer Placeholder 4">
            <a:extLst>
              <a:ext uri="{FF2B5EF4-FFF2-40B4-BE49-F238E27FC236}">
                <a16:creationId xmlns:a16="http://schemas.microsoft.com/office/drawing/2014/main" id="{23567428-804E-4896-B30A-D6461195F7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A4BE9A7-400D-4461-92F1-8C2402909F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3B7D86-297D-4856-B02E-88D5CD8AF140}" type="slidenum">
              <a:rPr lang="en-US" smtClean="0"/>
              <a:t>‹#›</a:t>
            </a:fld>
            <a:endParaRPr lang="en-US"/>
          </a:p>
        </p:txBody>
      </p:sp>
    </p:spTree>
    <p:extLst>
      <p:ext uri="{BB962C8B-B14F-4D97-AF65-F5344CB8AC3E}">
        <p14:creationId xmlns:p14="http://schemas.microsoft.com/office/powerpoint/2010/main" val="1689187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6.jpg"/><Relationship Id="rId2" Type="http://schemas.openxmlformats.org/officeDocument/2006/relationships/video" Target="../media/media1.mp4"/><Relationship Id="rId1" Type="http://schemas.microsoft.com/office/2007/relationships/media" Target="../media/media1.mp4"/><Relationship Id="rId6" Type="http://schemas.openxmlformats.org/officeDocument/2006/relationships/image" Target="../media/image5.jp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f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600200" y="402672"/>
            <a:ext cx="9144000" cy="4857225"/>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240"/>
              <a:buFont typeface="Calibri"/>
              <a:buNone/>
            </a:pPr>
            <a:r>
              <a:rPr lang="en-US" sz="3240" b="1" dirty="0"/>
              <a:t>Bholabhai Patel College of Computer Studies- BCA</a:t>
            </a:r>
            <a:br>
              <a:rPr lang="en-US" sz="3240" b="1" dirty="0"/>
            </a:br>
            <a:r>
              <a:rPr lang="en-US" sz="1620" b="1" dirty="0"/>
              <a:t>(A constituent College of Kadi Sarva Vishwavidyalaya)</a:t>
            </a:r>
            <a:br>
              <a:rPr lang="en-US" sz="1620" b="1" dirty="0"/>
            </a:br>
            <a:br>
              <a:rPr lang="en-US" sz="1260" b="1" dirty="0"/>
            </a:br>
            <a:br>
              <a:rPr lang="en-US" sz="1260" b="1" dirty="0"/>
            </a:br>
            <a:r>
              <a:rPr lang="en-US" sz="3600" b="1" dirty="0"/>
              <a:t>Review Paper  - BCA 508</a:t>
            </a:r>
            <a:endParaRPr sz="3600" b="1" dirty="0"/>
          </a:p>
          <a:p>
            <a:pPr marL="0" lvl="0" indent="0" algn="ctr" rtl="0">
              <a:lnSpc>
                <a:spcPct val="90000"/>
              </a:lnSpc>
              <a:spcBef>
                <a:spcPts val="0"/>
              </a:spcBef>
              <a:spcAft>
                <a:spcPts val="0"/>
              </a:spcAft>
              <a:buClr>
                <a:schemeClr val="dk1"/>
              </a:buClr>
              <a:buSzPts val="3240"/>
              <a:buFont typeface="Calibri"/>
              <a:buNone/>
            </a:pPr>
            <a:r>
              <a:rPr lang="en-US" sz="3600" b="1" dirty="0"/>
              <a:t> (Specialization- {Robotics} )</a:t>
            </a:r>
            <a:br>
              <a:rPr lang="en-US" sz="3600" b="1" dirty="0"/>
            </a:br>
            <a:br>
              <a:rPr lang="en-US" sz="3600" b="1" dirty="0"/>
            </a:br>
            <a:r>
              <a:rPr lang="en-US" sz="3600" dirty="0"/>
              <a:t> Application of Arduino to monitor coronavirus patients</a:t>
            </a:r>
            <a:br>
              <a:rPr lang="en-US" sz="3600" b="1" dirty="0"/>
            </a:br>
            <a:br>
              <a:rPr lang="en-US" sz="1260" b="1" dirty="0"/>
            </a:br>
            <a:br>
              <a:rPr lang="en-US" sz="1260" b="1" dirty="0"/>
            </a:br>
            <a:br>
              <a:rPr lang="en-US" sz="1260" b="1" dirty="0"/>
            </a:br>
            <a:br>
              <a:rPr lang="en-US" sz="1800" b="1" dirty="0"/>
            </a:br>
            <a:br>
              <a:rPr lang="en-US" sz="1260" b="1" dirty="0"/>
            </a:br>
            <a:br>
              <a:rPr lang="en-US" sz="1260" b="1" dirty="0"/>
            </a:br>
            <a:endParaRPr sz="1260" b="1" dirty="0"/>
          </a:p>
        </p:txBody>
      </p:sp>
      <p:sp>
        <p:nvSpPr>
          <p:cNvPr id="85" name="Google Shape;85;p13"/>
          <p:cNvSpPr txBox="1">
            <a:spLocks noGrp="1"/>
          </p:cNvSpPr>
          <p:nvPr>
            <p:ph type="subTitle" idx="1"/>
          </p:nvPr>
        </p:nvSpPr>
        <p:spPr>
          <a:xfrm>
            <a:off x="1447800" y="4581525"/>
            <a:ext cx="9144000" cy="2040272"/>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2400"/>
              <a:buNone/>
            </a:pPr>
            <a:r>
              <a:rPr lang="en-US" b="1" dirty="0">
                <a:solidFill>
                  <a:srgbClr val="0070C0"/>
                </a:solidFill>
              </a:rPr>
              <a:t>Under the Supervision of : Dr.Rebakah ma’am</a:t>
            </a:r>
            <a:endParaRPr dirty="0">
              <a:solidFill>
                <a:srgbClr val="0070C0"/>
              </a:solidFill>
            </a:endParaRPr>
          </a:p>
          <a:p>
            <a:pPr marL="0" lvl="0" indent="0" algn="l" rtl="0">
              <a:lnSpc>
                <a:spcPct val="80000"/>
              </a:lnSpc>
              <a:spcBef>
                <a:spcPts val="1000"/>
              </a:spcBef>
              <a:spcAft>
                <a:spcPts val="0"/>
              </a:spcAft>
              <a:buClr>
                <a:schemeClr val="dk1"/>
              </a:buClr>
              <a:buSzPts val="2400"/>
              <a:buNone/>
            </a:pPr>
            <a:endParaRPr b="1" dirty="0">
              <a:solidFill>
                <a:srgbClr val="0070C0"/>
              </a:solidFill>
            </a:endParaRPr>
          </a:p>
          <a:p>
            <a:pPr marL="0" lvl="0" indent="0" algn="l" rtl="0">
              <a:lnSpc>
                <a:spcPct val="80000"/>
              </a:lnSpc>
              <a:spcBef>
                <a:spcPts val="1000"/>
              </a:spcBef>
              <a:spcAft>
                <a:spcPts val="0"/>
              </a:spcAft>
              <a:buClr>
                <a:schemeClr val="dk1"/>
              </a:buClr>
              <a:buSzPts val="2400"/>
              <a:buNone/>
            </a:pPr>
            <a:r>
              <a:rPr lang="en-US" b="1" dirty="0">
                <a:solidFill>
                  <a:srgbClr val="0070C0"/>
                </a:solidFill>
              </a:rPr>
              <a:t>Submitted by : </a:t>
            </a:r>
            <a:endParaRPr dirty="0">
              <a:solidFill>
                <a:srgbClr val="0070C0"/>
              </a:solidFill>
            </a:endParaRPr>
          </a:p>
          <a:p>
            <a:pPr marL="0" lvl="0" indent="0" algn="l" rtl="0">
              <a:lnSpc>
                <a:spcPct val="80000"/>
              </a:lnSpc>
              <a:spcBef>
                <a:spcPts val="1000"/>
              </a:spcBef>
              <a:spcAft>
                <a:spcPts val="0"/>
              </a:spcAft>
              <a:buClr>
                <a:schemeClr val="dk1"/>
              </a:buClr>
              <a:buSzPts val="2400"/>
              <a:buNone/>
            </a:pPr>
            <a:r>
              <a:rPr lang="en-US" b="1" dirty="0">
                <a:solidFill>
                  <a:srgbClr val="0070C0"/>
                </a:solidFill>
              </a:rPr>
              <a:t>	</a:t>
            </a:r>
            <a:r>
              <a:rPr lang="en-US" sz="2000" b="1" dirty="0">
                <a:solidFill>
                  <a:srgbClr val="0070C0"/>
                </a:solidFill>
              </a:rPr>
              <a:t>Name :- Upadhyay Aditya Yashaschandra, Patel Rachit, Prajapati Himil</a:t>
            </a:r>
            <a:endParaRPr lang="en-US" b="1" dirty="0">
              <a:solidFill>
                <a:srgbClr val="0070C0"/>
              </a:solidFill>
            </a:endParaRPr>
          </a:p>
          <a:p>
            <a:pPr marL="0" lvl="0" indent="0" algn="l" rtl="0">
              <a:lnSpc>
                <a:spcPct val="80000"/>
              </a:lnSpc>
              <a:spcBef>
                <a:spcPts val="1000"/>
              </a:spcBef>
              <a:spcAft>
                <a:spcPts val="0"/>
              </a:spcAft>
              <a:buClr>
                <a:schemeClr val="dk1"/>
              </a:buClr>
              <a:buSzPts val="2400"/>
              <a:buNone/>
            </a:pPr>
            <a:r>
              <a:rPr lang="en-US" b="1" dirty="0">
                <a:solidFill>
                  <a:srgbClr val="0070C0"/>
                </a:solidFill>
              </a:rPr>
              <a:t>	</a:t>
            </a:r>
            <a:r>
              <a:rPr lang="en-US" sz="2000" b="1" dirty="0">
                <a:solidFill>
                  <a:srgbClr val="0070C0"/>
                </a:solidFill>
              </a:rPr>
              <a:t>Semester :- 5 - C</a:t>
            </a:r>
            <a:r>
              <a:rPr lang="en-US" b="1" dirty="0">
                <a:solidFill>
                  <a:srgbClr val="0070C0"/>
                </a:solidFill>
              </a:rPr>
              <a:t>	       	</a:t>
            </a:r>
            <a:r>
              <a:rPr lang="en-US" sz="1600" b="1" dirty="0">
                <a:solidFill>
                  <a:srgbClr val="0070C0"/>
                </a:solidFill>
              </a:rPr>
              <a:t>          </a:t>
            </a:r>
            <a:br>
              <a:rPr lang="en-US" sz="1600" b="1" dirty="0"/>
            </a:br>
            <a:r>
              <a:rPr lang="en-US" sz="1600" b="1" dirty="0"/>
              <a:t>                                   </a:t>
            </a:r>
            <a:endParaRPr dirty="0"/>
          </a:p>
        </p:txBody>
      </p:sp>
      <p:pic>
        <p:nvPicPr>
          <p:cNvPr id="86" name="Google Shape;86;p13" descr="KSV-LOGO.png"/>
          <p:cNvPicPr preferRelativeResize="0"/>
          <p:nvPr/>
        </p:nvPicPr>
        <p:blipFill rotWithShape="1">
          <a:blip r:embed="rId3">
            <a:alphaModFix/>
          </a:blip>
          <a:srcRect/>
          <a:stretch/>
        </p:blipFill>
        <p:spPr>
          <a:xfrm>
            <a:off x="228600" y="254000"/>
            <a:ext cx="1371600" cy="1143000"/>
          </a:xfrm>
          <a:prstGeom prst="rect">
            <a:avLst/>
          </a:prstGeom>
          <a:noFill/>
          <a:ln>
            <a:noFill/>
          </a:ln>
        </p:spPr>
      </p:pic>
      <p:pic>
        <p:nvPicPr>
          <p:cNvPr id="87" name="Google Shape;87;p13" descr="BPCCS-logo.png"/>
          <p:cNvPicPr preferRelativeResize="0"/>
          <p:nvPr/>
        </p:nvPicPr>
        <p:blipFill rotWithShape="1">
          <a:blip r:embed="rId4">
            <a:alphaModFix/>
          </a:blip>
          <a:srcRect/>
          <a:stretch/>
        </p:blipFill>
        <p:spPr>
          <a:xfrm>
            <a:off x="10668000" y="101600"/>
            <a:ext cx="1371600" cy="1447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1FCB0-CE95-49EC-ADC1-B6F0607CBB08}"/>
              </a:ext>
            </a:extLst>
          </p:cNvPr>
          <p:cNvSpPr>
            <a:spLocks noGrp="1"/>
          </p:cNvSpPr>
          <p:nvPr>
            <p:ph type="title"/>
          </p:nvPr>
        </p:nvSpPr>
        <p:spPr/>
        <p:txBody>
          <a:bodyPr/>
          <a:lstStyle/>
          <a:p>
            <a:r>
              <a:rPr lang="en-US" dirty="0"/>
              <a:t>Abstract</a:t>
            </a:r>
          </a:p>
        </p:txBody>
      </p:sp>
      <p:sp>
        <p:nvSpPr>
          <p:cNvPr id="3" name="Content Placeholder 2">
            <a:extLst>
              <a:ext uri="{FF2B5EF4-FFF2-40B4-BE49-F238E27FC236}">
                <a16:creationId xmlns:a16="http://schemas.microsoft.com/office/drawing/2014/main" id="{522C844C-F26E-4C07-8DF5-17E6D5886D84}"/>
              </a:ext>
            </a:extLst>
          </p:cNvPr>
          <p:cNvSpPr>
            <a:spLocks noGrp="1"/>
          </p:cNvSpPr>
          <p:nvPr>
            <p:ph idx="1"/>
          </p:nvPr>
        </p:nvSpPr>
        <p:spPr/>
        <p:txBody>
          <a:bodyPr>
            <a:normAutofit/>
          </a:bodyPr>
          <a:lstStyle/>
          <a:p>
            <a:r>
              <a:rPr lang="en-US" sz="2000" dirty="0"/>
              <a:t>Arduino is an programmable board, with a microcontroller and various I/O pins. </a:t>
            </a:r>
          </a:p>
          <a:p>
            <a:r>
              <a:rPr lang="en-US" sz="2000" dirty="0"/>
              <a:t>Arduino hardware and software is open source hence anyone can freely use it or make their own Arduino boards by themselves.</a:t>
            </a:r>
          </a:p>
          <a:p>
            <a:r>
              <a:rPr lang="en-US" sz="2000" dirty="0"/>
              <a:t>Here we use an Arduino board with a built in GSM module, a heart rate sensor, and a infrared temperature sensor to monitor someone who has had mild infection of coronavirus.</a:t>
            </a:r>
          </a:p>
          <a:p>
            <a:r>
              <a:rPr lang="en-US" sz="2000" dirty="0"/>
              <a:t>Many patients with mild symptoms of coronavirus are told to self-isolate themselves at home, and monitor their health, but some patients do not adhere to these guidelines causing further spread of the virus.</a:t>
            </a:r>
          </a:p>
          <a:p>
            <a:r>
              <a:rPr lang="en-US" sz="2000" dirty="0"/>
              <a:t>A simple device can be made to monitor these patients geolocation along with their health condition using the above stated hardware and following software.</a:t>
            </a:r>
          </a:p>
          <a:p>
            <a:r>
              <a:rPr lang="en-US" sz="2000" dirty="0"/>
              <a:t>Software : - Microsoft azure, Microsoft Power Bi reports.</a:t>
            </a:r>
          </a:p>
        </p:txBody>
      </p:sp>
    </p:spTree>
    <p:extLst>
      <p:ext uri="{BB962C8B-B14F-4D97-AF65-F5344CB8AC3E}">
        <p14:creationId xmlns:p14="http://schemas.microsoft.com/office/powerpoint/2010/main" val="2266576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B365F-42DA-4CF9-84FB-A5E0F1ED75D1}"/>
              </a:ext>
            </a:extLst>
          </p:cNvPr>
          <p:cNvSpPr>
            <a:spLocks noGrp="1"/>
          </p:cNvSpPr>
          <p:nvPr>
            <p:ph type="title"/>
          </p:nvPr>
        </p:nvSpPr>
        <p:spPr/>
        <p:txBody>
          <a:bodyPr/>
          <a:lstStyle/>
          <a:p>
            <a:r>
              <a:rPr lang="en-US" dirty="0"/>
              <a:t>Hardware components </a:t>
            </a:r>
          </a:p>
        </p:txBody>
      </p:sp>
      <p:sp>
        <p:nvSpPr>
          <p:cNvPr id="3" name="Content Placeholder 2">
            <a:extLst>
              <a:ext uri="{FF2B5EF4-FFF2-40B4-BE49-F238E27FC236}">
                <a16:creationId xmlns:a16="http://schemas.microsoft.com/office/drawing/2014/main" id="{DE5CFFEA-4DE0-4755-B5D6-2F76C0C6EE94}"/>
              </a:ext>
            </a:extLst>
          </p:cNvPr>
          <p:cNvSpPr>
            <a:spLocks noGrp="1"/>
          </p:cNvSpPr>
          <p:nvPr>
            <p:ph idx="1"/>
          </p:nvPr>
        </p:nvSpPr>
        <p:spPr/>
        <p:txBody>
          <a:bodyPr>
            <a:normAutofit/>
          </a:bodyPr>
          <a:lstStyle/>
          <a:p>
            <a:r>
              <a:rPr lang="en-US" dirty="0"/>
              <a:t>Arduino MKR GSM 1400 </a:t>
            </a:r>
          </a:p>
          <a:p>
            <a:r>
              <a:rPr lang="en-US" sz="2000" dirty="0"/>
              <a:t>Arduino MKR GSM 1400 comes with </a:t>
            </a:r>
          </a:p>
          <a:p>
            <a:pPr marL="0" indent="0">
              <a:buNone/>
            </a:pPr>
            <a:r>
              <a:rPr lang="en-US" sz="2000" dirty="0"/>
              <a:t>an inbuilt GSM (Global System for Mobile Communication Module).</a:t>
            </a:r>
          </a:p>
          <a:p>
            <a:r>
              <a:rPr lang="en-US" dirty="0"/>
              <a:t>Heart Rate Sensor</a:t>
            </a:r>
          </a:p>
          <a:p>
            <a:r>
              <a:rPr lang="en-US" sz="2000" dirty="0"/>
              <a:t>Uses an optical sensor to detect the presence</a:t>
            </a:r>
          </a:p>
          <a:p>
            <a:pPr marL="0" indent="0">
              <a:buNone/>
            </a:pPr>
            <a:r>
              <a:rPr lang="en-US" sz="2000" dirty="0"/>
              <a:t>Of a large presence of blood during a pulse</a:t>
            </a:r>
          </a:p>
          <a:p>
            <a:pPr marL="0" indent="0">
              <a:buNone/>
            </a:pPr>
            <a:r>
              <a:rPr lang="en-US" sz="2000" dirty="0"/>
              <a:t>From capillaries.</a:t>
            </a:r>
            <a:endParaRPr lang="en-US" dirty="0"/>
          </a:p>
          <a:p>
            <a:r>
              <a:rPr lang="en-US" sz="2400" dirty="0"/>
              <a:t>IR(infra red) temperature sensor</a:t>
            </a:r>
          </a:p>
          <a:p>
            <a:r>
              <a:rPr lang="en-US" sz="2000" dirty="0"/>
              <a:t>Uses a resistor that increases resistance on the presence of infrared </a:t>
            </a:r>
          </a:p>
          <a:p>
            <a:pPr marL="0" indent="0">
              <a:buNone/>
            </a:pPr>
            <a:r>
              <a:rPr lang="en-US" sz="2000" dirty="0"/>
              <a:t>Radiation.</a:t>
            </a:r>
          </a:p>
        </p:txBody>
      </p:sp>
      <p:pic>
        <p:nvPicPr>
          <p:cNvPr id="5" name="Picture 4">
            <a:extLst>
              <a:ext uri="{FF2B5EF4-FFF2-40B4-BE49-F238E27FC236}">
                <a16:creationId xmlns:a16="http://schemas.microsoft.com/office/drawing/2014/main" id="{0E2D572C-4D31-49D0-9C3E-9400E196FC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90617" y="402512"/>
            <a:ext cx="2630298" cy="1669228"/>
          </a:xfrm>
          <a:prstGeom prst="rect">
            <a:avLst/>
          </a:prstGeom>
        </p:spPr>
      </p:pic>
      <p:pic>
        <p:nvPicPr>
          <p:cNvPr id="4" name="DFRobot_heartrate_sensor">
            <a:hlinkClick r:id="" action="ppaction://media"/>
            <a:extLst>
              <a:ext uri="{FF2B5EF4-FFF2-40B4-BE49-F238E27FC236}">
                <a16:creationId xmlns:a16="http://schemas.microsoft.com/office/drawing/2014/main" id="{3BB1B730-1367-421C-B31D-CC9F006F76EB}"/>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8868812" y="2206677"/>
            <a:ext cx="2651629" cy="1767753"/>
          </a:xfrm>
          <a:prstGeom prst="rect">
            <a:avLst/>
          </a:prstGeom>
        </p:spPr>
      </p:pic>
      <p:pic>
        <p:nvPicPr>
          <p:cNvPr id="7" name="Picture 6">
            <a:extLst>
              <a:ext uri="{FF2B5EF4-FFF2-40B4-BE49-F238E27FC236}">
                <a16:creationId xmlns:a16="http://schemas.microsoft.com/office/drawing/2014/main" id="{4D2429C3-33A8-43C0-96FA-FE873FC1281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44331" y="3090553"/>
            <a:ext cx="1502163" cy="1502163"/>
          </a:xfrm>
          <a:prstGeom prst="rect">
            <a:avLst/>
          </a:prstGeom>
        </p:spPr>
      </p:pic>
      <p:pic>
        <p:nvPicPr>
          <p:cNvPr id="9" name="Picture 8">
            <a:extLst>
              <a:ext uri="{FF2B5EF4-FFF2-40B4-BE49-F238E27FC236}">
                <a16:creationId xmlns:a16="http://schemas.microsoft.com/office/drawing/2014/main" id="{DB23DD83-26D6-4625-9316-2C6BA731E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7459" y="4406900"/>
            <a:ext cx="1905000" cy="1905000"/>
          </a:xfrm>
          <a:prstGeom prst="rect">
            <a:avLst/>
          </a:prstGeom>
        </p:spPr>
      </p:pic>
    </p:spTree>
    <p:extLst>
      <p:ext uri="{BB962C8B-B14F-4D97-AF65-F5344CB8AC3E}">
        <p14:creationId xmlns:p14="http://schemas.microsoft.com/office/powerpoint/2010/main" val="15348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840"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C143-74DD-4AD0-A0CE-9D91B77F20D7}"/>
              </a:ext>
            </a:extLst>
          </p:cNvPr>
          <p:cNvSpPr>
            <a:spLocks noGrp="1"/>
          </p:cNvSpPr>
          <p:nvPr>
            <p:ph type="title"/>
          </p:nvPr>
        </p:nvSpPr>
        <p:spPr/>
        <p:txBody>
          <a:bodyPr/>
          <a:lstStyle/>
          <a:p>
            <a:r>
              <a:rPr lang="en-US" dirty="0"/>
              <a:t>Hardware Components</a:t>
            </a:r>
          </a:p>
        </p:txBody>
      </p:sp>
      <p:sp>
        <p:nvSpPr>
          <p:cNvPr id="7" name="Content Placeholder 6">
            <a:extLst>
              <a:ext uri="{FF2B5EF4-FFF2-40B4-BE49-F238E27FC236}">
                <a16:creationId xmlns:a16="http://schemas.microsoft.com/office/drawing/2014/main" id="{73E96AD2-425B-4BCB-90E1-3B7E9DFC7A3F}"/>
              </a:ext>
            </a:extLst>
          </p:cNvPr>
          <p:cNvSpPr>
            <a:spLocks noGrp="1"/>
          </p:cNvSpPr>
          <p:nvPr>
            <p:ph idx="1"/>
          </p:nvPr>
        </p:nvSpPr>
        <p:spPr/>
        <p:txBody>
          <a:bodyPr/>
          <a:lstStyle/>
          <a:p>
            <a:r>
              <a:rPr lang="en-US" dirty="0"/>
              <a:t>3.7 Volt LiPo Battery</a:t>
            </a:r>
          </a:p>
          <a:p>
            <a:pPr marL="0" indent="0">
              <a:buNone/>
            </a:pPr>
            <a:r>
              <a:rPr lang="en-US" sz="2000" dirty="0"/>
              <a:t>Rechargeable battery that provides large provides hours of battery life</a:t>
            </a:r>
          </a:p>
          <a:p>
            <a:pPr marL="0" indent="0">
              <a:buNone/>
            </a:pPr>
            <a:r>
              <a:rPr lang="en-US" sz="2000" dirty="0"/>
              <a:t>For lower power consuming devices.</a:t>
            </a:r>
          </a:p>
          <a:p>
            <a:pPr marL="0" indent="0">
              <a:buNone/>
            </a:pPr>
            <a:endParaRPr lang="en-US" dirty="0"/>
          </a:p>
          <a:p>
            <a:r>
              <a:rPr lang="en-US" dirty="0"/>
              <a:t>Antenna 	</a:t>
            </a:r>
          </a:p>
          <a:p>
            <a:pPr marL="0" indent="0">
              <a:buNone/>
            </a:pPr>
            <a:r>
              <a:rPr lang="en-US" dirty="0"/>
              <a:t>				</a:t>
            </a:r>
          </a:p>
        </p:txBody>
      </p:sp>
      <p:pic>
        <p:nvPicPr>
          <p:cNvPr id="8" name="Content Placeholder 4">
            <a:extLst>
              <a:ext uri="{FF2B5EF4-FFF2-40B4-BE49-F238E27FC236}">
                <a16:creationId xmlns:a16="http://schemas.microsoft.com/office/drawing/2014/main" id="{7055DEF5-EAB9-4DAD-AB64-6C04FD4728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6496" y="1690688"/>
            <a:ext cx="1893240" cy="1893240"/>
          </a:xfrm>
          <a:prstGeom prst="rect">
            <a:avLst/>
          </a:prstGeom>
        </p:spPr>
      </p:pic>
      <p:pic>
        <p:nvPicPr>
          <p:cNvPr id="10" name="Picture 9">
            <a:extLst>
              <a:ext uri="{FF2B5EF4-FFF2-40B4-BE49-F238E27FC236}">
                <a16:creationId xmlns:a16="http://schemas.microsoft.com/office/drawing/2014/main" id="{5E079AF9-4C72-4724-89ED-8249B04CC4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13921" y="3580220"/>
            <a:ext cx="1587092" cy="1587092"/>
          </a:xfrm>
          <a:prstGeom prst="rect">
            <a:avLst/>
          </a:prstGeom>
        </p:spPr>
      </p:pic>
    </p:spTree>
    <p:extLst>
      <p:ext uri="{BB962C8B-B14F-4D97-AF65-F5344CB8AC3E}">
        <p14:creationId xmlns:p14="http://schemas.microsoft.com/office/powerpoint/2010/main" val="2092362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BD2B2-C6E0-4BC6-A0D9-87D8A1037C8D}"/>
              </a:ext>
            </a:extLst>
          </p:cNvPr>
          <p:cNvSpPr>
            <a:spLocks noGrp="1"/>
          </p:cNvSpPr>
          <p:nvPr>
            <p:ph type="title"/>
          </p:nvPr>
        </p:nvSpPr>
        <p:spPr/>
        <p:txBody>
          <a:bodyPr/>
          <a:lstStyle/>
          <a:p>
            <a:r>
              <a:rPr lang="en-US" dirty="0"/>
              <a:t>Method of functioning</a:t>
            </a:r>
          </a:p>
        </p:txBody>
      </p:sp>
      <p:sp>
        <p:nvSpPr>
          <p:cNvPr id="3" name="Content Placeholder 2">
            <a:extLst>
              <a:ext uri="{FF2B5EF4-FFF2-40B4-BE49-F238E27FC236}">
                <a16:creationId xmlns:a16="http://schemas.microsoft.com/office/drawing/2014/main" id="{4E8B3875-6FC8-4F41-9B30-19FD4A8685FA}"/>
              </a:ext>
            </a:extLst>
          </p:cNvPr>
          <p:cNvSpPr>
            <a:spLocks noGrp="1"/>
          </p:cNvSpPr>
          <p:nvPr>
            <p:ph idx="1"/>
          </p:nvPr>
        </p:nvSpPr>
        <p:spPr/>
        <p:txBody>
          <a:bodyPr/>
          <a:lstStyle/>
          <a:p>
            <a:r>
              <a:rPr lang="en-US" sz="2000" dirty="0"/>
              <a:t>It is observed in patients with coronavirus infection that they have abnormal heart rate and high temperature. </a:t>
            </a:r>
          </a:p>
          <a:p>
            <a:endParaRPr lang="en-US" sz="2000" dirty="0"/>
          </a:p>
          <a:p>
            <a:r>
              <a:rPr lang="en-US" sz="2000" dirty="0"/>
              <a:t>By using the heartrate sensor and infrared temperature this pattern can be observed by doctors, also the geolocation of the patient can be found by sending location data through the SIM card to a server with a database.</a:t>
            </a:r>
          </a:p>
          <a:p>
            <a:endParaRPr lang="en-US" sz="2000" dirty="0"/>
          </a:p>
          <a:p>
            <a:r>
              <a:rPr lang="en-US" sz="2000" dirty="0"/>
              <a:t>The data stored in the database can be displayed in a proper report to end users.</a:t>
            </a:r>
          </a:p>
          <a:p>
            <a:endParaRPr lang="en-US" sz="2000" dirty="0"/>
          </a:p>
          <a:p>
            <a:r>
              <a:rPr lang="en-US" sz="2000" b="1" dirty="0"/>
              <a:t>This can also be used for people having heart problems, so that they can be geolocated in an emergency by family members.</a:t>
            </a:r>
          </a:p>
        </p:txBody>
      </p:sp>
    </p:spTree>
    <p:extLst>
      <p:ext uri="{BB962C8B-B14F-4D97-AF65-F5344CB8AC3E}">
        <p14:creationId xmlns:p14="http://schemas.microsoft.com/office/powerpoint/2010/main" val="28920073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237D-9F14-4E88-BFB4-4E58544F9C1D}"/>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E2021464-F8AC-4A21-90F5-7C841B92019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9017" y="0"/>
            <a:ext cx="10218280" cy="6807179"/>
          </a:xfrm>
        </p:spPr>
      </p:pic>
    </p:spTree>
    <p:extLst>
      <p:ext uri="{BB962C8B-B14F-4D97-AF65-F5344CB8AC3E}">
        <p14:creationId xmlns:p14="http://schemas.microsoft.com/office/powerpoint/2010/main" val="273414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EE0C-9A53-4070-9E26-6E09B0912144}"/>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A74B0A1-E480-481B-A97B-8BB9D3867458}"/>
              </a:ext>
            </a:extLst>
          </p:cNvPr>
          <p:cNvSpPr>
            <a:spLocks noGrp="1"/>
          </p:cNvSpPr>
          <p:nvPr>
            <p:ph idx="1"/>
          </p:nvPr>
        </p:nvSpPr>
        <p:spPr>
          <a:xfrm>
            <a:off x="838200" y="1825625"/>
            <a:ext cx="10515600" cy="4935902"/>
          </a:xfrm>
        </p:spPr>
        <p:txBody>
          <a:bodyPr>
            <a:normAutofit lnSpcReduction="10000"/>
          </a:bodyPr>
          <a:lstStyle/>
          <a:p>
            <a:r>
              <a:rPr lang="en-US" b="0" i="0" dirty="0">
                <a:solidFill>
                  <a:srgbClr val="000000"/>
                </a:solidFill>
                <a:effectLst/>
                <a:latin typeface="typonine sans medium"/>
              </a:rPr>
              <a:t>Cost effective</a:t>
            </a:r>
            <a:r>
              <a:rPr lang="en-US" b="0" i="0" dirty="0">
                <a:solidFill>
                  <a:srgbClr val="000000"/>
                </a:solidFill>
                <a:effectLst/>
                <a:latin typeface="typonine sans regular"/>
              </a:rPr>
              <a:t> and </a:t>
            </a:r>
            <a:r>
              <a:rPr lang="en-US" b="0" i="0" dirty="0">
                <a:solidFill>
                  <a:srgbClr val="000000"/>
                </a:solidFill>
                <a:effectLst/>
                <a:latin typeface="typonine sans medium"/>
              </a:rPr>
              <a:t>scalable</a:t>
            </a:r>
          </a:p>
          <a:p>
            <a:r>
              <a:rPr lang="en-US" sz="1400" dirty="0">
                <a:solidFill>
                  <a:srgbClr val="000000"/>
                </a:solidFill>
                <a:latin typeface="typonine sans medium"/>
              </a:rPr>
              <a:t>All the parts are perform very well for their price and can be used with even more components in the future</a:t>
            </a:r>
          </a:p>
          <a:p>
            <a:endParaRPr lang="en-US" sz="1400" b="0" i="0" dirty="0">
              <a:solidFill>
                <a:srgbClr val="000000"/>
              </a:solidFill>
              <a:effectLst/>
              <a:latin typeface="typonine sans medium"/>
            </a:endParaRPr>
          </a:p>
          <a:p>
            <a:r>
              <a:rPr lang="en-US" b="0" i="0" dirty="0">
                <a:solidFill>
                  <a:srgbClr val="000000"/>
                </a:solidFill>
                <a:effectLst/>
                <a:latin typeface="typonine sans medium"/>
              </a:rPr>
              <a:t>100% Open Source</a:t>
            </a:r>
          </a:p>
          <a:p>
            <a:r>
              <a:rPr lang="en-US" sz="1400" dirty="0">
                <a:solidFill>
                  <a:srgbClr val="000000"/>
                </a:solidFill>
                <a:latin typeface="typonine sans medium"/>
              </a:rPr>
              <a:t>Since the hardware is opensource various hardware manufactures can produce the same product without legal hassles.</a:t>
            </a:r>
          </a:p>
          <a:p>
            <a:endParaRPr lang="en-US" sz="1400" dirty="0">
              <a:solidFill>
                <a:srgbClr val="000000"/>
              </a:solidFill>
              <a:latin typeface="typonine sans medium"/>
            </a:endParaRPr>
          </a:p>
          <a:p>
            <a:r>
              <a:rPr lang="en-US" b="0" i="0" dirty="0">
                <a:solidFill>
                  <a:srgbClr val="000000"/>
                </a:solidFill>
                <a:effectLst/>
                <a:latin typeface="typonine sans medium"/>
              </a:rPr>
              <a:t>Mass Production Capability</a:t>
            </a:r>
          </a:p>
          <a:p>
            <a:r>
              <a:rPr lang="en-US" sz="1400" dirty="0">
                <a:solidFill>
                  <a:srgbClr val="000000"/>
                </a:solidFill>
                <a:latin typeface="typonine sans medium"/>
              </a:rPr>
              <a:t>In case of greater demand for the product, it can be easily mass produced as it does not need complicated components.</a:t>
            </a:r>
          </a:p>
          <a:p>
            <a:endParaRPr lang="en-US" sz="1400" dirty="0">
              <a:solidFill>
                <a:srgbClr val="000000"/>
              </a:solidFill>
              <a:latin typeface="typonine sans medium"/>
            </a:endParaRPr>
          </a:p>
          <a:p>
            <a:r>
              <a:rPr lang="en-US" b="0" i="0" dirty="0">
                <a:solidFill>
                  <a:srgbClr val="000000"/>
                </a:solidFill>
                <a:effectLst/>
                <a:latin typeface="typonine sans medium"/>
              </a:rPr>
              <a:t>Low Cost of Development</a:t>
            </a:r>
          </a:p>
          <a:p>
            <a:r>
              <a:rPr lang="en-US" sz="1400" dirty="0">
                <a:solidFill>
                  <a:srgbClr val="000000"/>
                </a:solidFill>
                <a:latin typeface="typonine sans medium"/>
              </a:rPr>
              <a:t>Total price below 10000 Rs.</a:t>
            </a:r>
          </a:p>
          <a:p>
            <a:r>
              <a:rPr lang="en-US" b="0" i="0" dirty="0">
                <a:solidFill>
                  <a:srgbClr val="000000"/>
                </a:solidFill>
                <a:effectLst/>
                <a:latin typeface="typonine sans medium"/>
              </a:rPr>
              <a:t>Durable and Long battery life</a:t>
            </a:r>
            <a:endParaRPr lang="en-US" b="0" i="0" dirty="0">
              <a:solidFill>
                <a:srgbClr val="000000"/>
              </a:solidFill>
              <a:effectLst/>
              <a:latin typeface="typonine sans regular"/>
            </a:endParaRPr>
          </a:p>
          <a:p>
            <a:r>
              <a:rPr lang="en-US" sz="1400" dirty="0">
                <a:solidFill>
                  <a:srgbClr val="000000"/>
                </a:solidFill>
                <a:latin typeface="typonine sans medium"/>
              </a:rPr>
              <a:t>Up to 8 days of battery life</a:t>
            </a:r>
          </a:p>
        </p:txBody>
      </p:sp>
    </p:spTree>
    <p:extLst>
      <p:ext uri="{BB962C8B-B14F-4D97-AF65-F5344CB8AC3E}">
        <p14:creationId xmlns:p14="http://schemas.microsoft.com/office/powerpoint/2010/main" val="25949438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28509-E1E5-424E-8550-672BAC7BD7F5}"/>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74EF37B-F5BA-4F60-B0AC-E6D09A9D864B}"/>
              </a:ext>
            </a:extLst>
          </p:cNvPr>
          <p:cNvPicPr>
            <a:picLocks noGrp="1" noChangeAspect="1"/>
          </p:cNvPicPr>
          <p:nvPr>
            <p:ph idx="1"/>
          </p:nvPr>
        </p:nvPicPr>
        <p:blipFill>
          <a:blip r:embed="rId2"/>
          <a:stretch>
            <a:fillRect/>
          </a:stretch>
        </p:blipFill>
        <p:spPr>
          <a:xfrm>
            <a:off x="1236052" y="1027906"/>
            <a:ext cx="9719896" cy="5124529"/>
          </a:xfrm>
        </p:spPr>
      </p:pic>
    </p:spTree>
    <p:extLst>
      <p:ext uri="{BB962C8B-B14F-4D97-AF65-F5344CB8AC3E}">
        <p14:creationId xmlns:p14="http://schemas.microsoft.com/office/powerpoint/2010/main" val="24224782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TotalTime>
  <Words>522</Words>
  <Application>Microsoft Office PowerPoint</Application>
  <PresentationFormat>Widescreen</PresentationFormat>
  <Paragraphs>54</Paragraphs>
  <Slides>8</Slides>
  <Notes>1</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typonine sans medium</vt:lpstr>
      <vt:lpstr>typonine sans regular</vt:lpstr>
      <vt:lpstr>Office Theme</vt:lpstr>
      <vt:lpstr>Bholabhai Patel College of Computer Studies- BCA (A constituent College of Kadi Sarva Vishwavidyalaya)   Review Paper  - BCA 508  (Specialization- {Robotics} )   Application of Arduino to monitor coronavirus patients       </vt:lpstr>
      <vt:lpstr>Abstract</vt:lpstr>
      <vt:lpstr>Hardware components </vt:lpstr>
      <vt:lpstr>Hardware Components</vt:lpstr>
      <vt:lpstr>Method of functioning</vt:lpstr>
      <vt:lpstr>PowerPoint Presentation</vt:lpstr>
      <vt:lpstr>Summary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Bholabhai Patel College of Computer Studies- BCA (A constituent College of Kadi Sarva Vishwavidyalaya)   Review Paper  - BCA 508  (Specialization- {Robotics} )</dc:title>
  <dc:creator>Aditya Upadhyay</dc:creator>
  <cp:lastModifiedBy>Aditya Upadhyay</cp:lastModifiedBy>
  <cp:revision>16</cp:revision>
  <dcterms:created xsi:type="dcterms:W3CDTF">2021-06-09T09:05:44Z</dcterms:created>
  <dcterms:modified xsi:type="dcterms:W3CDTF">2021-06-15T02:15:21Z</dcterms:modified>
</cp:coreProperties>
</file>