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9" r:id="rId5"/>
    <p:sldId id="261" r:id="rId7"/>
    <p:sldId id="262" r:id="rId8"/>
    <p:sldId id="263" r:id="rId9"/>
    <p:sldId id="267" r:id="rId10"/>
    <p:sldId id="268" r:id="rId11"/>
    <p:sldId id="270" r:id="rId12"/>
    <p:sldId id="269" r:id="rId13"/>
    <p:sldId id="271" r:id="rId14"/>
    <p:sldId id="258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 descr="画板 1 拷贝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635"/>
            <a:ext cx="12192000" cy="68573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7200">
                <a:solidFill>
                  <a:schemeClr val="bg1"/>
                </a:solidFill>
              </a:rPr>
              <a:t>Java</a:t>
            </a:r>
            <a:r>
              <a:rPr lang="zh-CN" altLang="en-US" sz="7200">
                <a:solidFill>
                  <a:schemeClr val="bg1"/>
                </a:solidFill>
              </a:rPr>
              <a:t>大纲</a:t>
            </a:r>
            <a:endParaRPr lang="zh-CN" altLang="en-US" sz="720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11563"/>
            <a:ext cx="9144000" cy="1655762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</a:rPr>
              <a:t>主讲：张海滨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7414260" y="3713480"/>
            <a:ext cx="149225" cy="1492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624445" y="3788410"/>
            <a:ext cx="10941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4619625" y="3713480"/>
            <a:ext cx="149225" cy="1492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3432810" y="3788410"/>
            <a:ext cx="10941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画板 1 拷贝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4540" cy="68592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4080" y="675005"/>
            <a:ext cx="72358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solidFill>
                  <a:schemeClr val="bg1"/>
                </a:solidFill>
                <a:latin typeface="LXGW WenKai Bold" panose="02020800000000000000" charset="-122"/>
                <a:ea typeface="LXGW WenKai Bold" panose="02020800000000000000" charset="-122"/>
                <a:sym typeface="+mn-ea"/>
              </a:rPr>
              <a:t>六、</a:t>
            </a:r>
            <a:r>
              <a:rPr lang="en-US" altLang="zh-CN" sz="4800" b="1">
                <a:solidFill>
                  <a:schemeClr val="bg1"/>
                </a:solidFill>
                <a:latin typeface="LXGW WenKai Bold" panose="02020800000000000000" charset="-122"/>
                <a:ea typeface="LXGW WenKai Bold" panose="02020800000000000000" charset="-122"/>
                <a:sym typeface="+mn-ea"/>
              </a:rPr>
              <a:t>JavaWeb</a:t>
            </a:r>
            <a:r>
              <a:rPr lang="zh-CN" altLang="en-US" sz="4800" b="1">
                <a:solidFill>
                  <a:schemeClr val="bg1"/>
                </a:solidFill>
                <a:latin typeface="LXGW WenKai Bold" panose="02020800000000000000" charset="-122"/>
                <a:ea typeface="LXGW WenKai Bold" panose="02020800000000000000" charset="-122"/>
                <a:sym typeface="+mn-ea"/>
              </a:rPr>
              <a:t>（</a:t>
            </a:r>
            <a:r>
              <a:rPr lang="en-US" altLang="zh-CN" sz="4800" b="1">
                <a:solidFill>
                  <a:schemeClr val="bg1"/>
                </a:solidFill>
                <a:latin typeface="LXGW WenKai Bold" panose="02020800000000000000" charset="-122"/>
                <a:ea typeface="LXGW WenKai Bold" panose="02020800000000000000" charset="-122"/>
                <a:sym typeface="+mn-ea"/>
              </a:rPr>
              <a:t>2</a:t>
            </a:r>
            <a:r>
              <a:rPr lang="zh-CN" altLang="en-US" sz="4800" b="1">
                <a:solidFill>
                  <a:schemeClr val="bg1"/>
                </a:solidFill>
                <a:latin typeface="LXGW WenKai Bold" panose="02020800000000000000" charset="-122"/>
                <a:ea typeface="LXGW WenKai Bold" panose="02020800000000000000" charset="-122"/>
                <a:sym typeface="+mn-ea"/>
              </a:rPr>
              <a:t>）</a:t>
            </a:r>
            <a:endParaRPr lang="zh-CN" altLang="en-US" sz="4800" b="1">
              <a:solidFill>
                <a:schemeClr val="bg1"/>
              </a:solidFill>
              <a:latin typeface="LXGW WenKai Bold" panose="02020800000000000000" charset="-122"/>
              <a:ea typeface="LXGW WenKai Bold" panose="020208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27250" y="450278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文件上传</a:t>
            </a:r>
            <a:endParaRPr lang="en-US" alt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27250" y="3300730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、连接数据库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27250" y="5704840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13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、国际化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27250" y="209867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、Servlet生命周期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画板 1 拷贝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4540" cy="68592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4080" y="675005"/>
            <a:ext cx="72358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800" b="1">
                <a:solidFill>
                  <a:schemeClr val="bg1"/>
                </a:solidFill>
                <a:latin typeface="LXGW WenKai Bold" panose="02020800000000000000" charset="-122"/>
                <a:ea typeface="LXGW WenKai Bold" panose="02020800000000000000" charset="-122"/>
                <a:sym typeface="+mn-ea"/>
              </a:rPr>
              <a:t>七、Java框架</a:t>
            </a:r>
            <a:endParaRPr sz="4800" b="1">
              <a:solidFill>
                <a:schemeClr val="bg1"/>
              </a:solidFill>
              <a:latin typeface="LXGW WenKai Bold" panose="02020800000000000000" charset="-122"/>
              <a:ea typeface="LXGW WenKai Bold" panose="020208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27250" y="3552190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27250" y="216090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1、MyBatis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27250" y="494347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3、SpringMVC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85940" y="2171700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SpringBoot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85940" y="3552190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SpringCloud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85940" y="494347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Dubbo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画板 1 拷贝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17"/>
            <a:ext cx="12192000" cy="68573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57363"/>
            <a:ext cx="9144000" cy="2387600"/>
          </a:xfrm>
        </p:spPr>
        <p:txBody>
          <a:bodyPr/>
          <a:p>
            <a:r>
              <a:rPr lang="en-US" altLang="zh-CN" sz="8800" spc="1000">
                <a:solidFill>
                  <a:schemeClr val="bg1"/>
                </a:solidFill>
                <a:uFillTx/>
              </a:rPr>
              <a:t>THANKS</a:t>
            </a:r>
            <a:endParaRPr lang="en-US" altLang="zh-CN" sz="8800" spc="10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画板 1 拷贝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4540" cy="68592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77415" y="1814830"/>
            <a:ext cx="174815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800">
                <a:solidFill>
                  <a:schemeClr val="bg1"/>
                </a:solidFill>
                <a:latin typeface="LXGW WenKai Regular" panose="02020800000000000000" charset="-122"/>
                <a:ea typeface="LXGW WenKai Regular" panose="02020800000000000000" charset="-122"/>
              </a:rPr>
              <a:t>目</a:t>
            </a:r>
            <a:endParaRPr lang="zh-CN" altLang="en-US" sz="8800">
              <a:solidFill>
                <a:schemeClr val="bg1"/>
              </a:solidFill>
              <a:latin typeface="LXGW WenKai Regular" panose="02020800000000000000" charset="-122"/>
              <a:ea typeface="LXGW WenKai Regular" panose="02020800000000000000" charset="-122"/>
            </a:endParaRPr>
          </a:p>
          <a:p>
            <a:r>
              <a:rPr lang="zh-CN" altLang="en-US" sz="8800">
                <a:solidFill>
                  <a:schemeClr val="bg1"/>
                </a:solidFill>
                <a:latin typeface="LXGW WenKai Regular" panose="02020800000000000000" charset="-122"/>
                <a:ea typeface="LXGW WenKai Regular" panose="02020800000000000000" charset="-122"/>
              </a:rPr>
              <a:t>录</a:t>
            </a:r>
            <a:endParaRPr lang="zh-CN" altLang="en-US" sz="8800">
              <a:solidFill>
                <a:schemeClr val="bg1"/>
              </a:solidFill>
              <a:latin typeface="LXGW WenKai Regular" panose="02020800000000000000" charset="-122"/>
              <a:ea typeface="LXGW WenKai Regular" panose="020208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27420" y="760095"/>
            <a:ext cx="5904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一、</a:t>
            </a:r>
            <a:r>
              <a:rPr lang="en-US" altLang="zh-CN" sz="2800">
                <a:solidFill>
                  <a:schemeClr val="bg1"/>
                </a:solidFill>
              </a:rPr>
              <a:t>Java</a:t>
            </a:r>
            <a:r>
              <a:rPr lang="zh-CN" altLang="en-US" sz="2800">
                <a:solidFill>
                  <a:schemeClr val="bg1"/>
                </a:solidFill>
              </a:rPr>
              <a:t>基础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27420" y="1530985"/>
            <a:ext cx="5904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二、</a:t>
            </a:r>
            <a:r>
              <a:rPr lang="en-US" altLang="zh-CN" sz="2800">
                <a:solidFill>
                  <a:schemeClr val="bg1"/>
                </a:solidFill>
              </a:rPr>
              <a:t>Java</a:t>
            </a:r>
            <a:r>
              <a:rPr lang="zh-CN" altLang="en-US" sz="2800">
                <a:solidFill>
                  <a:schemeClr val="bg1"/>
                </a:solidFill>
              </a:rPr>
              <a:t>面向对象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27420" y="2301875"/>
            <a:ext cx="5904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三、</a:t>
            </a:r>
            <a:r>
              <a:rPr lang="en-US" altLang="zh-CN" sz="2800">
                <a:solidFill>
                  <a:schemeClr val="bg1"/>
                </a:solidFill>
              </a:rPr>
              <a:t>Java</a:t>
            </a:r>
            <a:r>
              <a:rPr lang="zh-CN" altLang="en-US" sz="2800">
                <a:solidFill>
                  <a:schemeClr val="bg1"/>
                </a:solidFill>
              </a:rPr>
              <a:t>高级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27420" y="3072765"/>
            <a:ext cx="5904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四、</a:t>
            </a:r>
            <a:r>
              <a:rPr lang="en-US" altLang="zh-CN" sz="2800">
                <a:solidFill>
                  <a:schemeClr val="bg1"/>
                </a:solidFill>
              </a:rPr>
              <a:t>Java</a:t>
            </a:r>
            <a:r>
              <a:rPr lang="zh-CN" altLang="en-US" sz="2800">
                <a:solidFill>
                  <a:schemeClr val="bg1"/>
                </a:solidFill>
              </a:rPr>
              <a:t>设计模式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27420" y="3843655"/>
            <a:ext cx="5904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五、</a:t>
            </a:r>
            <a:r>
              <a:rPr lang="en-US" altLang="zh-CN" sz="2800">
                <a:solidFill>
                  <a:schemeClr val="bg1"/>
                </a:solidFill>
              </a:rPr>
              <a:t>Java</a:t>
            </a:r>
            <a:r>
              <a:rPr lang="zh-CN" altLang="en-US" sz="2800">
                <a:solidFill>
                  <a:schemeClr val="bg1"/>
                </a:solidFill>
              </a:rPr>
              <a:t>数据库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27420" y="4614545"/>
            <a:ext cx="5904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六、</a:t>
            </a:r>
            <a:r>
              <a:rPr lang="en-US" altLang="zh-CN" sz="2800">
                <a:solidFill>
                  <a:schemeClr val="bg1"/>
                </a:solidFill>
              </a:rPr>
              <a:t>JavaWeb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27420" y="5385435"/>
            <a:ext cx="5904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七、</a:t>
            </a:r>
            <a:r>
              <a:rPr lang="en-US" altLang="zh-CN" sz="2800">
                <a:solidFill>
                  <a:schemeClr val="bg1"/>
                </a:solidFill>
              </a:rPr>
              <a:t>Java</a:t>
            </a:r>
            <a:r>
              <a:rPr lang="zh-CN" altLang="en-US" sz="2800">
                <a:solidFill>
                  <a:schemeClr val="bg1"/>
                </a:solidFill>
              </a:rPr>
              <a:t>框架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画板 1 拷贝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4540" cy="68592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4080" y="675005"/>
            <a:ext cx="3947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solidFill>
                  <a:schemeClr val="bg1"/>
                </a:solidFill>
                <a:latin typeface="LXGW WenKai Bold" panose="02020800000000000000" charset="-122"/>
                <a:ea typeface="LXGW WenKai Bold" panose="02020800000000000000" charset="-122"/>
              </a:rPr>
              <a:t>一、</a:t>
            </a:r>
            <a:r>
              <a:rPr lang="en-US" altLang="zh-CN" sz="4800" b="1">
                <a:solidFill>
                  <a:schemeClr val="bg1"/>
                </a:solidFill>
                <a:latin typeface="LXGW WenKai Bold" panose="02020800000000000000" charset="-122"/>
                <a:ea typeface="LXGW WenKai Bold" panose="02020800000000000000" charset="-122"/>
              </a:rPr>
              <a:t>Java</a:t>
            </a:r>
            <a:r>
              <a:rPr lang="zh-CN" altLang="en-US" sz="4800" b="1">
                <a:solidFill>
                  <a:schemeClr val="bg1"/>
                </a:solidFill>
                <a:latin typeface="LXGW WenKai Bold" panose="02020800000000000000" charset="-122"/>
                <a:ea typeface="LXGW WenKai Bold" panose="02020800000000000000" charset="-122"/>
              </a:rPr>
              <a:t>基础</a:t>
            </a:r>
            <a:endParaRPr lang="zh-CN" altLang="en-US" sz="4800" b="1">
              <a:solidFill>
                <a:schemeClr val="bg1"/>
              </a:solidFill>
              <a:latin typeface="LXGW WenKai Bold" panose="02020800000000000000" charset="-122"/>
              <a:ea typeface="LXGW WenKai Bold" panose="020208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1865" y="241998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、初识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endParaRPr lang="en-US" alt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21865" y="387540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开发环境搭建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49440" y="241998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流程控制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1865" y="533082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语言基础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49440" y="387540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49440" y="533082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正则表达式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画板 1 拷贝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4540" cy="68592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4080" y="675005"/>
            <a:ext cx="72358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solidFill>
                  <a:schemeClr val="bg1"/>
                </a:solidFill>
                <a:latin typeface="LXGW WenKai Bold" panose="02020800000000000000" charset="-122"/>
                <a:ea typeface="LXGW WenKai Bold" panose="02020800000000000000" charset="-122"/>
              </a:rPr>
              <a:t>二、</a:t>
            </a:r>
            <a:r>
              <a:rPr lang="en-US" altLang="zh-CN" sz="4800" b="1">
                <a:solidFill>
                  <a:schemeClr val="bg1"/>
                </a:solidFill>
                <a:latin typeface="LXGW WenKai Bold" panose="02020800000000000000" charset="-122"/>
                <a:ea typeface="LXGW WenKai Bold" panose="02020800000000000000" charset="-122"/>
              </a:rPr>
              <a:t>Java</a:t>
            </a:r>
            <a:r>
              <a:rPr lang="zh-CN" altLang="en-US" sz="4800" b="1">
                <a:solidFill>
                  <a:schemeClr val="bg1"/>
                </a:solidFill>
                <a:latin typeface="LXGW WenKai Bold" panose="02020800000000000000" charset="-122"/>
                <a:ea typeface="LXGW WenKai Bold" panose="02020800000000000000" charset="-122"/>
              </a:rPr>
              <a:t>面向对象</a:t>
            </a:r>
            <a:endParaRPr lang="zh-CN" altLang="en-US" sz="4800" b="1">
              <a:solidFill>
                <a:schemeClr val="bg1"/>
              </a:solidFill>
              <a:latin typeface="LXGW WenKai Bold" panose="02020800000000000000" charset="-122"/>
              <a:ea typeface="LXGW WenKai Bold" panose="020208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95195" y="2379980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类和对象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5195" y="339153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封装、继承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95195" y="4403090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多态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95195" y="541464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88150" y="194373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抽象类、抽象方法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88150" y="2881630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包装类及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Math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88150" y="569531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日志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88150" y="381952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类包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88150" y="4757420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异常处理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画板 1 拷贝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4540" cy="68592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4080" y="675005"/>
            <a:ext cx="72358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solidFill>
                  <a:schemeClr val="bg1"/>
                </a:solidFill>
                <a:latin typeface="LXGW WenKai Bold" panose="02020800000000000000" charset="-122"/>
                <a:ea typeface="LXGW WenKai Bold" panose="02020800000000000000" charset="-122"/>
              </a:rPr>
              <a:t>三、</a:t>
            </a:r>
            <a:r>
              <a:rPr lang="en-US" altLang="zh-CN" sz="4800" b="1">
                <a:solidFill>
                  <a:schemeClr val="bg1"/>
                </a:solidFill>
                <a:latin typeface="LXGW WenKai Bold" panose="02020800000000000000" charset="-122"/>
                <a:ea typeface="LXGW WenKai Bold" panose="02020800000000000000" charset="-122"/>
              </a:rPr>
              <a:t>Java</a:t>
            </a:r>
            <a:r>
              <a:rPr lang="zh-CN" altLang="en-US" sz="4800" b="1">
                <a:solidFill>
                  <a:schemeClr val="bg1"/>
                </a:solidFill>
                <a:latin typeface="LXGW WenKai Bold" panose="02020800000000000000" charset="-122"/>
                <a:ea typeface="LXGW WenKai Bold" panose="02020800000000000000" charset="-122"/>
              </a:rPr>
              <a:t>高级</a:t>
            </a:r>
            <a:endParaRPr lang="zh-CN" altLang="en-US" sz="4800" b="1">
              <a:solidFill>
                <a:schemeClr val="bg1"/>
              </a:solidFill>
              <a:latin typeface="LXGW WenKai Bold" panose="02020800000000000000" charset="-122"/>
              <a:ea typeface="LXGW WenKai Bold" panose="020208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27250" y="335724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 I/O流</a:t>
            </a:r>
            <a:endParaRPr lang="en-US" alt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27250" y="2439670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Java集合、泛型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76720" y="283654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数据结构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27250" y="4274820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枚举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27250" y="519239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反射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76720" y="191452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注解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76720" y="375856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Java多线程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76720" y="468058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Java网络通信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76720" y="560260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Java新特性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画板 1 拷贝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4540" cy="68592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4080" y="675005"/>
            <a:ext cx="72358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solidFill>
                  <a:schemeClr val="bg1"/>
                </a:solidFill>
                <a:latin typeface="LXGW WenKai Bold" panose="02020800000000000000" charset="-122"/>
                <a:ea typeface="LXGW WenKai Bold" panose="02020800000000000000" charset="-122"/>
              </a:rPr>
              <a:t>四、</a:t>
            </a:r>
            <a:r>
              <a:rPr lang="en-US" altLang="zh-CN" sz="4800" b="1">
                <a:solidFill>
                  <a:schemeClr val="bg1"/>
                </a:solidFill>
                <a:latin typeface="LXGW WenKai Bold" panose="02020800000000000000" charset="-122"/>
                <a:ea typeface="LXGW WenKai Bold" panose="02020800000000000000" charset="-122"/>
              </a:rPr>
              <a:t>Java</a:t>
            </a:r>
            <a:r>
              <a:rPr lang="zh-CN" altLang="en-US" sz="4800" b="1">
                <a:solidFill>
                  <a:schemeClr val="bg1"/>
                </a:solidFill>
                <a:latin typeface="LXGW WenKai Bold" panose="02020800000000000000" charset="-122"/>
                <a:ea typeface="LXGW WenKai Bold" panose="02020800000000000000" charset="-122"/>
              </a:rPr>
              <a:t>设计模式</a:t>
            </a:r>
            <a:endParaRPr lang="zh-CN" altLang="en-US" sz="4800" b="1">
              <a:solidFill>
                <a:schemeClr val="bg1"/>
              </a:solidFill>
              <a:latin typeface="LXGW WenKai Bold" panose="02020800000000000000" charset="-122"/>
              <a:ea typeface="LXGW WenKai Bold" panose="020208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67865" y="229298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创建型模式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43735" y="377507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结构型模式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67865" y="525716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行为型模式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画板 1 拷贝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4540" cy="68592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4080" y="675005"/>
            <a:ext cx="72358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solidFill>
                  <a:schemeClr val="bg1"/>
                </a:solidFill>
                <a:latin typeface="LXGW WenKai Bold" panose="02020800000000000000" charset="-122"/>
                <a:ea typeface="LXGW WenKai Bold" panose="02020800000000000000" charset="-122"/>
              </a:rPr>
              <a:t>五、</a:t>
            </a:r>
            <a:r>
              <a:rPr lang="en-US" altLang="zh-CN" sz="4800" b="1">
                <a:solidFill>
                  <a:schemeClr val="bg1"/>
                </a:solidFill>
                <a:latin typeface="LXGW WenKai Bold" panose="02020800000000000000" charset="-122"/>
                <a:ea typeface="LXGW WenKai Bold" panose="02020800000000000000" charset="-122"/>
              </a:rPr>
              <a:t>Java</a:t>
            </a:r>
            <a:r>
              <a:rPr lang="zh-CN" altLang="en-US" sz="4800" b="1">
                <a:solidFill>
                  <a:schemeClr val="bg1"/>
                </a:solidFill>
                <a:latin typeface="LXGW WenKai Bold" panose="02020800000000000000" charset="-122"/>
                <a:ea typeface="LXGW WenKai Bold" panose="02020800000000000000" charset="-122"/>
              </a:rPr>
              <a:t>数据库（</a:t>
            </a:r>
            <a:r>
              <a:rPr lang="en-US" altLang="zh-CN" sz="4800" b="1">
                <a:solidFill>
                  <a:schemeClr val="bg1"/>
                </a:solidFill>
                <a:latin typeface="LXGW WenKai Bold" panose="02020800000000000000" charset="-122"/>
                <a:ea typeface="LXGW WenKai Bold" panose="02020800000000000000" charset="-122"/>
              </a:rPr>
              <a:t>1</a:t>
            </a:r>
            <a:r>
              <a:rPr lang="zh-CN" altLang="en-US" sz="4800" b="1">
                <a:solidFill>
                  <a:schemeClr val="bg1"/>
                </a:solidFill>
                <a:latin typeface="LXGW WenKai Bold" panose="02020800000000000000" charset="-122"/>
                <a:ea typeface="LXGW WenKai Bold" panose="02020800000000000000" charset="-122"/>
              </a:rPr>
              <a:t>）</a:t>
            </a:r>
            <a:endParaRPr lang="zh-CN" altLang="en-US" sz="4800" b="1">
              <a:solidFill>
                <a:schemeClr val="bg1"/>
              </a:solidFill>
              <a:latin typeface="LXGW WenKai Bold" panose="02020800000000000000" charset="-122"/>
              <a:ea typeface="LXGW WenKai Bold" panose="020208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27250" y="3044190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MySQL安装</a:t>
            </a:r>
            <a:endParaRPr lang="en-US" alt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27250" y="216090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、数据库基础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93535" y="216090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MySQL数据类型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27250" y="392747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、MySQL管理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27250" y="4810760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MySQL连接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27250" y="569404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MySQL操作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93535" y="304482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SQL语句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93535" y="392874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JDBC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93535" y="481266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MySQL事务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93535" y="569658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、MySQL SQL注入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画板 1 拷贝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" y="-635"/>
            <a:ext cx="12194540" cy="68592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4080" y="675005"/>
            <a:ext cx="72358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solidFill>
                  <a:schemeClr val="bg1"/>
                </a:solidFill>
                <a:latin typeface="LXGW WenKai Bold" panose="02020800000000000000" charset="-122"/>
                <a:ea typeface="LXGW WenKai Bold" panose="02020800000000000000" charset="-122"/>
              </a:rPr>
              <a:t>五、</a:t>
            </a:r>
            <a:r>
              <a:rPr lang="en-US" altLang="zh-CN" sz="4800" b="1">
                <a:solidFill>
                  <a:schemeClr val="bg1"/>
                </a:solidFill>
                <a:latin typeface="LXGW WenKai Bold" panose="02020800000000000000" charset="-122"/>
                <a:ea typeface="LXGW WenKai Bold" panose="02020800000000000000" charset="-122"/>
              </a:rPr>
              <a:t>Java</a:t>
            </a:r>
            <a:r>
              <a:rPr lang="zh-CN" altLang="en-US" sz="4800" b="1">
                <a:solidFill>
                  <a:schemeClr val="bg1"/>
                </a:solidFill>
                <a:latin typeface="LXGW WenKai Bold" panose="02020800000000000000" charset="-122"/>
                <a:ea typeface="LXGW WenKai Bold" panose="02020800000000000000" charset="-122"/>
              </a:rPr>
              <a:t>数据库（</a:t>
            </a:r>
            <a:r>
              <a:rPr lang="en-US" altLang="zh-CN" sz="4800" b="1">
                <a:solidFill>
                  <a:schemeClr val="bg1"/>
                </a:solidFill>
                <a:latin typeface="LXGW WenKai Bold" panose="02020800000000000000" charset="-122"/>
                <a:ea typeface="LXGW WenKai Bold" panose="02020800000000000000" charset="-122"/>
              </a:rPr>
              <a:t>2</a:t>
            </a:r>
            <a:r>
              <a:rPr lang="zh-CN" altLang="en-US" sz="4800" b="1">
                <a:solidFill>
                  <a:schemeClr val="bg1"/>
                </a:solidFill>
                <a:latin typeface="LXGW WenKai Bold" panose="02020800000000000000" charset="-122"/>
                <a:ea typeface="LXGW WenKai Bold" panose="02020800000000000000" charset="-122"/>
              </a:rPr>
              <a:t>）</a:t>
            </a:r>
            <a:endParaRPr lang="zh-CN" altLang="en-US" sz="4800" b="1">
              <a:solidFill>
                <a:schemeClr val="bg1"/>
              </a:solidFill>
              <a:latin typeface="LXGW WenKai Bold" panose="02020800000000000000" charset="-122"/>
              <a:ea typeface="LXGW WenKai Bold" panose="020208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27250" y="321373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MySQL正则表达式</a:t>
            </a:r>
            <a:endParaRPr lang="en-US" alt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27250" y="216090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、MySQL导入、导出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27250" y="426656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13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、MySQL函数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27250" y="531939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MySQL运算符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画板 1 拷贝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4540" cy="68592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4080" y="675005"/>
            <a:ext cx="72358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solidFill>
                  <a:schemeClr val="bg1"/>
                </a:solidFill>
                <a:latin typeface="LXGW WenKai Bold" panose="02020800000000000000" charset="-122"/>
                <a:ea typeface="LXGW WenKai Bold" panose="02020800000000000000" charset="-122"/>
                <a:sym typeface="+mn-ea"/>
              </a:rPr>
              <a:t>六、</a:t>
            </a:r>
            <a:r>
              <a:rPr lang="en-US" altLang="zh-CN" sz="4800" b="1">
                <a:solidFill>
                  <a:schemeClr val="bg1"/>
                </a:solidFill>
                <a:latin typeface="LXGW WenKai Bold" panose="02020800000000000000" charset="-122"/>
                <a:ea typeface="LXGW WenKai Bold" panose="02020800000000000000" charset="-122"/>
                <a:sym typeface="+mn-ea"/>
              </a:rPr>
              <a:t>JavaWeb</a:t>
            </a:r>
            <a:r>
              <a:rPr lang="zh-CN" altLang="en-US" sz="4800" b="1">
                <a:solidFill>
                  <a:schemeClr val="bg1"/>
                </a:solidFill>
                <a:latin typeface="LXGW WenKai Bold" panose="02020800000000000000" charset="-122"/>
                <a:ea typeface="LXGW WenKai Bold" panose="02020800000000000000" charset="-122"/>
                <a:sym typeface="+mn-ea"/>
              </a:rPr>
              <a:t>（</a:t>
            </a:r>
            <a:r>
              <a:rPr lang="en-US" altLang="zh-CN" sz="4800" b="1">
                <a:solidFill>
                  <a:schemeClr val="bg1"/>
                </a:solidFill>
                <a:latin typeface="LXGW WenKai Bold" panose="02020800000000000000" charset="-122"/>
                <a:ea typeface="LXGW WenKai Bold" panose="02020800000000000000" charset="-122"/>
                <a:sym typeface="+mn-ea"/>
              </a:rPr>
              <a:t>1</a:t>
            </a:r>
            <a:r>
              <a:rPr lang="zh-CN" altLang="en-US" sz="4800" b="1">
                <a:solidFill>
                  <a:schemeClr val="bg1"/>
                </a:solidFill>
                <a:latin typeface="LXGW WenKai Bold" panose="02020800000000000000" charset="-122"/>
                <a:ea typeface="LXGW WenKai Bold" panose="02020800000000000000" charset="-122"/>
                <a:sym typeface="+mn-ea"/>
              </a:rPr>
              <a:t>）</a:t>
            </a:r>
            <a:endParaRPr lang="zh-CN" altLang="en-US" sz="4800" b="1">
              <a:solidFill>
                <a:schemeClr val="bg1"/>
              </a:solidFill>
              <a:latin typeface="LXGW WenKai Bold" panose="02020800000000000000" charset="-122"/>
              <a:ea typeface="LXGW WenKai Bold" panose="020208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27250" y="3044190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endParaRPr lang="en-US" alt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27250" y="2139950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、Html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93535" y="3044190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Jsp内置对象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27250" y="392874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、J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Query</a:t>
            </a:r>
            <a:endParaRPr lang="en-US" alt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27250" y="569658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Jsp语法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93535" y="2139950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Jsp指令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93535" y="392874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JSTL、EL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93535" y="481266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Jsp连接数据库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93535" y="5696585"/>
            <a:ext cx="5022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Jsp JavaBean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27250" y="4812665"/>
            <a:ext cx="3779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、Jsp结构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</Words>
  <Application>WPS 演示</Application>
  <PresentationFormat>宽屏</PresentationFormat>
  <Paragraphs>163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方正书宋_GBK</vt:lpstr>
      <vt:lpstr>Wingdings</vt:lpstr>
      <vt:lpstr>LXGW WenKai Regular</vt:lpstr>
      <vt:lpstr>LXGW WenKai Bold</vt:lpstr>
      <vt:lpstr>微软雅黑</vt:lpstr>
      <vt:lpstr>Calibri Light</vt:lpstr>
      <vt:lpstr>Helvetica Neue</vt:lpstr>
      <vt:lpstr>宋体</vt:lpstr>
      <vt:lpstr>汉仪书宋二KW</vt:lpstr>
      <vt:lpstr>Calibri</vt:lpstr>
      <vt:lpstr>Arial Unicode MS</vt:lpstr>
      <vt:lpstr>Office 主题</vt:lpstr>
      <vt:lpstr>Java大纲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wanghaitao</dc:creator>
  <cp:lastModifiedBy>wanghaitao</cp:lastModifiedBy>
  <cp:revision>11</cp:revision>
  <dcterms:created xsi:type="dcterms:W3CDTF">2022-07-25T10:30:04Z</dcterms:created>
  <dcterms:modified xsi:type="dcterms:W3CDTF">2022-07-25T10:30:04Z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