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" name="肘形连接符 19"/>
          <p:cNvCxnSpPr/>
          <p:nvPr/>
        </p:nvCxnSpPr>
        <p:spPr>
          <a:xfrm rot="10800000">
            <a:off x="9478645" y="8864600"/>
            <a:ext cx="3346450" cy="261620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80110" y="1409700"/>
            <a:ext cx="9838055" cy="3966845"/>
            <a:chOff x="1386" y="2220"/>
            <a:chExt cx="15493" cy="6247"/>
          </a:xfrm>
        </p:grpSpPr>
        <p:sp>
          <p:nvSpPr>
            <p:cNvPr id="4" name="矩形 3"/>
            <p:cNvSpPr/>
            <p:nvPr/>
          </p:nvSpPr>
          <p:spPr>
            <a:xfrm>
              <a:off x="1386" y="2238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1993</a:t>
              </a:r>
              <a:r>
                <a:rPr lang="zh-CN" altLang="en-US"/>
                <a:t>年</a:t>
              </a:r>
              <a:r>
                <a:rPr lang="en-US" altLang="zh-CN"/>
                <a:t>(IETF)</a:t>
              </a:r>
              <a:endParaRPr lang="en-US" altLang="zh-CN"/>
            </a:p>
            <a:p>
              <a:pPr algn="ctr"/>
              <a:r>
                <a:rPr lang="en-US" altLang="zh-CN"/>
                <a:t>HTML1.0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5685" y="2235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1995</a:t>
              </a:r>
              <a:r>
                <a:rPr lang="zh-CN" altLang="en-US"/>
                <a:t>年</a:t>
              </a:r>
              <a:r>
                <a:rPr lang="en-US" altLang="zh-CN"/>
                <a:t>(W3C)</a:t>
              </a:r>
              <a:endParaRPr lang="en-US" altLang="zh-CN"/>
            </a:p>
            <a:p>
              <a:pPr algn="ctr"/>
              <a:r>
                <a:rPr lang="en-US" altLang="zh-CN"/>
                <a:t>HTML2.0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9897" y="2220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1996</a:t>
              </a:r>
              <a:r>
                <a:rPr lang="zh-CN" altLang="en-US">
                  <a:sym typeface="+mn-ea"/>
                </a:rPr>
                <a:t>年</a:t>
              </a:r>
              <a:r>
                <a:rPr lang="en-US" altLang="zh-CN">
                  <a:sym typeface="+mn-ea"/>
                </a:rPr>
                <a:t>(W3C)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HTML3.2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019" y="2228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1997</a:t>
              </a:r>
              <a:r>
                <a:rPr lang="zh-CN" altLang="en-US">
                  <a:sym typeface="+mn-ea"/>
                </a:rPr>
                <a:t>年</a:t>
              </a:r>
              <a:r>
                <a:rPr lang="en-US" altLang="zh-CN">
                  <a:sym typeface="+mn-ea"/>
                </a:rPr>
                <a:t>(W3C)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HTML4.0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00" y="4491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1999</a:t>
              </a:r>
              <a:r>
                <a:rPr lang="zh-CN" altLang="en-US">
                  <a:sym typeface="+mn-ea"/>
                </a:rPr>
                <a:t>年</a:t>
              </a:r>
              <a:r>
                <a:rPr lang="en-US" altLang="zh-CN">
                  <a:sym typeface="+mn-ea"/>
                </a:rPr>
                <a:t>(W3C)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HTML4.01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699" y="4488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2000</a:t>
              </a:r>
              <a:r>
                <a:rPr lang="zh-CN" altLang="en-US">
                  <a:sym typeface="+mn-ea"/>
                </a:rPr>
                <a:t>年</a:t>
              </a:r>
              <a:r>
                <a:rPr lang="en-US" altLang="zh-CN">
                  <a:sym typeface="+mn-ea"/>
                </a:rPr>
                <a:t>(W3C)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XHTML1.0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911" y="4473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2001</a:t>
              </a:r>
              <a:r>
                <a:rPr lang="zh-CN" altLang="en-US">
                  <a:sym typeface="+mn-ea"/>
                </a:rPr>
                <a:t>年</a:t>
              </a:r>
              <a:r>
                <a:rPr lang="en-US" altLang="zh-CN">
                  <a:sym typeface="+mn-ea"/>
                </a:rPr>
                <a:t>(W3C)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XHTML1.1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033" y="4481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XHTML2.0(?)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00" y="6981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2004</a:t>
              </a:r>
              <a:r>
                <a:rPr lang="zh-CN" altLang="en-US"/>
                <a:t>年</a:t>
              </a:r>
              <a:r>
                <a:rPr lang="en-US" altLang="zh-CN"/>
                <a:t>(WHATWG)</a:t>
              </a:r>
              <a:endParaRPr lang="en-US" altLang="zh-CN"/>
            </a:p>
            <a:p>
              <a:pPr algn="ctr"/>
              <a:r>
                <a:rPr lang="en-US" altLang="zh-CN"/>
                <a:t>HTML5</a:t>
              </a:r>
              <a:r>
                <a:rPr lang="zh-CN" altLang="en-US"/>
                <a:t>草案</a:t>
              </a: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9" y="6978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2008</a:t>
              </a:r>
              <a:r>
                <a:rPr lang="zh-CN" altLang="en-US"/>
                <a:t>年</a:t>
              </a:r>
              <a:r>
                <a:rPr lang="en-US" altLang="zh-CN"/>
                <a:t>(</a:t>
              </a:r>
              <a:r>
                <a:rPr lang="zh-CN" altLang="en-US"/>
                <a:t>合并</a:t>
              </a:r>
              <a:r>
                <a:rPr lang="en-US" altLang="zh-CN"/>
                <a:t>)</a:t>
              </a:r>
              <a:endParaRPr lang="en-US" altLang="zh-CN"/>
            </a:p>
            <a:p>
              <a:pPr algn="ctr"/>
              <a:r>
                <a:rPr lang="en-US" altLang="zh-CN"/>
                <a:t>HTML5</a:t>
              </a:r>
              <a:r>
                <a:rPr lang="zh-CN" altLang="en-US"/>
                <a:t>正式版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911" y="6963"/>
              <a:ext cx="2846" cy="1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HTML5</a:t>
              </a:r>
              <a:r>
                <a:rPr lang="zh-CN" altLang="en-US">
                  <a:solidFill>
                    <a:srgbClr val="FF0000"/>
                  </a:solidFill>
                </a:rPr>
                <a:t>未来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4" idx="3"/>
              <a:endCxn id="5" idx="1"/>
            </p:cNvCxnSpPr>
            <p:nvPr/>
          </p:nvCxnSpPr>
          <p:spPr>
            <a:xfrm flipV="1">
              <a:off x="4232" y="2979"/>
              <a:ext cx="1453" cy="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6" idx="1"/>
            </p:cNvCxnSpPr>
            <p:nvPr/>
          </p:nvCxnSpPr>
          <p:spPr>
            <a:xfrm flipV="1">
              <a:off x="8531" y="2964"/>
              <a:ext cx="1366" cy="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1"/>
            </p:cNvCxnSpPr>
            <p:nvPr/>
          </p:nvCxnSpPr>
          <p:spPr>
            <a:xfrm>
              <a:off x="12743" y="2964"/>
              <a:ext cx="1276" cy="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7" idx="2"/>
              <a:endCxn id="8" idx="0"/>
            </p:cNvCxnSpPr>
            <p:nvPr/>
          </p:nvCxnSpPr>
          <p:spPr>
            <a:xfrm rot="5400000">
              <a:off x="8744" y="-2207"/>
              <a:ext cx="776" cy="12619"/>
            </a:xfrm>
            <a:prstGeom prst="bentConnector3">
              <a:avLst>
                <a:gd name="adj1" fmla="val 499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3"/>
              <a:endCxn id="9" idx="1"/>
            </p:cNvCxnSpPr>
            <p:nvPr/>
          </p:nvCxnSpPr>
          <p:spPr>
            <a:xfrm flipV="1">
              <a:off x="4246" y="5232"/>
              <a:ext cx="1453" cy="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3"/>
            </p:cNvCxnSpPr>
            <p:nvPr/>
          </p:nvCxnSpPr>
          <p:spPr>
            <a:xfrm>
              <a:off x="8545" y="5232"/>
              <a:ext cx="1452" cy="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3"/>
              <a:endCxn id="11" idx="1"/>
            </p:cNvCxnSpPr>
            <p:nvPr/>
          </p:nvCxnSpPr>
          <p:spPr>
            <a:xfrm>
              <a:off x="12757" y="5217"/>
              <a:ext cx="1276" cy="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2" idx="0"/>
            </p:cNvCxnSpPr>
            <p:nvPr/>
          </p:nvCxnSpPr>
          <p:spPr>
            <a:xfrm>
              <a:off x="2817" y="5864"/>
              <a:ext cx="6" cy="111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3"/>
              <a:endCxn id="13" idx="1"/>
            </p:cNvCxnSpPr>
            <p:nvPr/>
          </p:nvCxnSpPr>
          <p:spPr>
            <a:xfrm flipV="1">
              <a:off x="4246" y="7722"/>
              <a:ext cx="1453" cy="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3"/>
              <a:endCxn id="14" idx="1"/>
            </p:cNvCxnSpPr>
            <p:nvPr/>
          </p:nvCxnSpPr>
          <p:spPr>
            <a:xfrm flipV="1">
              <a:off x="8545" y="7707"/>
              <a:ext cx="1366" cy="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1" idx="2"/>
              <a:endCxn id="13" idx="0"/>
            </p:cNvCxnSpPr>
            <p:nvPr/>
          </p:nvCxnSpPr>
          <p:spPr>
            <a:xfrm rot="5400000">
              <a:off x="10784" y="2306"/>
              <a:ext cx="1010" cy="8334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052" y="6191"/>
              <a:ext cx="1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分化点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演示</Application>
  <PresentationFormat>宽屏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Jonathan_Lee</dc:creator>
  <cp:lastModifiedBy>Jonathan_Lee</cp:lastModifiedBy>
  <cp:revision>1</cp:revision>
  <dcterms:created xsi:type="dcterms:W3CDTF">2016-08-15T06:07:00Z</dcterms:created>
  <dcterms:modified xsi:type="dcterms:W3CDTF">2016-08-16T11:50:04Z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