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notesMasterIdLst>
    <p:notesMasterId r:id="rId23"/>
  </p:notesMasterIdLst>
  <p:sldIdLst>
    <p:sldId id="256" r:id="rId2"/>
    <p:sldId id="286" r:id="rId3"/>
    <p:sldId id="287" r:id="rId4"/>
    <p:sldId id="262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8" r:id="rId19"/>
    <p:sldId id="285" r:id="rId20"/>
    <p:sldId id="27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E1B5-C6A5-48D1-88C5-7466396195AD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2411-B9FF-4C77-A64F-C61F57C3F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D2411-B9FF-4C77-A64F-C61F57C3FD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12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6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6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1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01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8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9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vanZhou/PyTorch-Tutoria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vnag/pytorch-generative-adversarial-networks" TargetMode="External"/><Relationship Id="rId3" Type="http://schemas.openxmlformats.org/officeDocument/2006/relationships/hyperlink" Target="https://medium.com/@devnag/generative-adversarial-networks-gans-in-50-lines-of-code-pytorch-e81b79659e3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nag/pytorch-generative-adversarial-networks" TargetMode="External"/><Relationship Id="rId4" Type="http://schemas.openxmlformats.org/officeDocument/2006/relationships/hyperlink" Target="https://medium.com/@devnag/generative-adversarial-networks-gans-in-50-lines-of-code-pytorch-e81b79659e3f" TargetMode="External"/><Relationship Id="rId5" Type="http://schemas.openxmlformats.org/officeDocument/2006/relationships/hyperlink" Target="https://github.com/MorvanZhou/PyTorch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tutorials/beginner/deep_learning_60min_blitz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tutorials/beginner/pytorch_with_examples.html#autograd" TargetMode="External"/><Relationship Id="rId4" Type="http://schemas.openxmlformats.org/officeDocument/2006/relationships/hyperlink" Target="http://pytorch.org/tutorials/beginner/pytorch_with_examples.html#nn-module" TargetMode="External"/><Relationship Id="rId5" Type="http://schemas.openxmlformats.org/officeDocument/2006/relationships/hyperlink" Target="http://pytorch.org/tutorials/beginner/pytorch_with_examples.html#pytorch-nn" TargetMode="External"/><Relationship Id="rId6" Type="http://schemas.openxmlformats.org/officeDocument/2006/relationships/hyperlink" Target="http://pytorch.org/tutorials/beginner/pytorch_with_examples.html#pytorch-optim" TargetMode="External"/><Relationship Id="rId7" Type="http://schemas.openxmlformats.org/officeDocument/2006/relationships/hyperlink" Target="http://pytorch.org/tutorials/beginner/pytorch_with_examples.html#pytorch-custom-nn-modules" TargetMode="External"/><Relationship Id="rId8" Type="http://schemas.openxmlformats.org/officeDocument/2006/relationships/hyperlink" Target="http://pytorch.org/tutorials/beginner/pytorch_with_examples.html#pytorch-control-flow-weight-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tutorials/beginner/pytorch_with_examples.html#tens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PyTorch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32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Gradients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4"/>
            <a:ext cx="10233800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Gradients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err="1" smtClean="0"/>
              <a:t>out.backward</a:t>
            </a:r>
            <a:r>
              <a:rPr lang="en-US" dirty="0"/>
              <a:t>() is equivalent to doing </a:t>
            </a:r>
            <a:r>
              <a:rPr lang="en-US" dirty="0" err="1"/>
              <a:t>out.backward</a:t>
            </a:r>
            <a:r>
              <a:rPr lang="en-US" dirty="0"/>
              <a:t>(</a:t>
            </a:r>
            <a:r>
              <a:rPr lang="en-US" dirty="0" err="1"/>
              <a:t>torch.Tensor</a:t>
            </a:r>
            <a:r>
              <a:rPr lang="en-US" dirty="0"/>
              <a:t>([1.0]))</a:t>
            </a:r>
          </a:p>
          <a:p>
            <a:pPr lvl="2"/>
            <a:r>
              <a:rPr lang="en-US" i="1" dirty="0" err="1"/>
              <a:t>out</a:t>
            </a:r>
            <a:r>
              <a:rPr lang="en-US" b="1" i="1" dirty="0" err="1"/>
              <a:t>.</a:t>
            </a:r>
            <a:r>
              <a:rPr lang="en-US" i="1" dirty="0" err="1"/>
              <a:t>backward</a:t>
            </a:r>
            <a:r>
              <a:rPr lang="en-US" i="1" dirty="0"/>
              <a:t>() </a:t>
            </a:r>
          </a:p>
          <a:p>
            <a:pPr lvl="2"/>
            <a:r>
              <a:rPr lang="en-US" b="1" i="1" dirty="0" smtClean="0"/>
              <a:t>print</a:t>
            </a:r>
            <a:r>
              <a:rPr lang="en-US" i="1" dirty="0" smtClean="0"/>
              <a:t>(</a:t>
            </a:r>
            <a:r>
              <a:rPr lang="en-US" i="1" dirty="0" err="1" smtClean="0"/>
              <a:t>x</a:t>
            </a:r>
            <a:r>
              <a:rPr lang="en-US" b="1" i="1" dirty="0" err="1" smtClean="0"/>
              <a:t>.</a:t>
            </a:r>
            <a:r>
              <a:rPr lang="en-US" i="1" dirty="0" err="1" smtClean="0"/>
              <a:t>grad</a:t>
            </a:r>
            <a:r>
              <a:rPr lang="en-US" i="1" dirty="0" smtClean="0"/>
              <a:t>)</a:t>
            </a:r>
          </a:p>
          <a:p>
            <a:pPr lvl="2"/>
            <a:endParaRPr lang="en-US" i="1" dirty="0"/>
          </a:p>
          <a:p>
            <a:pPr lvl="1"/>
            <a:r>
              <a:rPr lang="en-US" i="1" dirty="0" err="1"/>
              <a:t>torch.autograd.backward</a:t>
            </a:r>
            <a:r>
              <a:rPr lang="en-US" i="1" dirty="0"/>
              <a:t>(variables, </a:t>
            </a:r>
            <a:r>
              <a:rPr lang="en-US" i="1" dirty="0" err="1"/>
              <a:t>grad_variables</a:t>
            </a:r>
            <a:r>
              <a:rPr lang="en-US" i="1" dirty="0"/>
              <a:t>=None, </a:t>
            </a:r>
            <a:r>
              <a:rPr lang="en-US" i="1" dirty="0" err="1"/>
              <a:t>retain_graph</a:t>
            </a:r>
            <a:r>
              <a:rPr lang="en-US" i="1" dirty="0"/>
              <a:t>=None, </a:t>
            </a:r>
            <a:r>
              <a:rPr lang="en-US" i="1" dirty="0" err="1"/>
              <a:t>create_graph</a:t>
            </a:r>
            <a:r>
              <a:rPr lang="en-US" i="1" dirty="0"/>
              <a:t>=None, </a:t>
            </a:r>
            <a:r>
              <a:rPr lang="en-US" i="1" dirty="0" err="1" smtClean="0"/>
              <a:t>retain_variables</a:t>
            </a:r>
            <a:r>
              <a:rPr lang="en-US" i="1" dirty="0" smtClean="0"/>
              <a:t>=None)</a:t>
            </a:r>
          </a:p>
          <a:p>
            <a:pPr lvl="2"/>
            <a:r>
              <a:rPr lang="en-US" i="1" dirty="0" smtClean="0"/>
              <a:t>Computes </a:t>
            </a:r>
            <a:r>
              <a:rPr lang="en-US" i="1" dirty="0"/>
              <a:t>the sum of gradients of given variables </a:t>
            </a:r>
            <a:r>
              <a:rPr lang="en-US" i="1" dirty="0" err="1"/>
              <a:t>w.r.t</a:t>
            </a:r>
            <a:r>
              <a:rPr lang="en-US" i="1" dirty="0"/>
              <a:t>. graph leaves.</a:t>
            </a:r>
          </a:p>
          <a:p>
            <a:pPr lvl="2"/>
            <a:r>
              <a:rPr lang="en-US" i="1" dirty="0"/>
              <a:t>The graph is differentiated using the chain rule. </a:t>
            </a:r>
          </a:p>
          <a:p>
            <a:pPr lvl="1"/>
            <a:endParaRPr lang="en-US" i="1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99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20" y="2520513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 typical training procedure for a neural network is as follows: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Define the neural network that has some learnable parameters (or weights)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Iterate over a dataset of inputs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Process input through the network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Compute the loss (how far is the output from being correct)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Propagate gradients back into the network’s parameters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Update the weights of the network, typically using a simple update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rule:weight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= weight +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learning_rate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* gradient</a:t>
            </a:r>
          </a:p>
          <a:p>
            <a:pPr marL="0" indent="0">
              <a:buNone/>
            </a:pP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66776" y="1471188"/>
            <a:ext cx="10835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Neural networks can be constructed using the 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torch.nn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 package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An 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nn.Module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 contains layers, and a method forward(input)that returns the output.</a:t>
            </a:r>
          </a:p>
        </p:txBody>
      </p:sp>
    </p:spTree>
    <p:extLst>
      <p:ext uri="{BB962C8B-B14F-4D97-AF65-F5344CB8AC3E}">
        <p14:creationId xmlns:p14="http://schemas.microsoft.com/office/powerpoint/2010/main" val="176544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-59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666750" y="908128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6750" y="1088788"/>
            <a:ext cx="2260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Define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Network: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96" y="-1"/>
            <a:ext cx="7586104" cy="6858001"/>
          </a:xfrm>
        </p:spPr>
      </p:pic>
      <p:sp>
        <p:nvSpPr>
          <p:cNvPr id="9" name="Rectangle 8"/>
          <p:cNvSpPr/>
          <p:nvPr/>
        </p:nvSpPr>
        <p:spPr>
          <a:xfrm>
            <a:off x="497350" y="1822199"/>
            <a:ext cx="3640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You just have to define the forward function, and the backward function (where gradients are computed) is automatically defined for you using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input to the forward is an 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input = Variable(</a:t>
            </a:r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torch.randn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(1, 1, 32, 32)) </a:t>
            </a:r>
            <a:endParaRPr lang="en-US" sz="1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400" i="1" dirty="0" smtClean="0">
                <a:latin typeface="Times New Roman" charset="0"/>
                <a:ea typeface="Times New Roman" charset="0"/>
                <a:cs typeface="Times New Roman" charset="0"/>
              </a:rPr>
              <a:t>out </a:t>
            </a:r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= net(input)</a:t>
            </a:r>
            <a:endParaRPr lang="en-US" sz="1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You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use any of the Tensor operations in the forward function.</a:t>
            </a:r>
          </a:p>
        </p:txBody>
      </p:sp>
    </p:spTree>
    <p:extLst>
      <p:ext uri="{BB962C8B-B14F-4D97-AF65-F5344CB8AC3E}">
        <p14:creationId xmlns:p14="http://schemas.microsoft.com/office/powerpoint/2010/main" val="185637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forward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and backward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forward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function computes output Tensors from input Tensors. The 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backward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function receives the gradient of the output Tensors with respect to some scalar value, and computes the gradient of the input Tensors with respect to that same scalar value.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Recap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torch.Tensor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A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multi-dimensional array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Wraps a Tensor and records the history of operations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applied to it. Has the same API as a Tensor, with some additions like backward(). Also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holds the gradient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w.r.t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the tensor.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nn.Module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Neural network module.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Convenient way of encapsulating parameters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with helpers for moving them to GPU, exporting, loading, etc.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nn.Parameter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A kind of Variable, that is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automatically registered as a parameter when assigned as an attribute to 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Module.</a:t>
            </a:r>
          </a:p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autograd.Function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- Implements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forward and backward definitions of an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operation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Every Variable operation, creates at least a single Function node, that connects to functions that created a Variable and 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encodes its history*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85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Loss </a:t>
            </a:r>
            <a:r>
              <a:rPr lang="en-US" sz="4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en-US" sz="4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 loss function takes the (output, target) pair of inputs, and computes a value that estimates how far away the output is from the target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several different loss functions under the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package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example: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output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net(input)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target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Variable(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arange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(1, 11))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criterion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nn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MSELoss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loss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criterion(output, target)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(loss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</a:t>
            </a:r>
            <a:endParaRPr lang="en-US" sz="4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backpropogate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the error all we have to do is to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loss.backward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You need to clear the existing gradients though, else gradients will be accumulated to existing gradients 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example: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net.zero_grad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() # zeroes the gradient buffers of all parameters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('conv1.bias.grad before backward')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print(net.conv1.bias.grad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loss.backward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('conv1.bias.grad after backward') </a:t>
            </a:r>
            <a:endParaRPr lang="en-US" i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print(net.conv1.bias.grad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5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222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Update the </a:t>
            </a:r>
            <a:r>
              <a:rPr lang="en-US" sz="3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weights</a:t>
            </a:r>
            <a: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00187"/>
            <a:ext cx="3866338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various different update rules such as SGD,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Nesterov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-SGD, Adam,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RMSProp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etc. To enable this, we built a small package: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torch.optim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that implements all these methods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optim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package in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PyTorch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abstracts the idea of an optimization algorithm and provides implementations of commonly used optimization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25" y="0"/>
            <a:ext cx="808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034" y="241947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Examples:</a:t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Classification and Regression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73" y="6362699"/>
            <a:ext cx="11381563" cy="461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Github</a:t>
            </a:r>
            <a:r>
              <a:rPr lang="en-US" sz="1600" dirty="0" smtClean="0"/>
              <a:t>: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https://github.com/MorvanZhou/PyTorch-Tutorial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16" y="25082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Example: CNN and GAN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137" y="5900736"/>
            <a:ext cx="11381563" cy="461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Github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github.com/devnag/pytorch-generative-adversarial-networks</a:t>
            </a:r>
            <a:endParaRPr lang="en-US" sz="1600" dirty="0" smtClean="0"/>
          </a:p>
          <a:p>
            <a:r>
              <a:rPr lang="en-US" sz="1600" dirty="0"/>
              <a:t>Introduction : </a:t>
            </a:r>
            <a:r>
              <a:rPr lang="en-US" sz="1600" dirty="0">
                <a:hlinkClick r:id="rId3"/>
              </a:rPr>
              <a:t>https://medium.com/@</a:t>
            </a:r>
            <a:r>
              <a:rPr lang="en-US" sz="1600" dirty="0" smtClean="0">
                <a:hlinkClick r:id="rId3"/>
              </a:rPr>
              <a:t>devnag/generative-adversarial-networks-gans-in-50-lines-of-code-pytorch-e81b79659e3f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138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Deep Learning Framework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(Google)</a:t>
            </a:r>
          </a:p>
          <a:p>
            <a:r>
              <a:rPr lang="en-US" dirty="0" smtClean="0"/>
              <a:t>Torch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PyTorch</a:t>
            </a:r>
            <a:r>
              <a:rPr lang="en-US" dirty="0" smtClean="0">
                <a:sym typeface="Wingdings" panose="05000000000000000000" pitchFamily="2" charset="2"/>
              </a:rPr>
              <a:t> (Facebook)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Theano</a:t>
            </a:r>
            <a:r>
              <a:rPr lang="en-US" dirty="0" smtClean="0">
                <a:sym typeface="Wingdings" panose="05000000000000000000" pitchFamily="2" charset="2"/>
              </a:rPr>
              <a:t> (2007 </a:t>
            </a:r>
            <a:r>
              <a:rPr lang="en-US" dirty="0" err="1" smtClean="0">
                <a:sym typeface="Wingdings" panose="05000000000000000000" pitchFamily="2" charset="2"/>
              </a:rPr>
              <a:t>OpenSource</a:t>
            </a:r>
            <a:r>
              <a:rPr lang="en-US" dirty="0" smtClean="0">
                <a:sym typeface="Wingdings" panose="05000000000000000000" pitchFamily="2" charset="2"/>
              </a:rPr>
              <a:t> Python)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Keras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/>
              <a:t>on top of </a:t>
            </a:r>
            <a:r>
              <a:rPr lang="en-US" dirty="0" err="1"/>
              <a:t>Theano</a:t>
            </a:r>
            <a:r>
              <a:rPr lang="en-US" dirty="0"/>
              <a:t> or </a:t>
            </a:r>
            <a:r>
              <a:rPr lang="en-US" dirty="0" err="1" smtClean="0"/>
              <a:t>Tensorflow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Caffe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Berkerly</a:t>
            </a:r>
            <a:r>
              <a:rPr lang="en-US" dirty="0" smtClean="0">
                <a:sym typeface="Wingdings" panose="05000000000000000000" pitchFamily="2" charset="2"/>
              </a:rPr>
              <a:t> 2013)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CNTK (Microsoft)</a:t>
            </a:r>
          </a:p>
          <a:p>
            <a:r>
              <a:rPr lang="en-US" dirty="0" err="1" smtClean="0"/>
              <a:t>MxNet</a:t>
            </a:r>
            <a:r>
              <a:rPr lang="en-US" dirty="0" smtClean="0"/>
              <a:t> (</a:t>
            </a:r>
            <a:r>
              <a:rPr lang="en-US" dirty="0" err="1" smtClean="0"/>
              <a:t>OpenSource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Neon (Intel </a:t>
            </a:r>
            <a:r>
              <a:rPr lang="en-US" dirty="0" err="1"/>
              <a:t>Nervana's</a:t>
            </a:r>
            <a:r>
              <a:rPr lang="en-US" dirty="0"/>
              <a:t> reference deep learning framework)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18" y="1379615"/>
            <a:ext cx="1905000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18" y="2665490"/>
            <a:ext cx="2812733" cy="5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http://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pytorch.org/tutorials/beginner/deep_learning_60min_blitz.html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github.com/devnag/pytorch-generative-adversarial-networks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https://medium.com/@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devnag/generative-adversarial-networks-gans-in-50-lines-of-code-pytorch-e81b79659e3f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github.com/MorvanZhou/PyTorch-Tutorial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1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21</a:t>
            </a:fld>
            <a:endParaRPr lang="en-US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2655965" y="2039230"/>
            <a:ext cx="64770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53936" y="4185441"/>
            <a:ext cx="60810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AppleGothic"/>
                <a:cs typeface="AppleGothic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905614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1" y="-1"/>
            <a:ext cx="11322669" cy="6225257"/>
          </a:xfrm>
        </p:spPr>
      </p:pic>
      <p:sp>
        <p:nvSpPr>
          <p:cNvPr id="4" name="Rectangle 3"/>
          <p:cNvSpPr/>
          <p:nvPr/>
        </p:nvSpPr>
        <p:spPr>
          <a:xfrm>
            <a:off x="838200" y="6199126"/>
            <a:ext cx="3929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https://zhuanlan.zhihu.com/p/25285133</a:t>
            </a:r>
          </a:p>
        </p:txBody>
      </p:sp>
    </p:spTree>
    <p:extLst>
      <p:ext uri="{BB962C8B-B14F-4D97-AF65-F5344CB8AC3E}">
        <p14:creationId xmlns:p14="http://schemas.microsoft.com/office/powerpoint/2010/main" val="38590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13824" y="1599450"/>
            <a:ext cx="10339976" cy="45254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romanUcPeriod"/>
            </a:pPr>
            <a:r>
              <a:rPr lang="en-US" sz="2000" dirty="0" smtClean="0"/>
              <a:t>Python </a:t>
            </a:r>
            <a:r>
              <a:rPr lang="en-US" sz="2000" dirty="0"/>
              <a:t>based scientific computing package targeted at two sets of </a:t>
            </a:r>
            <a:r>
              <a:rPr lang="en-US" sz="2000" dirty="0" smtClean="0"/>
              <a:t>audiences: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 smtClean="0"/>
              <a:t>A </a:t>
            </a:r>
            <a:r>
              <a:rPr lang="en-US" sz="1800" dirty="0"/>
              <a:t>replacement for </a:t>
            </a:r>
            <a:r>
              <a:rPr lang="en-US" sz="1800" dirty="0" err="1"/>
              <a:t>numpy</a:t>
            </a:r>
            <a:r>
              <a:rPr lang="en-US" sz="1800" dirty="0"/>
              <a:t> to use the power of </a:t>
            </a:r>
            <a:r>
              <a:rPr lang="en-US" sz="1800" dirty="0" smtClean="0"/>
              <a:t>GPUs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 smtClean="0"/>
              <a:t>a </a:t>
            </a:r>
            <a:r>
              <a:rPr lang="en-US" sz="1800" dirty="0"/>
              <a:t>deep learning research platform that provides maximum flexibility and </a:t>
            </a:r>
            <a:r>
              <a:rPr lang="en-US" sz="1800" dirty="0" smtClean="0"/>
              <a:t>speed</a:t>
            </a:r>
          </a:p>
          <a:p>
            <a:pPr marL="457200" indent="-457200">
              <a:buFont typeface="+mj-lt"/>
              <a:buAutoNum type="romanUcPeriod"/>
            </a:pPr>
            <a:endParaRPr lang="en-US" sz="2000" dirty="0"/>
          </a:p>
          <a:p>
            <a:pPr marL="457200" indent="-457200">
              <a:buFont typeface="+mj-lt"/>
              <a:buAutoNum type="romanUcPeriod"/>
            </a:pPr>
            <a:r>
              <a:rPr lang="en-US" sz="2000" dirty="0" err="1"/>
              <a:t>PyTorch</a:t>
            </a:r>
            <a:r>
              <a:rPr lang="en-US" sz="2000" dirty="0"/>
              <a:t> provides two main features: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/>
              <a:t>An n-dimensional Tensor, similar to </a:t>
            </a:r>
            <a:r>
              <a:rPr lang="en-US" sz="1800" dirty="0" err="1"/>
              <a:t>numpy</a:t>
            </a:r>
            <a:r>
              <a:rPr lang="en-US" sz="1800" dirty="0"/>
              <a:t> but can run on GPUs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1800" dirty="0"/>
              <a:t>Automatic differentiation for building and training neural </a:t>
            </a:r>
            <a:r>
              <a:rPr lang="en-US" sz="1800" dirty="0" smtClean="0"/>
              <a:t>networks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Tensors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Autograd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nn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 module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PyTorch: nn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6"/>
              </a:rPr>
              <a:t>PyTorch: optim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PyTorch: Custom nn Modules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hlinkClick r:id="rId8"/>
              </a:rPr>
              <a:t>PyTorch: Control Flow + Weight Sharing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romanU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8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218344"/>
            <a:ext cx="10233800" cy="435133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Tensor</a:t>
            </a:r>
          </a:p>
          <a:p>
            <a:pPr lvl="1"/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import 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torch</a:t>
            </a:r>
          </a:p>
          <a:p>
            <a:pPr lvl="1"/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sz="1800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sz="1800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Tensor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(5, 3) </a:t>
            </a:r>
            <a:endParaRPr lang="en-US" sz="18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b="1" i="1" dirty="0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(x)</a:t>
            </a:r>
            <a:endParaRPr lang="en-US" sz="22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randomly initialized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lvl="1"/>
            <a:r>
              <a:rPr lang="mr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mr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mr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torch.rand</a:t>
            </a:r>
            <a:r>
              <a:rPr lang="mr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(5, 3)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its size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66776" y="1471188"/>
            <a:ext cx="6029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are similar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6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3"/>
            <a:ext cx="10233800" cy="473065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lvl="2">
              <a:buFont typeface="Arial" charset="0"/>
              <a:buChar char="•"/>
            </a:pP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y = </a:t>
            </a:r>
            <a:r>
              <a:rPr lang="en-US" sz="1800" i="1" dirty="0" err="1" smtClean="0">
                <a:latin typeface="Times New Roman" charset="0"/>
                <a:ea typeface="Times New Roman" charset="0"/>
                <a:cs typeface="Times New Roman" charset="0"/>
              </a:rPr>
              <a:t>torch.rand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(5, 3) </a:t>
            </a:r>
          </a:p>
          <a:p>
            <a:pPr lvl="2">
              <a:buFont typeface="Arial" charset="0"/>
              <a:buChar char="•"/>
            </a:pP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print(x + y)</a:t>
            </a:r>
          </a:p>
          <a:p>
            <a:pPr lvl="2">
              <a:buFont typeface="Arial" charset="0"/>
              <a:buChar char="•"/>
            </a:pP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print(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(x, y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))</a:t>
            </a:r>
          </a:p>
          <a:p>
            <a:pPr lvl="2">
              <a:buFont typeface="Arial" charset="0"/>
              <a:buChar char="•"/>
            </a:pP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torch.add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(x, y, out=result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 #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giving an output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tensor</a:t>
            </a:r>
          </a:p>
          <a:p>
            <a:pPr lvl="2">
              <a:buFont typeface="Arial" charset="0"/>
              <a:buChar char="•"/>
            </a:pP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y.add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_(x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) #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adds x to y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pPr lvl="2">
              <a:buFont typeface="Arial" charset="0"/>
              <a:buChar char="•"/>
            </a:pPr>
            <a:r>
              <a:rPr lang="mr-IN" sz="1800" i="1" dirty="0" err="1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mr-IN" sz="1800" i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sz="18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i="1" dirty="0">
                <a:latin typeface="Times New Roman" charset="0"/>
                <a:ea typeface="Times New Roman" charset="0"/>
                <a:cs typeface="Times New Roman" charset="0"/>
              </a:rPr>
              <a:t>[:, 1]) </a:t>
            </a:r>
            <a:endParaRPr lang="en-US" sz="18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size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x.size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 torch Tensor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vice versa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1" dirty="0"/>
              <a:t>a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torch</a:t>
            </a:r>
            <a:r>
              <a:rPr lang="en-US" b="1" i="1" dirty="0" err="1"/>
              <a:t>.</a:t>
            </a:r>
            <a:r>
              <a:rPr lang="en-US" i="1" dirty="0" err="1"/>
              <a:t>ones</a:t>
            </a:r>
            <a:r>
              <a:rPr lang="en-US" i="1" dirty="0"/>
              <a:t>(5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/>
              <a:t>b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b="1" i="1" dirty="0" err="1"/>
              <a:t>.</a:t>
            </a:r>
            <a:r>
              <a:rPr lang="en-US" i="1" dirty="0" err="1"/>
              <a:t>numpy</a:t>
            </a:r>
            <a:r>
              <a:rPr lang="en-US" i="1" dirty="0" smtClean="0"/>
              <a:t>()</a:t>
            </a:r>
          </a:p>
          <a:p>
            <a:pPr lvl="1"/>
            <a:r>
              <a:rPr lang="en-US" altLang="zh-CN" i="1" dirty="0" err="1" smtClean="0"/>
              <a:t>Numpy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to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Tensor</a:t>
            </a:r>
            <a:endParaRPr lang="en-US" i="1" dirty="0" smtClean="0"/>
          </a:p>
          <a:p>
            <a:pPr lvl="2"/>
            <a:r>
              <a:rPr lang="en-US" i="1" dirty="0"/>
              <a:t>a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np</a:t>
            </a:r>
            <a:r>
              <a:rPr lang="en-US" b="1" i="1" dirty="0" err="1"/>
              <a:t>.</a:t>
            </a:r>
            <a:r>
              <a:rPr lang="en-US" i="1" dirty="0" err="1"/>
              <a:t>ones</a:t>
            </a:r>
            <a:r>
              <a:rPr lang="en-US" i="1" dirty="0"/>
              <a:t>(5) </a:t>
            </a:r>
            <a:endParaRPr lang="en-US" i="1" dirty="0" smtClean="0"/>
          </a:p>
          <a:p>
            <a:pPr lvl="2"/>
            <a:r>
              <a:rPr lang="en-US" i="1" dirty="0" smtClean="0"/>
              <a:t>b </a:t>
            </a:r>
            <a:r>
              <a:rPr lang="en-US" b="1" i="1" dirty="0"/>
              <a:t>=</a:t>
            </a:r>
            <a:r>
              <a:rPr lang="en-US" i="1" dirty="0"/>
              <a:t> </a:t>
            </a:r>
            <a:r>
              <a:rPr lang="en-US" i="1" dirty="0" err="1"/>
              <a:t>torch</a:t>
            </a:r>
            <a:r>
              <a:rPr lang="en-US" b="1" i="1" dirty="0" err="1"/>
              <a:t>.</a:t>
            </a:r>
            <a:r>
              <a:rPr lang="en-US" i="1" dirty="0" err="1"/>
              <a:t>from_numpy</a:t>
            </a:r>
            <a:r>
              <a:rPr lang="en-US" i="1" dirty="0"/>
              <a:t>(a)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6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55854"/>
            <a:ext cx="102338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CUDA Tensors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Tensors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be moved onto GPU using the .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</a:p>
          <a:p>
            <a:pPr lvl="2"/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torch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b="1" i="1" dirty="0" err="1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 smtClean="0">
                <a:latin typeface="Times New Roman" charset="0"/>
                <a:ea typeface="Times New Roman" charset="0"/>
                <a:cs typeface="Times New Roman" charset="0"/>
              </a:rPr>
              <a:t>is_available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():</a:t>
            </a: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cuda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zh-CN" altLang="en-US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i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 </a:t>
            </a:r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y</a:t>
            </a:r>
          </a:p>
        </p:txBody>
      </p:sp>
      <p:cxnSp>
        <p:nvCxnSpPr>
          <p:cNvPr id="4" name="直接连接符 5"/>
          <p:cNvCxnSpPr/>
          <p:nvPr/>
        </p:nvCxnSpPr>
        <p:spPr>
          <a:xfrm>
            <a:off x="838200" y="1379615"/>
            <a:ext cx="10378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0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1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: automatic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differentiation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088" y="1170299"/>
            <a:ext cx="10233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 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package provides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automatic differentiation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all operations on Tensors. It is a define-by-run framework, which means that your </a:t>
            </a:r>
            <a:r>
              <a:rPr lang="en-US" sz="20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is defined by how your code is run, and that 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single iteration can be different</a:t>
            </a:r>
            <a:r>
              <a:rPr lang="en-US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autograd.Variable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 is the central class of the package. </a:t>
            </a:r>
            <a:endParaRPr 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You can access the raw tensor through the .data attribute, while the gradient </a:t>
            </a:r>
            <a:r>
              <a:rPr lang="en-US" sz="1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w.r.t</a:t>
            </a:r>
            <a:r>
              <a:rPr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 this variable is accumulated into .grad</a:t>
            </a:r>
            <a:r>
              <a:rPr lang="en-US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Each variable has a .creator attribute that references a Function that has created the 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Variable.</a:t>
            </a:r>
            <a:endParaRPr lang="en-US" sz="1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449580" y="1008140"/>
            <a:ext cx="112090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5" y="4293787"/>
            <a:ext cx="29591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32988"/>
            <a:ext cx="8133895" cy="30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17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: automatic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differentiation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88" y="1498912"/>
            <a:ext cx="10233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#EXAMPLE</a:t>
            </a:r>
            <a:endParaRPr lang="en-US" sz="24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rom</a:t>
            </a:r>
            <a:r>
              <a:rPr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torch </a:t>
            </a:r>
            <a:r>
              <a:rPr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import</a:t>
            </a:r>
            <a:r>
              <a:rPr lang="zh-CN" alt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autograd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import </a:t>
            </a:r>
            <a:r>
              <a:rPr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ariable</a:t>
            </a:r>
            <a:endParaRPr lang="en-US" sz="24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x = Variable(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torch.ones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(2, 2), 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requires_grad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=True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sz="20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2000" i="1" dirty="0">
                <a:latin typeface="Times New Roman" charset="0"/>
                <a:ea typeface="Times New Roman" charset="0"/>
                <a:cs typeface="Times New Roman" charset="0"/>
              </a:rPr>
              <a:t> + 2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print</a:t>
            </a:r>
            <a:r>
              <a:rPr lang="mr-IN" sz="2000" i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sz="2000" i="1" dirty="0" err="1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mr-IN" sz="20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print(</a:t>
            </a:r>
            <a:r>
              <a:rPr 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y.creator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z = y * y * 3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out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z.mean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() </a:t>
            </a:r>
            <a:endParaRPr lang="en-US" sz="20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print(z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, out)</a:t>
            </a:r>
            <a:endParaRPr lang="en-US" sz="20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449580" y="1008140"/>
            <a:ext cx="112090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48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3142</TotalTime>
  <Words>527</Words>
  <Application>Microsoft Macintosh PowerPoint</Application>
  <PresentationFormat>Widescreen</PresentationFormat>
  <Paragraphs>149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AppleGothic</vt:lpstr>
      <vt:lpstr>Calibri</vt:lpstr>
      <vt:lpstr>Corbel</vt:lpstr>
      <vt:lpstr>Times New Roman</vt:lpstr>
      <vt:lpstr>Wingdings</vt:lpstr>
      <vt:lpstr>华文楷体</vt:lpstr>
      <vt:lpstr>Arial</vt:lpstr>
      <vt:lpstr>Depth</vt:lpstr>
      <vt:lpstr>PyTorch</vt:lpstr>
      <vt:lpstr>Deep Learning Framework</vt:lpstr>
      <vt:lpstr>PowerPoint Presentation</vt:lpstr>
      <vt:lpstr>What is PyTorch?</vt:lpstr>
      <vt:lpstr>Tensors</vt:lpstr>
      <vt:lpstr>Tensors</vt:lpstr>
      <vt:lpstr>Tensors</vt:lpstr>
      <vt:lpstr>Autograd: automatic differentiation</vt:lpstr>
      <vt:lpstr>Autograd: automatic differentiation</vt:lpstr>
      <vt:lpstr>Autograd: Gradients</vt:lpstr>
      <vt:lpstr>Neural Network</vt:lpstr>
      <vt:lpstr>Neural Network</vt:lpstr>
      <vt:lpstr>forward and backward</vt:lpstr>
      <vt:lpstr>Recap</vt:lpstr>
      <vt:lpstr>Loss Function</vt:lpstr>
      <vt:lpstr>Backprop</vt:lpstr>
      <vt:lpstr>Update the weights </vt:lpstr>
      <vt:lpstr>Examples: Classification and Regression</vt:lpstr>
      <vt:lpstr>Example: CNN and GAN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Similarity</dc:title>
  <dc:creator>Joe Shang</dc:creator>
  <cp:lastModifiedBy>Joe Shang</cp:lastModifiedBy>
  <cp:revision>145</cp:revision>
  <dcterms:created xsi:type="dcterms:W3CDTF">2016-08-11T03:39:28Z</dcterms:created>
  <dcterms:modified xsi:type="dcterms:W3CDTF">2017-07-07T19:25:34Z</dcterms:modified>
</cp:coreProperties>
</file>