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93" r:id="rId14"/>
    <p:sldId id="294" r:id="rId15"/>
    <p:sldId id="27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armonyOS Sans SC Medium" panose="00000600000000000000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458"/>
    <a:srgbClr val="3E919C"/>
    <a:srgbClr val="409097"/>
    <a:srgbClr val="FFFFFF"/>
    <a:srgbClr val="FAFCFB"/>
    <a:srgbClr val="E8EFE7"/>
    <a:srgbClr val="038699"/>
    <a:srgbClr val="A48878"/>
    <a:srgbClr val="DBB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100455" y="3769995"/>
            <a:ext cx="5106035" cy="403860"/>
          </a:xfrm>
          <a:prstGeom prst="rect">
            <a:avLst/>
          </a:prstGeom>
          <a:solidFill>
            <a:srgbClr val="038699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00455" y="3818255"/>
            <a:ext cx="5039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n-ea"/>
                <a:cs typeface="+mn-ea"/>
              </a:rPr>
              <a:t>李佳一</a:t>
            </a:r>
            <a:r>
              <a:rPr lang="en-US" altLang="zh-CN" sz="1400" b="1" dirty="0">
                <a:solidFill>
                  <a:schemeClr val="bg1"/>
                </a:solidFill>
                <a:latin typeface="+mn-ea"/>
                <a:cs typeface="+mn-ea"/>
              </a:rPr>
              <a:t> 2023.12.13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0455" y="2264907"/>
            <a:ext cx="5922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err="1">
                <a:solidFill>
                  <a:srgbClr val="E8EFE7"/>
                </a:solidFill>
                <a:latin typeface="HarmonyOS Sans SC Medium" panose="00000600000000000000" charset="-122"/>
                <a:ea typeface="HarmonyOS Sans SC Medium" panose="00000600000000000000" charset="-122"/>
                <a:cs typeface="Bradley Hand ITC" panose="03070402050302030203" charset="0"/>
              </a:rPr>
              <a:t>Netprog</a:t>
            </a:r>
            <a:r>
              <a:rPr lang="en-US" altLang="zh-CN" sz="7200" b="1" dirty="0">
                <a:solidFill>
                  <a:srgbClr val="E8EFE7"/>
                </a:solidFill>
                <a:latin typeface="HarmonyOS Sans SC Medium" panose="00000600000000000000" charset="-122"/>
                <a:ea typeface="HarmonyOS Sans SC Medium" panose="00000600000000000000" charset="-122"/>
                <a:cs typeface="Bradley Hand ITC" panose="03070402050302030203" charset="0"/>
              </a:rPr>
              <a:t> 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346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9097"/>
                </a:solidFill>
              </a:rPr>
              <a:t>因特网连接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1BD7AB-A6D4-42B3-B43D-DC5B4FEC29C1}"/>
              </a:ext>
            </a:extLst>
          </p:cNvPr>
          <p:cNvSpPr txBox="1"/>
          <p:nvPr/>
        </p:nvSpPr>
        <p:spPr>
          <a:xfrm>
            <a:off x="1244764" y="1398147"/>
            <a:ext cx="8872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因特网客户端和服务器通过在连接上发送和接受字节流来通信</a:t>
            </a:r>
            <a:endParaRPr lang="en-US" altLang="zh-CN" dirty="0">
              <a:solidFill>
                <a:srgbClr val="3E919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点对点</a:t>
            </a:r>
            <a:r>
              <a:rPr lang="en-US" altLang="zh-CN" dirty="0">
                <a:solidFill>
                  <a:srgbClr val="3E919C"/>
                </a:solidFill>
              </a:rPr>
              <a:t>——</a:t>
            </a:r>
            <a:r>
              <a:rPr lang="zh-CN" altLang="en-US" dirty="0">
                <a:solidFill>
                  <a:srgbClr val="3E919C"/>
                </a:solidFill>
              </a:rPr>
              <a:t>连接一对进程</a:t>
            </a:r>
            <a:endParaRPr lang="en-US" altLang="zh-CN" dirty="0">
              <a:solidFill>
                <a:srgbClr val="3E919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全双工</a:t>
            </a:r>
            <a:r>
              <a:rPr lang="en-US" altLang="zh-CN" dirty="0">
                <a:solidFill>
                  <a:srgbClr val="3E919C"/>
                </a:solidFill>
              </a:rPr>
              <a:t>——</a:t>
            </a:r>
            <a:r>
              <a:rPr lang="zh-CN" altLang="en-US" dirty="0">
                <a:solidFill>
                  <a:srgbClr val="3E919C"/>
                </a:solidFill>
              </a:rPr>
              <a:t>同时双向流动</a:t>
            </a:r>
            <a:endParaRPr lang="en-US" altLang="zh-CN" dirty="0">
              <a:solidFill>
                <a:srgbClr val="3E919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可靠</a:t>
            </a:r>
            <a:r>
              <a:rPr lang="en-US" altLang="zh-CN" dirty="0">
                <a:solidFill>
                  <a:srgbClr val="3E919C"/>
                </a:solidFill>
              </a:rPr>
              <a:t>——</a:t>
            </a:r>
            <a:r>
              <a:rPr lang="zh-CN" altLang="en-US" dirty="0">
                <a:solidFill>
                  <a:srgbClr val="3E919C"/>
                </a:solidFill>
              </a:rPr>
              <a:t>字节流以发出的顺序被接收</a:t>
            </a:r>
            <a:endParaRPr lang="en-US" altLang="zh-CN" dirty="0">
              <a:solidFill>
                <a:srgbClr val="3E919C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820964-E129-4156-AD2D-C29DEC136B88}"/>
              </a:ext>
            </a:extLst>
          </p:cNvPr>
          <p:cNvSpPr txBox="1"/>
          <p:nvPr/>
        </p:nvSpPr>
        <p:spPr>
          <a:xfrm>
            <a:off x="1221166" y="2766797"/>
            <a:ext cx="9810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连接的端点</a:t>
            </a:r>
            <a:r>
              <a:rPr lang="en-US" altLang="zh-CN" dirty="0">
                <a:solidFill>
                  <a:srgbClr val="3E919C"/>
                </a:solidFill>
              </a:rPr>
              <a:t>——</a:t>
            </a:r>
            <a:r>
              <a:rPr lang="zh-CN" altLang="en-US" dirty="0">
                <a:solidFill>
                  <a:srgbClr val="3E919C"/>
                </a:solidFill>
              </a:rPr>
              <a:t>套接字</a:t>
            </a:r>
            <a:endParaRPr lang="en-US" altLang="zh-CN" dirty="0">
              <a:solidFill>
                <a:srgbClr val="3E919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套接字地址</a:t>
            </a:r>
            <a:r>
              <a:rPr lang="en-US" altLang="zh-CN" dirty="0">
                <a:solidFill>
                  <a:srgbClr val="3E919C"/>
                </a:solidFill>
              </a:rPr>
              <a:t>——</a:t>
            </a:r>
            <a:r>
              <a:rPr lang="zh-CN" altLang="en-US" dirty="0">
                <a:solidFill>
                  <a:srgbClr val="3E919C"/>
                </a:solidFill>
              </a:rPr>
              <a:t>“地址：端口”</a:t>
            </a:r>
            <a:endParaRPr lang="en-US" altLang="zh-CN" dirty="0">
              <a:solidFill>
                <a:srgbClr val="3E919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E919C"/>
                </a:solidFill>
              </a:rPr>
              <a:t>16</a:t>
            </a:r>
            <a:r>
              <a:rPr lang="zh-CN" altLang="en-US" dirty="0">
                <a:solidFill>
                  <a:srgbClr val="3E919C"/>
                </a:solidFill>
              </a:rPr>
              <a:t>位整数，标识特定的进程或网络服务的类型</a:t>
            </a:r>
            <a:endParaRPr lang="en-US" altLang="zh-CN" dirty="0">
              <a:solidFill>
                <a:srgbClr val="3E919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客户端</a:t>
            </a:r>
            <a:r>
              <a:rPr lang="en-US" altLang="zh-CN" dirty="0">
                <a:solidFill>
                  <a:srgbClr val="3E919C"/>
                </a:solidFill>
              </a:rPr>
              <a:t>——</a:t>
            </a:r>
            <a:r>
              <a:rPr lang="zh-CN" altLang="en-US" dirty="0">
                <a:solidFill>
                  <a:srgbClr val="3E919C"/>
                </a:solidFill>
              </a:rPr>
              <a:t>临时端口（</a:t>
            </a:r>
            <a:r>
              <a:rPr lang="en-US" altLang="zh-CN" dirty="0">
                <a:solidFill>
                  <a:srgbClr val="3E919C"/>
                </a:solidFill>
              </a:rPr>
              <a:t>1024-65535</a:t>
            </a:r>
            <a:r>
              <a:rPr lang="zh-CN" altLang="en-US" dirty="0">
                <a:solidFill>
                  <a:srgbClr val="3E919C"/>
                </a:solidFill>
              </a:rPr>
              <a:t>）</a:t>
            </a:r>
            <a:endParaRPr lang="en-US" altLang="zh-CN" dirty="0">
              <a:solidFill>
                <a:srgbClr val="3E919C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服务器</a:t>
            </a:r>
            <a:r>
              <a:rPr lang="en-US" altLang="zh-CN" dirty="0">
                <a:solidFill>
                  <a:srgbClr val="3E919C"/>
                </a:solidFill>
              </a:rPr>
              <a:t>——</a:t>
            </a:r>
            <a:r>
              <a:rPr lang="zh-CN" altLang="en-US" dirty="0">
                <a:solidFill>
                  <a:srgbClr val="3E919C"/>
                </a:solidFill>
              </a:rPr>
              <a:t>知名端口 （</a:t>
            </a:r>
            <a:r>
              <a:rPr lang="en-US" altLang="zh-CN" dirty="0">
                <a:solidFill>
                  <a:srgbClr val="3E919C"/>
                </a:solidFill>
              </a:rPr>
              <a:t>0-1023</a:t>
            </a:r>
            <a:r>
              <a:rPr lang="zh-CN" altLang="en-US" dirty="0">
                <a:solidFill>
                  <a:srgbClr val="3E919C"/>
                </a:solidFill>
              </a:rPr>
              <a:t>）例：</a:t>
            </a:r>
            <a:r>
              <a:rPr lang="en-US" altLang="zh-CN" dirty="0">
                <a:solidFill>
                  <a:srgbClr val="3E919C"/>
                </a:solidFill>
              </a:rPr>
              <a:t>web</a:t>
            </a:r>
            <a:r>
              <a:rPr lang="zh-CN" altLang="en-US" dirty="0">
                <a:solidFill>
                  <a:srgbClr val="3E919C"/>
                </a:solidFill>
              </a:rPr>
              <a:t>服务器</a:t>
            </a:r>
            <a:r>
              <a:rPr lang="en-US" altLang="zh-CN" dirty="0">
                <a:solidFill>
                  <a:srgbClr val="3E919C"/>
                </a:solidFill>
              </a:rPr>
              <a:t> 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E919C"/>
                </a:solidFill>
              </a:rPr>
              <a:t>一个连接由它两端的套接字地址唯一确定</a:t>
            </a:r>
            <a:r>
              <a:rPr lang="en-US" altLang="zh-CN" dirty="0">
                <a:solidFill>
                  <a:srgbClr val="3E919C"/>
                </a:solidFill>
              </a:rPr>
              <a:t>——</a:t>
            </a:r>
            <a:r>
              <a:rPr lang="zh-CN" altLang="en-US" dirty="0">
                <a:solidFill>
                  <a:srgbClr val="3E919C"/>
                </a:solidFill>
              </a:rPr>
              <a:t>套接字对</a:t>
            </a:r>
            <a:r>
              <a:rPr lang="en-US" altLang="zh-CN" dirty="0">
                <a:solidFill>
                  <a:srgbClr val="3E919C"/>
                </a:solidFill>
              </a:rPr>
              <a:t>(</a:t>
            </a:r>
            <a:r>
              <a:rPr lang="en-US" altLang="zh-CN" dirty="0" err="1">
                <a:solidFill>
                  <a:srgbClr val="3E919C"/>
                </a:solidFill>
              </a:rPr>
              <a:t>cliaddr:cliport,servaddr:servport</a:t>
            </a:r>
            <a:r>
              <a:rPr lang="en-US" altLang="zh-CN" dirty="0">
                <a:solidFill>
                  <a:srgbClr val="3E919C"/>
                </a:solidFill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FA434E-89BC-4D36-A46D-CF827170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32" y="4711979"/>
            <a:ext cx="5357936" cy="14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152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9097"/>
                </a:solidFill>
              </a:rPr>
              <a:t>exercises</a:t>
            </a:r>
            <a:endParaRPr lang="zh-CN" altLang="en-US" sz="2800" dirty="0">
              <a:solidFill>
                <a:srgbClr val="409097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AE53AE-E11D-4162-89A0-98CFCEB12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71"/>
          <a:stretch/>
        </p:blipFill>
        <p:spPr>
          <a:xfrm>
            <a:off x="1923190" y="2022200"/>
            <a:ext cx="8191890" cy="18241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0C1C63-35E9-4AEF-81D8-F056583D6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62"/>
          <a:stretch/>
        </p:blipFill>
        <p:spPr>
          <a:xfrm>
            <a:off x="1923190" y="3846379"/>
            <a:ext cx="8191890" cy="105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152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9097"/>
                </a:solidFill>
              </a:rPr>
              <a:t>exercises</a:t>
            </a:r>
            <a:endParaRPr lang="zh-CN" altLang="en-US" sz="2800" dirty="0">
              <a:solidFill>
                <a:srgbClr val="409097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26704B-9C3B-4908-841E-69D08770E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6"/>
          <a:stretch/>
        </p:blipFill>
        <p:spPr>
          <a:xfrm>
            <a:off x="1923190" y="1129940"/>
            <a:ext cx="7561874" cy="23617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31C0BE-049A-44E2-B0C1-09279D6C2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9" b="31692"/>
          <a:stretch/>
        </p:blipFill>
        <p:spPr>
          <a:xfrm>
            <a:off x="1923190" y="3491657"/>
            <a:ext cx="7561874" cy="3352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C1CA35-7449-4A94-99A1-022983D2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93"/>
          <a:stretch/>
        </p:blipFill>
        <p:spPr>
          <a:xfrm>
            <a:off x="1923190" y="3818378"/>
            <a:ext cx="7561874" cy="26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152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9097"/>
                </a:solidFill>
              </a:rPr>
              <a:t>exercises</a:t>
            </a:r>
            <a:endParaRPr lang="zh-CN" altLang="en-US" sz="2800" dirty="0">
              <a:solidFill>
                <a:srgbClr val="409097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5980A7-FDA1-4F72-ABD8-736EB30E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56" y="2338388"/>
            <a:ext cx="6616649" cy="14307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218BC1-90D3-4FD6-88AE-52CB5AA3612C}"/>
              </a:ext>
            </a:extLst>
          </p:cNvPr>
          <p:cNvSpPr txBox="1"/>
          <p:nvPr/>
        </p:nvSpPr>
        <p:spPr>
          <a:xfrm>
            <a:off x="6031396" y="2338388"/>
            <a:ext cx="42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152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9097"/>
                </a:solidFill>
              </a:rPr>
              <a:t>exercises</a:t>
            </a:r>
            <a:endParaRPr lang="zh-CN" altLang="en-US" sz="2800" dirty="0">
              <a:solidFill>
                <a:srgbClr val="409097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21DA14-0D20-40DF-9410-6A84E175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90" y="2362618"/>
            <a:ext cx="7220842" cy="21327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3FE48C-ABDA-4C44-A7BA-A835A79BA417}"/>
              </a:ext>
            </a:extLst>
          </p:cNvPr>
          <p:cNvSpPr txBox="1"/>
          <p:nvPr/>
        </p:nvSpPr>
        <p:spPr>
          <a:xfrm>
            <a:off x="2867085" y="2937879"/>
            <a:ext cx="59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513455" y="644525"/>
            <a:ext cx="5165090" cy="5165090"/>
          </a:xfrm>
          <a:prstGeom prst="ellips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790950" y="922020"/>
            <a:ext cx="4610100" cy="4610100"/>
          </a:xfrm>
          <a:prstGeom prst="ellipse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85770" y="2359688"/>
            <a:ext cx="622046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dirty="0">
                <a:solidFill>
                  <a:srgbClr val="038699"/>
                </a:solidFill>
                <a:effectLst/>
                <a:latin typeface="+mj-lt"/>
                <a:ea typeface="汉仪青云简" panose="00020600040101010101" charset="-122"/>
              </a:rPr>
              <a:t>Thanks</a:t>
            </a:r>
            <a:endParaRPr lang="zh-CN" altLang="en-US" sz="11500" b="1" dirty="0">
              <a:solidFill>
                <a:srgbClr val="038699"/>
              </a:solidFill>
              <a:effectLst/>
              <a:latin typeface="+mj-lt"/>
              <a:ea typeface="汉仪青云简" panose="0002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F6C03E-1116-4F29-A147-0C7397AF32EF}"/>
              </a:ext>
            </a:extLst>
          </p:cNvPr>
          <p:cNvSpPr txBox="1"/>
          <p:nvPr/>
        </p:nvSpPr>
        <p:spPr>
          <a:xfrm>
            <a:off x="336678" y="606860"/>
            <a:ext cx="709282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客户端</a:t>
            </a:r>
            <a:r>
              <a:rPr lang="en-US" altLang="zh-CN" dirty="0">
                <a:solidFill>
                  <a:srgbClr val="409097"/>
                </a:solidFill>
              </a:rPr>
              <a:t>-</a:t>
            </a:r>
            <a:r>
              <a:rPr lang="zh-CN" altLang="en-US" dirty="0">
                <a:solidFill>
                  <a:srgbClr val="409097"/>
                </a:solidFill>
              </a:rPr>
              <a:t>服务器模型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应用是由一个服务器进程和一个或者多个客户端进程组成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事务  </a:t>
            </a:r>
            <a:r>
              <a:rPr lang="en-US" altLang="zh-CN" sz="1400" dirty="0" err="1">
                <a:solidFill>
                  <a:srgbClr val="409097"/>
                </a:solidFill>
              </a:rPr>
              <a:t>ps</a:t>
            </a:r>
            <a:r>
              <a:rPr lang="zh-CN" altLang="en-US" sz="1400" dirty="0">
                <a:solidFill>
                  <a:srgbClr val="409097"/>
                </a:solidFill>
              </a:rPr>
              <a:t>：不同于数据库事务，不具备原子性</a:t>
            </a:r>
            <a:endParaRPr lang="en-US" altLang="zh-CN" sz="1400" dirty="0">
              <a:solidFill>
                <a:srgbClr val="409097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409097"/>
                </a:solidFill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9097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84DE4D-C4A6-4FAB-9163-C0A90C6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70" y="1989816"/>
            <a:ext cx="6167438" cy="16073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07C6BC-F4BC-45A5-865B-3235E17A12CC}"/>
              </a:ext>
            </a:extLst>
          </p:cNvPr>
          <p:cNvSpPr txBox="1"/>
          <p:nvPr/>
        </p:nvSpPr>
        <p:spPr>
          <a:xfrm>
            <a:off x="336678" y="4246415"/>
            <a:ext cx="7677978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客户端和服务器通过计算机网络来通信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对于主机而言是一种</a:t>
            </a:r>
            <a:r>
              <a:rPr lang="en-US" altLang="zh-CN" dirty="0">
                <a:solidFill>
                  <a:srgbClr val="409097"/>
                </a:solidFill>
              </a:rPr>
              <a:t>I/O</a:t>
            </a:r>
            <a:r>
              <a:rPr lang="zh-CN" altLang="en-US" dirty="0">
                <a:solidFill>
                  <a:srgbClr val="409097"/>
                </a:solidFill>
              </a:rPr>
              <a:t>设备，是数据源和数据接收方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数据通过</a:t>
            </a:r>
            <a:r>
              <a:rPr lang="en-US" altLang="zh-CN" dirty="0">
                <a:solidFill>
                  <a:srgbClr val="409097"/>
                </a:solidFill>
              </a:rPr>
              <a:t>DMA</a:t>
            </a:r>
            <a:r>
              <a:rPr lang="zh-CN" altLang="en-US" dirty="0">
                <a:solidFill>
                  <a:srgbClr val="409097"/>
                </a:solidFill>
              </a:rPr>
              <a:t>传送在内存和网络间复制</a:t>
            </a:r>
            <a:r>
              <a:rPr lang="en-US" altLang="zh-CN" dirty="0">
                <a:solidFill>
                  <a:srgbClr val="409097"/>
                </a:solidFill>
              </a:rPr>
              <a:t>,</a:t>
            </a:r>
            <a:r>
              <a:rPr lang="zh-CN" altLang="en-US" dirty="0">
                <a:solidFill>
                  <a:srgbClr val="409097"/>
                </a:solidFill>
              </a:rPr>
              <a:t>以文件形式读取</a:t>
            </a:r>
            <a:endParaRPr lang="en-US" altLang="zh-CN" dirty="0">
              <a:solidFill>
                <a:srgbClr val="409097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832546-29A1-4C73-A840-2B33C99D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3172446"/>
            <a:ext cx="4321028" cy="3228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ED2BBE3-9C12-4415-842C-05ABD9C214A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1EBEED-32DB-4CF1-86AC-10EB5D3A7F87}"/>
              </a:ext>
            </a:extLst>
          </p:cNvPr>
          <p:cNvSpPr txBox="1"/>
          <p:nvPr/>
        </p:nvSpPr>
        <p:spPr>
          <a:xfrm>
            <a:off x="491987" y="526774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09097"/>
                </a:solidFill>
              </a:rPr>
              <a:t>物理上而言，网络是一个按照地理远近组成的层次系统。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AA4143-7018-4C0D-83F4-01184EEA213C}"/>
              </a:ext>
            </a:extLst>
          </p:cNvPr>
          <p:cNvSpPr/>
          <p:nvPr/>
        </p:nvSpPr>
        <p:spPr>
          <a:xfrm>
            <a:off x="653498" y="1610140"/>
            <a:ext cx="1128091" cy="55162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05CA11-A24F-4319-8B01-5C1251F1D3DD}"/>
              </a:ext>
            </a:extLst>
          </p:cNvPr>
          <p:cNvSpPr/>
          <p:nvPr/>
        </p:nvSpPr>
        <p:spPr>
          <a:xfrm>
            <a:off x="2669485" y="1610140"/>
            <a:ext cx="1128091" cy="55162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5E3BA3E-E685-4848-8ECF-4CEC1C41BCDC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1781589" y="1885951"/>
            <a:ext cx="887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52EA0E7-3BBB-4AFF-9642-7043D40CD4B4}"/>
              </a:ext>
            </a:extLst>
          </p:cNvPr>
          <p:cNvSpPr/>
          <p:nvPr/>
        </p:nvSpPr>
        <p:spPr>
          <a:xfrm>
            <a:off x="4779893" y="2657100"/>
            <a:ext cx="1016279" cy="55162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934E47-392B-4E67-9A5A-FF9194AF14BC}"/>
              </a:ext>
            </a:extLst>
          </p:cNvPr>
          <p:cNvSpPr/>
          <p:nvPr/>
        </p:nvSpPr>
        <p:spPr>
          <a:xfrm>
            <a:off x="6560240" y="2665345"/>
            <a:ext cx="1004885" cy="55162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3269BE-B0CB-4085-881C-EF1DEA305683}"/>
              </a:ext>
            </a:extLst>
          </p:cNvPr>
          <p:cNvSpPr/>
          <p:nvPr/>
        </p:nvSpPr>
        <p:spPr>
          <a:xfrm>
            <a:off x="6560241" y="1342989"/>
            <a:ext cx="1004884" cy="55162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EC5106-A9CF-4D28-A433-856919088E0E}"/>
              </a:ext>
            </a:extLst>
          </p:cNvPr>
          <p:cNvSpPr/>
          <p:nvPr/>
        </p:nvSpPr>
        <p:spPr>
          <a:xfrm>
            <a:off x="4779893" y="1340543"/>
            <a:ext cx="1016279" cy="551622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9E00B04-14D5-419E-86F2-E7EF2159A40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5288033" y="1892165"/>
            <a:ext cx="0" cy="7649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3DAB050-4C7F-4A45-9003-B81C181C742A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7062683" y="1894611"/>
            <a:ext cx="0" cy="7707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23CD66C-CDA0-4475-9E27-B790BE401A7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796172" y="2932911"/>
            <a:ext cx="764068" cy="82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568392-6250-463E-9478-404E059103DB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5796172" y="1616354"/>
            <a:ext cx="764069" cy="24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A791656-F47A-4BE9-B2F6-849F7F6931C2}"/>
              </a:ext>
            </a:extLst>
          </p:cNvPr>
          <p:cNvCxnSpPr>
            <a:cxnSpLocks/>
          </p:cNvCxnSpPr>
          <p:nvPr/>
        </p:nvCxnSpPr>
        <p:spPr>
          <a:xfrm flipV="1">
            <a:off x="5796172" y="1877236"/>
            <a:ext cx="777941" cy="788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9B8D140-6FDC-40BF-822E-313538A8DB2B}"/>
              </a:ext>
            </a:extLst>
          </p:cNvPr>
          <p:cNvCxnSpPr>
            <a:cxnSpLocks/>
          </p:cNvCxnSpPr>
          <p:nvPr/>
        </p:nvCxnSpPr>
        <p:spPr>
          <a:xfrm>
            <a:off x="5796172" y="1877236"/>
            <a:ext cx="753715" cy="7823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C3C6FD8-D905-4EFE-9C57-CC1C672C6C19}"/>
              </a:ext>
            </a:extLst>
          </p:cNvPr>
          <p:cNvSpPr txBox="1"/>
          <p:nvPr/>
        </p:nvSpPr>
        <p:spPr>
          <a:xfrm>
            <a:off x="921441" y="1701285"/>
            <a:ext cx="74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14779E5-0839-4AE6-8F5A-AF9A1DFA83D3}"/>
              </a:ext>
            </a:extLst>
          </p:cNvPr>
          <p:cNvSpPr txBox="1"/>
          <p:nvPr/>
        </p:nvSpPr>
        <p:spPr>
          <a:xfrm>
            <a:off x="2863297" y="1701285"/>
            <a:ext cx="74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882FBA-AD97-40D1-BC02-039DE4E949B8}"/>
              </a:ext>
            </a:extLst>
          </p:cNvPr>
          <p:cNvSpPr txBox="1"/>
          <p:nvPr/>
        </p:nvSpPr>
        <p:spPr>
          <a:xfrm>
            <a:off x="6754053" y="2756490"/>
            <a:ext cx="74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1C1A3A-1E3C-4397-B7EA-905716AF92DA}"/>
              </a:ext>
            </a:extLst>
          </p:cNvPr>
          <p:cNvSpPr txBox="1"/>
          <p:nvPr/>
        </p:nvSpPr>
        <p:spPr>
          <a:xfrm>
            <a:off x="4933120" y="2748245"/>
            <a:ext cx="74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主机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E414E1F-9CB6-49A0-B78F-16E42F96F5AB}"/>
              </a:ext>
            </a:extLst>
          </p:cNvPr>
          <p:cNvSpPr txBox="1"/>
          <p:nvPr/>
        </p:nvSpPr>
        <p:spPr>
          <a:xfrm>
            <a:off x="6754053" y="1434134"/>
            <a:ext cx="74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2E31EE-33A5-44CB-B1A8-60C51AA6385C}"/>
              </a:ext>
            </a:extLst>
          </p:cNvPr>
          <p:cNvSpPr txBox="1"/>
          <p:nvPr/>
        </p:nvSpPr>
        <p:spPr>
          <a:xfrm>
            <a:off x="4968322" y="1438242"/>
            <a:ext cx="74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主机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A356D87-7B76-45AD-93F3-C23C2CBF9261}"/>
              </a:ext>
            </a:extLst>
          </p:cNvPr>
          <p:cNvCxnSpPr>
            <a:cxnSpLocks/>
          </p:cNvCxnSpPr>
          <p:nvPr/>
        </p:nvCxnSpPr>
        <p:spPr>
          <a:xfrm>
            <a:off x="3901109" y="1885951"/>
            <a:ext cx="58640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A32E6A8-3562-4DFF-9E3C-CFA46AB77143}"/>
              </a:ext>
            </a:extLst>
          </p:cNvPr>
          <p:cNvCxnSpPr>
            <a:cxnSpLocks/>
          </p:cNvCxnSpPr>
          <p:nvPr/>
        </p:nvCxnSpPr>
        <p:spPr>
          <a:xfrm flipV="1">
            <a:off x="7771985" y="1894611"/>
            <a:ext cx="568602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EBAEBD85-EEA8-4CA1-8AFE-D1929D57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6" t="9973" r="9005" b="7345"/>
          <a:stretch/>
        </p:blipFill>
        <p:spPr>
          <a:xfrm>
            <a:off x="8509756" y="1422557"/>
            <a:ext cx="3369365" cy="1401416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5F7A37C1-8BAF-42E5-9B07-9B8624C9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52" y="3594707"/>
            <a:ext cx="4775047" cy="2803004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8FB0889D-6FF0-4DE5-B0BB-AF936937C4B8}"/>
              </a:ext>
            </a:extLst>
          </p:cNvPr>
          <p:cNvSpPr txBox="1"/>
          <p:nvPr/>
        </p:nvSpPr>
        <p:spPr>
          <a:xfrm>
            <a:off x="9806241" y="1049021"/>
            <a:ext cx="95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局域网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A5FB7CA-7477-456C-8BDC-A654ABCD1E3E}"/>
              </a:ext>
            </a:extLst>
          </p:cNvPr>
          <p:cNvCxnSpPr/>
          <p:nvPr/>
        </p:nvCxnSpPr>
        <p:spPr>
          <a:xfrm>
            <a:off x="10151706" y="3216967"/>
            <a:ext cx="0" cy="3777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2489D83-6471-4912-9D0F-581339D61BA6}"/>
              </a:ext>
            </a:extLst>
          </p:cNvPr>
          <p:cNvCxnSpPr>
            <a:cxnSpLocks/>
          </p:cNvCxnSpPr>
          <p:nvPr/>
        </p:nvCxnSpPr>
        <p:spPr>
          <a:xfrm flipH="1">
            <a:off x="6321287" y="5007429"/>
            <a:ext cx="8881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2D0CF86E-60F1-49E5-972D-56DC5CFA3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67" y="4249468"/>
            <a:ext cx="6099276" cy="1434248"/>
          </a:xfrm>
          <a:prstGeom prst="rect">
            <a:avLst/>
          </a:prstGeom>
        </p:spPr>
      </p:pic>
      <p:sp>
        <p:nvSpPr>
          <p:cNvPr id="88" name="文本框 87">
            <a:hlinkClick r:id="rId6" action="ppaction://hlinksldjump"/>
            <a:extLst>
              <a:ext uri="{FF2B5EF4-FFF2-40B4-BE49-F238E27FC236}">
                <a16:creationId xmlns:a16="http://schemas.microsoft.com/office/drawing/2014/main" id="{3721C771-841A-4727-9F93-54627EE87E6D}"/>
              </a:ext>
            </a:extLst>
          </p:cNvPr>
          <p:cNvSpPr txBox="1"/>
          <p:nvPr/>
        </p:nvSpPr>
        <p:spPr>
          <a:xfrm>
            <a:off x="9000931" y="6359459"/>
            <a:ext cx="176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桥接以太网</a:t>
            </a:r>
          </a:p>
        </p:txBody>
      </p:sp>
      <p:sp>
        <p:nvSpPr>
          <p:cNvPr id="89" name="文本框 88">
            <a:hlinkClick r:id="rId7" action="ppaction://hlinksldjump"/>
            <a:extLst>
              <a:ext uri="{FF2B5EF4-FFF2-40B4-BE49-F238E27FC236}">
                <a16:creationId xmlns:a16="http://schemas.microsoft.com/office/drawing/2014/main" id="{91A1CA35-90F5-4F63-B23E-E0ABFEB3721E}"/>
              </a:ext>
            </a:extLst>
          </p:cNvPr>
          <p:cNvSpPr txBox="1"/>
          <p:nvPr/>
        </p:nvSpPr>
        <p:spPr>
          <a:xfrm>
            <a:off x="2807657" y="3786205"/>
            <a:ext cx="88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广域网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0" grpId="0"/>
      <p:bldP spid="41" grpId="0"/>
      <p:bldP spid="43" grpId="0"/>
      <p:bldP spid="44" grpId="0"/>
      <p:bldP spid="45" grpId="0"/>
      <p:bldP spid="46" grpId="0"/>
      <p:bldP spid="80" grpId="0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9B731CA2-0510-4B27-B3D4-89180FC7E7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4627646"/>
                  </p:ext>
                </p:extLst>
              </p:nvPr>
            </p:nvGraphicFramePr>
            <p:xfrm>
              <a:off x="9787681" y="5433747"/>
              <a:ext cx="2260203" cy="1271364"/>
            </p:xfrm>
            <a:graphic>
              <a:graphicData uri="http://schemas.microsoft.com/office/powerpoint/2016/slidezoom">
                <pslz:sldZm>
                  <pslz:sldZmObj sldId="271" cId="0">
                    <pslz:zmPr id="{CE7D1D61-46C5-4C27-A23F-2876611308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60203" cy="127136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731CA2-0510-4B27-B3D4-89180FC7E7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7681" y="5433747"/>
                <a:ext cx="2260203" cy="127136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933A0A2-B7E7-4EDF-8B56-CEC18E25E5E7}"/>
              </a:ext>
            </a:extLst>
          </p:cNvPr>
          <p:cNvSpPr txBox="1"/>
          <p:nvPr/>
        </p:nvSpPr>
        <p:spPr>
          <a:xfrm>
            <a:off x="398106" y="404327"/>
            <a:ext cx="189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9097"/>
                </a:solidFill>
              </a:rPr>
              <a:t>局域网</a:t>
            </a:r>
            <a:r>
              <a:rPr lang="en-US" altLang="zh-CN" sz="2800" dirty="0">
                <a:solidFill>
                  <a:srgbClr val="409097"/>
                </a:solidFill>
              </a:rPr>
              <a:t>LAN</a:t>
            </a:r>
            <a:endParaRPr lang="zh-CN" altLang="en-US" sz="2800" dirty="0">
              <a:solidFill>
                <a:srgbClr val="409097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EF8BF9-937A-44AD-9F6D-208B34982BFC}"/>
              </a:ext>
            </a:extLst>
          </p:cNvPr>
          <p:cNvSpPr txBox="1"/>
          <p:nvPr/>
        </p:nvSpPr>
        <p:spPr>
          <a:xfrm>
            <a:off x="767129" y="1790863"/>
            <a:ext cx="8754643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最流行的局域网技术是以太网</a:t>
            </a:r>
            <a:endParaRPr lang="en-US" altLang="zh-CN" dirty="0">
              <a:solidFill>
                <a:srgbClr val="40909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集线器（物理层）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集线器将从一个端口接收到的每个位复制到其他所有端口，所有主机都能看到，但只有目的主机实际读取（</a:t>
            </a:r>
            <a:r>
              <a:rPr lang="zh-CN" altLang="en-US" b="1" dirty="0">
                <a:solidFill>
                  <a:srgbClr val="265458"/>
                </a:solidFill>
              </a:rPr>
              <a:t>广播</a:t>
            </a:r>
            <a:r>
              <a:rPr lang="zh-CN" altLang="en-US" dirty="0">
                <a:solidFill>
                  <a:srgbClr val="409097"/>
                </a:solidFill>
              </a:rPr>
              <a:t>）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帧：头部位（源地址，目的地址，帧长）</a:t>
            </a:r>
            <a:r>
              <a:rPr lang="en-US" altLang="zh-CN" dirty="0">
                <a:solidFill>
                  <a:srgbClr val="409097"/>
                </a:solidFill>
              </a:rPr>
              <a:t>+</a:t>
            </a:r>
            <a:r>
              <a:rPr lang="zh-CN" altLang="en-US" dirty="0">
                <a:solidFill>
                  <a:srgbClr val="409097"/>
                </a:solidFill>
              </a:rPr>
              <a:t>数据位</a:t>
            </a:r>
            <a:endParaRPr lang="en-US" altLang="zh-CN" dirty="0">
              <a:solidFill>
                <a:srgbClr val="409097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409097"/>
                </a:solidFill>
              </a:rPr>
              <a:t>Ps</a:t>
            </a:r>
            <a:r>
              <a:rPr lang="zh-CN" altLang="en-US" dirty="0">
                <a:solidFill>
                  <a:srgbClr val="409097"/>
                </a:solidFill>
              </a:rPr>
              <a:t>：</a:t>
            </a:r>
            <a:r>
              <a:rPr lang="en-US" altLang="zh-CN" dirty="0">
                <a:solidFill>
                  <a:srgbClr val="409097"/>
                </a:solidFill>
              </a:rPr>
              <a:t>mac</a:t>
            </a:r>
            <a:r>
              <a:rPr lang="zh-CN" altLang="en-US" dirty="0">
                <a:solidFill>
                  <a:srgbClr val="409097"/>
                </a:solidFill>
              </a:rPr>
              <a:t>地址：</a:t>
            </a:r>
            <a:r>
              <a:rPr lang="en-US" altLang="zh-CN" dirty="0">
                <a:solidFill>
                  <a:srgbClr val="409097"/>
                </a:solidFill>
              </a:rPr>
              <a:t>48</a:t>
            </a:r>
            <a:r>
              <a:rPr lang="zh-CN" altLang="en-US" dirty="0">
                <a:solidFill>
                  <a:srgbClr val="409097"/>
                </a:solidFill>
              </a:rPr>
              <a:t>位</a:t>
            </a:r>
            <a:r>
              <a:rPr lang="en-US" altLang="zh-CN" dirty="0">
                <a:solidFill>
                  <a:srgbClr val="409097"/>
                </a:solidFill>
              </a:rPr>
              <a:t>16</a:t>
            </a:r>
            <a:r>
              <a:rPr lang="zh-CN" altLang="en-US" dirty="0">
                <a:solidFill>
                  <a:srgbClr val="409097"/>
                </a:solidFill>
              </a:rPr>
              <a:t>进制数；唯一；不可更改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C5986D-A5B3-41CB-893B-0560E08190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46" t="9973" r="9005" b="7345"/>
          <a:stretch/>
        </p:blipFill>
        <p:spPr>
          <a:xfrm>
            <a:off x="8055506" y="614346"/>
            <a:ext cx="3369365" cy="14014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06D95E-57A7-4A9B-8B22-0C0793420289}"/>
              </a:ext>
            </a:extLst>
          </p:cNvPr>
          <p:cNvSpPr txBox="1"/>
          <p:nvPr/>
        </p:nvSpPr>
        <p:spPr>
          <a:xfrm>
            <a:off x="9155678" y="2058874"/>
            <a:ext cx="126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以太网段</a:t>
            </a:r>
          </a:p>
        </p:txBody>
      </p:sp>
    </p:spTree>
    <p:extLst>
      <p:ext uri="{BB962C8B-B14F-4D97-AF65-F5344CB8AC3E}">
        <p14:creationId xmlns:p14="http://schemas.microsoft.com/office/powerpoint/2010/main" val="42479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9B731CA2-0510-4B27-B3D4-89180FC7E7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87681" y="5427610"/>
              <a:ext cx="2260203" cy="1271364"/>
            </p:xfrm>
            <a:graphic>
              <a:graphicData uri="http://schemas.microsoft.com/office/powerpoint/2016/slidezoom">
                <pslz:sldZm>
                  <pslz:sldZmObj sldId="271" cId="0">
                    <pslz:zmPr id="{CE7D1D61-46C5-4C27-A23F-2876611308B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60203" cy="127136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731CA2-0510-4B27-B3D4-89180FC7E7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7681" y="5427610"/>
                <a:ext cx="2260203" cy="127136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189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9097"/>
                </a:solidFill>
              </a:rPr>
              <a:t>局域网</a:t>
            </a:r>
            <a:r>
              <a:rPr lang="en-US" altLang="zh-CN" sz="2800" dirty="0">
                <a:solidFill>
                  <a:srgbClr val="409097"/>
                </a:solidFill>
              </a:rPr>
              <a:t>LAN</a:t>
            </a:r>
            <a:endParaRPr lang="zh-CN" altLang="en-US" sz="2800" dirty="0">
              <a:solidFill>
                <a:srgbClr val="409097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CE79FB-5FAF-4DA3-B362-BC087F35B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155" y="607735"/>
            <a:ext cx="3537364" cy="20764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70DDA8-61E5-4472-BD65-18A7B561E94D}"/>
              </a:ext>
            </a:extLst>
          </p:cNvPr>
          <p:cNvSpPr txBox="1"/>
          <p:nvPr/>
        </p:nvSpPr>
        <p:spPr>
          <a:xfrm>
            <a:off x="767130" y="1790863"/>
            <a:ext cx="8040608" cy="461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网桥（数据链路层）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两个端口  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可以连接不同的网段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根据目的地址进行转发（同网段丢弃）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09097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rgbClr val="409097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rgbClr val="409097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rgbClr val="409097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rgbClr val="409097"/>
                </a:solidFill>
              </a:rPr>
              <a:t>ps</a:t>
            </a:r>
            <a:r>
              <a:rPr lang="zh-CN" altLang="en-US" dirty="0">
                <a:solidFill>
                  <a:srgbClr val="409097"/>
                </a:solidFill>
              </a:rPr>
              <a:t>：网桥先判断目的地址是否在表中，如果在表中，则复制到对应的端口；如果不在，将此帧复制到所有端口，被目的主机接收后更新表项。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E4C05E-1EC9-4373-BC52-D1BDC47C086D}"/>
              </a:ext>
            </a:extLst>
          </p:cNvPr>
          <p:cNvSpPr txBox="1"/>
          <p:nvPr/>
        </p:nvSpPr>
        <p:spPr>
          <a:xfrm>
            <a:off x="2554749" y="2220618"/>
            <a:ext cx="3763788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409097"/>
                </a:solidFill>
              </a:rPr>
              <a:t>ps</a:t>
            </a:r>
            <a:r>
              <a:rPr lang="zh-CN" altLang="en-US" dirty="0">
                <a:solidFill>
                  <a:srgbClr val="409097"/>
                </a:solidFill>
              </a:rPr>
              <a:t>：交换机有多个端口</a:t>
            </a:r>
            <a:endParaRPr lang="en-US" altLang="zh-CN" dirty="0">
              <a:solidFill>
                <a:srgbClr val="409097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019313-F42E-4E03-93E8-E9010F354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527" y="3671731"/>
            <a:ext cx="4143062" cy="16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CE8E67-A4CE-448E-9494-E455F9FC0C75}"/>
              </a:ext>
            </a:extLst>
          </p:cNvPr>
          <p:cNvSpPr txBox="1"/>
          <p:nvPr/>
        </p:nvSpPr>
        <p:spPr>
          <a:xfrm>
            <a:off x="495758" y="646388"/>
            <a:ext cx="8040608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路由器（网络层）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可以连接多个</a:t>
            </a:r>
            <a:r>
              <a:rPr lang="zh-CN" altLang="en-US" b="1" dirty="0">
                <a:solidFill>
                  <a:srgbClr val="265458"/>
                </a:solidFill>
              </a:rPr>
              <a:t>不兼容</a:t>
            </a:r>
            <a:r>
              <a:rPr lang="zh-CN" altLang="en-US" dirty="0">
                <a:solidFill>
                  <a:srgbClr val="409097"/>
                </a:solidFill>
              </a:rPr>
              <a:t>的局域网，对于连接的每个网络都有适配器（端口）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可以连接各种局域网和广域网构建互联网络</a:t>
            </a:r>
            <a:endParaRPr lang="en-US" altLang="zh-CN" dirty="0">
              <a:solidFill>
                <a:srgbClr val="409097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AF56E9-6DA1-43F7-8A01-70404F07C3E2}"/>
              </a:ext>
            </a:extLst>
          </p:cNvPr>
          <p:cNvSpPr txBox="1"/>
          <p:nvPr/>
        </p:nvSpPr>
        <p:spPr>
          <a:xfrm>
            <a:off x="495758" y="2211959"/>
            <a:ext cx="7775349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协议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命名机制：一致的主机地址格式</a:t>
            </a:r>
            <a:r>
              <a:rPr lang="en-US" altLang="zh-CN" dirty="0">
                <a:solidFill>
                  <a:srgbClr val="409097"/>
                </a:solidFill>
              </a:rPr>
              <a:t>——</a:t>
            </a:r>
            <a:r>
              <a:rPr lang="zh-CN" altLang="en-US" dirty="0">
                <a:solidFill>
                  <a:srgbClr val="409097"/>
                </a:solidFill>
              </a:rPr>
              <a:t>互联网络地址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传送机制：将数据位捆扎成包（包头</a:t>
            </a:r>
            <a:r>
              <a:rPr lang="en-US" altLang="zh-CN" dirty="0">
                <a:solidFill>
                  <a:srgbClr val="409097"/>
                </a:solidFill>
              </a:rPr>
              <a:t>+</a:t>
            </a:r>
            <a:r>
              <a:rPr lang="zh-CN" altLang="en-US" dirty="0">
                <a:solidFill>
                  <a:srgbClr val="409097"/>
                </a:solidFill>
              </a:rPr>
              <a:t>有效载荷）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D49639-F77C-40BD-B33A-BB767493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61" y="3587045"/>
            <a:ext cx="4775736" cy="28900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D16327-C89E-4AA9-BE26-67253D26E65E}"/>
              </a:ext>
            </a:extLst>
          </p:cNvPr>
          <p:cNvSpPr txBox="1"/>
          <p:nvPr/>
        </p:nvSpPr>
        <p:spPr>
          <a:xfrm>
            <a:off x="1663617" y="4631988"/>
            <a:ext cx="1946787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互联网络地址：</a:t>
            </a:r>
            <a:endParaRPr lang="en-US" altLang="zh-CN" dirty="0"/>
          </a:p>
          <a:p>
            <a:r>
              <a:rPr lang="zh-CN" altLang="en-US" dirty="0"/>
              <a:t>源地址</a:t>
            </a:r>
            <a:r>
              <a:rPr lang="en-US" altLang="zh-CN" dirty="0"/>
              <a:t>+</a:t>
            </a:r>
            <a:r>
              <a:rPr lang="zh-CN" altLang="en-US" dirty="0"/>
              <a:t>目的地址</a:t>
            </a:r>
            <a:endParaRPr lang="en-US" altLang="zh-CN" dirty="0"/>
          </a:p>
          <a:p>
            <a:r>
              <a:rPr lang="zh-CN" altLang="en-US" dirty="0"/>
              <a:t>包的大小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D49593-61A0-4666-A4BD-2FAF8ECD5FF2}"/>
              </a:ext>
            </a:extLst>
          </p:cNvPr>
          <p:cNvSpPr txBox="1"/>
          <p:nvPr/>
        </p:nvSpPr>
        <p:spPr>
          <a:xfrm>
            <a:off x="3610403" y="4631988"/>
            <a:ext cx="189959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源地址</a:t>
            </a:r>
            <a:r>
              <a:rPr lang="en-US" altLang="zh-CN" dirty="0"/>
              <a:t>+</a:t>
            </a:r>
            <a:r>
              <a:rPr lang="zh-CN" altLang="en-US" dirty="0"/>
              <a:t>目的地址</a:t>
            </a:r>
            <a:endParaRPr lang="en-US" altLang="zh-CN" dirty="0"/>
          </a:p>
          <a:p>
            <a:r>
              <a:rPr lang="zh-CN" altLang="en-US" dirty="0"/>
              <a:t>帧的大小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77D7E2-0DE7-45D9-ACE1-B9E5ED92D78C}"/>
              </a:ext>
            </a:extLst>
          </p:cNvPr>
          <p:cNvSpPr txBox="1"/>
          <p:nvPr/>
        </p:nvSpPr>
        <p:spPr>
          <a:xfrm>
            <a:off x="365760" y="4619194"/>
            <a:ext cx="12978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ctr"/>
            <a:r>
              <a:rPr lang="en-US" altLang="zh-CN" dirty="0"/>
              <a:t>Data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B67CE376-A7C7-409A-B025-EF45A1934380}"/>
              </a:ext>
            </a:extLst>
          </p:cNvPr>
          <p:cNvSpPr/>
          <p:nvPr/>
        </p:nvSpPr>
        <p:spPr>
          <a:xfrm rot="16200000">
            <a:off x="1722756" y="2961543"/>
            <a:ext cx="282672" cy="299666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65458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D42B69-E434-4073-B058-6A6430825AE0}"/>
              </a:ext>
            </a:extLst>
          </p:cNvPr>
          <p:cNvSpPr txBox="1"/>
          <p:nvPr/>
        </p:nvSpPr>
        <p:spPr>
          <a:xfrm>
            <a:off x="1409842" y="4032253"/>
            <a:ext cx="90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互联网包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E38FFBCE-06F8-4D6D-93FF-A884AFE2DB94}"/>
              </a:ext>
            </a:extLst>
          </p:cNvPr>
          <p:cNvSpPr/>
          <p:nvPr/>
        </p:nvSpPr>
        <p:spPr>
          <a:xfrm rot="5400000">
            <a:off x="2553056" y="3398800"/>
            <a:ext cx="300655" cy="467525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65458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E7B32D-B9C0-455D-BAB2-91640BE08C1E}"/>
              </a:ext>
            </a:extLst>
          </p:cNvPr>
          <p:cNvSpPr txBox="1"/>
          <p:nvPr/>
        </p:nvSpPr>
        <p:spPr>
          <a:xfrm>
            <a:off x="2249663" y="5911794"/>
            <a:ext cx="11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局域网帧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47E176-17CE-4DB8-8EFF-33286F6377E1}"/>
              </a:ext>
            </a:extLst>
          </p:cNvPr>
          <p:cNvSpPr txBox="1"/>
          <p:nvPr/>
        </p:nvSpPr>
        <p:spPr>
          <a:xfrm>
            <a:off x="365758" y="6219571"/>
            <a:ext cx="6713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09097"/>
                </a:solidFill>
              </a:rPr>
              <a:t>LAN</a:t>
            </a:r>
            <a:r>
              <a:rPr lang="zh-CN" altLang="en-US" sz="1600" dirty="0">
                <a:solidFill>
                  <a:srgbClr val="409097"/>
                </a:solidFill>
              </a:rPr>
              <a:t>帧的有效载荷是互联网包，互联网包的有效载荷是数据位。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1C1022-CB71-4ADC-9271-2B48CFC38B9D}"/>
              </a:ext>
            </a:extLst>
          </p:cNvPr>
          <p:cNvSpPr txBox="1"/>
          <p:nvPr/>
        </p:nvSpPr>
        <p:spPr>
          <a:xfrm>
            <a:off x="365757" y="243929"/>
            <a:ext cx="503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9097"/>
                </a:solidFill>
              </a:rPr>
              <a:t>广域网</a:t>
            </a:r>
            <a:r>
              <a:rPr lang="en-US" altLang="zh-CN" sz="2800" dirty="0">
                <a:solidFill>
                  <a:srgbClr val="409097"/>
                </a:solidFill>
              </a:rPr>
              <a:t>WAN    </a:t>
            </a:r>
            <a:r>
              <a:rPr lang="zh-CN" altLang="en-US" sz="2800" dirty="0">
                <a:solidFill>
                  <a:srgbClr val="409097"/>
                </a:solidFill>
              </a:rPr>
              <a:t>互联网络</a:t>
            </a:r>
            <a:r>
              <a:rPr lang="en-US" altLang="zh-CN" sz="2800" dirty="0">
                <a:solidFill>
                  <a:srgbClr val="409097"/>
                </a:solidFill>
              </a:rPr>
              <a:t>internet</a:t>
            </a:r>
            <a:endParaRPr lang="zh-CN" altLang="en-US" sz="2800" dirty="0">
              <a:solidFill>
                <a:srgbClr val="409097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9829F1-C4E6-43B3-B6DF-2E14F992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61" y="1583278"/>
            <a:ext cx="4860630" cy="1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346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9097"/>
                </a:solidFill>
              </a:rPr>
              <a:t>全球</a:t>
            </a:r>
            <a:r>
              <a:rPr lang="en-US" altLang="zh-CN" sz="2800" dirty="0">
                <a:solidFill>
                  <a:srgbClr val="409097"/>
                </a:solidFill>
              </a:rPr>
              <a:t>IP</a:t>
            </a:r>
            <a:r>
              <a:rPr lang="zh-CN" altLang="en-US" sz="2800" dirty="0">
                <a:solidFill>
                  <a:srgbClr val="409097"/>
                </a:solidFill>
              </a:rPr>
              <a:t>因特网</a:t>
            </a:r>
            <a:r>
              <a:rPr lang="en-US" altLang="zh-CN" sz="2800" dirty="0">
                <a:solidFill>
                  <a:srgbClr val="409097"/>
                </a:solidFill>
              </a:rPr>
              <a:t>Internet</a:t>
            </a:r>
            <a:endParaRPr lang="zh-CN" altLang="en-US" sz="2800" dirty="0">
              <a:solidFill>
                <a:srgbClr val="409097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C6F869-461B-4BF9-B35D-C6A868BB2C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9" t="30022" r="17437" b="12344"/>
          <a:stretch/>
        </p:blipFill>
        <p:spPr>
          <a:xfrm>
            <a:off x="5894448" y="1437807"/>
            <a:ext cx="6153436" cy="36647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B9075A9-EEAB-46B2-8E85-2052A408A36D}"/>
              </a:ext>
            </a:extLst>
          </p:cNvPr>
          <p:cNvSpPr txBox="1"/>
          <p:nvPr/>
        </p:nvSpPr>
        <p:spPr>
          <a:xfrm>
            <a:off x="91021" y="1497481"/>
            <a:ext cx="5932091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9097"/>
                </a:solidFill>
              </a:rPr>
              <a:t>TCP/IP</a:t>
            </a:r>
            <a:r>
              <a:rPr lang="zh-CN" altLang="en-US" dirty="0">
                <a:solidFill>
                  <a:srgbClr val="409097"/>
                </a:solidFill>
              </a:rPr>
              <a:t>协议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9097"/>
                </a:solidFill>
              </a:rPr>
              <a:t>IP</a:t>
            </a:r>
            <a:r>
              <a:rPr lang="zh-CN" altLang="en-US" dirty="0">
                <a:solidFill>
                  <a:srgbClr val="409097"/>
                </a:solidFill>
              </a:rPr>
              <a:t>协议提供基本的命名方法和递送机制，主机向主机发送包</a:t>
            </a:r>
            <a:r>
              <a:rPr lang="en-US" altLang="zh-CN" dirty="0">
                <a:solidFill>
                  <a:srgbClr val="409097"/>
                </a:solidFill>
              </a:rPr>
              <a:t>——</a:t>
            </a:r>
            <a:r>
              <a:rPr lang="zh-CN" altLang="en-US" dirty="0">
                <a:solidFill>
                  <a:srgbClr val="409097"/>
                </a:solidFill>
              </a:rPr>
              <a:t>数据报（</a:t>
            </a:r>
            <a:r>
              <a:rPr lang="zh-CN" altLang="en-US" b="1" dirty="0">
                <a:solidFill>
                  <a:srgbClr val="265458"/>
                </a:solidFill>
              </a:rPr>
              <a:t>不可靠</a:t>
            </a:r>
            <a:r>
              <a:rPr lang="zh-CN" altLang="en-US" dirty="0">
                <a:solidFill>
                  <a:srgbClr val="409097"/>
                </a:solidFill>
              </a:rPr>
              <a:t>）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9097"/>
                </a:solidFill>
              </a:rPr>
              <a:t>UDP</a:t>
            </a:r>
            <a:r>
              <a:rPr lang="zh-CN" altLang="en-US" dirty="0">
                <a:solidFill>
                  <a:srgbClr val="409097"/>
                </a:solidFill>
              </a:rPr>
              <a:t>稍微扩展了</a:t>
            </a:r>
            <a:r>
              <a:rPr lang="en-US" altLang="zh-CN" dirty="0">
                <a:solidFill>
                  <a:srgbClr val="409097"/>
                </a:solidFill>
              </a:rPr>
              <a:t>IP</a:t>
            </a:r>
            <a:r>
              <a:rPr lang="zh-CN" altLang="en-US" dirty="0">
                <a:solidFill>
                  <a:srgbClr val="409097"/>
                </a:solidFill>
              </a:rPr>
              <a:t>协议，包也可以在进程之间传送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9097"/>
                </a:solidFill>
              </a:rPr>
              <a:t>TCP</a:t>
            </a:r>
            <a:r>
              <a:rPr lang="zh-CN" altLang="en-US" dirty="0">
                <a:solidFill>
                  <a:srgbClr val="409097"/>
                </a:solidFill>
              </a:rPr>
              <a:t>建立在</a:t>
            </a:r>
            <a:r>
              <a:rPr lang="en-US" altLang="zh-CN" dirty="0">
                <a:solidFill>
                  <a:srgbClr val="409097"/>
                </a:solidFill>
              </a:rPr>
              <a:t>IP</a:t>
            </a:r>
            <a:r>
              <a:rPr lang="zh-CN" altLang="en-US" dirty="0">
                <a:solidFill>
                  <a:srgbClr val="409097"/>
                </a:solidFill>
              </a:rPr>
              <a:t>协议之上，提供全双工连接（</a:t>
            </a:r>
            <a:r>
              <a:rPr lang="zh-CN" altLang="en-US" b="1" dirty="0">
                <a:solidFill>
                  <a:srgbClr val="265458"/>
                </a:solidFill>
              </a:rPr>
              <a:t>可靠</a:t>
            </a:r>
            <a:r>
              <a:rPr lang="zh-CN" altLang="en-US" dirty="0">
                <a:solidFill>
                  <a:srgbClr val="409097"/>
                </a:solidFill>
              </a:rPr>
              <a:t>）</a:t>
            </a:r>
            <a:endParaRPr lang="en-US" altLang="zh-CN" dirty="0">
              <a:solidFill>
                <a:srgbClr val="409097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4B59A0-D45D-4974-B48E-AFCCEFEA433D}"/>
              </a:ext>
            </a:extLst>
          </p:cNvPr>
          <p:cNvSpPr txBox="1"/>
          <p:nvPr/>
        </p:nvSpPr>
        <p:spPr>
          <a:xfrm>
            <a:off x="91021" y="4247478"/>
            <a:ext cx="4818908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因特网特性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主机</a:t>
            </a:r>
            <a:r>
              <a:rPr lang="en-US" altLang="zh-CN" dirty="0">
                <a:solidFill>
                  <a:srgbClr val="409097"/>
                </a:solidFill>
              </a:rPr>
              <a:t>-&gt;32</a:t>
            </a:r>
            <a:r>
              <a:rPr lang="zh-CN" altLang="en-US" dirty="0">
                <a:solidFill>
                  <a:srgbClr val="409097"/>
                </a:solidFill>
              </a:rPr>
              <a:t>位</a:t>
            </a:r>
            <a:r>
              <a:rPr lang="en-US" altLang="zh-CN" dirty="0">
                <a:solidFill>
                  <a:srgbClr val="409097"/>
                </a:solidFill>
              </a:rPr>
              <a:t>IP</a:t>
            </a:r>
            <a:r>
              <a:rPr lang="zh-CN" altLang="en-US" dirty="0">
                <a:solidFill>
                  <a:srgbClr val="409097"/>
                </a:solidFill>
              </a:rPr>
              <a:t>地址（</a:t>
            </a:r>
            <a:r>
              <a:rPr lang="en-US" altLang="zh-CN" dirty="0">
                <a:solidFill>
                  <a:srgbClr val="409097"/>
                </a:solidFill>
              </a:rPr>
              <a:t>IPv4</a:t>
            </a:r>
            <a:r>
              <a:rPr lang="zh-CN" altLang="en-US" dirty="0">
                <a:solidFill>
                  <a:srgbClr val="409097"/>
                </a:solidFill>
              </a:rPr>
              <a:t>）（</a:t>
            </a:r>
            <a:r>
              <a:rPr lang="en-US" altLang="zh-CN" dirty="0">
                <a:solidFill>
                  <a:srgbClr val="409097"/>
                </a:solidFill>
              </a:rPr>
              <a:t>IPv6 128</a:t>
            </a:r>
            <a:r>
              <a:rPr lang="zh-CN" altLang="en-US" dirty="0">
                <a:solidFill>
                  <a:srgbClr val="409097"/>
                </a:solidFill>
              </a:rPr>
              <a:t>位）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9097"/>
                </a:solidFill>
              </a:rPr>
              <a:t>IP</a:t>
            </a:r>
            <a:r>
              <a:rPr lang="zh-CN" altLang="en-US" dirty="0">
                <a:solidFill>
                  <a:srgbClr val="409097"/>
                </a:solidFill>
              </a:rPr>
              <a:t>地址</a:t>
            </a:r>
            <a:r>
              <a:rPr lang="en-US" altLang="zh-CN" dirty="0">
                <a:solidFill>
                  <a:srgbClr val="409097"/>
                </a:solidFill>
              </a:rPr>
              <a:t>-&gt;</a:t>
            </a:r>
            <a:r>
              <a:rPr lang="zh-CN" altLang="en-US" dirty="0">
                <a:solidFill>
                  <a:srgbClr val="409097"/>
                </a:solidFill>
              </a:rPr>
              <a:t>因特网域名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进程之间通过连接通信</a:t>
            </a:r>
            <a:endParaRPr lang="en-US" altLang="zh-CN" dirty="0">
              <a:solidFill>
                <a:srgbClr val="4090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346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9097"/>
                </a:solidFill>
              </a:rPr>
              <a:t>IP</a:t>
            </a:r>
            <a:r>
              <a:rPr lang="zh-CN" altLang="en-US" sz="2800" dirty="0">
                <a:solidFill>
                  <a:srgbClr val="409097"/>
                </a:solidFill>
              </a:rPr>
              <a:t>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EE7FAC-96A2-4E9D-8312-D56848AE0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0" b="8909"/>
          <a:stretch/>
        </p:blipFill>
        <p:spPr>
          <a:xfrm>
            <a:off x="398107" y="931951"/>
            <a:ext cx="6840402" cy="8923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248D90-CB95-467B-B035-A0408BBC6524}"/>
              </a:ext>
            </a:extLst>
          </p:cNvPr>
          <p:cNvSpPr txBox="1"/>
          <p:nvPr/>
        </p:nvSpPr>
        <p:spPr>
          <a:xfrm>
            <a:off x="316939" y="1883672"/>
            <a:ext cx="9141151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9097"/>
                </a:solidFill>
              </a:rPr>
              <a:t>32</a:t>
            </a:r>
            <a:r>
              <a:rPr lang="zh-CN" altLang="en-US" dirty="0">
                <a:solidFill>
                  <a:srgbClr val="409097"/>
                </a:solidFill>
              </a:rPr>
              <a:t>位无符号整数</a:t>
            </a:r>
            <a:endParaRPr lang="en-US" altLang="zh-CN" dirty="0">
              <a:solidFill>
                <a:srgbClr val="40909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网络字节顺序</a:t>
            </a:r>
            <a:r>
              <a:rPr lang="en-US" altLang="zh-CN" dirty="0">
                <a:solidFill>
                  <a:srgbClr val="409097"/>
                </a:solidFill>
              </a:rPr>
              <a:t>——</a:t>
            </a:r>
            <a:r>
              <a:rPr lang="zh-CN" altLang="en-US" b="1" dirty="0">
                <a:solidFill>
                  <a:srgbClr val="265458"/>
                </a:solidFill>
              </a:rPr>
              <a:t>大端字节顺序</a:t>
            </a:r>
            <a:endParaRPr lang="en-US" altLang="zh-CN" b="1" dirty="0">
              <a:solidFill>
                <a:srgbClr val="265458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9097"/>
                </a:solidFill>
              </a:rPr>
              <a:t>IP</a:t>
            </a:r>
            <a:r>
              <a:rPr lang="zh-CN" altLang="en-US" dirty="0">
                <a:solidFill>
                  <a:srgbClr val="409097"/>
                </a:solidFill>
              </a:rPr>
              <a:t>地址结构中存放的数据总是以大端法存放的，即使主机字节顺序是小端法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9097"/>
                </a:solidFill>
              </a:rPr>
              <a:t>hton,ntoh</a:t>
            </a:r>
            <a:r>
              <a:rPr lang="zh-CN" altLang="en-US" dirty="0">
                <a:solidFill>
                  <a:srgbClr val="409097"/>
                </a:solidFill>
              </a:rPr>
              <a:t>函数（只有</a:t>
            </a:r>
            <a:r>
              <a:rPr lang="en-US" altLang="zh-CN" dirty="0">
                <a:solidFill>
                  <a:srgbClr val="409097"/>
                </a:solidFill>
              </a:rPr>
              <a:t>16</a:t>
            </a:r>
            <a:r>
              <a:rPr lang="zh-CN" altLang="en-US" dirty="0">
                <a:solidFill>
                  <a:srgbClr val="409097"/>
                </a:solidFill>
              </a:rPr>
              <a:t>位和</a:t>
            </a:r>
            <a:r>
              <a:rPr lang="en-US" altLang="zh-CN" dirty="0">
                <a:solidFill>
                  <a:srgbClr val="409097"/>
                </a:solidFill>
              </a:rPr>
              <a:t>32</a:t>
            </a:r>
            <a:r>
              <a:rPr lang="zh-CN" altLang="en-US" dirty="0">
                <a:solidFill>
                  <a:srgbClr val="409097"/>
                </a:solidFill>
              </a:rPr>
              <a:t>位，没有</a:t>
            </a:r>
            <a:r>
              <a:rPr lang="en-US" altLang="zh-CN" dirty="0">
                <a:solidFill>
                  <a:srgbClr val="409097"/>
                </a:solidFill>
              </a:rPr>
              <a:t>64</a:t>
            </a:r>
            <a:r>
              <a:rPr lang="zh-CN" altLang="en-US" dirty="0">
                <a:solidFill>
                  <a:srgbClr val="409097"/>
                </a:solidFill>
              </a:rPr>
              <a:t>位）</a:t>
            </a:r>
            <a:endParaRPr lang="en-US" altLang="zh-CN" dirty="0">
              <a:solidFill>
                <a:srgbClr val="409097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002401-4E62-45B5-9814-33501F787883}"/>
              </a:ext>
            </a:extLst>
          </p:cNvPr>
          <p:cNvSpPr txBox="1"/>
          <p:nvPr/>
        </p:nvSpPr>
        <p:spPr>
          <a:xfrm>
            <a:off x="316939" y="3544416"/>
            <a:ext cx="5051475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点分十进制</a:t>
            </a:r>
            <a:r>
              <a:rPr lang="en-US" altLang="zh-CN" dirty="0">
                <a:solidFill>
                  <a:srgbClr val="409097"/>
                </a:solidFill>
              </a:rPr>
              <a:t>  </a:t>
            </a:r>
            <a:r>
              <a:rPr lang="zh-CN" altLang="en-US" dirty="0">
                <a:solidFill>
                  <a:srgbClr val="409097"/>
                </a:solidFill>
              </a:rPr>
              <a:t>例：</a:t>
            </a:r>
            <a:r>
              <a:rPr lang="en-US" altLang="zh-CN" dirty="0">
                <a:solidFill>
                  <a:srgbClr val="409097"/>
                </a:solidFill>
              </a:rPr>
              <a:t>0x8002c2f2 - 128.2.194.242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9097"/>
                </a:solidFill>
              </a:rPr>
              <a:t>linux</a:t>
            </a:r>
            <a:r>
              <a:rPr lang="en-US" altLang="zh-CN" dirty="0">
                <a:solidFill>
                  <a:srgbClr val="409097"/>
                </a:solidFill>
              </a:rPr>
              <a:t>&gt;hostname -</a:t>
            </a:r>
            <a:r>
              <a:rPr lang="en-US" altLang="zh-CN" dirty="0" err="1">
                <a:solidFill>
                  <a:srgbClr val="409097"/>
                </a:solidFill>
              </a:rPr>
              <a:t>i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409097"/>
                </a:solidFill>
              </a:rPr>
              <a:t>Inet_pton,inet_ntop</a:t>
            </a:r>
            <a:r>
              <a:rPr lang="zh-CN" altLang="en-US" dirty="0">
                <a:solidFill>
                  <a:srgbClr val="409097"/>
                </a:solidFill>
              </a:rPr>
              <a:t>函数</a:t>
            </a:r>
            <a:endParaRPr lang="en-US" altLang="zh-CN" dirty="0">
              <a:solidFill>
                <a:srgbClr val="409097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AA23C9-7632-44BF-B8F4-0F9A0DCD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69" y="5578591"/>
            <a:ext cx="5357462" cy="11167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6F9A25-325F-4E83-8FFA-8579682B87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003"/>
          <a:stretch/>
        </p:blipFill>
        <p:spPr>
          <a:xfrm>
            <a:off x="9753231" y="5574911"/>
            <a:ext cx="1887623" cy="11159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FB4CC6-58F7-41FE-9CBF-563A5339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15" y="5160483"/>
            <a:ext cx="4251654" cy="15311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E85976-EFD4-4474-A78A-1322FA6E0287}"/>
              </a:ext>
            </a:extLst>
          </p:cNvPr>
          <p:cNvSpPr txBox="1"/>
          <p:nvPr/>
        </p:nvSpPr>
        <p:spPr>
          <a:xfrm>
            <a:off x="6866849" y="3799185"/>
            <a:ext cx="3108960" cy="1754326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公网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（在公网内唯一）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私网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（在局域网内唯一）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A:10.-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B:172.16.-——172.31.-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C:192.168.-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类没有私网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3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2953E7-C510-42EB-8E4F-AF0F66FC2E3B}"/>
              </a:ext>
            </a:extLst>
          </p:cNvPr>
          <p:cNvSpPr/>
          <p:nvPr/>
        </p:nvSpPr>
        <p:spPr>
          <a:xfrm>
            <a:off x="144116" y="129209"/>
            <a:ext cx="11926957" cy="656976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390D-9DF3-4C6E-A8E6-0593E194765C}"/>
              </a:ext>
            </a:extLst>
          </p:cNvPr>
          <p:cNvSpPr txBox="1"/>
          <p:nvPr/>
        </p:nvSpPr>
        <p:spPr>
          <a:xfrm>
            <a:off x="398106" y="404327"/>
            <a:ext cx="346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409097"/>
                </a:solidFill>
              </a:rPr>
              <a:t>因特网域名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635070-B194-4214-AB57-240285D9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67" y="1638824"/>
            <a:ext cx="5372270" cy="32458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76539E-98CB-4E63-A46D-8BCD29D5146B}"/>
              </a:ext>
            </a:extLst>
          </p:cNvPr>
          <p:cNvSpPr txBox="1"/>
          <p:nvPr/>
        </p:nvSpPr>
        <p:spPr>
          <a:xfrm>
            <a:off x="149086" y="1332583"/>
            <a:ext cx="6453896" cy="4618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从节点反向到根的路径形成域名</a:t>
            </a:r>
            <a:endParaRPr lang="en-US" altLang="zh-CN" dirty="0">
              <a:solidFill>
                <a:srgbClr val="40909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一级域名由</a:t>
            </a:r>
            <a:r>
              <a:rPr lang="en-US" altLang="zh-CN" dirty="0">
                <a:solidFill>
                  <a:srgbClr val="409097"/>
                </a:solidFill>
              </a:rPr>
              <a:t>ICANN</a:t>
            </a:r>
            <a:r>
              <a:rPr lang="zh-CN" altLang="en-US" dirty="0">
                <a:solidFill>
                  <a:srgbClr val="409097"/>
                </a:solidFill>
              </a:rPr>
              <a:t>定义，二级域名由</a:t>
            </a:r>
            <a:r>
              <a:rPr lang="en-US" altLang="zh-CN" dirty="0">
                <a:solidFill>
                  <a:srgbClr val="409097"/>
                </a:solidFill>
              </a:rPr>
              <a:t>ICANN</a:t>
            </a:r>
            <a:r>
              <a:rPr lang="zh-CN" altLang="en-US" dirty="0">
                <a:solidFill>
                  <a:srgbClr val="409097"/>
                </a:solidFill>
              </a:rPr>
              <a:t>的授权代理分配，有二级域名的组织可以在子域中创造新域名</a:t>
            </a:r>
            <a:endParaRPr lang="en-US" altLang="zh-CN" dirty="0">
              <a:solidFill>
                <a:srgbClr val="40909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09097"/>
                </a:solidFill>
              </a:rPr>
              <a:t>DNS</a:t>
            </a:r>
            <a:r>
              <a:rPr lang="zh-CN" altLang="en-US" dirty="0">
                <a:solidFill>
                  <a:srgbClr val="409097"/>
                </a:solidFill>
              </a:rPr>
              <a:t>数据库维护域名集合和</a:t>
            </a:r>
            <a:r>
              <a:rPr lang="en-US" altLang="zh-CN" dirty="0">
                <a:solidFill>
                  <a:srgbClr val="409097"/>
                </a:solidFill>
              </a:rPr>
              <a:t>IP</a:t>
            </a:r>
            <a:r>
              <a:rPr lang="zh-CN" altLang="en-US" dirty="0">
                <a:solidFill>
                  <a:srgbClr val="409097"/>
                </a:solidFill>
              </a:rPr>
              <a:t>地址之间的映射</a:t>
            </a:r>
            <a:endParaRPr lang="en-US" altLang="zh-CN" dirty="0">
              <a:solidFill>
                <a:srgbClr val="409097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本地定义的域名</a:t>
            </a:r>
            <a:r>
              <a:rPr lang="en-US" altLang="zh-CN" dirty="0">
                <a:solidFill>
                  <a:srgbClr val="409097"/>
                </a:solidFill>
              </a:rPr>
              <a:t>localhost-</a:t>
            </a:r>
            <a:r>
              <a:rPr lang="zh-CN" altLang="en-US" dirty="0">
                <a:solidFill>
                  <a:srgbClr val="409097"/>
                </a:solidFill>
              </a:rPr>
              <a:t>回送地址</a:t>
            </a:r>
            <a:r>
              <a:rPr lang="en-US" altLang="zh-CN" dirty="0">
                <a:solidFill>
                  <a:srgbClr val="409097"/>
                </a:solidFill>
              </a:rPr>
              <a:t>127.0.0.1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实际域名</a:t>
            </a:r>
            <a:r>
              <a:rPr lang="en-US" altLang="zh-CN" dirty="0">
                <a:solidFill>
                  <a:srgbClr val="409097"/>
                </a:solidFill>
              </a:rPr>
              <a:t>Linux&gt;hostname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域名与</a:t>
            </a:r>
            <a:r>
              <a:rPr lang="en-US" altLang="zh-CN" dirty="0">
                <a:solidFill>
                  <a:srgbClr val="409097"/>
                </a:solidFill>
              </a:rPr>
              <a:t>IP</a:t>
            </a:r>
            <a:r>
              <a:rPr lang="zh-CN" altLang="en-US" dirty="0">
                <a:solidFill>
                  <a:srgbClr val="409097"/>
                </a:solidFill>
              </a:rPr>
              <a:t>地址的映射关系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一</a:t>
            </a:r>
            <a:r>
              <a:rPr lang="en-US" altLang="zh-CN" dirty="0">
                <a:solidFill>
                  <a:srgbClr val="409097"/>
                </a:solidFill>
              </a:rPr>
              <a:t>-</a:t>
            </a:r>
            <a:r>
              <a:rPr lang="zh-CN" altLang="en-US" dirty="0">
                <a:solidFill>
                  <a:srgbClr val="409097"/>
                </a:solidFill>
              </a:rPr>
              <a:t>一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多</a:t>
            </a:r>
            <a:r>
              <a:rPr lang="en-US" altLang="zh-CN" dirty="0">
                <a:solidFill>
                  <a:srgbClr val="409097"/>
                </a:solidFill>
              </a:rPr>
              <a:t>-</a:t>
            </a:r>
            <a:r>
              <a:rPr lang="zh-CN" altLang="en-US" dirty="0">
                <a:solidFill>
                  <a:srgbClr val="409097"/>
                </a:solidFill>
              </a:rPr>
              <a:t>一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多</a:t>
            </a:r>
            <a:r>
              <a:rPr lang="en-US" altLang="zh-CN" dirty="0">
                <a:solidFill>
                  <a:srgbClr val="409097"/>
                </a:solidFill>
              </a:rPr>
              <a:t>-</a:t>
            </a:r>
            <a:r>
              <a:rPr lang="zh-CN" altLang="en-US" dirty="0">
                <a:solidFill>
                  <a:srgbClr val="409097"/>
                </a:solidFill>
              </a:rPr>
              <a:t>同组多</a:t>
            </a:r>
            <a:endParaRPr lang="en-US" altLang="zh-CN" dirty="0">
              <a:solidFill>
                <a:srgbClr val="409097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9097"/>
                </a:solidFill>
              </a:rPr>
              <a:t>一</a:t>
            </a:r>
            <a:r>
              <a:rPr lang="en-US" altLang="zh-CN" dirty="0">
                <a:solidFill>
                  <a:srgbClr val="409097"/>
                </a:solidFill>
              </a:rPr>
              <a:t>-</a:t>
            </a:r>
            <a:r>
              <a:rPr lang="zh-CN" altLang="en-US" dirty="0">
                <a:solidFill>
                  <a:srgbClr val="409097"/>
                </a:solidFill>
              </a:rPr>
              <a:t>空</a:t>
            </a:r>
            <a:endParaRPr lang="en-US" altLang="zh-CN" dirty="0">
              <a:solidFill>
                <a:srgbClr val="409097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E9E8F5-6BF2-46F3-887A-05A543B41E4B}"/>
              </a:ext>
            </a:extLst>
          </p:cNvPr>
          <p:cNvSpPr txBox="1"/>
          <p:nvPr/>
        </p:nvSpPr>
        <p:spPr>
          <a:xfrm>
            <a:off x="2574235" y="5456583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409097"/>
                </a:solidFill>
              </a:rPr>
              <a:t>ps</a:t>
            </a:r>
            <a:r>
              <a:rPr lang="zh-CN" altLang="en-US" dirty="0">
                <a:solidFill>
                  <a:srgbClr val="409097"/>
                </a:solidFill>
              </a:rPr>
              <a:t>：一</a:t>
            </a:r>
            <a:r>
              <a:rPr lang="en-US" altLang="zh-CN" dirty="0">
                <a:solidFill>
                  <a:srgbClr val="409097"/>
                </a:solidFill>
              </a:rPr>
              <a:t>-</a:t>
            </a:r>
            <a:r>
              <a:rPr lang="zh-CN" altLang="en-US" dirty="0">
                <a:solidFill>
                  <a:srgbClr val="409097"/>
                </a:solidFill>
              </a:rPr>
              <a:t>多 空</a:t>
            </a:r>
            <a:r>
              <a:rPr lang="en-US" altLang="zh-CN" dirty="0">
                <a:solidFill>
                  <a:srgbClr val="409097"/>
                </a:solidFill>
              </a:rPr>
              <a:t>-</a:t>
            </a:r>
            <a:r>
              <a:rPr lang="zh-CN" altLang="en-US" dirty="0">
                <a:solidFill>
                  <a:srgbClr val="409097"/>
                </a:solidFill>
              </a:rPr>
              <a:t>一</a:t>
            </a:r>
          </a:p>
        </p:txBody>
      </p:sp>
    </p:spTree>
    <p:extLst>
      <p:ext uri="{BB962C8B-B14F-4D97-AF65-F5344CB8AC3E}">
        <p14:creationId xmlns:p14="http://schemas.microsoft.com/office/powerpoint/2010/main" val="426928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ywiaGRpZCI6ImNiNjkyZDE0YjFkMTBlNzNmMTc4ODRmYjA0Y2IyMDA5IiwidXNlckNvdW50Ijoz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760</Words>
  <Application>Microsoft Office PowerPoint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HarmonyOS Sans SC Medium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ljy</dc:creator>
  <cp:lastModifiedBy>佳一</cp:lastModifiedBy>
  <cp:revision>124</cp:revision>
  <dcterms:created xsi:type="dcterms:W3CDTF">2020-12-22T03:12:00Z</dcterms:created>
  <dcterms:modified xsi:type="dcterms:W3CDTF">2023-12-13T11:47:07Z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KSOTemplateUUID">
    <vt:lpwstr>v1.0_mb_HaUR8PLo47/IveMgEzFmLw==</vt:lpwstr>
  </property>
  <property fmtid="{D5CDD505-2E9C-101B-9397-08002B2CF9AE}" pid="4" name="ICV">
    <vt:lpwstr>1538077317584ED4A1BC890BDDC6EDA6_12</vt:lpwstr>
  </property>
</Properties>
</file>