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61" r:id="rId4"/>
    <p:sldId id="282" r:id="rId5"/>
    <p:sldId id="283" r:id="rId6"/>
    <p:sldId id="284" r:id="rId7"/>
    <p:sldId id="295" r:id="rId8"/>
    <p:sldId id="296" r:id="rId9"/>
    <p:sldId id="297" r:id="rId10"/>
    <p:sldId id="291" r:id="rId11"/>
    <p:sldId id="292" r:id="rId12"/>
    <p:sldId id="293" r:id="rId13"/>
    <p:sldId id="294" r:id="rId14"/>
    <p:sldId id="285" r:id="rId15"/>
    <p:sldId id="298" r:id="rId16"/>
    <p:sldId id="286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D4C5FC-DB45-4C5C-B8D4-D283DC68CF76}">
          <p14:sldIdLst>
            <p14:sldId id="256"/>
            <p14:sldId id="281"/>
            <p14:sldId id="261"/>
            <p14:sldId id="282"/>
            <p14:sldId id="283"/>
            <p14:sldId id="284"/>
            <p14:sldId id="295"/>
            <p14:sldId id="296"/>
            <p14:sldId id="297"/>
            <p14:sldId id="291"/>
            <p14:sldId id="292"/>
            <p14:sldId id="293"/>
            <p14:sldId id="294"/>
            <p14:sldId id="285"/>
            <p14:sldId id="298"/>
            <p14:sldId id="286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D85F-0943-4FF9-AC7C-650812EB392F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D27-CAC4-4E58-A5D5-861C55EF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CFC9E-A99D-40E2-BCF9-1521F9E33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BDD76-1B61-4B37-AA3D-B146BFD40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F2597-C9A3-42AE-9B0C-ACBB920E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05AA3-B299-4392-83C1-4575FAB1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09F5A-74D9-4589-9544-443888C2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F5E5-3B57-471A-880D-5F2C9C9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D5B9F-5012-43B7-B489-AC2B69635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DFE5B-15FC-46A1-9B27-962AA09F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24CD6-7ED7-432D-97F5-A425AF13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4EF7-BB7F-4709-9732-5C72543D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8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E78CE-7F58-4AC4-A7F4-911B8C897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71FF0-9B21-4A34-BA39-25AF7E4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0EB45-7508-4EC0-9C88-66A7E3E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97645-525C-4490-9563-F39415A1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1AE2-505B-47E3-872F-2E6DF046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B5D3-FFB7-43CA-8C4E-95120B6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6F7BB-5CC9-468A-A3A6-5253C9F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DC24-ADEC-4A46-B99E-135D184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C029B-646F-4971-A890-23160CFB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6B679-2F8F-46E3-914A-EC6EC967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2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3E80F-ED8E-47B8-A28F-9B0BD597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82B24-239C-4768-8E68-758BA1E1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22170-42C7-457C-8C5A-998D8154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031DB-E2FA-43D6-A5DE-04A3AE04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48280-F41D-421F-8220-80B5DC6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8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9261-D391-4D3C-85E4-664FD8C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70EFE-91CC-4B6F-A2CA-BD4D9002C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50090-9C02-448B-9E33-569C17BF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7C197-62BD-4453-931C-4F5F1F07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CA078-A5DE-413F-B4A3-5CFFDC49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4E30B-C24C-4D19-817D-AD7AFED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4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FF7F-1877-40E5-B0CB-2FD41627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AB8EE-7C91-40EB-938B-F54C4402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B8CA0-4784-4527-86E0-A4362C88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A37050-9742-4614-A1E6-582B4395F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BD9D7-7268-4411-AE74-6B3D7A7ED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838BA-E728-45F7-B8A1-271083C9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F11C4A-6611-4148-BDE3-D384210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91132-CAB9-47C3-83A7-668A1B1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2A90-4B5B-43C9-A47E-DF27F388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497EC-9917-491B-935B-0BF09AD5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4E3CD1-E7B2-49E9-AE1A-71DD51B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765C9-6324-4427-9EAB-E31931D4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4A4AF-BE0A-4360-AC46-09CC2992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C29E0C-99BE-45AE-B3E0-BD8661E3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DBD5C-F122-4EDF-AEC4-3419935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94ABE-2131-43D6-808D-9FB4E3CE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0AADB-6992-4F82-9C5C-14DE6AF0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560D0-A1D3-4DB2-B92F-CC801547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91AC8-CE66-46C6-BFCF-94F5C24F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F54A2-B4A4-48E4-B1AB-1659159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EABA6-228E-411C-8281-CF08EC6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C9616-F923-43C3-B038-001F34B0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DFA4CA-D0E6-4B45-B032-58922DD7C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F1A45-C782-45F0-8672-7CE1EB6E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049EE-9EF0-48CC-8ED5-EBE16216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54D1D-1782-4515-A061-3D2BB63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6DA71-D5D6-423B-B137-C29014D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7D300C-44CE-47A6-8C13-E1005F1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B8F0F-2D66-47A0-9180-D9B4EF83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DCE61-5764-455B-BC95-7B1DB19E2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D1AC-504E-41D5-B257-38768D17E70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B69CC-0519-4FB8-8801-AEE6F071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A9BDD-FD11-4858-BD03-F3308E97B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ukaskollmer.de/ieee-754-visualiz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056848-AE12-46BA-86E3-952B6A480A27}"/>
              </a:ext>
            </a:extLst>
          </p:cNvPr>
          <p:cNvSpPr/>
          <p:nvPr/>
        </p:nvSpPr>
        <p:spPr>
          <a:xfrm>
            <a:off x="2012998" y="2474892"/>
            <a:ext cx="816601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9.18 </a:t>
            </a:r>
            <a:r>
              <a:rPr lang="zh-CN" alt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浮点数的 </a:t>
            </a:r>
            <a:r>
              <a:rPr lang="en-US" altLang="zh-CN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IEEE </a:t>
            </a:r>
            <a:r>
              <a:rPr lang="zh-CN" alt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en-US" altLang="zh-CN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杨艺欣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42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16E119-BE5D-38CF-3AAA-D922312D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53" y="1901714"/>
            <a:ext cx="10578189" cy="29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AFA66B-25D1-97BE-DC1C-F5B2FA61D13E}"/>
              </a:ext>
            </a:extLst>
          </p:cNvPr>
          <p:cNvSpPr txBox="1"/>
          <p:nvPr/>
        </p:nvSpPr>
        <p:spPr>
          <a:xfrm>
            <a:off x="957905" y="2095841"/>
            <a:ext cx="822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A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16E119-BE5D-38CF-3AAA-D922312D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53" y="1901714"/>
            <a:ext cx="10578189" cy="29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F6EB4B-8221-5EDB-02CD-9F690A78BEA4}"/>
              </a:ext>
            </a:extLst>
          </p:cNvPr>
          <p:cNvSpPr txBox="1"/>
          <p:nvPr/>
        </p:nvSpPr>
        <p:spPr>
          <a:xfrm>
            <a:off x="1780462" y="2095841"/>
            <a:ext cx="90580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 </a:t>
            </a:r>
            <a:r>
              <a:rPr lang="en-US" altLang="zh-CN" sz="3200" dirty="0"/>
              <a:t>IEEE 754 </a:t>
            </a:r>
            <a:r>
              <a:rPr lang="zh-CN" altLang="en-US" sz="3200" dirty="0"/>
              <a:t>单精度浮点数表示 </a:t>
            </a:r>
            <a:r>
              <a:rPr lang="en-US" altLang="zh-CN" sz="3200" dirty="0"/>
              <a:t>-8.25</a:t>
            </a:r>
            <a:r>
              <a:rPr lang="zh-CN" altLang="en-US" sz="3200" dirty="0"/>
              <a:t>，结果的十六进制表示是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位符号位</a:t>
            </a:r>
            <a:r>
              <a:rPr lang="en-US" altLang="zh-CN" sz="3200" dirty="0"/>
              <a:t>+8</a:t>
            </a:r>
            <a:r>
              <a:rPr lang="zh-CN" altLang="en-US" sz="3200" dirty="0"/>
              <a:t>位阶码字段</a:t>
            </a:r>
            <a:r>
              <a:rPr lang="en-US" altLang="zh-CN" sz="3200" dirty="0"/>
              <a:t>+23</a:t>
            </a:r>
            <a:r>
              <a:rPr lang="zh-CN" altLang="en-US" sz="3200" dirty="0"/>
              <a:t>位小数字段）</a:t>
            </a:r>
          </a:p>
        </p:txBody>
      </p:sp>
    </p:spTree>
    <p:extLst>
      <p:ext uri="{BB962C8B-B14F-4D97-AF65-F5344CB8AC3E}">
        <p14:creationId xmlns:p14="http://schemas.microsoft.com/office/powerpoint/2010/main" val="387879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F6EB4B-8221-5EDB-02CD-9F690A78BEA4}"/>
              </a:ext>
            </a:extLst>
          </p:cNvPr>
          <p:cNvSpPr txBox="1"/>
          <p:nvPr/>
        </p:nvSpPr>
        <p:spPr>
          <a:xfrm>
            <a:off x="1780462" y="2095841"/>
            <a:ext cx="90580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 </a:t>
            </a:r>
            <a:r>
              <a:rPr lang="en-US" altLang="zh-CN" sz="3200" dirty="0"/>
              <a:t>IEEE 754 </a:t>
            </a:r>
            <a:r>
              <a:rPr lang="zh-CN" altLang="en-US" sz="3200" dirty="0"/>
              <a:t>单精度浮点数表示 </a:t>
            </a:r>
            <a:r>
              <a:rPr lang="en-US" altLang="zh-CN" sz="3200" dirty="0"/>
              <a:t>-8.25</a:t>
            </a:r>
            <a:r>
              <a:rPr lang="zh-CN" altLang="en-US" sz="3200" dirty="0"/>
              <a:t>，结果的十六进制表示是 </a:t>
            </a:r>
            <a:r>
              <a:rPr lang="en-US" altLang="zh-CN" sz="3200" dirty="0">
                <a:solidFill>
                  <a:srgbClr val="FF0000"/>
                </a:solidFill>
              </a:rPr>
              <a:t>C1040000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位符号位</a:t>
            </a:r>
            <a:r>
              <a:rPr lang="en-US" altLang="zh-CN" sz="3200" dirty="0"/>
              <a:t>+8</a:t>
            </a:r>
            <a:r>
              <a:rPr lang="zh-CN" altLang="en-US" sz="3200" dirty="0"/>
              <a:t>位阶码字段</a:t>
            </a:r>
            <a:r>
              <a:rPr lang="en-US" altLang="zh-CN" sz="3200" dirty="0"/>
              <a:t>+23</a:t>
            </a:r>
            <a:r>
              <a:rPr lang="zh-CN" altLang="en-US" sz="3200" dirty="0"/>
              <a:t>位小数字段）</a:t>
            </a:r>
          </a:p>
        </p:txBody>
      </p:sp>
    </p:spTree>
    <p:extLst>
      <p:ext uri="{BB962C8B-B14F-4D97-AF65-F5344CB8AC3E}">
        <p14:creationId xmlns:p14="http://schemas.microsoft.com/office/powerpoint/2010/main" val="18796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C28E1-89C2-EA9B-B10E-F9CD5CA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Visualizer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427A1-E91D-03D2-620C-B10193CFDB4B}"/>
              </a:ext>
            </a:extLst>
          </p:cNvPr>
          <p:cNvSpPr txBox="1"/>
          <p:nvPr/>
        </p:nvSpPr>
        <p:spPr>
          <a:xfrm>
            <a:off x="6050995" y="827851"/>
            <a:ext cx="497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zh-CN" sz="2000" dirty="0">
                <a:hlinkClick r:id="rId2"/>
              </a:rPr>
              <a:t>IEEE 754 Visualizer - Lukas Kollmer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3EFD3F-0453-8C8E-19DA-E9FE25BE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87" y="1690688"/>
            <a:ext cx="8120019" cy="48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AFF2B-8B39-DDA9-87F1-BB8F8EAC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8CEC75-4BD4-2AC2-55DE-07AFEBA74F84}"/>
              </a:ext>
            </a:extLst>
          </p:cNvPr>
          <p:cNvSpPr txBox="1"/>
          <p:nvPr/>
        </p:nvSpPr>
        <p:spPr>
          <a:xfrm>
            <a:off x="380489" y="1742883"/>
            <a:ext cx="25406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"/>
              </a:rPr>
              <a:t>NaN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DejaVuSans"/>
              </a:rPr>
              <a:t>与自身永远不会比较相等，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"/>
              </a:rPr>
              <a:t>NaN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DejaVuSans"/>
              </a:rPr>
              <a:t>和任何数都不会比较相等。</a:t>
            </a:r>
            <a:endParaRPr lang="en-US" altLang="zh-CN" sz="2400" b="0" i="0" dirty="0">
              <a:solidFill>
                <a:srgbClr val="000000"/>
              </a:solidFill>
              <a:effectLst/>
              <a:latin typeface="DejaVuSans"/>
            </a:endParaRPr>
          </a:p>
          <a:p>
            <a:endParaRPr lang="en-US" altLang="zh-CN" sz="2400" dirty="0">
              <a:solidFill>
                <a:srgbClr val="000000"/>
              </a:solidFill>
              <a:latin typeface="DejaVuSan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DejaVuSans"/>
              </a:rPr>
              <a:t>+inf-inf=</a:t>
            </a:r>
            <a:r>
              <a:rPr lang="en-US" altLang="zh-CN" sz="2400" dirty="0" err="1">
                <a:solidFill>
                  <a:srgbClr val="000000"/>
                </a:solidFill>
                <a:latin typeface="DejaVuSans"/>
              </a:rPr>
              <a:t>NaN</a:t>
            </a:r>
            <a:endParaRPr lang="en-US" altLang="zh-CN" sz="2400" dirty="0">
              <a:solidFill>
                <a:srgbClr val="000000"/>
              </a:solidFill>
              <a:latin typeface="DejaVuSans"/>
            </a:endParaRPr>
          </a:p>
          <a:p>
            <a:endParaRPr lang="en-US" altLang="zh-CN" dirty="0">
              <a:solidFill>
                <a:srgbClr val="000000"/>
              </a:solidFill>
              <a:latin typeface="DejaVuSans"/>
            </a:endParaRPr>
          </a:p>
          <a:p>
            <a:endParaRPr lang="en-US" altLang="zh-CN" dirty="0">
              <a:solidFill>
                <a:srgbClr val="000000"/>
              </a:solidFill>
              <a:latin typeface="DejaVuSans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DejaVuSans"/>
              </a:rPr>
              <a:t>复制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"/>
              </a:rPr>
              <a:t>NaN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DejaVuSans"/>
              </a:rPr>
              <a:t>可能不保留它的位表示。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E3F390-EC41-563C-8D71-5BE92D9F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67" y="-27662"/>
            <a:ext cx="9117017" cy="695316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906EF50-8B74-B4EC-09E0-A6B73B6081AC}"/>
              </a:ext>
            </a:extLst>
          </p:cNvPr>
          <p:cNvSpPr/>
          <p:nvPr/>
        </p:nvSpPr>
        <p:spPr>
          <a:xfrm>
            <a:off x="3283248" y="6112365"/>
            <a:ext cx="411173" cy="601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30B9C-C115-F792-3211-83B2CB2C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考虑一种新的遵从 </a:t>
            </a:r>
            <a:r>
              <a:rPr lang="en-US" altLang="zh-CN" dirty="0"/>
              <a:t>IEEE </a:t>
            </a:r>
            <a:r>
              <a:rPr lang="zh-CN" altLang="en-US" dirty="0"/>
              <a:t>规范的浮点格式：</a:t>
            </a:r>
            <a:r>
              <a:rPr lang="en-US" altLang="zh-CN" dirty="0"/>
              <a:t>1</a:t>
            </a:r>
            <a:r>
              <a:rPr lang="zh-CN" altLang="en-US" dirty="0"/>
              <a:t>位符号位，</a:t>
            </a:r>
            <a:r>
              <a:rPr lang="en-US" altLang="zh-CN" dirty="0"/>
              <a:t>k&gt;1 </a:t>
            </a:r>
            <a:r>
              <a:rPr lang="zh-CN" altLang="en-US" dirty="0"/>
              <a:t>位指数位，</a:t>
            </a:r>
            <a:r>
              <a:rPr lang="en-US" altLang="zh-CN" dirty="0"/>
              <a:t>n </a:t>
            </a:r>
            <a:r>
              <a:rPr lang="zh-CN" altLang="en-US" dirty="0"/>
              <a:t>位小数位。令 </a:t>
            </a:r>
            <a:r>
              <a:rPr lang="en-US" altLang="zh-CN" dirty="0"/>
              <a:t>k + n = 11</a:t>
            </a:r>
            <a:r>
              <a:rPr lang="zh-CN" altLang="en-US" dirty="0"/>
              <a:t>，问这种浮点数最多可以精确表示多少个连续的整数（结果用 </a:t>
            </a:r>
            <a:r>
              <a:rPr lang="en-US" altLang="zh-CN" dirty="0"/>
              <a:t>k </a:t>
            </a:r>
            <a:r>
              <a:rPr lang="zh-CN" altLang="en-US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368492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30B9C-C115-F792-3211-83B2CB2C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考虑一种新的遵从 </a:t>
            </a:r>
            <a:r>
              <a:rPr lang="en-US" altLang="zh-CN" dirty="0"/>
              <a:t>IEEE </a:t>
            </a:r>
            <a:r>
              <a:rPr lang="zh-CN" altLang="en-US" dirty="0"/>
              <a:t>规范的浮点格式：</a:t>
            </a:r>
            <a:r>
              <a:rPr lang="en-US" altLang="zh-CN" dirty="0"/>
              <a:t>1</a:t>
            </a:r>
            <a:r>
              <a:rPr lang="zh-CN" altLang="en-US" dirty="0"/>
              <a:t>位符号位，</a:t>
            </a:r>
            <a:r>
              <a:rPr lang="en-US" altLang="zh-CN" dirty="0"/>
              <a:t>k&gt;1 </a:t>
            </a:r>
            <a:r>
              <a:rPr lang="zh-CN" altLang="en-US" dirty="0"/>
              <a:t>位指数位，</a:t>
            </a:r>
            <a:r>
              <a:rPr lang="en-US" altLang="zh-CN" dirty="0"/>
              <a:t>n </a:t>
            </a:r>
            <a:r>
              <a:rPr lang="zh-CN" altLang="en-US" dirty="0"/>
              <a:t>位小数位。令 </a:t>
            </a:r>
            <a:r>
              <a:rPr lang="en-US" altLang="zh-CN" dirty="0"/>
              <a:t>k + n = 11</a:t>
            </a:r>
            <a:r>
              <a:rPr lang="zh-CN" altLang="en-US" dirty="0"/>
              <a:t>，问这种浮点数最多可以精确表示多少个连续的整数（结果用 </a:t>
            </a:r>
            <a:r>
              <a:rPr lang="en-US" altLang="zh-CN" dirty="0"/>
              <a:t>k </a:t>
            </a:r>
            <a:r>
              <a:rPr lang="zh-CN" altLang="en-US" dirty="0"/>
              <a:t>表示）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设可表示的最大的“连续”正整数是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，则结果为 </a:t>
            </a:r>
            <a:r>
              <a:rPr lang="en-US" altLang="zh-CN" dirty="0">
                <a:solidFill>
                  <a:srgbClr val="FF0000"/>
                </a:solidFill>
              </a:rPr>
              <a:t>2 * T + 1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当相邻浮点数的差大于 </a:t>
            </a:r>
            <a:r>
              <a:rPr lang="en-US" altLang="zh-CN" dirty="0"/>
              <a:t>1</a:t>
            </a:r>
            <a:r>
              <a:rPr lang="zh-CN" altLang="en-US" dirty="0"/>
              <a:t>，即阶码值 </a:t>
            </a:r>
            <a:r>
              <a:rPr lang="en-US" altLang="zh-CN" dirty="0"/>
              <a:t>E &gt; n </a:t>
            </a:r>
            <a:r>
              <a:rPr lang="zh-CN" altLang="en-US" dirty="0"/>
              <a:t>时，相邻浮点数表示的整数是不连续的。特别地，当 </a:t>
            </a:r>
            <a:r>
              <a:rPr lang="en-US" altLang="zh-CN" dirty="0"/>
              <a:t>E = n </a:t>
            </a:r>
            <a:r>
              <a:rPr lang="zh-CN" altLang="en-US" dirty="0"/>
              <a:t>时，相邻差为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阶码值 </a:t>
            </a:r>
            <a:r>
              <a:rPr lang="en-US" altLang="zh-CN" dirty="0">
                <a:solidFill>
                  <a:srgbClr val="FF0000"/>
                </a:solidFill>
              </a:rPr>
              <a:t>E </a:t>
            </a:r>
            <a:r>
              <a:rPr lang="zh-CN" altLang="en-US" dirty="0">
                <a:solidFill>
                  <a:srgbClr val="FF0000"/>
                </a:solidFill>
              </a:rPr>
              <a:t>的范围是 </a:t>
            </a:r>
            <a:r>
              <a:rPr lang="en-US" altLang="zh-CN" dirty="0">
                <a:solidFill>
                  <a:srgbClr val="FF0000"/>
                </a:solidFill>
              </a:rPr>
              <a:t>[0, 2^(k-1)-1]</a:t>
            </a:r>
            <a:r>
              <a:rPr lang="zh-CN" altLang="en-US" dirty="0">
                <a:solidFill>
                  <a:srgbClr val="FF0000"/>
                </a:solidFill>
              </a:rPr>
              <a:t>，可知当 </a:t>
            </a:r>
            <a:r>
              <a:rPr lang="en-US" altLang="zh-CN" dirty="0">
                <a:solidFill>
                  <a:srgbClr val="FF0000"/>
                </a:solidFill>
              </a:rPr>
              <a:t>k &lt;= 4 </a:t>
            </a:r>
            <a:r>
              <a:rPr lang="zh-CN" altLang="en-US" dirty="0">
                <a:solidFill>
                  <a:srgbClr val="FF0000"/>
                </a:solidFill>
              </a:rPr>
              <a:t>时，</a:t>
            </a:r>
            <a:r>
              <a:rPr lang="en-US" altLang="zh-CN" dirty="0">
                <a:solidFill>
                  <a:srgbClr val="FF0000"/>
                </a:solidFill>
              </a:rPr>
              <a:t>E &lt;= n </a:t>
            </a:r>
            <a:r>
              <a:rPr lang="zh-CN" altLang="en-US" dirty="0">
                <a:solidFill>
                  <a:srgbClr val="FF0000"/>
                </a:solidFill>
              </a:rPr>
              <a:t>总是成立。</a:t>
            </a:r>
            <a:r>
              <a:rPr lang="zh-CN" altLang="en-US" dirty="0"/>
              <a:t>所以当 </a:t>
            </a:r>
            <a:r>
              <a:rPr lang="en-US" altLang="zh-CN" dirty="0"/>
              <a:t>k &lt;= 4 </a:t>
            </a:r>
            <a:r>
              <a:rPr lang="zh-CN" altLang="en-US" dirty="0"/>
              <a:t>时，</a:t>
            </a:r>
            <a:r>
              <a:rPr lang="en-US" altLang="zh-CN" dirty="0"/>
              <a:t>T = floor(</a:t>
            </a:r>
            <a:r>
              <a:rPr lang="zh-CN" altLang="en-US" dirty="0"/>
              <a:t>此时最大的正规格化数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当 </a:t>
            </a:r>
            <a:r>
              <a:rPr lang="en-US" altLang="zh-CN" dirty="0">
                <a:solidFill>
                  <a:srgbClr val="FF0000"/>
                </a:solidFill>
              </a:rPr>
              <a:t>k &gt;= 5 </a:t>
            </a:r>
            <a:r>
              <a:rPr lang="zh-CN" altLang="en-US" dirty="0">
                <a:solidFill>
                  <a:srgbClr val="FF0000"/>
                </a:solidFill>
              </a:rPr>
              <a:t>时，</a:t>
            </a:r>
            <a:r>
              <a:rPr lang="en-US" altLang="zh-CN" dirty="0">
                <a:solidFill>
                  <a:srgbClr val="FF0000"/>
                </a:solidFill>
              </a:rPr>
              <a:t>E &lt;= n </a:t>
            </a:r>
            <a:r>
              <a:rPr lang="zh-CN" altLang="en-US" dirty="0">
                <a:solidFill>
                  <a:srgbClr val="FF0000"/>
                </a:solidFill>
              </a:rPr>
              <a:t>不总是成立。</a:t>
            </a:r>
            <a:r>
              <a:rPr lang="zh-CN" altLang="en-US" dirty="0"/>
              <a:t>当 </a:t>
            </a:r>
            <a:r>
              <a:rPr lang="en-US" altLang="zh-CN" dirty="0"/>
              <a:t>E &gt; n </a:t>
            </a:r>
            <a:r>
              <a:rPr lang="zh-CN" altLang="en-US" dirty="0"/>
              <a:t>时，相邻差大于 </a:t>
            </a:r>
            <a:r>
              <a:rPr lang="en-US" altLang="zh-CN" dirty="0"/>
              <a:t>1</a:t>
            </a:r>
            <a:r>
              <a:rPr lang="zh-CN" altLang="en-US" dirty="0"/>
              <a:t>。故此时 </a:t>
            </a:r>
            <a:r>
              <a:rPr lang="en-US" altLang="zh-CN" dirty="0"/>
              <a:t>T = 2^(n+1)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FD066-F146-D948-0FE6-FFD5E548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实数的定点表示（二进制小数）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E8F7A0-C885-8F2A-9535-44BB9CDF0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02" y="1690688"/>
            <a:ext cx="7765777" cy="1105575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A06051-CEDD-3E6B-3CD5-3F93782390D5}"/>
              </a:ext>
            </a:extLst>
          </p:cNvPr>
          <p:cNvSpPr txBox="1"/>
          <p:nvPr/>
        </p:nvSpPr>
        <p:spPr>
          <a:xfrm>
            <a:off x="785524" y="2869906"/>
            <a:ext cx="9739281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/>
              <a:t>简单、自然、直观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/>
              <a:t>若 </a:t>
            </a:r>
            <a:r>
              <a:rPr lang="en-US" altLang="zh-CN" sz="3200" dirty="0"/>
              <a:t>m = 15,</a:t>
            </a:r>
            <a:r>
              <a:rPr lang="zh-CN" altLang="en-US" sz="3200" dirty="0"/>
              <a:t> </a:t>
            </a:r>
            <a:r>
              <a:rPr lang="en-US" altLang="zh-CN" sz="3200" dirty="0"/>
              <a:t>n = 16</a:t>
            </a:r>
            <a:r>
              <a:rPr lang="zh-CN" altLang="en-US" sz="3200" dirty="0"/>
              <a:t>，可以表示小到 </a:t>
            </a:r>
            <a:r>
              <a:rPr lang="en-US" altLang="zh-CN" sz="3200" dirty="0"/>
              <a:t>2^(-16)</a:t>
            </a:r>
            <a:r>
              <a:rPr lang="zh-CN" altLang="en-US" sz="3200" dirty="0"/>
              <a:t>，大到 </a:t>
            </a:r>
            <a:r>
              <a:rPr lang="en-US" altLang="zh-CN" sz="3200" dirty="0"/>
              <a:t>2^16-2^(-16) </a:t>
            </a:r>
            <a:r>
              <a:rPr lang="zh-CN" altLang="en-US" sz="3200" dirty="0"/>
              <a:t>的无符号实数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/>
              <a:t>缺点：不能表示非常大的数字、精度有限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971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浮点表示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0CD5874-C323-24D9-4D93-D7BB10A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14" y="1690687"/>
            <a:ext cx="11003006" cy="345204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88AB9F-95F0-5D76-191E-0DF4510C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64" y="3371812"/>
            <a:ext cx="5932391" cy="25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浮点表示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6064DE-4B13-5B84-9513-B601C8C51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83" y="1690688"/>
            <a:ext cx="3413196" cy="696571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A7EFF0-38A4-9854-BD92-A36F4CD3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5" y="2540682"/>
            <a:ext cx="11939177" cy="31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浮点表示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6930C-BC72-E7E5-2C48-2DB2966C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24" y="1614009"/>
            <a:ext cx="10515600" cy="51030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为什么要有非规格化的值？</a:t>
            </a:r>
            <a:endParaRPr lang="en-US" altLang="zh-CN" sz="3200" dirty="0"/>
          </a:p>
          <a:p>
            <a:pPr lvl="1"/>
            <a:r>
              <a:rPr lang="zh-CN" altLang="en-US" sz="2800" dirty="0"/>
              <a:t>规格化的值无法表示 </a:t>
            </a:r>
            <a:r>
              <a:rPr lang="en-US" altLang="zh-CN" sz="2800" dirty="0"/>
              <a:t>0.0 </a:t>
            </a:r>
            <a:r>
              <a:rPr lang="zh-CN" altLang="en-US" sz="2800" dirty="0"/>
              <a:t>以及接近 </a:t>
            </a:r>
            <a:r>
              <a:rPr lang="en-US" altLang="zh-CN" sz="2800" dirty="0"/>
              <a:t>0.0 </a:t>
            </a:r>
            <a:r>
              <a:rPr lang="zh-CN" altLang="en-US" sz="2800" dirty="0"/>
              <a:t>的极小数。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如果没有非规格化的数，那么绝对值最小的浮点数与</a:t>
            </a:r>
            <a:r>
              <a:rPr lang="en-US" altLang="zh-CN" sz="2800" dirty="0"/>
              <a:t>0</a:t>
            </a:r>
            <a:r>
              <a:rPr lang="zh-CN" altLang="en-US" sz="2800" dirty="0"/>
              <a:t>的距离是相邻的小浮点数之间距离的 </a:t>
            </a:r>
            <a:r>
              <a:rPr lang="en-US" altLang="zh-CN" sz="2800" dirty="0"/>
              <a:t>2^(23) </a:t>
            </a:r>
            <a:r>
              <a:rPr lang="zh-CN" altLang="en-US" sz="2800" dirty="0"/>
              <a:t>或 </a:t>
            </a:r>
            <a:r>
              <a:rPr lang="en-US" altLang="zh-CN" sz="2800" dirty="0"/>
              <a:t>2^(52) </a:t>
            </a:r>
            <a:r>
              <a:rPr lang="zh-CN" altLang="en-US" sz="2800" dirty="0"/>
              <a:t>倍，两个不等的小浮点数的差可能等于 </a:t>
            </a:r>
            <a:r>
              <a:rPr lang="en-US" altLang="zh-CN" sz="2800" dirty="0"/>
              <a:t>0.0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zh-CN" altLang="en-US" sz="3200" dirty="0"/>
              <a:t>在非规格化的值中，为什么要去掉尾数的隐含 </a:t>
            </a:r>
            <a:r>
              <a:rPr lang="en-US" altLang="zh-CN" sz="3200" dirty="0"/>
              <a:t>1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lvl="1"/>
            <a:r>
              <a:rPr lang="zh-CN" altLang="en-US" sz="2800" dirty="0"/>
              <a:t>为了表示 </a:t>
            </a:r>
            <a:r>
              <a:rPr lang="en-US" altLang="zh-CN" sz="2800" dirty="0"/>
              <a:t>0.0 </a:t>
            </a:r>
            <a:r>
              <a:rPr lang="zh-CN" altLang="en-US" sz="2800" dirty="0"/>
              <a:t>以及极小数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zh-CN" altLang="en-US" sz="3200" dirty="0"/>
              <a:t>在非规格化的值中，为什么要特别令阶码 </a:t>
            </a:r>
            <a:r>
              <a:rPr lang="en-US" altLang="zh-CN" sz="3200" dirty="0"/>
              <a:t>E=1-Bias</a:t>
            </a:r>
            <a:r>
              <a:rPr lang="zh-CN" altLang="en-US" sz="3200" dirty="0"/>
              <a:t>，而不直接取 </a:t>
            </a:r>
            <a:r>
              <a:rPr lang="en-US" altLang="zh-CN" sz="3200" dirty="0"/>
              <a:t>E=-Bias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lvl="1"/>
            <a:r>
              <a:rPr lang="zh-CN" altLang="en-US" sz="2800" dirty="0"/>
              <a:t>为了使规格化数与非规格化数之间的过渡更平滑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201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浮点表示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493069-8926-0C59-C7D9-D3E8E6C66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745" y="1806575"/>
            <a:ext cx="6717624" cy="46863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031C3-3DB2-9FCA-061A-F6D7780419F8}"/>
              </a:ext>
            </a:extLst>
          </p:cNvPr>
          <p:cNvSpPr txBox="1"/>
          <p:nvPr/>
        </p:nvSpPr>
        <p:spPr>
          <a:xfrm>
            <a:off x="312981" y="2164566"/>
            <a:ext cx="5259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考察两个相邻浮点数之间的差：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相邻差取决于 </a:t>
            </a:r>
            <a:r>
              <a:rPr lang="en-US" altLang="zh-CN" sz="2800" dirty="0"/>
              <a:t>E</a:t>
            </a:r>
            <a:r>
              <a:rPr lang="zh-CN" altLang="en-US" sz="2800" dirty="0"/>
              <a:t>。</a:t>
            </a:r>
            <a:r>
              <a:rPr lang="en-US" altLang="zh-CN" sz="2800" dirty="0"/>
              <a:t>E </a:t>
            </a:r>
            <a:r>
              <a:rPr lang="zh-CN" altLang="en-US" sz="2800" dirty="0"/>
              <a:t>增大 </a:t>
            </a:r>
            <a:r>
              <a:rPr lang="en-US" altLang="zh-CN" sz="2800" dirty="0"/>
              <a:t>1</a:t>
            </a:r>
            <a:r>
              <a:rPr lang="zh-CN" altLang="en-US" sz="2800" dirty="0"/>
              <a:t>，相邻差就扩大两倍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从非规格化的值到规格化的值，由于 </a:t>
            </a:r>
            <a:r>
              <a:rPr lang="en-US" altLang="zh-CN" sz="2800" dirty="0"/>
              <a:t>E </a:t>
            </a:r>
            <a:r>
              <a:rPr lang="zh-CN" altLang="en-US" sz="2800" dirty="0"/>
              <a:t>不变，所以相邻差不变，这实现了“平滑过渡”</a:t>
            </a:r>
            <a:endParaRPr lang="en-US" altLang="zh-C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0CF94A-89A5-9784-DC68-CFC1DC529BEA}"/>
              </a:ext>
            </a:extLst>
          </p:cNvPr>
          <p:cNvSpPr/>
          <p:nvPr/>
        </p:nvSpPr>
        <p:spPr>
          <a:xfrm>
            <a:off x="7118819" y="1939264"/>
            <a:ext cx="441858" cy="3455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50983C-D7D7-A42E-0F19-4DBAF1CE8276}"/>
              </a:ext>
            </a:extLst>
          </p:cNvPr>
          <p:cNvSpPr/>
          <p:nvPr/>
        </p:nvSpPr>
        <p:spPr>
          <a:xfrm>
            <a:off x="11002462" y="1987336"/>
            <a:ext cx="441858" cy="3455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2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浮点表示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558D8-FD24-D008-3191-063DAE86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" y="2282932"/>
            <a:ext cx="12192000" cy="40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60C30C-3CE8-C5D2-C561-AFE7C327B9F9}"/>
              </a:ext>
            </a:extLst>
          </p:cNvPr>
          <p:cNvSpPr txBox="1"/>
          <p:nvPr/>
        </p:nvSpPr>
        <p:spPr>
          <a:xfrm>
            <a:off x="838200" y="1475682"/>
            <a:ext cx="10592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假设浮点数格式 </a:t>
            </a:r>
            <a:r>
              <a:rPr lang="en-US" altLang="zh-CN" sz="2800" dirty="0"/>
              <a:t>A </a:t>
            </a:r>
            <a:r>
              <a:rPr lang="zh-CN" altLang="en-US" sz="2800" dirty="0"/>
              <a:t>为 </a:t>
            </a:r>
            <a:r>
              <a:rPr lang="en-US" altLang="zh-CN" sz="2800" dirty="0"/>
              <a:t>1 </a:t>
            </a:r>
            <a:r>
              <a:rPr lang="zh-CN" altLang="en-US" sz="2800" dirty="0"/>
              <a:t>位符号</a:t>
            </a:r>
            <a:r>
              <a:rPr lang="en-US" altLang="zh-CN" sz="2800" dirty="0"/>
              <a:t>+3 </a:t>
            </a:r>
            <a:r>
              <a:rPr lang="zh-CN" altLang="en-US" sz="2800" dirty="0"/>
              <a:t>位阶码</a:t>
            </a:r>
            <a:r>
              <a:rPr lang="en-US" altLang="zh-CN" sz="2800" dirty="0"/>
              <a:t>+4 </a:t>
            </a:r>
            <a:r>
              <a:rPr lang="zh-CN" altLang="en-US" sz="2800" dirty="0"/>
              <a:t>位小数，浮点数格式 </a:t>
            </a:r>
            <a:r>
              <a:rPr lang="en-US" altLang="zh-CN" sz="2800" dirty="0"/>
              <a:t>B </a:t>
            </a:r>
            <a:r>
              <a:rPr lang="zh-CN" altLang="en-US" sz="2800" dirty="0"/>
              <a:t>为 </a:t>
            </a:r>
            <a:r>
              <a:rPr lang="en-US" altLang="zh-CN" sz="2800" dirty="0"/>
              <a:t>1 </a:t>
            </a:r>
            <a:r>
              <a:rPr lang="zh-CN" altLang="en-US" sz="2800" dirty="0"/>
              <a:t>位符号</a:t>
            </a:r>
            <a:r>
              <a:rPr lang="en-US" altLang="zh-CN" sz="2800" dirty="0"/>
              <a:t>+4 </a:t>
            </a:r>
            <a:r>
              <a:rPr lang="zh-CN" altLang="en-US" sz="2800" dirty="0"/>
              <a:t>位阶码</a:t>
            </a:r>
            <a:r>
              <a:rPr lang="en-US" altLang="zh-CN" sz="2800" dirty="0"/>
              <a:t>+3 </a:t>
            </a:r>
            <a:r>
              <a:rPr lang="zh-CN" altLang="en-US" sz="2800" dirty="0"/>
              <a:t>位小数。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B9F503-E2D9-0E1D-AFFA-49F45AA92099}"/>
              </a:ext>
            </a:extLst>
          </p:cNvPr>
          <p:cNvSpPr txBox="1"/>
          <p:nvPr/>
        </p:nvSpPr>
        <p:spPr>
          <a:xfrm>
            <a:off x="976025" y="2456795"/>
            <a:ext cx="10117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A</a:t>
            </a:r>
            <a:r>
              <a:rPr lang="zh-CN" altLang="en-US" sz="2400" dirty="0"/>
              <a:t> 中有多少个对应正无穷大的二进制表示？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）对比能表示的最大正实数，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哪个更大？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）对比能表示的最小正实数，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哪个更小？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）对比能表示的实数的个数，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一样多吗？</a:t>
            </a:r>
          </a:p>
        </p:txBody>
      </p:sp>
    </p:spTree>
    <p:extLst>
      <p:ext uri="{BB962C8B-B14F-4D97-AF65-F5344CB8AC3E}">
        <p14:creationId xmlns:p14="http://schemas.microsoft.com/office/powerpoint/2010/main" val="73944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4FE9-7917-88B1-8CCA-1BCA92C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60C30C-3CE8-C5D2-C561-AFE7C327B9F9}"/>
              </a:ext>
            </a:extLst>
          </p:cNvPr>
          <p:cNvSpPr txBox="1"/>
          <p:nvPr/>
        </p:nvSpPr>
        <p:spPr>
          <a:xfrm>
            <a:off x="838200" y="1475682"/>
            <a:ext cx="10592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假设浮点数格式 </a:t>
            </a:r>
            <a:r>
              <a:rPr lang="en-US" altLang="zh-CN" sz="2800" dirty="0"/>
              <a:t>A </a:t>
            </a:r>
            <a:r>
              <a:rPr lang="zh-CN" altLang="en-US" sz="2800" dirty="0"/>
              <a:t>为 </a:t>
            </a:r>
            <a:r>
              <a:rPr lang="en-US" altLang="zh-CN" sz="2800" dirty="0"/>
              <a:t>1 </a:t>
            </a:r>
            <a:r>
              <a:rPr lang="zh-CN" altLang="en-US" sz="2800" dirty="0"/>
              <a:t>位符号</a:t>
            </a:r>
            <a:r>
              <a:rPr lang="en-US" altLang="zh-CN" sz="2800" dirty="0"/>
              <a:t>+3 </a:t>
            </a:r>
            <a:r>
              <a:rPr lang="zh-CN" altLang="en-US" sz="2800" dirty="0"/>
              <a:t>位阶码</a:t>
            </a:r>
            <a:r>
              <a:rPr lang="en-US" altLang="zh-CN" sz="2800" dirty="0"/>
              <a:t>+4 </a:t>
            </a:r>
            <a:r>
              <a:rPr lang="zh-CN" altLang="en-US" sz="2800" dirty="0"/>
              <a:t>位小数，浮点数格式 </a:t>
            </a:r>
            <a:r>
              <a:rPr lang="en-US" altLang="zh-CN" sz="2800" dirty="0"/>
              <a:t>B </a:t>
            </a:r>
            <a:r>
              <a:rPr lang="zh-CN" altLang="en-US" sz="2800" dirty="0"/>
              <a:t>为 </a:t>
            </a:r>
            <a:r>
              <a:rPr lang="en-US" altLang="zh-CN" sz="2800" dirty="0"/>
              <a:t>1 </a:t>
            </a:r>
            <a:r>
              <a:rPr lang="zh-CN" altLang="en-US" sz="2800" dirty="0"/>
              <a:t>位符号</a:t>
            </a:r>
            <a:r>
              <a:rPr lang="en-US" altLang="zh-CN" sz="2800" dirty="0"/>
              <a:t>+4 </a:t>
            </a:r>
            <a:r>
              <a:rPr lang="zh-CN" altLang="en-US" sz="2800" dirty="0"/>
              <a:t>位阶码</a:t>
            </a:r>
            <a:r>
              <a:rPr lang="en-US" altLang="zh-CN" sz="2800" dirty="0"/>
              <a:t>+3 </a:t>
            </a:r>
            <a:r>
              <a:rPr lang="zh-CN" altLang="en-US" sz="2800" dirty="0"/>
              <a:t>位小数。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B9F503-E2D9-0E1D-AFFA-49F45AA92099}"/>
                  </a:ext>
                </a:extLst>
              </p:cNvPr>
              <p:cNvSpPr txBox="1"/>
              <p:nvPr/>
            </p:nvSpPr>
            <p:spPr>
              <a:xfrm>
                <a:off x="976025" y="2456795"/>
                <a:ext cx="10117212" cy="375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中有多少个对应正无穷大的二进制表示？</a:t>
                </a:r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只有一个</a:t>
                </a: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）对比能表示的最大正实数，</a:t>
                </a:r>
                <a:r>
                  <a:rPr lang="en-US" altLang="zh-CN" sz="2400" dirty="0"/>
                  <a:t>A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B </a:t>
                </a:r>
                <a:r>
                  <a:rPr lang="zh-CN" altLang="en-US" sz="2400" dirty="0"/>
                  <a:t>哪个更大？</a:t>
                </a:r>
                <a:endParaRPr lang="en-US" altLang="zh-CN" sz="2400" dirty="0"/>
              </a:p>
              <a:p>
                <a:r>
                  <a:rPr lang="en-US" altLang="zh-CN" sz="2400" dirty="0"/>
                  <a:t>	Max(A)=</a:t>
                </a:r>
                <a:r>
                  <a:rPr lang="zh-CN" alt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6−3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400" dirty="0"/>
                  <a:t>	Max(B)=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14−7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B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更大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）对比能表示的最小正实数，</a:t>
                </a:r>
                <a:r>
                  <a:rPr lang="en-US" altLang="zh-CN" sz="2400" dirty="0"/>
                  <a:t>A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B </a:t>
                </a:r>
                <a:r>
                  <a:rPr lang="zh-CN" altLang="en-US" sz="2400" dirty="0"/>
                  <a:t>哪个更小？</a:t>
                </a:r>
                <a:endParaRPr lang="en-US" altLang="zh-CN" sz="2400" dirty="0"/>
              </a:p>
              <a:p>
                <a:r>
                  <a:rPr lang="en-US" altLang="zh-CN" sz="2400" dirty="0"/>
                  <a:t>	Min(A)=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1−3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	Min(B)=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1−7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B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更小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）对比能表示的实数的个数，</a:t>
                </a:r>
                <a:r>
                  <a:rPr lang="en-US" altLang="zh-CN" sz="2400" dirty="0"/>
                  <a:t>A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B </a:t>
                </a:r>
                <a:r>
                  <a:rPr lang="zh-CN" altLang="en-US" sz="2400" dirty="0"/>
                  <a:t>一样多吗？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B9F503-E2D9-0E1D-AFFA-49F45AA92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25" y="2456795"/>
                <a:ext cx="10117212" cy="3751925"/>
              </a:xfrm>
              <a:prstGeom prst="rect">
                <a:avLst/>
              </a:prstGeom>
              <a:blipFill>
                <a:blip r:embed="rId2"/>
                <a:stretch>
                  <a:fillRect l="-904" t="-1138" b="-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079B774-2F10-728D-411E-AAD5743170BF}"/>
              </a:ext>
            </a:extLst>
          </p:cNvPr>
          <p:cNvSpPr txBox="1"/>
          <p:nvPr/>
        </p:nvSpPr>
        <p:spPr>
          <a:xfrm>
            <a:off x="1718336" y="6293425"/>
            <a:ext cx="69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不一样多  </a:t>
            </a:r>
            <a:r>
              <a:rPr lang="en-US" altLang="zh-CN" sz="2400" dirty="0"/>
              <a:t>A </a:t>
            </a:r>
            <a:r>
              <a:rPr lang="zh-CN" altLang="en-US" sz="2400" dirty="0"/>
              <a:t>格式下的 </a:t>
            </a:r>
            <a:r>
              <a:rPr lang="en-US" altLang="zh-CN" sz="2400" dirty="0" err="1"/>
              <a:t>NaN</a:t>
            </a:r>
            <a:r>
              <a:rPr lang="en-US" altLang="zh-CN" sz="2400" dirty="0"/>
              <a:t> </a:t>
            </a:r>
            <a:r>
              <a:rPr lang="zh-CN" altLang="en-US" sz="2400" dirty="0"/>
              <a:t>值个数比 </a:t>
            </a:r>
            <a:r>
              <a:rPr lang="en-US" altLang="zh-CN" sz="2400" dirty="0"/>
              <a:t>B </a:t>
            </a:r>
            <a:r>
              <a:rPr lang="zh-CN" altLang="en-US" sz="2400" dirty="0"/>
              <a:t>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6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864</Words>
  <Application>Microsoft Office PowerPoint</Application>
  <PresentationFormat>宽屏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DejaVuSans</vt:lpstr>
      <vt:lpstr>等线</vt:lpstr>
      <vt:lpstr>等线 Light</vt:lpstr>
      <vt:lpstr>Arial</vt:lpstr>
      <vt:lpstr>Cambria Math</vt:lpstr>
      <vt:lpstr>Office 主题​​</vt:lpstr>
      <vt:lpstr>PowerPoint 演示文稿</vt:lpstr>
      <vt:lpstr>实数的定点表示（二进制小数）</vt:lpstr>
      <vt:lpstr>IEEE 754 浮点表示</vt:lpstr>
      <vt:lpstr>IEEE 754 浮点表示</vt:lpstr>
      <vt:lpstr>IEEE 754 浮点表示</vt:lpstr>
      <vt:lpstr>IEEE 754 浮点表示</vt:lpstr>
      <vt:lpstr>IEEE 754 浮点表示</vt:lpstr>
      <vt:lpstr>习题</vt:lpstr>
      <vt:lpstr>习题</vt:lpstr>
      <vt:lpstr>习题</vt:lpstr>
      <vt:lpstr>习题</vt:lpstr>
      <vt:lpstr>习题</vt:lpstr>
      <vt:lpstr>习题</vt:lpstr>
      <vt:lpstr>IEEE 754 Visualizer</vt:lpstr>
      <vt:lpstr>NaN</vt:lpstr>
      <vt:lpstr>习题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小明 Y</cp:lastModifiedBy>
  <cp:revision>43</cp:revision>
  <dcterms:created xsi:type="dcterms:W3CDTF">2021-09-25T07:05:52Z</dcterms:created>
  <dcterms:modified xsi:type="dcterms:W3CDTF">2023-09-19T17:42:03Z</dcterms:modified>
</cp:coreProperties>
</file>