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 id="257" r:id="rId3"/>
    <p:sldId id="259" r:id="rId4"/>
    <p:sldId id="268" r:id="rId5"/>
    <p:sldId id="258" r:id="rId6"/>
    <p:sldId id="263" r:id="rId7"/>
    <p:sldId id="271" r:id="rId8"/>
    <p:sldId id="262" r:id="rId9"/>
    <p:sldId id="269" r:id="rId10"/>
    <p:sldId id="265" r:id="rId11"/>
    <p:sldId id="266" r:id="rId12"/>
    <p:sldId id="260" r:id="rId13"/>
    <p:sldId id="261" r:id="rId14"/>
    <p:sldId id="267" r:id="rId1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lper@seznam.cz" initials="mi" lastIdx="20" clrIdx="0">
    <p:extLst>
      <p:ext uri="{19B8F6BF-5375-455C-9EA6-DF929625EA0E}">
        <p15:presenceInfo xmlns:p15="http://schemas.microsoft.com/office/powerpoint/2012/main" userId="S::urn:spo:guest#michalper@seznam.cz::" providerId="AD"/>
      </p:ext>
    </p:extLst>
  </p:cmAuthor>
  <p:cmAuthor id="2" name="Panáček Richard (197740)" initials="P(" lastIdx="10" clrIdx="1">
    <p:extLst>
      <p:ext uri="{19B8F6BF-5375-455C-9EA6-DF929625EA0E}">
        <p15:presenceInfo xmlns:p15="http://schemas.microsoft.com/office/powerpoint/2012/main" userId="S::xpanac05@vutbr.cz::d2860b82-ae25-4a09-ab82-4f8408bea341" providerId="AD"/>
      </p:ext>
    </p:extLst>
  </p:cmAuthor>
  <p:cmAuthor id="3" name="Malucha Jan (203286)" initials="M(" lastIdx="4" clrIdx="2">
    <p:extLst>
      <p:ext uri="{19B8F6BF-5375-455C-9EA6-DF929625EA0E}">
        <p15:presenceInfo xmlns:p15="http://schemas.microsoft.com/office/powerpoint/2012/main" userId="S::xmaluc00@vutbr.cz::d0df7da9-b836-4b8c-9cc2-4a68c06a35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5322B-BBA3-4CDF-A19A-8756328E0B36}" v="15" dt="2019-12-17T13:10:57.283"/>
    <p1510:client id="{0F1B80A2-725C-4CB9-BA5B-44B2D0553F8F}" v="81" dt="2019-12-14T17:03:53.827"/>
    <p1510:client id="{142BA945-B67B-492D-9062-E90B5C5886F7}" v="248" dt="2019-12-16T12:46:01.868"/>
    <p1510:client id="{142C92D0-3A4E-86B0-E119-1413973515CD}" v="1" dt="2019-12-14T16:23:16.662"/>
    <p1510:client id="{1F0BA21F-A2E6-4AC9-9C52-AD86B0CC80E7}" v="165" dt="2019-12-11T20:05:10.013"/>
    <p1510:client id="{2E1F44EF-5194-413C-BCB6-15EB698717BE}" v="2" dt="2019-12-17T17:37:38.392"/>
    <p1510:client id="{3F3F2A45-89C1-D587-1D08-5741AE19D0F8}" v="1" dt="2019-12-14T16:46:59.046"/>
    <p1510:client id="{461BC2EC-5D6D-FE5C-8943-F8BC1E7A356D}" v="4" dt="2019-12-15T15:48:08.686"/>
    <p1510:client id="{4B23D634-2FE1-6418-0323-E67B045B5A34}" v="4" dt="2019-12-17T19:38:12.571"/>
    <p1510:client id="{5782897B-B229-3255-23D3-2B65B2386DB4}" v="692" dt="2019-12-14T17:09:23.006"/>
    <p1510:client id="{604AA308-3FDA-5287-AE3B-1A33BEDD9C58}" v="976" dt="2019-12-14T18:11:29.728"/>
    <p1510:client id="{6B241B47-AE17-265C-B86A-474035B6D9E8}" v="195" dt="2019-12-15T13:15:25.790"/>
    <p1510:client id="{719D35E7-ACDE-8E8C-9A6D-F00364308D9B}" v="76" dt="2019-12-17T19:59:02.512"/>
    <p1510:client id="{82E6BFBA-68A7-73BC-BF86-18EE3FED64CE}" v="82" dt="2019-12-14T20:04:31.699"/>
    <p1510:client id="{87EBBB83-B5F5-4F9F-9E55-4C86DB582089}" v="94" dt="2019-12-16T11:15:34.252"/>
    <p1510:client id="{9323CDF0-466A-3749-D00B-8F546806FEF7}" v="156" dt="2019-12-16T12:04:48.813"/>
    <p1510:client id="{9E6511F2-9072-4CD8-A829-7BE531ACAD53}" v="103" dt="2019-12-16T12:59:49.773"/>
    <p1510:client id="{A61A8C5B-D982-4D68-99A9-8EB277FA1E48}" v="12" dt="2019-12-17T14:45:15.741"/>
    <p1510:client id="{BCD2E74A-54A4-726E-0195-9B4609011076}" v="58" dt="2019-12-16T12:09:50.302"/>
    <p1510:client id="{BF46EC91-8476-47EB-96FC-03221864036B}" v="2" dt="2019-12-16T17:16:17.343"/>
    <p1510:client id="{D0C0D235-523C-B65A-0BA1-BC8F3D08DB33}" v="13" dt="2019-12-16T16:41:57.904"/>
    <p1510:client id="{D583A617-951F-EEE4-58E5-61D2D4F16009}" v="260" dt="2019-12-14T19:51:48.014"/>
    <p1510:client id="{E880DA58-44E5-30ED-6FD2-5C502606CC45}" v="59" dt="2019-12-16T12:56:49.617"/>
    <p1510:client id="{EBD14B75-7FB4-47AF-B62D-DCF63FC12FC2}" v="212" dt="2019-12-11T10:48:36.483"/>
    <p1510:client id="{F40C9DB1-5C1D-42F0-A029-46C3E1456CBD}" v="1" dt="2019-12-12T09:21:37.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5T04:57:55.662" idx="1">
    <p:pos x="10" y="10"/>
    <p:text>Tady by to měl někdo uvést, klidně se toho ujmu, jestli chcete. Úkolem by mělo být pozdravit Frýzu, pak Bravence(pokud tam budou oba, ale prostě prvně významnějšího učitele) a pak zbytek studentů. Poté říct, že náš projekt je ta GPS komunikace a představit každého z nás. 
</p:text>
    <p:extLst>
      <p:ext uri="{C676402C-5697-4E1C-873F-D02D1690AC5C}">
        <p15:threadingInfo xmlns:p15="http://schemas.microsoft.com/office/powerpoint/2012/main" timeZoneBias="480"/>
      </p:ext>
    </p:extLst>
  </p:cm>
  <p:cm authorId="1" dt="2019-12-17T05:05:20.429" idx="16">
    <p:pos x="10" y="106"/>
    <p:text>Text ke slajdu:
Good morning to everyone. First, Let me greet docent Frýza(pokud bude), Engineer Bravenec and all students here. And now let me introduce you our semestral project from this course called GPS module communication. It was created by Jan Malucha(představím ho a ukážu na něj), Richard Panáček and Michal Pernica. 
</p:text>
    <p:extLst>
      <p:ext uri="{C676402C-5697-4E1C-873F-D02D1690AC5C}">
        <p15:threadingInfo xmlns:p15="http://schemas.microsoft.com/office/powerpoint/2012/main" timeZoneBias="480">
          <p15:parentCm authorId="1" idx="1"/>
        </p15:threadingInfo>
      </p:ext>
    </p:extLst>
  </p:cm>
  <p:cm authorId="3" dt="2019-12-16T08:51:54.893" idx="4">
    <p:pos x="106" y="106"/>
    <p:text>https://developers.google.com/kml/documentation/kml_tut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2-15T05:12:06.137" idx="9">
    <p:pos x="10" y="10"/>
    <p:text>Toto stačí jen ukázat, není třeba k tomu něco říkat moc. Mohl bych se toho ujmout já nebo Richard. 
</p:text>
    <p:extLst>
      <p:ext uri="{C676402C-5697-4E1C-873F-D02D1690AC5C}">
        <p15:threadingInfo xmlns:p15="http://schemas.microsoft.com/office/powerpoint/2012/main" timeZoneBias="480"/>
      </p:ext>
    </p:extLst>
  </p:cm>
  <p:cm authorId="2" dt="2019-12-15T07:48:08.514" idx="2">
    <p:pos x="106" y="106"/>
    <p:text>trojúhelník o třech bodech (N, česká, pozice uživatele), adaptování goniometrických funkcí pro výpočet úhlů v trojúhelníku
Problémy trojůhelník je 2D, souřarnice na Zemi jsou převzaté úhlu.
</p:text>
    <p:extLst>
      <p:ext uri="{C676402C-5697-4E1C-873F-D02D1690AC5C}">
        <p15:threadingInfo xmlns:p15="http://schemas.microsoft.com/office/powerpoint/2012/main" timeZoneBias="480"/>
      </p:ext>
    </p:extLst>
  </p:cm>
  <p:cm authorId="2" dt="2019-12-16T04:53:54.519" idx="6">
    <p:pos x="106" y="202"/>
    <p:text>Nezmiňovat
</p:text>
    <p:extLst>
      <p:ext uri="{C676402C-5697-4E1C-873F-D02D1690AC5C}">
        <p15:threadingInfo xmlns:p15="http://schemas.microsoft.com/office/powerpoint/2012/main" timeZoneBias="480">
          <p15:parentCm authorId="2" idx="2"/>
        </p15:threadingInfo>
      </p:ext>
    </p:extLst>
  </p:cm>
  <p:cm authorId="3" dt="2019-12-16T03:06:19.021" idx="1">
    <p:pos x="202" y="202"/>
    <p:text>mapa navazuje na předchozí slide, chci na tom ukázat úhel otočení kompasu vůči magnetickému severu. Tohle bych okomentoval já.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12-15T05:14:19.026" idx="10">
    <p:pos x="10" y="10"/>
    <p:text>Toto si vezmu já. Chci říct, že jsme si chtěli naše předpoklady ověřit anketou, kterou jsme poslali našim přátelům, kteří nejsou z Brna. Pak říct, že takhle ty výsledky dopadly a dodám, že jsme to správně očekávali a proto ten nápad na tu aplikaci. 
</p:text>
    <p:extLst>
      <p:ext uri="{C676402C-5697-4E1C-873F-D02D1690AC5C}">
        <p15:threadingInfo xmlns:p15="http://schemas.microsoft.com/office/powerpoint/2012/main" timeZoneBias="480"/>
      </p:ext>
    </p:extLst>
  </p:cm>
  <p:cm authorId="1" dt="2019-12-17T11:38:12.571" idx="20">
    <p:pos x="10" y="106"/>
    <p:text>Text ke slajdu: 
We even did a survey after our idea of "where is česká" application, to confirm our expectations. We asked about 30 friends, who are not from Brno, if they know, where is Česká street. As we expected, about 70% of respondents didn´t know, where this street or tram stop is. And that´s one of the reasons, why we wanted to create our app. 
</p:text>
    <p:extLst>
      <p:ext uri="{C676402C-5697-4E1C-873F-D02D1690AC5C}">
        <p15:threadingInfo xmlns:p15="http://schemas.microsoft.com/office/powerpoint/2012/main" timeZoneBias="480">
          <p15:parentCm authorId="1" idx="10"/>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12-15T05:15:25.790" idx="11">
    <p:pos x="10" y="10"/>
    <p:text>Tady řeknete někdo z vás, že toto byly zdroje, nic víc není asi potřeba, ještě bych tam hodil odkaz na video.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15T05:00:35.067" idx="2">
    <p:pos x="7200" y="2796"/>
    <p:text>Tady asi jen přečíst, co máme za moduly a říct, na kterém obrázku ten model je. Toto by si mohl vzít Richard. 
</p:text>
    <p:extLst>
      <p:ext uri="{C676402C-5697-4E1C-873F-D02D1690AC5C}">
        <p15:threadingInfo xmlns:p15="http://schemas.microsoft.com/office/powerpoint/2012/main" timeZoneBias="480"/>
      </p:ext>
    </p:extLst>
  </p:cm>
  <p:cm authorId="2" dt="2019-12-17T10:33:44.869" idx="8">
    <p:pos x="10" y="10"/>
    <p:text>As you can see our project is using 3 Hardware modules: Microcontroller Arduino UNO with chip ATmega 328P as seen on the left, GPS module PA6H for localization, which is on the right, and display 5110 from Nokia to show coordinates, which is shown in the middle.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15T05:03:48.813" idx="3">
    <p:pos x="10" y="10"/>
    <p:text>říct, že jsme to takhle připojili k desce, že obrázek je z aplikace Fritzing a že jim dáme tak 20 sekund na to, aby si to prohlédli sami. Toto si zase vyberte, kdo to chcete, zase se toho klidně ujmu.
</p:text>
    <p:extLst>
      <p:ext uri="{C676402C-5697-4E1C-873F-D02D1690AC5C}">
        <p15:threadingInfo xmlns:p15="http://schemas.microsoft.com/office/powerpoint/2012/main" timeZoneBias="480"/>
      </p:ext>
    </p:extLst>
  </p:cm>
  <p:cm authorId="2" dt="2019-12-16T04:39:33.856" idx="4">
    <p:pos x="106" y="106"/>
    <p:text>As for connecting our modules, as you can see in this ilustration made in Fritzing, we used ports PB1 through PB5 for communicating with our display, which had to be power by 3.3 V. Also to have a display with the backlight we had to connect it to the ground. As for our GPS, we of course used GND and Vin to power the module. As for the communication with Arduino we connected Receivers to Transmitters. It is also important to mention that for communication we are using UART.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16T04:13:40.547" idx="12">
    <p:pos x="10" y="10"/>
    <p:text>Honza by mohl říct, jak řešil komunikaci s GPS, Richard by řekl to vypisování na display a já bych popsal ten problém s tím data storage, případně o tom ještě uděláme slajd.
</p:text>
    <p:extLst>
      <p:ext uri="{C676402C-5697-4E1C-873F-D02D1690AC5C}">
        <p15:threadingInfo xmlns:p15="http://schemas.microsoft.com/office/powerpoint/2012/main" timeZoneBias="480"/>
      </p:ext>
    </p:extLst>
  </p:cm>
  <p:cm authorId="1" dt="2019-12-16T04:40:09.257" idx="13">
    <p:pos x="10" y="106"/>
    <p:text>nakonec se to jen přečte
</p:text>
    <p:extLst>
      <p:ext uri="{C676402C-5697-4E1C-873F-D02D1690AC5C}">
        <p15:threadingInfo xmlns:p15="http://schemas.microsoft.com/office/powerpoint/2012/main" timeZoneBias="480">
          <p15:parentCm authorId="1" idx="12"/>
        </p15:threadingInfo>
      </p:ext>
    </p:extLst>
  </p:cm>
  <p:cm authorId="1" dt="2019-12-17T05:10:57.283" idx="17">
    <p:pos x="10" y="202"/>
    <p:text>Text ke slajdu:
These were our requirements of the project. First was communication with GPS Data, second was data storage with export to PC and third was displaying collected data from GPS on the Nokia 51110 display. All of these requirements will be described later.
</p:text>
    <p:extLst>
      <p:ext uri="{C676402C-5697-4E1C-873F-D02D1690AC5C}">
        <p15:threadingInfo xmlns:p15="http://schemas.microsoft.com/office/powerpoint/2012/main" timeZoneBias="480">
          <p15:parentCm authorId="1" idx="1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2-15T05:05:50.468" idx="5">
    <p:pos x="10" y="10"/>
    <p:text>Tady si to asi zase vezme Honza, nebo k tomu něco může každý říct. 
</p:text>
    <p:extLst>
      <p:ext uri="{C676402C-5697-4E1C-873F-D02D1690AC5C}">
        <p15:threadingInfo xmlns:p15="http://schemas.microsoft.com/office/powerpoint/2012/main" timeZoneBias="480"/>
      </p:ext>
    </p:extLst>
  </p:cm>
  <p:cm authorId="2" dt="2019-12-15T07:38:59.684" idx="1">
    <p:pos x="106" y="106"/>
    <p:text>Longitude= W, E Values (Line from N to S)
Latitude= N, S Values (Line from E to W)
</p:text>
    <p:extLst>
      <p:ext uri="{C676402C-5697-4E1C-873F-D02D1690AC5C}">
        <p15:threadingInfo xmlns:p15="http://schemas.microsoft.com/office/powerpoint/2012/main" timeZoneBias="480"/>
      </p:ext>
    </p:extLst>
  </p:cm>
  <p:cm authorId="2" dt="2019-12-17T11:13:31.601" idx="9">
    <p:pos x="202" y="202"/>
    <p:text>Also for those of you who are unfamiliar with this topic. You can imagine Latitude as a line from East to West, which has values of North or South. And likewise Longitude is basically a line between North and South, with Values of East or West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2-15T05:08:03.231" idx="6">
    <p:pos x="10" y="10"/>
    <p:text>Obrázek vlevo by mohl popsat Honza, ten vpravo dole Richard a ten vpravo nahoře já. Jen bychom vysvětlili ty jednotlivý bloky a šli bychom na další slajd. 
</p:text>
    <p:extLst>
      <p:ext uri="{C676402C-5697-4E1C-873F-D02D1690AC5C}">
        <p15:threadingInfo xmlns:p15="http://schemas.microsoft.com/office/powerpoint/2012/main" timeZoneBias="480"/>
      </p:ext>
    </p:extLst>
  </p:cm>
  <p:cm authorId="2" dt="2019-12-16T04:42:58.233" idx="5">
    <p:pos x="106" y="106"/>
    <p:text>každé 4 vteřiny přeteče a nodle hodnoty vypíše searching/ values
</p:text>
    <p:extLst>
      <p:ext uri="{C676402C-5697-4E1C-873F-D02D1690AC5C}">
        <p15:threadingInfo xmlns:p15="http://schemas.microsoft.com/office/powerpoint/2012/main" timeZoneBias="480"/>
      </p:ext>
    </p:extLst>
  </p:cm>
  <p:cm authorId="2" dt="2019-12-17T11:33:40.295" idx="10">
    <p:pos x="106" y="202"/>
    <p:text>We also implemented timer which overflows every 4 seconds. After these 4 seconds, a single condition decides which strings are to be writen on display, based on the value of variable Vyhledavam. 
</p:text>
    <p:extLst>
      <p:ext uri="{C676402C-5697-4E1C-873F-D02D1690AC5C}">
        <p15:threadingInfo xmlns:p15="http://schemas.microsoft.com/office/powerpoint/2012/main" timeZoneBias="480">
          <p15:parentCm authorId="2" idx="5"/>
        </p15:threadingInfo>
      </p:ext>
    </p:extLst>
  </p:cm>
  <p:cm authorId="1" dt="2019-12-16T04:45:34.681" idx="14">
    <p:pos x="269" y="-204"/>
    <p:text>když zmáčknu tlačítko, tak se na enable gps pošle nízká úroveň a nepracuje a má se zakázat časové přerušení a poslat data na prázdný uart a po poslání dat se na enable přivede vysoká úroveň a zase to povalí. 
</p:text>
    <p:extLst>
      <p:ext uri="{C676402C-5697-4E1C-873F-D02D1690AC5C}">
        <p15:threadingInfo xmlns:p15="http://schemas.microsoft.com/office/powerpoint/2012/main" timeZoneBias="480"/>
      </p:ext>
    </p:extLst>
  </p:cm>
  <p:cm authorId="1" dt="2019-12-16T04:46:01.868" idx="15">
    <p:pos x="269" y="-108"/>
    <p:text>není třeba přerušit časové přerušení, zápis je rychlý. 
</p:text>
    <p:extLst>
      <p:ext uri="{C676402C-5697-4E1C-873F-D02D1690AC5C}">
        <p15:threadingInfo xmlns:p15="http://schemas.microsoft.com/office/powerpoint/2012/main" timeZoneBias="480">
          <p15:parentCm authorId="1" idx="14"/>
        </p15:threadingInfo>
      </p:ext>
    </p:extLst>
  </p:cm>
  <p:cm authorId="1" dt="2019-12-17T11:16:46.445" idx="18">
    <p:pos x="269" y="-12"/>
    <p:text>Text ke slajdu: 
And now innterrupt with button. We expect, that gps has an enable button. Then the button will send low level on enable of gps and it will stop to work. Then it should disable interrupt and send data on empty uart and after sending the data will be brought high level on enable of GPS and it will start to work again. It isn´t even important to disable time interruption, because writing on UART is fast. 
</p:text>
    <p:extLst>
      <p:ext uri="{C676402C-5697-4E1C-873F-D02D1690AC5C}">
        <p15:threadingInfo xmlns:p15="http://schemas.microsoft.com/office/powerpoint/2012/main" timeZoneBias="480">
          <p15:parentCm authorId="1" idx="14"/>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2-15T05:09:16.824" idx="7">
    <p:pos x="10" y="10"/>
    <p:text>Tu aplikaci where is česká bych řekl já(ty 3 body pod tím). Richard by se třeba ujmul toho generátoru, jen by o tom něco 15 vteřin řekl. 
</p:text>
    <p:extLst>
      <p:ext uri="{C676402C-5697-4E1C-873F-D02D1690AC5C}">
        <p15:threadingInfo xmlns:p15="http://schemas.microsoft.com/office/powerpoint/2012/main" timeZoneBias="480"/>
      </p:ext>
    </p:extLst>
  </p:cm>
  <p:cm authorId="1" dt="2019-12-17T11:26:45.719" idx="19">
    <p:pos x="10" y="106"/>
    <p:text>Text ke slajdu: 
Here are some extensions that we planned to include in our project. First is apllication "Where is Česká". We would need another module called "arduino compass". In this compass, Česká street(specifficaly Česká tram stop), sholud be displayed on the compass instead of north. But how do we know the angle? Angle will be calculated from your position and orientantion towards magnetic north. If you still don´t understand, don´t worry, it will be discrabed later in our presentation. 
</p:text>
    <p:extLst>
      <p:ext uri="{C676402C-5697-4E1C-873F-D02D1690AC5C}">
        <p15:threadingInfo xmlns:p15="http://schemas.microsoft.com/office/powerpoint/2012/main" timeZoneBias="480">
          <p15:parentCm authorId="1" idx="7"/>
        </p15:threadingInfo>
      </p:ext>
    </p:extLst>
  </p:cm>
  <p:cm authorId="3" dt="2019-12-16T03:09:34.067" idx="2">
    <p:pos x="106" y="106"/>
    <p:text>chtělo by to na ten xml generátor udělat pár slidů. Nebo aspoň jeden a popsat, jaké XML ten Google Earth bere.
</p:text>
    <p:extLst>
      <p:ext uri="{C676402C-5697-4E1C-873F-D02D1690AC5C}">
        <p15:threadingInfo xmlns:p15="http://schemas.microsoft.com/office/powerpoint/2012/main" timeZoneBias="480"/>
      </p:ext>
    </p:extLst>
  </p:cm>
  <p:cm authorId="3" dt="2019-12-16T03:15:34.252" idx="3">
    <p:pos x="106" y="202"/>
    <p:text>a jak se tam vkládá, jak se to zobrazuje a jaké přesně stringy by to měly být
</p:text>
    <p:extLst>
      <p:ext uri="{C676402C-5697-4E1C-873F-D02D1690AC5C}">
        <p15:threadingInfo xmlns:p15="http://schemas.microsoft.com/office/powerpoint/2012/main" timeZoneBias="480">
          <p15:parentCm authorId="3" idx="2"/>
        </p15:threadingInfo>
      </p:ext>
    </p:extLst>
  </p:cm>
  <p:cm authorId="2" dt="2019-12-16T04:23:41.691" idx="3">
    <p:pos x="202" y="202"/>
    <p:text>We could export String values of coordinates from UART to KML file which is special form of XML file, designed to store Geographical Data.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12-16T04:54:36.239" idx="7">
    <p:pos x="10" y="10"/>
    <p:text>In this picture you can see an example of KML code for Simple Placemark. It can contail a description and also coordinates.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2-15T05:11:28.825" idx="8">
    <p:pos x="10" y="10"/>
    <p:text>Toto by si mohl vzít Honza, řekni si o tom, co víš, já moc upřímně nevím, co bych o tom řekl.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BD57F8-7867-4475-83B8-8165BE7CA1B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BFF1186-2A79-4C22-9E2B-037FC1B99ED6}">
      <dgm:prSet/>
      <dgm:spPr/>
      <dgm:t>
        <a:bodyPr/>
        <a:lstStyle/>
        <a:p>
          <a:r>
            <a:rPr lang="en-US"/>
            <a:t>Communication with GPS Data</a:t>
          </a:r>
        </a:p>
      </dgm:t>
    </dgm:pt>
    <dgm:pt modelId="{D4DA396C-FE43-432C-9A6E-94C5C140B46D}" type="parTrans" cxnId="{5782CB00-E494-4E12-BA1E-70C8A765DC5A}">
      <dgm:prSet/>
      <dgm:spPr/>
      <dgm:t>
        <a:bodyPr/>
        <a:lstStyle/>
        <a:p>
          <a:endParaRPr lang="en-US"/>
        </a:p>
      </dgm:t>
    </dgm:pt>
    <dgm:pt modelId="{B63B37EF-334E-43AA-BF7A-8B0A3159343E}" type="sibTrans" cxnId="{5782CB00-E494-4E12-BA1E-70C8A765DC5A}">
      <dgm:prSet/>
      <dgm:spPr/>
      <dgm:t>
        <a:bodyPr/>
        <a:lstStyle/>
        <a:p>
          <a:endParaRPr lang="en-US"/>
        </a:p>
      </dgm:t>
    </dgm:pt>
    <dgm:pt modelId="{A15C5C1B-1412-4B8C-9FC8-D3B6E624E16E}">
      <dgm:prSet/>
      <dgm:spPr/>
      <dgm:t>
        <a:bodyPr/>
        <a:lstStyle/>
        <a:p>
          <a:r>
            <a:rPr lang="en-US"/>
            <a:t>Storage with export to PC </a:t>
          </a:r>
        </a:p>
      </dgm:t>
    </dgm:pt>
    <dgm:pt modelId="{41E8F974-9BD2-4DA5-94CD-0710798A86E5}" type="parTrans" cxnId="{A9209168-9E30-4799-8ACA-59E7810635FF}">
      <dgm:prSet/>
      <dgm:spPr/>
      <dgm:t>
        <a:bodyPr/>
        <a:lstStyle/>
        <a:p>
          <a:endParaRPr lang="en-US"/>
        </a:p>
      </dgm:t>
    </dgm:pt>
    <dgm:pt modelId="{20BE8E14-2C07-4E01-97FA-32427E2321A7}" type="sibTrans" cxnId="{A9209168-9E30-4799-8ACA-59E7810635FF}">
      <dgm:prSet/>
      <dgm:spPr/>
      <dgm:t>
        <a:bodyPr/>
        <a:lstStyle/>
        <a:p>
          <a:endParaRPr lang="en-US"/>
        </a:p>
      </dgm:t>
    </dgm:pt>
    <dgm:pt modelId="{067EB3A2-6A2C-48D7-B7C6-8EFEF52A4E76}">
      <dgm:prSet/>
      <dgm:spPr/>
      <dgm:t>
        <a:bodyPr/>
        <a:lstStyle/>
        <a:p>
          <a:r>
            <a:rPr lang="en-US"/>
            <a:t>Displaying data on the Nokia 5110 display </a:t>
          </a:r>
        </a:p>
      </dgm:t>
    </dgm:pt>
    <dgm:pt modelId="{0B239CAD-05D9-400A-B9B6-618F15C79DC7}" type="parTrans" cxnId="{2CB8220F-FC3E-4B19-9E75-B0B16CF44C04}">
      <dgm:prSet/>
      <dgm:spPr/>
      <dgm:t>
        <a:bodyPr/>
        <a:lstStyle/>
        <a:p>
          <a:endParaRPr lang="en-US"/>
        </a:p>
      </dgm:t>
    </dgm:pt>
    <dgm:pt modelId="{92851F0B-77B5-4548-B3CA-B3802CF28788}" type="sibTrans" cxnId="{2CB8220F-FC3E-4B19-9E75-B0B16CF44C04}">
      <dgm:prSet/>
      <dgm:spPr/>
      <dgm:t>
        <a:bodyPr/>
        <a:lstStyle/>
        <a:p>
          <a:endParaRPr lang="en-US"/>
        </a:p>
      </dgm:t>
    </dgm:pt>
    <dgm:pt modelId="{A891D88A-70F4-413C-B8A6-0E42778E9D03}" type="pres">
      <dgm:prSet presAssocID="{38BD57F8-7867-4475-83B8-8165BE7CA1B8}" presName="vert0" presStyleCnt="0">
        <dgm:presLayoutVars>
          <dgm:dir/>
          <dgm:animOne val="branch"/>
          <dgm:animLvl val="lvl"/>
        </dgm:presLayoutVars>
      </dgm:prSet>
      <dgm:spPr/>
    </dgm:pt>
    <dgm:pt modelId="{013D44FC-375E-4E3A-87B9-6C1F11484BB7}" type="pres">
      <dgm:prSet presAssocID="{6BFF1186-2A79-4C22-9E2B-037FC1B99ED6}" presName="thickLine" presStyleLbl="alignNode1" presStyleIdx="0" presStyleCnt="3"/>
      <dgm:spPr/>
    </dgm:pt>
    <dgm:pt modelId="{16E801BF-94F7-49CC-BEC1-D307A9C80EB7}" type="pres">
      <dgm:prSet presAssocID="{6BFF1186-2A79-4C22-9E2B-037FC1B99ED6}" presName="horz1" presStyleCnt="0"/>
      <dgm:spPr/>
    </dgm:pt>
    <dgm:pt modelId="{E117DC35-E217-452E-A6CD-E7BBE39347DF}" type="pres">
      <dgm:prSet presAssocID="{6BFF1186-2A79-4C22-9E2B-037FC1B99ED6}" presName="tx1" presStyleLbl="revTx" presStyleIdx="0" presStyleCnt="3"/>
      <dgm:spPr/>
    </dgm:pt>
    <dgm:pt modelId="{9A5B8DB4-6FAC-443D-9835-63776A8D3174}" type="pres">
      <dgm:prSet presAssocID="{6BFF1186-2A79-4C22-9E2B-037FC1B99ED6}" presName="vert1" presStyleCnt="0"/>
      <dgm:spPr/>
    </dgm:pt>
    <dgm:pt modelId="{CF0FF255-3D47-4664-944C-F60C862BE8A9}" type="pres">
      <dgm:prSet presAssocID="{A15C5C1B-1412-4B8C-9FC8-D3B6E624E16E}" presName="thickLine" presStyleLbl="alignNode1" presStyleIdx="1" presStyleCnt="3"/>
      <dgm:spPr/>
    </dgm:pt>
    <dgm:pt modelId="{7A659C38-96D7-4D77-BEF8-D14582AE33C2}" type="pres">
      <dgm:prSet presAssocID="{A15C5C1B-1412-4B8C-9FC8-D3B6E624E16E}" presName="horz1" presStyleCnt="0"/>
      <dgm:spPr/>
    </dgm:pt>
    <dgm:pt modelId="{7EC154BA-DC77-4F88-88C4-458183151DC2}" type="pres">
      <dgm:prSet presAssocID="{A15C5C1B-1412-4B8C-9FC8-D3B6E624E16E}" presName="tx1" presStyleLbl="revTx" presStyleIdx="1" presStyleCnt="3"/>
      <dgm:spPr/>
    </dgm:pt>
    <dgm:pt modelId="{070E09E6-3E60-4452-8AF2-82AC465D4DA6}" type="pres">
      <dgm:prSet presAssocID="{A15C5C1B-1412-4B8C-9FC8-D3B6E624E16E}" presName="vert1" presStyleCnt="0"/>
      <dgm:spPr/>
    </dgm:pt>
    <dgm:pt modelId="{5BABC813-D95B-4A33-AA69-5793A37461B0}" type="pres">
      <dgm:prSet presAssocID="{067EB3A2-6A2C-48D7-B7C6-8EFEF52A4E76}" presName="thickLine" presStyleLbl="alignNode1" presStyleIdx="2" presStyleCnt="3"/>
      <dgm:spPr/>
    </dgm:pt>
    <dgm:pt modelId="{F97E3055-B7BF-4412-A1C4-D53790A7DD45}" type="pres">
      <dgm:prSet presAssocID="{067EB3A2-6A2C-48D7-B7C6-8EFEF52A4E76}" presName="horz1" presStyleCnt="0"/>
      <dgm:spPr/>
    </dgm:pt>
    <dgm:pt modelId="{F8A56F41-B2E0-4051-9AFB-E5B79B20F56A}" type="pres">
      <dgm:prSet presAssocID="{067EB3A2-6A2C-48D7-B7C6-8EFEF52A4E76}" presName="tx1" presStyleLbl="revTx" presStyleIdx="2" presStyleCnt="3"/>
      <dgm:spPr/>
    </dgm:pt>
    <dgm:pt modelId="{1115F957-9F25-45A0-A748-1B623CDA699A}" type="pres">
      <dgm:prSet presAssocID="{067EB3A2-6A2C-48D7-B7C6-8EFEF52A4E76}" presName="vert1" presStyleCnt="0"/>
      <dgm:spPr/>
    </dgm:pt>
  </dgm:ptLst>
  <dgm:cxnLst>
    <dgm:cxn modelId="{5782CB00-E494-4E12-BA1E-70C8A765DC5A}" srcId="{38BD57F8-7867-4475-83B8-8165BE7CA1B8}" destId="{6BFF1186-2A79-4C22-9E2B-037FC1B99ED6}" srcOrd="0" destOrd="0" parTransId="{D4DA396C-FE43-432C-9A6E-94C5C140B46D}" sibTransId="{B63B37EF-334E-43AA-BF7A-8B0A3159343E}"/>
    <dgm:cxn modelId="{2CB8220F-FC3E-4B19-9E75-B0B16CF44C04}" srcId="{38BD57F8-7867-4475-83B8-8165BE7CA1B8}" destId="{067EB3A2-6A2C-48D7-B7C6-8EFEF52A4E76}" srcOrd="2" destOrd="0" parTransId="{0B239CAD-05D9-400A-B9B6-618F15C79DC7}" sibTransId="{92851F0B-77B5-4548-B3CA-B3802CF28788}"/>
    <dgm:cxn modelId="{AA36E32B-FF27-4625-B54F-06A2753DF8AC}" type="presOf" srcId="{38BD57F8-7867-4475-83B8-8165BE7CA1B8}" destId="{A891D88A-70F4-413C-B8A6-0E42778E9D03}" srcOrd="0" destOrd="0" presId="urn:microsoft.com/office/officeart/2008/layout/LinedList"/>
    <dgm:cxn modelId="{A9209168-9E30-4799-8ACA-59E7810635FF}" srcId="{38BD57F8-7867-4475-83B8-8165BE7CA1B8}" destId="{A15C5C1B-1412-4B8C-9FC8-D3B6E624E16E}" srcOrd="1" destOrd="0" parTransId="{41E8F974-9BD2-4DA5-94CD-0710798A86E5}" sibTransId="{20BE8E14-2C07-4E01-97FA-32427E2321A7}"/>
    <dgm:cxn modelId="{1A57EC8A-1559-436B-8CB0-DCE58D56C5C9}" type="presOf" srcId="{6BFF1186-2A79-4C22-9E2B-037FC1B99ED6}" destId="{E117DC35-E217-452E-A6CD-E7BBE39347DF}" srcOrd="0" destOrd="0" presId="urn:microsoft.com/office/officeart/2008/layout/LinedList"/>
    <dgm:cxn modelId="{5BFCE793-37A0-4C27-A785-4A2A97AC6B22}" type="presOf" srcId="{A15C5C1B-1412-4B8C-9FC8-D3B6E624E16E}" destId="{7EC154BA-DC77-4F88-88C4-458183151DC2}" srcOrd="0" destOrd="0" presId="urn:microsoft.com/office/officeart/2008/layout/LinedList"/>
    <dgm:cxn modelId="{CAAA32C8-59DA-4954-AE1A-1A9CC4304DFA}" type="presOf" srcId="{067EB3A2-6A2C-48D7-B7C6-8EFEF52A4E76}" destId="{F8A56F41-B2E0-4051-9AFB-E5B79B20F56A}" srcOrd="0" destOrd="0" presId="urn:microsoft.com/office/officeart/2008/layout/LinedList"/>
    <dgm:cxn modelId="{DAAAB8AA-E80F-40AF-B4DA-2353F20F63B8}" type="presParOf" srcId="{A891D88A-70F4-413C-B8A6-0E42778E9D03}" destId="{013D44FC-375E-4E3A-87B9-6C1F11484BB7}" srcOrd="0" destOrd="0" presId="urn:microsoft.com/office/officeart/2008/layout/LinedList"/>
    <dgm:cxn modelId="{346688AB-E636-4E1A-8FE3-8C65E9CF41E2}" type="presParOf" srcId="{A891D88A-70F4-413C-B8A6-0E42778E9D03}" destId="{16E801BF-94F7-49CC-BEC1-D307A9C80EB7}" srcOrd="1" destOrd="0" presId="urn:microsoft.com/office/officeart/2008/layout/LinedList"/>
    <dgm:cxn modelId="{E1AA8709-F817-4AE5-9CDB-1A6DF001B376}" type="presParOf" srcId="{16E801BF-94F7-49CC-BEC1-D307A9C80EB7}" destId="{E117DC35-E217-452E-A6CD-E7BBE39347DF}" srcOrd="0" destOrd="0" presId="urn:microsoft.com/office/officeart/2008/layout/LinedList"/>
    <dgm:cxn modelId="{A557FE17-5C42-478E-87DE-747CBC982F00}" type="presParOf" srcId="{16E801BF-94F7-49CC-BEC1-D307A9C80EB7}" destId="{9A5B8DB4-6FAC-443D-9835-63776A8D3174}" srcOrd="1" destOrd="0" presId="urn:microsoft.com/office/officeart/2008/layout/LinedList"/>
    <dgm:cxn modelId="{C6F94BA1-C7F3-4F03-9118-C49DF0F86823}" type="presParOf" srcId="{A891D88A-70F4-413C-B8A6-0E42778E9D03}" destId="{CF0FF255-3D47-4664-944C-F60C862BE8A9}" srcOrd="2" destOrd="0" presId="urn:microsoft.com/office/officeart/2008/layout/LinedList"/>
    <dgm:cxn modelId="{EB6340EC-F36B-4E27-94DA-CE632F5F789C}" type="presParOf" srcId="{A891D88A-70F4-413C-B8A6-0E42778E9D03}" destId="{7A659C38-96D7-4D77-BEF8-D14582AE33C2}" srcOrd="3" destOrd="0" presId="urn:microsoft.com/office/officeart/2008/layout/LinedList"/>
    <dgm:cxn modelId="{E0B8B61D-2E50-4960-BE05-EE12C2844B57}" type="presParOf" srcId="{7A659C38-96D7-4D77-BEF8-D14582AE33C2}" destId="{7EC154BA-DC77-4F88-88C4-458183151DC2}" srcOrd="0" destOrd="0" presId="urn:microsoft.com/office/officeart/2008/layout/LinedList"/>
    <dgm:cxn modelId="{FB1E43F4-EDE2-41DA-A4C6-712239430FDF}" type="presParOf" srcId="{7A659C38-96D7-4D77-BEF8-D14582AE33C2}" destId="{070E09E6-3E60-4452-8AF2-82AC465D4DA6}" srcOrd="1" destOrd="0" presId="urn:microsoft.com/office/officeart/2008/layout/LinedList"/>
    <dgm:cxn modelId="{593FD952-BC7E-438A-B177-3DB229CF708F}" type="presParOf" srcId="{A891D88A-70F4-413C-B8A6-0E42778E9D03}" destId="{5BABC813-D95B-4A33-AA69-5793A37461B0}" srcOrd="4" destOrd="0" presId="urn:microsoft.com/office/officeart/2008/layout/LinedList"/>
    <dgm:cxn modelId="{021038C5-7F49-442F-9233-17D1A7044157}" type="presParOf" srcId="{A891D88A-70F4-413C-B8A6-0E42778E9D03}" destId="{F97E3055-B7BF-4412-A1C4-D53790A7DD45}" srcOrd="5" destOrd="0" presId="urn:microsoft.com/office/officeart/2008/layout/LinedList"/>
    <dgm:cxn modelId="{C1153A90-7D89-44CB-AA36-29B3666C8AAF}" type="presParOf" srcId="{F97E3055-B7BF-4412-A1C4-D53790A7DD45}" destId="{F8A56F41-B2E0-4051-9AFB-E5B79B20F56A}" srcOrd="0" destOrd="0" presId="urn:microsoft.com/office/officeart/2008/layout/LinedList"/>
    <dgm:cxn modelId="{B6F6E5DC-C9C0-40A7-B165-9A46D1DACD6F}" type="presParOf" srcId="{F97E3055-B7BF-4412-A1C4-D53790A7DD45}" destId="{1115F957-9F25-45A0-A748-1B623CDA69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44FC-375E-4E3A-87B9-6C1F11484BB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7DC35-E217-452E-A6CD-E7BBE39347D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Communication with GPS Data</a:t>
          </a:r>
        </a:p>
      </dsp:txBody>
      <dsp:txXfrm>
        <a:off x="0" y="2492"/>
        <a:ext cx="6492875" cy="1700138"/>
      </dsp:txXfrm>
    </dsp:sp>
    <dsp:sp modelId="{CF0FF255-3D47-4664-944C-F60C862BE8A9}">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154BA-DC77-4F88-88C4-458183151DC2}">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Storage with export to PC </a:t>
          </a:r>
        </a:p>
      </dsp:txBody>
      <dsp:txXfrm>
        <a:off x="0" y="1702630"/>
        <a:ext cx="6492875" cy="1700138"/>
      </dsp:txXfrm>
    </dsp:sp>
    <dsp:sp modelId="{5BABC813-D95B-4A33-AA69-5793A37461B0}">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56F41-B2E0-4051-9AFB-E5B79B20F56A}">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Displaying data on the Nokia 5110 display </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519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5806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8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4592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485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4262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219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3094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4049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29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792317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2.xml"/><Relationship Id="rId3" Type="http://schemas.openxmlformats.org/officeDocument/2006/relationships/hyperlink" Target="https://navody.arduino-shop.cz/navody-k-produktum/lcd-displej-nokia-5110.html?fbclid=IwAR1ILTLX1JC95HdvWaBFrSfKTua3Cw28BXvD519BokGZIau6vjWJrc4klKs" TargetMode="External"/><Relationship Id="rId7" Type="http://schemas.openxmlformats.org/officeDocument/2006/relationships/hyperlink" Target="https://developers.google.com/kml/documentation/kml_tut" TargetMode="External"/><Relationship Id="rId2" Type="http://schemas.openxmlformats.org/officeDocument/2006/relationships/hyperlink" Target="https://github.com/LittleBuster/avr-nokia5110" TargetMode="External"/><Relationship Id="rId1" Type="http://schemas.openxmlformats.org/officeDocument/2006/relationships/slideLayout" Target="../slideLayouts/slideLayout2.xml"/><Relationship Id="rId6" Type="http://schemas.openxmlformats.org/officeDocument/2006/relationships/hyperlink" Target="https://www.youtube.com/watch?v=jfIPIAEUn_A&amp;feature=youtu.be" TargetMode="External"/><Relationship Id="rId5" Type="http://schemas.openxmlformats.org/officeDocument/2006/relationships/hyperlink" Target="http://www.tajned.cz/" TargetMode="External"/><Relationship Id="rId4" Type="http://schemas.openxmlformats.org/officeDocument/2006/relationships/hyperlink" Target="http://yopero-tech.blogspot.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4.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jfIPIAEUn_A&amp;feature=youtu.b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omments" Target="../comments/comment7.xml"/><Relationship Id="rId5" Type="http://schemas.openxmlformats.org/officeDocument/2006/relationships/image" Target="../media/image11.jpe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3FA16239-4EC6-4FEB-AEE0-5399A9161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2BE4B43C-E9B9-48A5-95C0-41EA1E9C4A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74647552-E486-4A45-A328-46689ABD2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49C4D0F7-FB9C-4341-9B3F-AF4194DCF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35856CA2-89DB-45ED-9BAB-A74BF3684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BC28E980-AD8A-409F-B68A-EA8024CAF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A4A0B206-8937-487B-B814-6038EA7B6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80F02C1F-CA60-4731-BD94-1DBD2107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B46B647C-DB48-4E86-8BAD-FC9373AAD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1E89C26B-6CB2-42D8-8BB3-3E26FED30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160F0CF2-8023-4534-ADC9-A59BEE3FC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49150B67-0A82-4B3E-822F-074379AA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525671B3-0E8E-4D8A-B0D1-BD3784E8E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CCDCC7C-C689-4233-A61E-9004CD690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C538E84F-390F-4BB2-A10A-926A6C365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228E4807-1196-4E27-9169-ABC2C822E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E54BEE83-39BF-44E5-85A6-D4CD4E42DF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47F9A38-DBF0-4CDB-BF1E-B6513FCA5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BBC95025-5AF8-4EE5-BF4C-ED4C3B8563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9F174C7-84C3-4723-A1AE-C812524B5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996D3DB-ACC4-449B-9388-C1A6791FF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4" name="Freeform: Shape 30">
            <a:extLst>
              <a:ext uri="{FF2B5EF4-FFF2-40B4-BE49-F238E27FC236}">
                <a16:creationId xmlns:a16="http://schemas.microsoft.com/office/drawing/2014/main" id="{30AD7924-1265-4ADB-A88C-804B0BD8E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Nadpis 1"/>
          <p:cNvSpPr>
            <a:spLocks noGrp="1"/>
          </p:cNvSpPr>
          <p:nvPr>
            <p:ph type="ctrTitle"/>
          </p:nvPr>
        </p:nvSpPr>
        <p:spPr>
          <a:xfrm>
            <a:off x="1755648" y="1289304"/>
            <a:ext cx="8677656" cy="3172968"/>
          </a:xfrm>
        </p:spPr>
        <p:txBody>
          <a:bodyPr anchor="ctr">
            <a:normAutofit/>
          </a:bodyPr>
          <a:lstStyle/>
          <a:p>
            <a:r>
              <a:rPr lang="cs-CZ" sz="5600">
                <a:cs typeface="Calibri Light"/>
              </a:rPr>
              <a:t>GPS module </a:t>
            </a:r>
            <a:r>
              <a:rPr lang="cs-CZ" sz="5600" err="1">
                <a:cs typeface="Calibri Light"/>
              </a:rPr>
              <a:t>communication</a:t>
            </a:r>
            <a:br>
              <a:rPr lang="cs-CZ" sz="5600">
                <a:cs typeface="Calibri Light"/>
              </a:rPr>
            </a:br>
            <a:br>
              <a:rPr lang="cs-CZ" sz="5600">
                <a:cs typeface="Calibri Light"/>
              </a:rPr>
            </a:br>
            <a:r>
              <a:rPr lang="cs-CZ" sz="5600">
                <a:cs typeface="Calibri Light"/>
              </a:rPr>
              <a:t>BPC-DE2 Project</a:t>
            </a:r>
          </a:p>
        </p:txBody>
      </p:sp>
      <p:sp>
        <p:nvSpPr>
          <p:cNvPr id="3" name="Podnadpis 2"/>
          <p:cNvSpPr>
            <a:spLocks noGrp="1"/>
          </p:cNvSpPr>
          <p:nvPr>
            <p:ph type="subTitle" idx="1"/>
          </p:nvPr>
        </p:nvSpPr>
        <p:spPr>
          <a:xfrm>
            <a:off x="1755648" y="5541264"/>
            <a:ext cx="8677656" cy="685800"/>
          </a:xfrm>
        </p:spPr>
        <p:txBody>
          <a:bodyPr vert="horz" lIns="91440" tIns="45720" rIns="91440" bIns="45720" rtlCol="0" anchor="t">
            <a:normAutofit/>
          </a:bodyPr>
          <a:lstStyle/>
          <a:p>
            <a:endParaRPr lang="cs-CZ" sz="1700">
              <a:solidFill>
                <a:schemeClr val="bg1"/>
              </a:solidFill>
              <a:cs typeface="Calibri"/>
            </a:endParaRPr>
          </a:p>
          <a:p>
            <a:r>
              <a:rPr lang="cs-CZ" sz="1700" err="1">
                <a:solidFill>
                  <a:schemeClr val="bg1"/>
                </a:solidFill>
                <a:cs typeface="Calibri"/>
              </a:rPr>
              <a:t>Created</a:t>
            </a:r>
            <a:r>
              <a:rPr lang="cs-CZ" sz="1700">
                <a:solidFill>
                  <a:schemeClr val="bg1"/>
                </a:solidFill>
                <a:cs typeface="Calibri"/>
              </a:rPr>
              <a:t> by: Jan </a:t>
            </a:r>
            <a:r>
              <a:rPr lang="cs-CZ" sz="1700" err="1">
                <a:solidFill>
                  <a:schemeClr val="bg1"/>
                </a:solidFill>
                <a:cs typeface="Calibri"/>
              </a:rPr>
              <a:t>Malucha</a:t>
            </a:r>
            <a:r>
              <a:rPr lang="cs-CZ" sz="1700">
                <a:solidFill>
                  <a:schemeClr val="bg1"/>
                </a:solidFill>
                <a:cs typeface="Calibri"/>
              </a:rPr>
              <a:t>, Richard Panáček, Michal Pernica</a:t>
            </a:r>
          </a:p>
        </p:txBody>
      </p:sp>
    </p:spTree>
    <p:extLst>
      <p:ext uri="{BB962C8B-B14F-4D97-AF65-F5344CB8AC3E}">
        <p14:creationId xmlns:p14="http://schemas.microsoft.com/office/powerpoint/2010/main" val="379952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ázek 7">
            <a:extLst>
              <a:ext uri="{FF2B5EF4-FFF2-40B4-BE49-F238E27FC236}">
                <a16:creationId xmlns:a16="http://schemas.microsoft.com/office/drawing/2014/main" id="{C318BB9B-75F9-464A-B100-3B3105DDA685}"/>
              </a:ext>
            </a:extLst>
          </p:cNvPr>
          <p:cNvPicPr>
            <a:picLocks noChangeAspect="1"/>
          </p:cNvPicPr>
          <p:nvPr/>
        </p:nvPicPr>
        <p:blipFill>
          <a:blip r:embed="rId2"/>
          <a:stretch>
            <a:fillRect/>
          </a:stretch>
        </p:blipFill>
        <p:spPr>
          <a:xfrm>
            <a:off x="349624" y="399522"/>
            <a:ext cx="6085114" cy="5845724"/>
          </a:xfrm>
          <a:prstGeom prst="rect">
            <a:avLst/>
          </a:prstGeom>
        </p:spPr>
      </p:pic>
      <p:pic>
        <p:nvPicPr>
          <p:cNvPr id="2" name="Obrázek 2" descr="Obsah obrázku interiér, fotka, stůl, obrazovka&#10;&#10;Popis vygenerovaný s velmi vysokou mírou spolehlivosti">
            <a:extLst>
              <a:ext uri="{FF2B5EF4-FFF2-40B4-BE49-F238E27FC236}">
                <a16:creationId xmlns:a16="http://schemas.microsoft.com/office/drawing/2014/main" id="{B39FC680-48ED-4EA3-919F-82C676843095}"/>
              </a:ext>
            </a:extLst>
          </p:cNvPr>
          <p:cNvPicPr>
            <a:picLocks noChangeAspect="1"/>
          </p:cNvPicPr>
          <p:nvPr/>
        </p:nvPicPr>
        <p:blipFill>
          <a:blip r:embed="rId3"/>
          <a:stretch>
            <a:fillRect/>
          </a:stretch>
        </p:blipFill>
        <p:spPr>
          <a:xfrm>
            <a:off x="4307332" y="401412"/>
            <a:ext cx="7717971" cy="2452007"/>
          </a:xfrm>
          <a:prstGeom prst="rect">
            <a:avLst/>
          </a:prstGeom>
        </p:spPr>
      </p:pic>
      <p:sp>
        <p:nvSpPr>
          <p:cNvPr id="14" name="Oblouk 13">
            <a:extLst>
              <a:ext uri="{FF2B5EF4-FFF2-40B4-BE49-F238E27FC236}">
                <a16:creationId xmlns:a16="http://schemas.microsoft.com/office/drawing/2014/main" id="{5F869EBB-DC1B-4297-A974-FE4D52A3A111}"/>
              </a:ext>
            </a:extLst>
          </p:cNvPr>
          <p:cNvSpPr/>
          <p:nvPr/>
        </p:nvSpPr>
        <p:spPr>
          <a:xfrm>
            <a:off x="8229041" y="3132605"/>
            <a:ext cx="2662517" cy="26266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cxnSp>
        <p:nvCxnSpPr>
          <p:cNvPr id="15" name="Přímá spojnice se šipkou 14">
            <a:extLst>
              <a:ext uri="{FF2B5EF4-FFF2-40B4-BE49-F238E27FC236}">
                <a16:creationId xmlns:a16="http://schemas.microsoft.com/office/drawing/2014/main" id="{5B9BE598-F6A4-4540-B437-82F61803DF84}"/>
              </a:ext>
            </a:extLst>
          </p:cNvPr>
          <p:cNvCxnSpPr/>
          <p:nvPr/>
        </p:nvCxnSpPr>
        <p:spPr>
          <a:xfrm flipH="1">
            <a:off x="10890996" y="4449855"/>
            <a:ext cx="0" cy="34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Obrázek 3" descr="Obsah obrázku budova, ulice, podepsat, bílá&#10;&#10;Popis vygenerovaný s velmi vysokou mírou spolehlivosti">
            <a:extLst>
              <a:ext uri="{FF2B5EF4-FFF2-40B4-BE49-F238E27FC236}">
                <a16:creationId xmlns:a16="http://schemas.microsoft.com/office/drawing/2014/main" id="{138DE21B-5A9A-4BC6-AC58-94260FCFBC10}"/>
              </a:ext>
            </a:extLst>
          </p:cNvPr>
          <p:cNvPicPr>
            <a:picLocks noChangeAspect="1"/>
          </p:cNvPicPr>
          <p:nvPr/>
        </p:nvPicPr>
        <p:blipFill>
          <a:blip r:embed="rId4"/>
          <a:stretch>
            <a:fillRect/>
          </a:stretch>
        </p:blipFill>
        <p:spPr>
          <a:xfrm>
            <a:off x="7817224" y="3429000"/>
            <a:ext cx="2743200" cy="2743200"/>
          </a:xfrm>
          <a:prstGeom prst="rect">
            <a:avLst/>
          </a:prstGeom>
        </p:spPr>
      </p:pic>
      <p:sp>
        <p:nvSpPr>
          <p:cNvPr id="5" name="TextovéPole 4">
            <a:extLst>
              <a:ext uri="{FF2B5EF4-FFF2-40B4-BE49-F238E27FC236}">
                <a16:creationId xmlns:a16="http://schemas.microsoft.com/office/drawing/2014/main" id="{B8EE1013-D1C3-42F6-A316-CA32E2545BC9}"/>
              </a:ext>
            </a:extLst>
          </p:cNvPr>
          <p:cNvSpPr txBox="1"/>
          <p:nvPr/>
        </p:nvSpPr>
        <p:spPr>
          <a:xfrm>
            <a:off x="10112188" y="5791200"/>
            <a:ext cx="56477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CZ" sz="6000" b="1"/>
              <a:t>Č</a:t>
            </a:r>
          </a:p>
        </p:txBody>
      </p:sp>
    </p:spTree>
    <p:extLst>
      <p:ext uri="{BB962C8B-B14F-4D97-AF65-F5344CB8AC3E}">
        <p14:creationId xmlns:p14="http://schemas.microsoft.com/office/powerpoint/2010/main" val="137379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86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07B3BFB-EEF2-42BA-80E2-B62A683D39C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Results of our survey: </a:t>
            </a:r>
          </a:p>
        </p:txBody>
      </p:sp>
      <p:cxnSp>
        <p:nvCxnSpPr>
          <p:cNvPr id="30"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Obrázek 6" descr="Obsah obrázku snímek obrazovky&#10;&#10;Popis vygenerovaný s velmi vysokou mírou spolehlivosti">
            <a:extLst>
              <a:ext uri="{FF2B5EF4-FFF2-40B4-BE49-F238E27FC236}">
                <a16:creationId xmlns:a16="http://schemas.microsoft.com/office/drawing/2014/main" id="{191EA571-ABDE-4B5D-AF31-77A3B29B3C23}"/>
              </a:ext>
            </a:extLst>
          </p:cNvPr>
          <p:cNvPicPr>
            <a:picLocks noGrp="1" noChangeAspect="1"/>
          </p:cNvPicPr>
          <p:nvPr>
            <p:ph idx="1"/>
          </p:nvPr>
        </p:nvPicPr>
        <p:blipFill>
          <a:blip r:embed="rId2"/>
          <a:stretch>
            <a:fillRect/>
          </a:stretch>
        </p:blipFill>
        <p:spPr>
          <a:xfrm>
            <a:off x="5153822" y="693619"/>
            <a:ext cx="6553545" cy="5478704"/>
          </a:xfrm>
          <a:prstGeom prst="rect">
            <a:avLst/>
          </a:prstGeom>
        </p:spPr>
      </p:pic>
    </p:spTree>
    <p:extLst>
      <p:ext uri="{BB962C8B-B14F-4D97-AF65-F5344CB8AC3E}">
        <p14:creationId xmlns:p14="http://schemas.microsoft.com/office/powerpoint/2010/main" val="1115796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30C353B-297C-4F75-803A-7A45F0359EAD}"/>
              </a:ext>
            </a:extLst>
          </p:cNvPr>
          <p:cNvSpPr>
            <a:spLocks noGrp="1"/>
          </p:cNvSpPr>
          <p:nvPr>
            <p:ph type="title"/>
          </p:nvPr>
        </p:nvSpPr>
        <p:spPr>
          <a:xfrm>
            <a:off x="158827" y="117246"/>
            <a:ext cx="2050974" cy="737997"/>
          </a:xfrm>
        </p:spPr>
        <p:txBody>
          <a:bodyPr/>
          <a:lstStyle/>
          <a:p>
            <a:r>
              <a:rPr lang="cs-CZ" b="1" err="1">
                <a:cs typeface="Calibri Light"/>
              </a:rPr>
              <a:t>Sources</a:t>
            </a:r>
            <a:endParaRPr lang="cs-CZ" b="1">
              <a:cs typeface="Calibri Light"/>
            </a:endParaRPr>
          </a:p>
        </p:txBody>
      </p:sp>
      <p:sp>
        <p:nvSpPr>
          <p:cNvPr id="3" name="Zástupný obsah 2">
            <a:extLst>
              <a:ext uri="{FF2B5EF4-FFF2-40B4-BE49-F238E27FC236}">
                <a16:creationId xmlns:a16="http://schemas.microsoft.com/office/drawing/2014/main" id="{7B6D1763-56AA-4159-9531-0EBD566607F2}"/>
              </a:ext>
            </a:extLst>
          </p:cNvPr>
          <p:cNvSpPr>
            <a:spLocks noGrp="1"/>
          </p:cNvSpPr>
          <p:nvPr>
            <p:ph idx="1"/>
          </p:nvPr>
        </p:nvSpPr>
        <p:spPr>
          <a:xfrm>
            <a:off x="351622" y="1007354"/>
            <a:ext cx="11314322" cy="5560075"/>
          </a:xfrm>
        </p:spPr>
        <p:txBody>
          <a:bodyPr vert="horz" lIns="91440" tIns="45720" rIns="91440" bIns="45720" rtlCol="0" anchor="t">
            <a:normAutofit/>
          </a:bodyPr>
          <a:lstStyle/>
          <a:p>
            <a:pPr>
              <a:buFont typeface="Wingdings" panose="020B0604020202020204" pitchFamily="34" charset="0"/>
              <a:buChar char="Ø"/>
            </a:pPr>
            <a:r>
              <a:rPr lang="cs-CZ" sz="2400" b="1" err="1">
                <a:ea typeface="+mn-lt"/>
                <a:cs typeface="+mn-lt"/>
              </a:rPr>
              <a:t>Sergey</a:t>
            </a:r>
            <a:r>
              <a:rPr lang="cs-CZ" sz="2400" b="1">
                <a:ea typeface="+mn-lt"/>
                <a:cs typeface="+mn-lt"/>
              </a:rPr>
              <a:t> </a:t>
            </a:r>
            <a:r>
              <a:rPr lang="cs-CZ" sz="2400" b="1" err="1">
                <a:ea typeface="+mn-lt"/>
                <a:cs typeface="+mn-lt"/>
              </a:rPr>
              <a:t>Denisov's</a:t>
            </a:r>
            <a:r>
              <a:rPr lang="cs-CZ" sz="2400" b="1">
                <a:ea typeface="+mn-lt"/>
                <a:cs typeface="+mn-lt"/>
              </a:rPr>
              <a:t> </a:t>
            </a:r>
            <a:r>
              <a:rPr lang="cs-CZ" sz="2400" b="1" err="1">
                <a:ea typeface="+mn-lt"/>
                <a:cs typeface="+mn-lt"/>
              </a:rPr>
              <a:t>library</a:t>
            </a:r>
            <a:r>
              <a:rPr lang="cs-CZ" sz="2400" b="1">
                <a:ea typeface="+mn-lt"/>
                <a:cs typeface="+mn-lt"/>
              </a:rPr>
              <a:t>: </a:t>
            </a:r>
            <a:r>
              <a:rPr lang="cs-CZ" sz="2400" b="1" err="1">
                <a:ea typeface="+mn-lt"/>
                <a:cs typeface="+mn-lt"/>
              </a:rPr>
              <a:t>avr-nokia</a:t>
            </a:r>
            <a:r>
              <a:rPr lang="cs-CZ" sz="2400" b="1">
                <a:ea typeface="+mn-lt"/>
                <a:cs typeface="+mn-lt"/>
              </a:rPr>
              <a:t> 5110: </a:t>
            </a:r>
            <a:endParaRPr lang="cs-CZ" sz="2400">
              <a:cs typeface="Calibri"/>
            </a:endParaRPr>
          </a:p>
          <a:p>
            <a:r>
              <a:rPr lang="cs-CZ" sz="2400">
                <a:ea typeface="+mn-lt"/>
                <a:cs typeface="+mn-lt"/>
                <a:hlinkClick r:id="rId2"/>
              </a:rPr>
              <a:t>https://github.com/LittleBuster/avr-nokia5110</a:t>
            </a:r>
            <a:endParaRPr lang="cs-CZ" sz="2400">
              <a:ea typeface="+mn-lt"/>
              <a:cs typeface="+mn-lt"/>
            </a:endParaRPr>
          </a:p>
          <a:p>
            <a:pPr>
              <a:buFont typeface="Wingdings" panose="020B0604020202020204" pitchFamily="34" charset="0"/>
              <a:buChar char="Ø"/>
            </a:pPr>
            <a:r>
              <a:rPr lang="cs-CZ" sz="2400" b="1" err="1">
                <a:cs typeface="Calibri"/>
              </a:rPr>
              <a:t>Connecting</a:t>
            </a:r>
            <a:r>
              <a:rPr lang="cs-CZ" sz="2400" b="1">
                <a:cs typeface="Calibri"/>
              </a:rPr>
              <a:t> Nokia 5110 to </a:t>
            </a:r>
            <a:r>
              <a:rPr lang="cs-CZ" sz="2400" b="1" err="1">
                <a:cs typeface="Calibri"/>
              </a:rPr>
              <a:t>Arduino</a:t>
            </a:r>
            <a:r>
              <a:rPr lang="cs-CZ" sz="2400" b="1">
                <a:cs typeface="Calibri"/>
              </a:rPr>
              <a:t>:</a:t>
            </a:r>
          </a:p>
          <a:p>
            <a:r>
              <a:rPr lang="cs-CZ" sz="2400">
                <a:ea typeface="+mn-lt"/>
                <a:cs typeface="+mn-lt"/>
                <a:hlinkClick r:id="rId3"/>
              </a:rPr>
              <a:t>https://navody.arduino-shop.cz/navody-k-produktum/lcd-displej-nokia-5110.html</a:t>
            </a:r>
            <a:endParaRPr lang="cs-CZ" sz="2400">
              <a:ea typeface="+mn-lt"/>
              <a:cs typeface="+mn-lt"/>
            </a:endParaRPr>
          </a:p>
          <a:p>
            <a:pPr>
              <a:buFont typeface="Wingdings" panose="020B0604020202020204" pitchFamily="34" charset="0"/>
              <a:buChar char="Ø"/>
            </a:pPr>
            <a:r>
              <a:rPr lang="cs-CZ" sz="2400" b="1">
                <a:ea typeface="+mn-lt"/>
                <a:cs typeface="+mn-lt"/>
              </a:rPr>
              <a:t>GPS:</a:t>
            </a:r>
          </a:p>
          <a:p>
            <a:r>
              <a:rPr lang="cs-CZ" sz="2400">
                <a:ea typeface="+mn-lt"/>
                <a:cs typeface="+mn-lt"/>
                <a:hlinkClick r:id="rId4"/>
              </a:rPr>
              <a:t>http://yopero-tech.blogspot.com/</a:t>
            </a:r>
            <a:endParaRPr lang="cs-CZ" sz="2400">
              <a:ea typeface="+mn-lt"/>
              <a:cs typeface="+mn-lt"/>
            </a:endParaRPr>
          </a:p>
          <a:p>
            <a:r>
              <a:rPr lang="cs-CZ" sz="2400">
                <a:ea typeface="+mn-lt"/>
                <a:cs typeface="+mn-lt"/>
                <a:hlinkClick r:id="rId5"/>
              </a:rPr>
              <a:t>http://www.tajned.cz/</a:t>
            </a:r>
          </a:p>
          <a:p>
            <a:pPr marL="342900" indent="-342900">
              <a:buFont typeface="Wingdings" panose="020B0604020202020204" pitchFamily="34" charset="0"/>
              <a:buChar char="Ø"/>
            </a:pPr>
            <a:r>
              <a:rPr lang="cs-CZ" sz="2400" b="1">
                <a:ea typeface="+mn-lt"/>
                <a:cs typeface="+mn-lt"/>
              </a:rPr>
              <a:t>Video:</a:t>
            </a:r>
          </a:p>
          <a:p>
            <a:pPr marL="342900" indent="-342900"/>
            <a:r>
              <a:rPr lang="cs-CZ" sz="2400">
                <a:latin typeface="Calibri Light"/>
                <a:cs typeface="Calibri Light"/>
                <a:hlinkClick r:id="rId6"/>
              </a:rPr>
              <a:t>https://www.youtube.com/watch?v=jfIPIAEUn_A&amp;feature=youtu.be</a:t>
            </a:r>
          </a:p>
          <a:p>
            <a:pPr>
              <a:buFont typeface="Wingdings" panose="020B0604020202020204" pitchFamily="34" charset="0"/>
              <a:buChar char="Ø"/>
            </a:pPr>
            <a:r>
              <a:rPr lang="cs-CZ" sz="2400" b="1">
                <a:latin typeface="Calibri"/>
                <a:cs typeface="Calibri"/>
              </a:rPr>
              <a:t>KML exaple:</a:t>
            </a:r>
          </a:p>
          <a:p>
            <a:r>
              <a:rPr lang="cs-CZ" sz="2400">
                <a:ea typeface="+mn-lt"/>
                <a:cs typeface="+mn-lt"/>
                <a:hlinkClick r:id="rId7"/>
              </a:rPr>
              <a:t>https://developers.google.com/kml/documentation/kml_tut</a:t>
            </a:r>
            <a:endParaRPr lang="cs-CZ" sz="2400" b="1">
              <a:latin typeface="Calibri"/>
              <a:cs typeface="Calibri"/>
            </a:endParaRPr>
          </a:p>
        </p:txBody>
      </p:sp>
      <p:sp>
        <p:nvSpPr>
          <p:cNvPr id="5" name="Nadpis 1">
            <a:extLst>
              <a:ext uri="{FF2B5EF4-FFF2-40B4-BE49-F238E27FC236}">
                <a16:creationId xmlns:a16="http://schemas.microsoft.com/office/drawing/2014/main" id="{B5BA7D36-F8AD-4204-AADD-3DE2F0B8B131}"/>
              </a:ext>
            </a:extLst>
          </p:cNvPr>
          <p:cNvSpPr txBox="1">
            <a:spLocks/>
          </p:cNvSpPr>
          <p:nvPr/>
        </p:nvSpPr>
        <p:spPr>
          <a:xfrm>
            <a:off x="155154" y="41714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cs-CZ" b="1" i="1">
              <a:cs typeface="Calibri Light"/>
            </a:endParaRPr>
          </a:p>
          <a:p>
            <a:endParaRPr lang="cs-CZ" b="1" i="1">
              <a:cs typeface="Calibri Light"/>
            </a:endParaRPr>
          </a:p>
        </p:txBody>
      </p:sp>
    </p:spTree>
    <p:extLst>
      <p:ext uri="{BB962C8B-B14F-4D97-AF65-F5344CB8AC3E}">
        <p14:creationId xmlns:p14="http://schemas.microsoft.com/office/powerpoint/2010/main" val="259993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18851BBE-FA75-49FA-8EDF-D4690FD9758B}"/>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a:solidFill>
                  <a:schemeClr val="bg1"/>
                </a:solidFill>
                <a:latin typeface="+mj-lt"/>
                <a:ea typeface="+mj-ea"/>
                <a:cs typeface="+mj-cs"/>
              </a:rPr>
              <a:t>Thank you for your attention</a:t>
            </a:r>
          </a:p>
        </p:txBody>
      </p:sp>
      <p:sp>
        <p:nvSpPr>
          <p:cNvPr id="23"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E5BCF84C-5183-4CA4-918D-22968313E2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80878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2">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4">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dpis 1">
            <a:extLst>
              <a:ext uri="{FF2B5EF4-FFF2-40B4-BE49-F238E27FC236}">
                <a16:creationId xmlns:a16="http://schemas.microsoft.com/office/drawing/2014/main" id="{0936E06B-7A26-4D4C-8181-2AAFEE83CC5F}"/>
              </a:ext>
            </a:extLst>
          </p:cNvPr>
          <p:cNvSpPr>
            <a:spLocks noGrp="1"/>
          </p:cNvSpPr>
          <p:nvPr>
            <p:ph type="title"/>
          </p:nvPr>
        </p:nvSpPr>
        <p:spPr>
          <a:xfrm>
            <a:off x="838200" y="4440602"/>
            <a:ext cx="3300663" cy="1645920"/>
          </a:xfrm>
        </p:spPr>
        <p:txBody>
          <a:bodyPr>
            <a:normAutofit/>
          </a:bodyPr>
          <a:lstStyle/>
          <a:p>
            <a:r>
              <a:rPr lang="cs-CZ" sz="2800">
                <a:cs typeface="Calibri Light"/>
              </a:rPr>
              <a:t>Modules</a:t>
            </a:r>
            <a:endParaRPr lang="cs-CZ" sz="2800"/>
          </a:p>
        </p:txBody>
      </p:sp>
      <p:pic>
        <p:nvPicPr>
          <p:cNvPr id="8" name="Obrázek 8" descr="Obsah obrázku obvod&#10;&#10;Popis vygenerovaný s velmi vysokou mírou spolehlivosti">
            <a:extLst>
              <a:ext uri="{FF2B5EF4-FFF2-40B4-BE49-F238E27FC236}">
                <a16:creationId xmlns:a16="http://schemas.microsoft.com/office/drawing/2014/main" id="{5CFE5923-1374-48BA-AE70-3F0D214D745F}"/>
              </a:ext>
            </a:extLst>
          </p:cNvPr>
          <p:cNvPicPr>
            <a:picLocks noChangeAspect="1"/>
          </p:cNvPicPr>
          <p:nvPr/>
        </p:nvPicPr>
        <p:blipFill>
          <a:blip r:embed="rId2"/>
          <a:stretch>
            <a:fillRect/>
          </a:stretch>
        </p:blipFill>
        <p:spPr>
          <a:xfrm>
            <a:off x="4897815" y="56046"/>
            <a:ext cx="2495877" cy="2517648"/>
          </a:xfrm>
          <a:prstGeom prst="rect">
            <a:avLst/>
          </a:prstGeom>
        </p:spPr>
      </p:pic>
      <p:pic>
        <p:nvPicPr>
          <p:cNvPr id="6" name="Obrázek 6" descr="Obsah obrázku elektronika, obvod&#10;&#10;Popis vygenerovaný s velmi vysokou mírou spolehlivosti">
            <a:extLst>
              <a:ext uri="{FF2B5EF4-FFF2-40B4-BE49-F238E27FC236}">
                <a16:creationId xmlns:a16="http://schemas.microsoft.com/office/drawing/2014/main" id="{7C5A6B9B-57AE-43CD-B241-256B970481B1}"/>
              </a:ext>
            </a:extLst>
          </p:cNvPr>
          <p:cNvPicPr>
            <a:picLocks noChangeAspect="1"/>
          </p:cNvPicPr>
          <p:nvPr/>
        </p:nvPicPr>
        <p:blipFill>
          <a:blip r:embed="rId3"/>
          <a:stretch>
            <a:fillRect/>
          </a:stretch>
        </p:blipFill>
        <p:spPr>
          <a:xfrm>
            <a:off x="296430" y="158765"/>
            <a:ext cx="4368218" cy="3182442"/>
          </a:xfrm>
          <a:prstGeom prst="rect">
            <a:avLst/>
          </a:prstGeom>
        </p:spPr>
      </p:pic>
      <p:pic>
        <p:nvPicPr>
          <p:cNvPr id="4" name="Obrázek 4" descr="Obsah obrázku obvod&#10;&#10;Popis vygenerovaný s velmi vysokou mírou spolehlivosti">
            <a:extLst>
              <a:ext uri="{FF2B5EF4-FFF2-40B4-BE49-F238E27FC236}">
                <a16:creationId xmlns:a16="http://schemas.microsoft.com/office/drawing/2014/main" id="{4A8A25F1-B305-41BD-B22A-0C69F1C18F55}"/>
              </a:ext>
            </a:extLst>
          </p:cNvPr>
          <p:cNvPicPr>
            <a:picLocks noChangeAspect="1"/>
          </p:cNvPicPr>
          <p:nvPr/>
        </p:nvPicPr>
        <p:blipFill>
          <a:blip r:embed="rId4"/>
          <a:stretch>
            <a:fillRect/>
          </a:stretch>
        </p:blipFill>
        <p:spPr>
          <a:xfrm>
            <a:off x="8137415" y="1238191"/>
            <a:ext cx="3584448" cy="1241306"/>
          </a:xfrm>
          <a:prstGeom prst="rect">
            <a:avLst/>
          </a:prstGeom>
        </p:spPr>
      </p:pic>
      <p:sp>
        <p:nvSpPr>
          <p:cNvPr id="18" name="Rectangle 16">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8">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3970"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Zástupný obsah 2">
            <a:extLst>
              <a:ext uri="{FF2B5EF4-FFF2-40B4-BE49-F238E27FC236}">
                <a16:creationId xmlns:a16="http://schemas.microsoft.com/office/drawing/2014/main" id="{DB109824-B81C-48E2-810F-7C4ED55ABA88}"/>
              </a:ext>
            </a:extLst>
          </p:cNvPr>
          <p:cNvSpPr>
            <a:spLocks noGrp="1"/>
          </p:cNvSpPr>
          <p:nvPr>
            <p:ph idx="1"/>
          </p:nvPr>
        </p:nvSpPr>
        <p:spPr>
          <a:xfrm>
            <a:off x="4578824" y="4440602"/>
            <a:ext cx="6860184" cy="1645920"/>
          </a:xfrm>
        </p:spPr>
        <p:txBody>
          <a:bodyPr vert="horz" lIns="91440" tIns="45720" rIns="91440" bIns="45720" rtlCol="0" anchor="ctr">
            <a:normAutofit/>
          </a:bodyPr>
          <a:lstStyle/>
          <a:p>
            <a:r>
              <a:rPr lang="cs-CZ" sz="1800">
                <a:cs typeface="Calibri"/>
              </a:rPr>
              <a:t>GPS module PA6H (Drotek Electronics)</a:t>
            </a:r>
          </a:p>
          <a:p>
            <a:r>
              <a:rPr lang="cs-CZ" sz="1800">
                <a:cs typeface="Calibri"/>
              </a:rPr>
              <a:t>Display Nokia 5110</a:t>
            </a:r>
          </a:p>
          <a:p>
            <a:r>
              <a:rPr lang="cs-CZ" sz="1800">
                <a:cs typeface="Calibri"/>
              </a:rPr>
              <a:t>Microcontroller Arduino UNO (ATmega328P)</a:t>
            </a:r>
          </a:p>
          <a:p>
            <a:endParaRPr lang="cs-CZ" sz="1800">
              <a:cs typeface="Calibri"/>
            </a:endParaRPr>
          </a:p>
        </p:txBody>
      </p:sp>
    </p:spTree>
    <p:extLst>
      <p:ext uri="{BB962C8B-B14F-4D97-AF65-F5344CB8AC3E}">
        <p14:creationId xmlns:p14="http://schemas.microsoft.com/office/powerpoint/2010/main" val="263182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FB7E8CB-D983-4085-B763-3E16257089F4}"/>
              </a:ext>
            </a:extLst>
          </p:cNvPr>
          <p:cNvSpPr>
            <a:spLocks noGrp="1"/>
          </p:cNvSpPr>
          <p:nvPr>
            <p:ph type="title"/>
          </p:nvPr>
        </p:nvSpPr>
        <p:spPr>
          <a:xfrm>
            <a:off x="839788" y="457200"/>
            <a:ext cx="7183437" cy="685801"/>
          </a:xfrm>
        </p:spPr>
        <p:txBody>
          <a:bodyPr/>
          <a:lstStyle/>
          <a:p>
            <a:r>
              <a:rPr lang="cs-CZ" err="1">
                <a:cs typeface="Calibri Light"/>
              </a:rPr>
              <a:t>Connecting</a:t>
            </a:r>
            <a:r>
              <a:rPr lang="cs-CZ">
                <a:cs typeface="Calibri Light"/>
              </a:rPr>
              <a:t> </a:t>
            </a:r>
            <a:r>
              <a:rPr lang="cs-CZ" err="1">
                <a:cs typeface="Calibri Light"/>
              </a:rPr>
              <a:t>Modules</a:t>
            </a:r>
            <a:endParaRPr lang="cs-CZ" err="1"/>
          </a:p>
        </p:txBody>
      </p:sp>
      <p:pic>
        <p:nvPicPr>
          <p:cNvPr id="4" name="Obrázek 4" descr="Obsah obrázku obvod&#10;&#10;Popis vygenerovaný s velmi vysokou mírou spolehlivosti">
            <a:extLst>
              <a:ext uri="{FF2B5EF4-FFF2-40B4-BE49-F238E27FC236}">
                <a16:creationId xmlns:a16="http://schemas.microsoft.com/office/drawing/2014/main" id="{B64CE549-C200-4871-9044-8B33DCE8FCAD}"/>
              </a:ext>
            </a:extLst>
          </p:cNvPr>
          <p:cNvPicPr>
            <a:picLocks noGrp="1" noChangeAspect="1"/>
          </p:cNvPicPr>
          <p:nvPr>
            <p:ph type="pic" idx="1"/>
          </p:nvPr>
        </p:nvPicPr>
        <p:blipFill rotWithShape="1">
          <a:blip r:embed="rId2"/>
          <a:srcRect t="3299" b="3299"/>
          <a:stretch/>
        </p:blipFill>
        <p:spPr>
          <a:xfrm>
            <a:off x="4912256" y="454024"/>
            <a:ext cx="7044266" cy="5559425"/>
          </a:xfrm>
        </p:spPr>
      </p:pic>
      <p:sp>
        <p:nvSpPr>
          <p:cNvPr id="6" name="Zástupný text 5">
            <a:extLst>
              <a:ext uri="{FF2B5EF4-FFF2-40B4-BE49-F238E27FC236}">
                <a16:creationId xmlns:a16="http://schemas.microsoft.com/office/drawing/2014/main" id="{A5709636-D7A0-4E5B-BE0C-ED2F7AE3F95D}"/>
              </a:ext>
            </a:extLst>
          </p:cNvPr>
          <p:cNvSpPr>
            <a:spLocks noGrp="1"/>
          </p:cNvSpPr>
          <p:nvPr>
            <p:ph type="body" sz="half" idx="2"/>
          </p:nvPr>
        </p:nvSpPr>
        <p:spPr>
          <a:xfrm>
            <a:off x="839788" y="1371600"/>
            <a:ext cx="4118503" cy="4903788"/>
          </a:xfrm>
        </p:spPr>
        <p:txBody>
          <a:bodyPr vert="horz" lIns="91440" tIns="45720" rIns="91440" bIns="45720" rtlCol="0" anchor="t">
            <a:normAutofit/>
          </a:bodyPr>
          <a:lstStyle/>
          <a:p>
            <a:r>
              <a:rPr lang="cs-CZ" u="sng" err="1">
                <a:cs typeface="Calibri"/>
              </a:rPr>
              <a:t>Connections</a:t>
            </a:r>
            <a:r>
              <a:rPr lang="cs-CZ" u="sng">
                <a:cs typeface="Calibri"/>
              </a:rPr>
              <a:t> </a:t>
            </a:r>
            <a:r>
              <a:rPr lang="cs-CZ" u="sng" err="1">
                <a:cs typeface="Calibri"/>
              </a:rPr>
              <a:t>between</a:t>
            </a:r>
            <a:r>
              <a:rPr lang="cs-CZ" u="sng">
                <a:cs typeface="Calibri"/>
              </a:rPr>
              <a:t> Display and </a:t>
            </a:r>
            <a:r>
              <a:rPr lang="cs-CZ" u="sng" err="1">
                <a:cs typeface="Calibri"/>
              </a:rPr>
              <a:t>Arduino</a:t>
            </a:r>
            <a:endParaRPr lang="cs-CZ" u="sng">
              <a:cs typeface="Calibri"/>
            </a:endParaRPr>
          </a:p>
          <a:p>
            <a:r>
              <a:rPr lang="cs-CZ">
                <a:ea typeface="+mn-lt"/>
                <a:cs typeface="+mn-lt"/>
              </a:rPr>
              <a:t>RST to PB1</a:t>
            </a:r>
          </a:p>
          <a:p>
            <a:r>
              <a:rPr lang="cs-CZ">
                <a:ea typeface="+mn-lt"/>
                <a:cs typeface="+mn-lt"/>
              </a:rPr>
              <a:t>SCE to PB2</a:t>
            </a:r>
          </a:p>
          <a:p>
            <a:r>
              <a:rPr lang="cs-CZ">
                <a:ea typeface="+mn-lt"/>
                <a:cs typeface="+mn-lt"/>
              </a:rPr>
              <a:t>DC to PB3</a:t>
            </a:r>
          </a:p>
          <a:p>
            <a:r>
              <a:rPr lang="cs-CZ">
                <a:ea typeface="+mn-lt"/>
                <a:cs typeface="+mn-lt"/>
              </a:rPr>
              <a:t>DIN to PB4</a:t>
            </a:r>
          </a:p>
          <a:p>
            <a:r>
              <a:rPr lang="cs-CZ">
                <a:ea typeface="+mn-lt"/>
                <a:cs typeface="+mn-lt"/>
              </a:rPr>
              <a:t>CLK to PB5</a:t>
            </a:r>
          </a:p>
          <a:p>
            <a:r>
              <a:rPr lang="cs-CZ" err="1">
                <a:cs typeface="Calibri"/>
              </a:rPr>
              <a:t>Power</a:t>
            </a:r>
            <a:r>
              <a:rPr lang="cs-CZ">
                <a:cs typeface="Calibri"/>
              </a:rPr>
              <a:t> </a:t>
            </a:r>
            <a:r>
              <a:rPr lang="cs-CZ" err="1">
                <a:cs typeface="Calibri"/>
              </a:rPr>
              <a:t>delivery</a:t>
            </a:r>
            <a:r>
              <a:rPr lang="cs-CZ">
                <a:cs typeface="Calibri"/>
              </a:rPr>
              <a:t> </a:t>
            </a:r>
            <a:r>
              <a:rPr lang="cs-CZ" err="1">
                <a:cs typeface="Calibri"/>
              </a:rPr>
              <a:t>with</a:t>
            </a:r>
            <a:r>
              <a:rPr lang="cs-CZ">
                <a:cs typeface="Calibri"/>
              </a:rPr>
              <a:t> 3.3 V </a:t>
            </a:r>
          </a:p>
          <a:p>
            <a:r>
              <a:rPr lang="cs-CZ">
                <a:cs typeface="Calibri"/>
              </a:rPr>
              <a:t>Led </a:t>
            </a:r>
            <a:r>
              <a:rPr lang="cs-CZ" err="1">
                <a:cs typeface="Calibri"/>
              </a:rPr>
              <a:t>Backlight</a:t>
            </a:r>
            <a:r>
              <a:rPr lang="cs-CZ">
                <a:cs typeface="Calibri"/>
              </a:rPr>
              <a:t> to GND</a:t>
            </a:r>
          </a:p>
          <a:p>
            <a:r>
              <a:rPr lang="cs-CZ">
                <a:ea typeface="+mn-lt"/>
                <a:cs typeface="+mn-lt"/>
              </a:rPr>
              <a:t>GND to GND</a:t>
            </a:r>
          </a:p>
          <a:p>
            <a:r>
              <a:rPr lang="cs-CZ" u="sng" err="1">
                <a:ea typeface="+mn-lt"/>
                <a:cs typeface="+mn-lt"/>
              </a:rPr>
              <a:t>Connections</a:t>
            </a:r>
            <a:r>
              <a:rPr lang="cs-CZ" u="sng">
                <a:cs typeface="Calibri"/>
              </a:rPr>
              <a:t> </a:t>
            </a:r>
            <a:r>
              <a:rPr lang="cs-CZ" u="sng" err="1">
                <a:cs typeface="Calibri"/>
              </a:rPr>
              <a:t>between</a:t>
            </a:r>
            <a:r>
              <a:rPr lang="cs-CZ" u="sng">
                <a:cs typeface="Calibri"/>
              </a:rPr>
              <a:t> GPS and </a:t>
            </a:r>
            <a:r>
              <a:rPr lang="cs-CZ" u="sng" err="1">
                <a:cs typeface="Calibri"/>
              </a:rPr>
              <a:t>Arduino</a:t>
            </a:r>
            <a:endParaRPr lang="cs-CZ" err="1"/>
          </a:p>
          <a:p>
            <a:r>
              <a:rPr lang="cs-CZ" err="1">
                <a:cs typeface="Calibri"/>
              </a:rPr>
              <a:t>Rx</a:t>
            </a:r>
            <a:r>
              <a:rPr lang="cs-CZ">
                <a:cs typeface="Calibri"/>
              </a:rPr>
              <a:t> to </a:t>
            </a:r>
            <a:r>
              <a:rPr lang="cs-CZ" err="1">
                <a:cs typeface="Calibri"/>
              </a:rPr>
              <a:t>Tx</a:t>
            </a:r>
            <a:r>
              <a:rPr lang="cs-CZ">
                <a:cs typeface="Calibri"/>
              </a:rPr>
              <a:t> (PD1)</a:t>
            </a:r>
          </a:p>
          <a:p>
            <a:r>
              <a:rPr lang="cs-CZ" err="1">
                <a:cs typeface="Calibri"/>
              </a:rPr>
              <a:t>Tx</a:t>
            </a:r>
            <a:r>
              <a:rPr lang="cs-CZ">
                <a:cs typeface="Calibri"/>
              </a:rPr>
              <a:t> to </a:t>
            </a:r>
            <a:r>
              <a:rPr lang="cs-CZ" err="1">
                <a:cs typeface="Calibri"/>
              </a:rPr>
              <a:t>Rx</a:t>
            </a:r>
            <a:r>
              <a:rPr lang="cs-CZ">
                <a:cs typeface="Calibri"/>
              </a:rPr>
              <a:t> (PD0)</a:t>
            </a:r>
          </a:p>
          <a:p>
            <a:r>
              <a:rPr lang="cs-CZ">
                <a:cs typeface="Calibri"/>
              </a:rPr>
              <a:t>Vin to 3.3 V</a:t>
            </a:r>
          </a:p>
          <a:p>
            <a:r>
              <a:rPr lang="cs-CZ">
                <a:cs typeface="Calibri"/>
              </a:rPr>
              <a:t>GND to GND</a:t>
            </a:r>
          </a:p>
        </p:txBody>
      </p:sp>
    </p:spTree>
    <p:extLst>
      <p:ext uri="{BB962C8B-B14F-4D97-AF65-F5344CB8AC3E}">
        <p14:creationId xmlns:p14="http://schemas.microsoft.com/office/powerpoint/2010/main" val="4605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Nadpis 1">
            <a:extLst>
              <a:ext uri="{FF2B5EF4-FFF2-40B4-BE49-F238E27FC236}">
                <a16:creationId xmlns:a16="http://schemas.microsoft.com/office/drawing/2014/main" id="{3D0CCB78-7B91-45B4-828B-6EBA3FA48D2F}"/>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3400">
                <a:solidFill>
                  <a:srgbClr val="FFFFFF"/>
                </a:solidFill>
              </a:rPr>
              <a:t>Requirements of the projects:  </a:t>
            </a:r>
          </a:p>
        </p:txBody>
      </p:sp>
      <p:graphicFrame>
        <p:nvGraphicFramePr>
          <p:cNvPr id="13" name="Zástupný text 3">
            <a:extLst>
              <a:ext uri="{FF2B5EF4-FFF2-40B4-BE49-F238E27FC236}">
                <a16:creationId xmlns:a16="http://schemas.microsoft.com/office/drawing/2014/main" id="{D51F8431-6F51-4866-A55E-C8A8FDF6F563}"/>
              </a:ext>
            </a:extLst>
          </p:cNvPr>
          <p:cNvGraphicFramePr/>
          <p:nvPr>
            <p:extLst>
              <p:ext uri="{D42A27DB-BD31-4B8C-83A1-F6EECF244321}">
                <p14:modId xmlns:p14="http://schemas.microsoft.com/office/powerpoint/2010/main" val="335874902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85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ázek 7" descr="Obsah obrázku hra, stůl&#10;&#10;Popis vygenerovaný s velmi vysokou mírou spolehlivosti">
            <a:extLst>
              <a:ext uri="{FF2B5EF4-FFF2-40B4-BE49-F238E27FC236}">
                <a16:creationId xmlns:a16="http://schemas.microsoft.com/office/drawing/2014/main" id="{96286026-9C31-443D-8D2C-9A405C107627}"/>
              </a:ext>
            </a:extLst>
          </p:cNvPr>
          <p:cNvPicPr>
            <a:picLocks noChangeAspect="1"/>
          </p:cNvPicPr>
          <p:nvPr/>
        </p:nvPicPr>
        <p:blipFill>
          <a:blip r:embed="rId2"/>
          <a:stretch>
            <a:fillRect/>
          </a:stretch>
        </p:blipFill>
        <p:spPr>
          <a:xfrm>
            <a:off x="7952695" y="2813958"/>
            <a:ext cx="3503839" cy="3573235"/>
          </a:xfrm>
          <a:prstGeom prst="rect">
            <a:avLst/>
          </a:prstGeom>
        </p:spPr>
      </p:pic>
      <p:sp>
        <p:nvSpPr>
          <p:cNvPr id="4" name="TextovéPole 3">
            <a:extLst>
              <a:ext uri="{FF2B5EF4-FFF2-40B4-BE49-F238E27FC236}">
                <a16:creationId xmlns:a16="http://schemas.microsoft.com/office/drawing/2014/main" id="{8C2D9267-443C-4564-BD4A-545EB99B4F5C}"/>
              </a:ext>
            </a:extLst>
          </p:cNvPr>
          <p:cNvSpPr txBox="1"/>
          <p:nvPr/>
        </p:nvSpPr>
        <p:spPr>
          <a:xfrm>
            <a:off x="261256" y="805543"/>
            <a:ext cx="838064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32F62"/>
                </a:solidFill>
                <a:latin typeface="SFMono-Regular"/>
              </a:rPr>
              <a:t>$GPGGA,</a:t>
            </a:r>
            <a:r>
              <a:rPr lang="en-US" sz="1600" b="1" i="1">
                <a:solidFill>
                  <a:srgbClr val="032F62"/>
                </a:solidFill>
                <a:latin typeface="SFMono-Regular"/>
              </a:rPr>
              <a:t>080714.000</a:t>
            </a:r>
            <a:r>
              <a:rPr lang="en-US" sz="1600" b="1">
                <a:solidFill>
                  <a:srgbClr val="032F62"/>
                </a:solidFill>
                <a:latin typeface="SFMono-Regular"/>
              </a:rPr>
              <a:t>,</a:t>
            </a:r>
            <a:r>
              <a:rPr lang="en-US" sz="1600" b="1" i="1">
                <a:solidFill>
                  <a:srgbClr val="032F62"/>
                </a:solidFill>
                <a:latin typeface="SFMono-Regular"/>
              </a:rPr>
              <a:t>4913.6237</a:t>
            </a:r>
            <a:r>
              <a:rPr lang="en-US" sz="1600" b="1">
                <a:solidFill>
                  <a:srgbClr val="032F62"/>
                </a:solidFill>
                <a:latin typeface="SFMono-Regular"/>
              </a:rPr>
              <a:t>,</a:t>
            </a:r>
            <a:r>
              <a:rPr lang="en-US" sz="1600" b="1" i="1">
                <a:solidFill>
                  <a:srgbClr val="032F62"/>
                </a:solidFill>
                <a:latin typeface="SFMono-Regular"/>
              </a:rPr>
              <a:t>N</a:t>
            </a:r>
            <a:r>
              <a:rPr lang="en-US" sz="1600" b="1">
                <a:solidFill>
                  <a:srgbClr val="032F62"/>
                </a:solidFill>
                <a:latin typeface="SFMono-Regular"/>
              </a:rPr>
              <a:t>,</a:t>
            </a:r>
            <a:r>
              <a:rPr lang="en-US" sz="1600" b="1" i="1">
                <a:solidFill>
                  <a:srgbClr val="032F62"/>
                </a:solidFill>
                <a:latin typeface="SFMono-Regular"/>
              </a:rPr>
              <a:t>01634.4839</a:t>
            </a:r>
            <a:r>
              <a:rPr lang="en-US" sz="1600" b="1">
                <a:solidFill>
                  <a:srgbClr val="032F62"/>
                </a:solidFill>
                <a:latin typeface="SFMono-Regular"/>
              </a:rPr>
              <a:t>,</a:t>
            </a:r>
            <a:r>
              <a:rPr lang="en-US" sz="1600" b="1" i="1">
                <a:solidFill>
                  <a:srgbClr val="032F62"/>
                </a:solidFill>
                <a:latin typeface="SFMono-Regular"/>
              </a:rPr>
              <a:t>E</a:t>
            </a:r>
            <a:r>
              <a:rPr lang="en-US" sz="1600" b="1">
                <a:solidFill>
                  <a:srgbClr val="032F62"/>
                </a:solidFill>
                <a:latin typeface="SFMono-Regular"/>
              </a:rPr>
              <a:t>,1,8,1.15,276.1,M,43.5,M,,*52</a:t>
            </a:r>
            <a:endParaRPr lang="en-US" sz="1600" b="1">
              <a:solidFill>
                <a:srgbClr val="000000"/>
              </a:solidFill>
              <a:latin typeface="Calibri" panose="020F0502020204030204"/>
              <a:cs typeface="Calibri" panose="020F0502020204030204"/>
            </a:endParaRPr>
          </a:p>
          <a:p>
            <a:r>
              <a:rPr lang="en-US" sz="1600">
                <a:solidFill>
                  <a:srgbClr val="032F62"/>
                </a:solidFill>
                <a:latin typeface="SFMono-Regular"/>
              </a:rPr>
              <a:t>$GPGSA,A,3,01,22,14,03,23,11,19,17,,,,,1.45,1.15,0.88*0F</a:t>
            </a:r>
            <a:endParaRPr lang="en-US" sz="1600">
              <a:solidFill>
                <a:srgbClr val="000000"/>
              </a:solidFill>
              <a:latin typeface="Calibri" panose="020F0502020204030204"/>
              <a:cs typeface="Calibri"/>
            </a:endParaRPr>
          </a:p>
          <a:p>
            <a:r>
              <a:rPr lang="en-US" sz="1600">
                <a:solidFill>
                  <a:srgbClr val="032F62"/>
                </a:solidFill>
                <a:latin typeface="SFMono-Regular"/>
              </a:rPr>
              <a:t>$GPGSV,3,1,12,22,85,003,12,01,73,146,12,03,65,278,13,11,53,184,13*76</a:t>
            </a:r>
            <a:endParaRPr lang="en-US" sz="1600">
              <a:solidFill>
                <a:srgbClr val="000000"/>
              </a:solidFill>
              <a:latin typeface="Calibri" panose="020F0502020204030204"/>
              <a:cs typeface="Calibri"/>
            </a:endParaRPr>
          </a:p>
          <a:p>
            <a:r>
              <a:rPr lang="en-US" sz="1600">
                <a:solidFill>
                  <a:srgbClr val="032F62"/>
                </a:solidFill>
                <a:latin typeface="SFMono-Regular"/>
              </a:rPr>
              <a:t>$GPGSV,3,2,12,14,41,057,10,17,34,301,12,23,29,205,11,31,25,091,11*78</a:t>
            </a:r>
            <a:endParaRPr lang="en-US" sz="1600">
              <a:solidFill>
                <a:srgbClr val="000000"/>
              </a:solidFill>
              <a:latin typeface="Calibri" panose="020F0502020204030204"/>
              <a:cs typeface="Calibri"/>
            </a:endParaRPr>
          </a:p>
          <a:p>
            <a:r>
              <a:rPr lang="en-US" sz="1600">
                <a:solidFill>
                  <a:srgbClr val="032F62"/>
                </a:solidFill>
                <a:latin typeface="SFMono-Regular"/>
              </a:rPr>
              <a:t>$GPGSV,3,3,12,19,21,319,13,32,16,046,14,09,02,214,,08,02,181,*77</a:t>
            </a:r>
            <a:endParaRPr lang="en-US" sz="1600">
              <a:solidFill>
                <a:srgbClr val="000000"/>
              </a:solidFill>
              <a:latin typeface="Calibri" panose="020F0502020204030204"/>
              <a:cs typeface="Calibri"/>
            </a:endParaRPr>
          </a:p>
          <a:p>
            <a:r>
              <a:rPr lang="en-US" sz="1600">
                <a:solidFill>
                  <a:srgbClr val="032F62"/>
                </a:solidFill>
                <a:latin typeface="SFMono-Regular"/>
              </a:rPr>
              <a:t>$GPRMC,080714.000,A,4913.6237,N,01634.4839,E,0.61,186.44,271119,,,A*68</a:t>
            </a:r>
            <a:endParaRPr lang="en-US" sz="1600">
              <a:solidFill>
                <a:srgbClr val="000000"/>
              </a:solidFill>
              <a:latin typeface="Calibri" panose="020F0502020204030204"/>
              <a:cs typeface="Calibri"/>
            </a:endParaRPr>
          </a:p>
          <a:p>
            <a:r>
              <a:rPr lang="en-US" sz="1600">
                <a:solidFill>
                  <a:srgbClr val="032F62"/>
                </a:solidFill>
                <a:latin typeface="SFMono-Regular"/>
              </a:rPr>
              <a:t>$GPVTG,186.44,T,,M,0.61,N,1.14,K,A*31</a:t>
            </a:r>
            <a:endParaRPr lang="en-US" sz="1600">
              <a:cs typeface="Calibri"/>
            </a:endParaRPr>
          </a:p>
        </p:txBody>
      </p:sp>
      <p:sp>
        <p:nvSpPr>
          <p:cNvPr id="6" name="Nadpis 1">
            <a:extLst>
              <a:ext uri="{FF2B5EF4-FFF2-40B4-BE49-F238E27FC236}">
                <a16:creationId xmlns:a16="http://schemas.microsoft.com/office/drawing/2014/main" id="{1EF408AA-D268-4899-AAEB-CEFF24F1BF9C}"/>
              </a:ext>
            </a:extLst>
          </p:cNvPr>
          <p:cNvSpPr txBox="1">
            <a:spLocks/>
          </p:cNvSpPr>
          <p:nvPr/>
        </p:nvSpPr>
        <p:spPr>
          <a:xfrm>
            <a:off x="38100" y="55563"/>
            <a:ext cx="730567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a:cs typeface="Calibri Light"/>
              </a:rPr>
              <a:t>NMEA sentences</a:t>
            </a:r>
            <a:endParaRPr lang="cs-CZ"/>
          </a:p>
        </p:txBody>
      </p:sp>
      <p:pic>
        <p:nvPicPr>
          <p:cNvPr id="9" name="Obrázek 9" descr="Obsah obrázku snímek obrazovky&#10;&#10;Popis vygenerovaný s velmi vysokou mírou spolehlivosti">
            <a:extLst>
              <a:ext uri="{FF2B5EF4-FFF2-40B4-BE49-F238E27FC236}">
                <a16:creationId xmlns:a16="http://schemas.microsoft.com/office/drawing/2014/main" id="{944BA663-C98C-4ADC-9DD2-083E62EA6C0D}"/>
              </a:ext>
            </a:extLst>
          </p:cNvPr>
          <p:cNvPicPr>
            <a:picLocks noChangeAspect="1"/>
          </p:cNvPicPr>
          <p:nvPr/>
        </p:nvPicPr>
        <p:blipFill>
          <a:blip r:embed="rId3"/>
          <a:stretch>
            <a:fillRect/>
          </a:stretch>
        </p:blipFill>
        <p:spPr>
          <a:xfrm>
            <a:off x="438178" y="2864023"/>
            <a:ext cx="5943597" cy="3789147"/>
          </a:xfrm>
          <a:prstGeom prst="rect">
            <a:avLst/>
          </a:prstGeom>
        </p:spPr>
      </p:pic>
    </p:spTree>
    <p:extLst>
      <p:ext uri="{BB962C8B-B14F-4D97-AF65-F5344CB8AC3E}">
        <p14:creationId xmlns:p14="http://schemas.microsoft.com/office/powerpoint/2010/main" val="144368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ázek 9">
            <a:extLst>
              <a:ext uri="{FF2B5EF4-FFF2-40B4-BE49-F238E27FC236}">
                <a16:creationId xmlns:a16="http://schemas.microsoft.com/office/drawing/2014/main" id="{50DF123D-2092-4E03-8E8A-7B69F11E682D}"/>
              </a:ext>
            </a:extLst>
          </p:cNvPr>
          <p:cNvPicPr>
            <a:picLocks noGrp="1" noChangeAspect="1"/>
          </p:cNvPicPr>
          <p:nvPr>
            <p:ph idx="1"/>
          </p:nvPr>
        </p:nvPicPr>
        <p:blipFill rotWithShape="1">
          <a:blip r:embed="rId2"/>
          <a:srcRect l="16432" t="26000" r="17840" b="13000"/>
          <a:stretch/>
        </p:blipFill>
        <p:spPr>
          <a:xfrm>
            <a:off x="267904" y="-3175"/>
            <a:ext cx="11804176" cy="6856201"/>
          </a:xfrm>
        </p:spPr>
      </p:pic>
    </p:spTree>
    <p:extLst>
      <p:ext uri="{BB962C8B-B14F-4D97-AF65-F5344CB8AC3E}">
        <p14:creationId xmlns:p14="http://schemas.microsoft.com/office/powerpoint/2010/main" val="163174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D5FBC30-AEB2-4D8A-BF83-3085B8D101EB}"/>
              </a:ext>
            </a:extLst>
          </p:cNvPr>
          <p:cNvSpPr>
            <a:spLocks noGrp="1"/>
          </p:cNvSpPr>
          <p:nvPr>
            <p:ph type="ctrTitle"/>
          </p:nvPr>
        </p:nvSpPr>
        <p:spPr>
          <a:xfrm>
            <a:off x="3313415" y="377488"/>
            <a:ext cx="4768922" cy="889904"/>
          </a:xfrm>
        </p:spPr>
        <p:txBody>
          <a:bodyPr>
            <a:normAutofit/>
          </a:bodyPr>
          <a:lstStyle/>
          <a:p>
            <a:r>
              <a:rPr lang="cs-CZ" sz="4400">
                <a:cs typeface="Calibri Light"/>
              </a:rPr>
              <a:t>Video </a:t>
            </a:r>
            <a:r>
              <a:rPr lang="cs-CZ" sz="4400" err="1">
                <a:cs typeface="Calibri Light"/>
              </a:rPr>
              <a:t>presentation</a:t>
            </a:r>
            <a:endParaRPr lang="cs-CZ" sz="4400" err="1"/>
          </a:p>
        </p:txBody>
      </p:sp>
      <p:sp>
        <p:nvSpPr>
          <p:cNvPr id="3" name="Podnadpis 2">
            <a:extLst>
              <a:ext uri="{FF2B5EF4-FFF2-40B4-BE49-F238E27FC236}">
                <a16:creationId xmlns:a16="http://schemas.microsoft.com/office/drawing/2014/main" id="{CC173F18-EABB-48E4-A7F4-07CE7EE3D8C1}"/>
              </a:ext>
            </a:extLst>
          </p:cNvPr>
          <p:cNvSpPr>
            <a:spLocks noGrp="1"/>
          </p:cNvSpPr>
          <p:nvPr>
            <p:ph type="subTitle" idx="1"/>
          </p:nvPr>
        </p:nvSpPr>
        <p:spPr/>
        <p:txBody>
          <a:bodyPr vert="horz" lIns="91440" tIns="45720" rIns="91440" bIns="45720" rtlCol="0" anchor="t">
            <a:normAutofit/>
          </a:bodyPr>
          <a:lstStyle/>
          <a:p>
            <a:pPr algn="l">
              <a:spcBef>
                <a:spcPct val="0"/>
              </a:spcBef>
            </a:pPr>
            <a:endParaRPr lang="cs-CZ" b="1" i="1">
              <a:ea typeface="+mn-lt"/>
              <a:cs typeface="+mn-lt"/>
            </a:endParaRPr>
          </a:p>
          <a:p>
            <a:pPr algn="l">
              <a:spcBef>
                <a:spcPct val="0"/>
              </a:spcBef>
            </a:pPr>
            <a:r>
              <a:rPr lang="cs-CZ">
                <a:latin typeface="Calibri Light"/>
                <a:cs typeface="Calibri Light"/>
                <a:hlinkClick r:id="rId2"/>
              </a:rPr>
              <a:t>https://www.youtube.com/watch?v=jfIPIAEUn_A&amp;feature=youtu.be</a:t>
            </a:r>
            <a:endParaRPr lang="cs-CZ">
              <a:ea typeface="+mn-lt"/>
              <a:cs typeface="+mn-lt"/>
            </a:endParaRPr>
          </a:p>
          <a:p>
            <a:endParaRPr lang="cs-CZ">
              <a:cs typeface="Calibri"/>
            </a:endParaRPr>
          </a:p>
        </p:txBody>
      </p:sp>
    </p:spTree>
    <p:extLst>
      <p:ext uri="{BB962C8B-B14F-4D97-AF65-F5344CB8AC3E}">
        <p14:creationId xmlns:p14="http://schemas.microsoft.com/office/powerpoint/2010/main" val="87500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3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Nadpis 1">
            <a:extLst>
              <a:ext uri="{FF2B5EF4-FFF2-40B4-BE49-F238E27FC236}">
                <a16:creationId xmlns:a16="http://schemas.microsoft.com/office/drawing/2014/main" id="{D707901F-34CF-4C57-A0B9-AE16035C2137}"/>
              </a:ext>
            </a:extLst>
          </p:cNvPr>
          <p:cNvSpPr>
            <a:spLocks noGrp="1"/>
          </p:cNvSpPr>
          <p:nvPr>
            <p:ph type="title"/>
          </p:nvPr>
        </p:nvSpPr>
        <p:spPr>
          <a:xfrm>
            <a:off x="6094105" y="8298"/>
            <a:ext cx="4977976" cy="1454051"/>
          </a:xfrm>
        </p:spPr>
        <p:txBody>
          <a:bodyPr>
            <a:normAutofit/>
          </a:bodyPr>
          <a:lstStyle/>
          <a:p>
            <a:r>
              <a:rPr lang="cs-CZ" b="1">
                <a:solidFill>
                  <a:srgbClr val="000000"/>
                </a:solidFill>
                <a:cs typeface="Calibri Light"/>
              </a:rPr>
              <a:t>Extensions</a:t>
            </a:r>
          </a:p>
        </p:txBody>
      </p:sp>
      <p:sp>
        <p:nvSpPr>
          <p:cNvPr id="4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Graphic 6">
            <a:extLst>
              <a:ext uri="{FF2B5EF4-FFF2-40B4-BE49-F238E27FC236}">
                <a16:creationId xmlns:a16="http://schemas.microsoft.com/office/drawing/2014/main" id="{DDC50C52-8F5E-46A6-8E01-6B17A65CF7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pic>
        <p:nvPicPr>
          <p:cNvPr id="4" name="Obrázek 4" descr="Obsah obrázku elektronika, obvod&#10;&#10;Popis vygenerovaný s velmi vysokou mírou spolehlivosti">
            <a:extLst>
              <a:ext uri="{FF2B5EF4-FFF2-40B4-BE49-F238E27FC236}">
                <a16:creationId xmlns:a16="http://schemas.microsoft.com/office/drawing/2014/main" id="{A8FD58E0-8379-4A8C-A190-6D4D7CF6FA68}"/>
              </a:ext>
            </a:extLst>
          </p:cNvPr>
          <p:cNvPicPr>
            <a:picLocks noChangeAspect="1"/>
          </p:cNvPicPr>
          <p:nvPr/>
        </p:nvPicPr>
        <p:blipFill>
          <a:blip r:embed="rId5"/>
          <a:stretch>
            <a:fillRect/>
          </a:stretch>
        </p:blipFill>
        <p:spPr>
          <a:xfrm>
            <a:off x="9446078" y="141515"/>
            <a:ext cx="2743200" cy="2743200"/>
          </a:xfrm>
          <a:prstGeom prst="rect">
            <a:avLst/>
          </a:prstGeom>
        </p:spPr>
      </p:pic>
      <p:sp>
        <p:nvSpPr>
          <p:cNvPr id="3" name="Zástupný obsah 2">
            <a:extLst>
              <a:ext uri="{FF2B5EF4-FFF2-40B4-BE49-F238E27FC236}">
                <a16:creationId xmlns:a16="http://schemas.microsoft.com/office/drawing/2014/main" id="{3EC44DA6-DC18-4656-99DA-B52EC19E3F3C}"/>
              </a:ext>
            </a:extLst>
          </p:cNvPr>
          <p:cNvSpPr>
            <a:spLocks noGrp="1"/>
          </p:cNvSpPr>
          <p:nvPr>
            <p:ph idx="1"/>
          </p:nvPr>
        </p:nvSpPr>
        <p:spPr>
          <a:xfrm>
            <a:off x="6166774" y="1270518"/>
            <a:ext cx="4977578" cy="4401289"/>
          </a:xfrm>
        </p:spPr>
        <p:txBody>
          <a:bodyPr vert="horz" lIns="91440" tIns="45720" rIns="91440" bIns="45720" rtlCol="0" anchor="ctr">
            <a:normAutofit/>
          </a:bodyPr>
          <a:lstStyle/>
          <a:p>
            <a:pPr marL="0" indent="0">
              <a:buNone/>
            </a:pPr>
            <a:r>
              <a:rPr lang="cs-CZ" sz="2000" b="1" u="sng" err="1">
                <a:solidFill>
                  <a:srgbClr val="000000"/>
                </a:solidFill>
                <a:cs typeface="Calibri"/>
              </a:rPr>
              <a:t>Application</a:t>
            </a:r>
            <a:r>
              <a:rPr lang="cs-CZ" sz="2000" b="1" u="sng">
                <a:solidFill>
                  <a:srgbClr val="000000"/>
                </a:solidFill>
                <a:cs typeface="Calibri"/>
              </a:rPr>
              <a:t> "</a:t>
            </a:r>
            <a:r>
              <a:rPr lang="cs-CZ" sz="2000" b="1" u="sng" err="1">
                <a:solidFill>
                  <a:srgbClr val="000000"/>
                </a:solidFill>
                <a:cs typeface="Calibri"/>
              </a:rPr>
              <a:t>Where</a:t>
            </a:r>
            <a:r>
              <a:rPr lang="cs-CZ" sz="2000" b="1" u="sng">
                <a:solidFill>
                  <a:srgbClr val="000000"/>
                </a:solidFill>
                <a:cs typeface="Calibri"/>
              </a:rPr>
              <a:t> </a:t>
            </a:r>
            <a:r>
              <a:rPr lang="cs-CZ" sz="2000" b="1" u="sng" err="1">
                <a:solidFill>
                  <a:srgbClr val="000000"/>
                </a:solidFill>
                <a:cs typeface="Calibri"/>
              </a:rPr>
              <a:t>is</a:t>
            </a:r>
            <a:r>
              <a:rPr lang="cs-CZ" sz="2000" b="1" u="sng">
                <a:solidFill>
                  <a:srgbClr val="000000"/>
                </a:solidFill>
                <a:cs typeface="Calibri"/>
              </a:rPr>
              <a:t> Česká</a:t>
            </a:r>
            <a:r>
              <a:rPr lang="cs-CZ" sz="2000" b="1">
                <a:solidFill>
                  <a:srgbClr val="000000"/>
                </a:solidFill>
                <a:cs typeface="Calibri"/>
              </a:rPr>
              <a:t>":</a:t>
            </a:r>
            <a:endParaRPr lang="cs-CZ" sz="2000">
              <a:solidFill>
                <a:srgbClr val="000000"/>
              </a:solidFill>
              <a:cs typeface="Calibri"/>
            </a:endParaRPr>
          </a:p>
          <a:p>
            <a:r>
              <a:rPr lang="cs-CZ" sz="2000" b="1">
                <a:solidFill>
                  <a:srgbClr val="000000"/>
                </a:solidFill>
                <a:cs typeface="Calibri"/>
              </a:rPr>
              <a:t>Module: </a:t>
            </a:r>
            <a:r>
              <a:rPr lang="cs-CZ" sz="2000" err="1">
                <a:solidFill>
                  <a:srgbClr val="000000"/>
                </a:solidFill>
              </a:rPr>
              <a:t>Arduino</a:t>
            </a:r>
            <a:r>
              <a:rPr lang="cs-CZ" sz="2000">
                <a:solidFill>
                  <a:srgbClr val="000000"/>
                </a:solidFill>
              </a:rPr>
              <a:t> </a:t>
            </a:r>
            <a:r>
              <a:rPr lang="cs-CZ" sz="2000" err="1">
                <a:solidFill>
                  <a:srgbClr val="000000"/>
                </a:solidFill>
              </a:rPr>
              <a:t>compass</a:t>
            </a:r>
            <a:r>
              <a:rPr lang="cs-CZ" sz="2000">
                <a:solidFill>
                  <a:srgbClr val="000000"/>
                </a:solidFill>
              </a:rPr>
              <a:t> HMC5883L</a:t>
            </a:r>
            <a:endParaRPr lang="cs-CZ" sz="2000" b="1">
              <a:solidFill>
                <a:srgbClr val="000000"/>
              </a:solidFill>
              <a:cs typeface="Calibri"/>
            </a:endParaRPr>
          </a:p>
          <a:p>
            <a:r>
              <a:rPr lang="cs-CZ" sz="2000" b="1" err="1">
                <a:solidFill>
                  <a:srgbClr val="000000"/>
                </a:solidFill>
                <a:cs typeface="Calibri"/>
              </a:rPr>
              <a:t>Direction</a:t>
            </a:r>
            <a:r>
              <a:rPr lang="cs-CZ" sz="2000" b="1">
                <a:solidFill>
                  <a:srgbClr val="000000"/>
                </a:solidFill>
                <a:cs typeface="Calibri"/>
              </a:rPr>
              <a:t> </a:t>
            </a:r>
            <a:r>
              <a:rPr lang="cs-CZ" sz="2000" b="1" err="1">
                <a:solidFill>
                  <a:srgbClr val="000000"/>
                </a:solidFill>
                <a:cs typeface="Calibri"/>
              </a:rPr>
              <a:t>towards</a:t>
            </a:r>
            <a:r>
              <a:rPr lang="cs-CZ" sz="2000" b="1">
                <a:solidFill>
                  <a:srgbClr val="000000"/>
                </a:solidFill>
                <a:cs typeface="Calibri"/>
              </a:rPr>
              <a:t> Česká tram stop </a:t>
            </a:r>
            <a:r>
              <a:rPr lang="cs-CZ" sz="2000" b="1" err="1">
                <a:solidFill>
                  <a:srgbClr val="000000"/>
                </a:solidFill>
                <a:cs typeface="Calibri"/>
              </a:rPr>
              <a:t>should</a:t>
            </a:r>
            <a:r>
              <a:rPr lang="cs-CZ" sz="2000" b="1">
                <a:solidFill>
                  <a:srgbClr val="000000"/>
                </a:solidFill>
                <a:cs typeface="Calibri"/>
              </a:rPr>
              <a:t> </a:t>
            </a:r>
            <a:r>
              <a:rPr lang="cs-CZ" sz="2000" b="1" err="1">
                <a:solidFill>
                  <a:srgbClr val="000000"/>
                </a:solidFill>
                <a:cs typeface="Calibri"/>
              </a:rPr>
              <a:t>be</a:t>
            </a:r>
            <a:r>
              <a:rPr lang="cs-CZ" sz="2000" b="1">
                <a:solidFill>
                  <a:srgbClr val="000000"/>
                </a:solidFill>
                <a:cs typeface="Calibri"/>
              </a:rPr>
              <a:t> </a:t>
            </a:r>
            <a:r>
              <a:rPr lang="cs-CZ" sz="2000" b="1" err="1">
                <a:solidFill>
                  <a:srgbClr val="000000"/>
                </a:solidFill>
                <a:cs typeface="Calibri"/>
              </a:rPr>
              <a:t>displayed</a:t>
            </a:r>
            <a:r>
              <a:rPr lang="cs-CZ" sz="2000" b="1">
                <a:solidFill>
                  <a:srgbClr val="000000"/>
                </a:solidFill>
                <a:cs typeface="Calibri"/>
              </a:rPr>
              <a:t> </a:t>
            </a:r>
            <a:r>
              <a:rPr lang="cs-CZ" sz="2000" b="1" err="1">
                <a:solidFill>
                  <a:srgbClr val="000000"/>
                </a:solidFill>
                <a:cs typeface="Calibri"/>
              </a:rPr>
              <a:t>instead</a:t>
            </a:r>
            <a:r>
              <a:rPr lang="cs-CZ" sz="2000" b="1">
                <a:solidFill>
                  <a:srgbClr val="000000"/>
                </a:solidFill>
                <a:cs typeface="Calibri"/>
              </a:rPr>
              <a:t> </a:t>
            </a:r>
            <a:r>
              <a:rPr lang="cs-CZ" sz="2000" b="1" err="1">
                <a:solidFill>
                  <a:srgbClr val="000000"/>
                </a:solidFill>
                <a:cs typeface="Calibri"/>
              </a:rPr>
              <a:t>of</a:t>
            </a:r>
            <a:r>
              <a:rPr lang="cs-CZ" sz="2000" b="1">
                <a:solidFill>
                  <a:srgbClr val="000000"/>
                </a:solidFill>
                <a:cs typeface="Calibri"/>
              </a:rPr>
              <a:t> </a:t>
            </a:r>
            <a:r>
              <a:rPr lang="cs-CZ" sz="2000" b="1" err="1">
                <a:solidFill>
                  <a:srgbClr val="000000"/>
                </a:solidFill>
                <a:cs typeface="Calibri"/>
              </a:rPr>
              <a:t>north</a:t>
            </a:r>
            <a:r>
              <a:rPr lang="cs-CZ" sz="2000" b="1">
                <a:solidFill>
                  <a:srgbClr val="000000"/>
                </a:solidFill>
                <a:cs typeface="Calibri"/>
              </a:rPr>
              <a:t> on </a:t>
            </a:r>
            <a:r>
              <a:rPr lang="cs-CZ" sz="2000" b="1" err="1">
                <a:solidFill>
                  <a:srgbClr val="000000"/>
                </a:solidFill>
                <a:cs typeface="Calibri"/>
              </a:rPr>
              <a:t>the</a:t>
            </a:r>
            <a:r>
              <a:rPr lang="cs-CZ" sz="2000" b="1">
                <a:solidFill>
                  <a:srgbClr val="000000"/>
                </a:solidFill>
                <a:cs typeface="Calibri"/>
              </a:rPr>
              <a:t> </a:t>
            </a:r>
            <a:r>
              <a:rPr lang="cs-CZ" sz="2000" b="1" err="1">
                <a:solidFill>
                  <a:srgbClr val="000000"/>
                </a:solidFill>
                <a:cs typeface="Calibri"/>
              </a:rPr>
              <a:t>compass</a:t>
            </a:r>
            <a:endParaRPr lang="cs-CZ" sz="2000" b="1">
              <a:solidFill>
                <a:srgbClr val="000000"/>
              </a:solidFill>
              <a:cs typeface="Calibri"/>
            </a:endParaRPr>
          </a:p>
          <a:p>
            <a:r>
              <a:rPr lang="cs-CZ" sz="2000" b="1" err="1">
                <a:solidFill>
                  <a:srgbClr val="000000"/>
                </a:solidFill>
                <a:cs typeface="Calibri"/>
              </a:rPr>
              <a:t>Calculation</a:t>
            </a:r>
            <a:r>
              <a:rPr lang="cs-CZ" sz="2000" b="1">
                <a:solidFill>
                  <a:srgbClr val="000000"/>
                </a:solidFill>
                <a:cs typeface="Calibri"/>
              </a:rPr>
              <a:t> </a:t>
            </a:r>
            <a:r>
              <a:rPr lang="cs-CZ" sz="2000" b="1" err="1">
                <a:solidFill>
                  <a:srgbClr val="000000"/>
                </a:solidFill>
                <a:cs typeface="Calibri"/>
              </a:rPr>
              <a:t>of</a:t>
            </a:r>
            <a:r>
              <a:rPr lang="cs-CZ" sz="2000" b="1">
                <a:solidFill>
                  <a:srgbClr val="000000"/>
                </a:solidFill>
                <a:cs typeface="Calibri"/>
              </a:rPr>
              <a:t>  </a:t>
            </a:r>
            <a:r>
              <a:rPr lang="cs-CZ" sz="2000" b="1" err="1">
                <a:solidFill>
                  <a:srgbClr val="000000"/>
                </a:solidFill>
                <a:cs typeface="Calibri"/>
              </a:rPr>
              <a:t>angle</a:t>
            </a:r>
            <a:r>
              <a:rPr lang="cs-CZ" sz="2000" b="1">
                <a:solidFill>
                  <a:srgbClr val="000000"/>
                </a:solidFill>
                <a:cs typeface="Calibri"/>
              </a:rPr>
              <a:t> to Česká </a:t>
            </a:r>
            <a:r>
              <a:rPr lang="cs-CZ" sz="2000" b="1" err="1">
                <a:solidFill>
                  <a:srgbClr val="000000"/>
                </a:solidFill>
                <a:cs typeface="Calibri"/>
              </a:rPr>
              <a:t>from</a:t>
            </a:r>
            <a:r>
              <a:rPr lang="cs-CZ" sz="2000" b="1">
                <a:solidFill>
                  <a:srgbClr val="000000"/>
                </a:solidFill>
                <a:cs typeface="Calibri"/>
              </a:rPr>
              <a:t> </a:t>
            </a:r>
            <a:r>
              <a:rPr lang="cs-CZ" sz="2000" b="1" err="1">
                <a:solidFill>
                  <a:srgbClr val="000000"/>
                </a:solidFill>
                <a:cs typeface="Calibri"/>
              </a:rPr>
              <a:t>your</a:t>
            </a:r>
            <a:r>
              <a:rPr lang="cs-CZ" sz="2000" b="1">
                <a:solidFill>
                  <a:srgbClr val="000000"/>
                </a:solidFill>
                <a:cs typeface="Calibri"/>
              </a:rPr>
              <a:t> </a:t>
            </a:r>
            <a:r>
              <a:rPr lang="cs-CZ" sz="2000" b="1" err="1">
                <a:solidFill>
                  <a:srgbClr val="000000"/>
                </a:solidFill>
                <a:cs typeface="Calibri"/>
              </a:rPr>
              <a:t>position</a:t>
            </a:r>
            <a:r>
              <a:rPr lang="cs-CZ" sz="2000" b="1">
                <a:solidFill>
                  <a:srgbClr val="000000"/>
                </a:solidFill>
                <a:cs typeface="Calibri"/>
              </a:rPr>
              <a:t> and </a:t>
            </a:r>
            <a:r>
              <a:rPr lang="cs-CZ" sz="2000" b="1" err="1">
                <a:solidFill>
                  <a:srgbClr val="000000"/>
                </a:solidFill>
                <a:cs typeface="Calibri"/>
              </a:rPr>
              <a:t>orientation</a:t>
            </a:r>
            <a:r>
              <a:rPr lang="cs-CZ" sz="2000" b="1">
                <a:solidFill>
                  <a:srgbClr val="000000"/>
                </a:solidFill>
                <a:cs typeface="Calibri"/>
              </a:rPr>
              <a:t> </a:t>
            </a:r>
            <a:r>
              <a:rPr lang="cs-CZ" sz="2000" b="1" err="1">
                <a:solidFill>
                  <a:srgbClr val="000000"/>
                </a:solidFill>
                <a:cs typeface="Calibri"/>
              </a:rPr>
              <a:t>towards</a:t>
            </a:r>
            <a:r>
              <a:rPr lang="cs-CZ" sz="2000" b="1">
                <a:solidFill>
                  <a:srgbClr val="000000"/>
                </a:solidFill>
                <a:cs typeface="Calibri"/>
              </a:rPr>
              <a:t> </a:t>
            </a:r>
            <a:r>
              <a:rPr lang="cs-CZ" sz="2000" b="1" err="1">
                <a:solidFill>
                  <a:srgbClr val="000000"/>
                </a:solidFill>
                <a:cs typeface="Calibri"/>
              </a:rPr>
              <a:t>magnetic</a:t>
            </a:r>
            <a:r>
              <a:rPr lang="cs-CZ" sz="2000" b="1">
                <a:solidFill>
                  <a:srgbClr val="000000"/>
                </a:solidFill>
                <a:cs typeface="Calibri"/>
              </a:rPr>
              <a:t> </a:t>
            </a:r>
            <a:r>
              <a:rPr lang="cs-CZ" sz="2000" b="1" err="1">
                <a:solidFill>
                  <a:srgbClr val="000000"/>
                </a:solidFill>
                <a:cs typeface="Calibri"/>
              </a:rPr>
              <a:t>north</a:t>
            </a:r>
            <a:endParaRPr lang="cs-CZ" sz="2000" b="1">
              <a:solidFill>
                <a:srgbClr val="000000"/>
              </a:solidFill>
              <a:cs typeface="Calibri"/>
            </a:endParaRPr>
          </a:p>
          <a:p>
            <a:pPr marL="0" indent="0">
              <a:buNone/>
            </a:pPr>
            <a:endParaRPr lang="cs-CZ" sz="2000" b="1" u="sng">
              <a:solidFill>
                <a:srgbClr val="000000"/>
              </a:solidFill>
              <a:ea typeface="+mn-lt"/>
              <a:cs typeface="+mn-lt"/>
            </a:endParaRPr>
          </a:p>
          <a:p>
            <a:pPr marL="0" indent="0">
              <a:buNone/>
            </a:pPr>
            <a:r>
              <a:rPr lang="cs-CZ" sz="2000" b="1" u="sng" err="1">
                <a:solidFill>
                  <a:srgbClr val="000000"/>
                </a:solidFill>
                <a:ea typeface="+mn-lt"/>
                <a:cs typeface="+mn-lt"/>
              </a:rPr>
              <a:t>Generator</a:t>
            </a:r>
            <a:r>
              <a:rPr lang="cs-CZ" sz="2000" b="1" u="sng">
                <a:solidFill>
                  <a:srgbClr val="000000"/>
                </a:solidFill>
                <a:ea typeface="+mn-lt"/>
                <a:cs typeface="+mn-lt"/>
              </a:rPr>
              <a:t> </a:t>
            </a:r>
            <a:r>
              <a:rPr lang="cs-CZ" sz="2000" b="1" u="sng" err="1">
                <a:solidFill>
                  <a:srgbClr val="000000"/>
                </a:solidFill>
                <a:ea typeface="+mn-lt"/>
                <a:cs typeface="+mn-lt"/>
              </a:rPr>
              <a:t>of</a:t>
            </a:r>
            <a:r>
              <a:rPr lang="cs-CZ" sz="2000" b="1" u="sng">
                <a:solidFill>
                  <a:srgbClr val="000000"/>
                </a:solidFill>
                <a:ea typeface="+mn-lt"/>
                <a:cs typeface="+mn-lt"/>
              </a:rPr>
              <a:t> XML </a:t>
            </a:r>
            <a:r>
              <a:rPr lang="cs-CZ" sz="2000" b="1" u="sng" err="1">
                <a:solidFill>
                  <a:srgbClr val="000000"/>
                </a:solidFill>
                <a:ea typeface="+mn-lt"/>
                <a:cs typeface="+mn-lt"/>
              </a:rPr>
              <a:t>coordinate</a:t>
            </a:r>
            <a:r>
              <a:rPr lang="cs-CZ" sz="2000" b="1" u="sng">
                <a:solidFill>
                  <a:srgbClr val="000000"/>
                </a:solidFill>
                <a:ea typeface="+mn-lt"/>
                <a:cs typeface="+mn-lt"/>
              </a:rPr>
              <a:t> </a:t>
            </a:r>
            <a:r>
              <a:rPr lang="cs-CZ" sz="2000" b="1" u="sng" err="1">
                <a:solidFill>
                  <a:srgbClr val="000000"/>
                </a:solidFill>
                <a:ea typeface="+mn-lt"/>
                <a:cs typeface="+mn-lt"/>
              </a:rPr>
              <a:t>string</a:t>
            </a:r>
            <a:r>
              <a:rPr lang="cs-CZ" sz="2000" b="1">
                <a:solidFill>
                  <a:srgbClr val="000000"/>
                </a:solidFill>
                <a:ea typeface="+mn-lt"/>
                <a:cs typeface="+mn-lt"/>
              </a:rPr>
              <a:t>:</a:t>
            </a:r>
            <a:endParaRPr lang="cs-CZ"/>
          </a:p>
          <a:p>
            <a:pPr marL="342900" indent="-342900"/>
            <a:r>
              <a:rPr lang="cs-CZ" sz="2000" b="1">
                <a:cs typeface="Calibri"/>
              </a:rPr>
              <a:t>Export and use in Google </a:t>
            </a:r>
            <a:r>
              <a:rPr lang="cs-CZ" sz="2000" b="1" err="1">
                <a:cs typeface="Calibri"/>
              </a:rPr>
              <a:t>Earth</a:t>
            </a:r>
            <a:r>
              <a:rPr lang="cs-CZ" sz="2000" b="1">
                <a:cs typeface="Calibri"/>
              </a:rPr>
              <a:t> </a:t>
            </a:r>
          </a:p>
        </p:txBody>
      </p:sp>
    </p:spTree>
    <p:extLst>
      <p:ext uri="{BB962C8B-B14F-4D97-AF65-F5344CB8AC3E}">
        <p14:creationId xmlns:p14="http://schemas.microsoft.com/office/powerpoint/2010/main" val="62844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2">
            <a:extLst>
              <a:ext uri="{FF2B5EF4-FFF2-40B4-BE49-F238E27FC236}">
                <a16:creationId xmlns:a16="http://schemas.microsoft.com/office/drawing/2014/main" id="{B44ED8BC-A33B-463F-9B44-313FFFA3D97F}"/>
              </a:ext>
            </a:extLst>
          </p:cNvPr>
          <p:cNvPicPr>
            <a:picLocks noChangeAspect="1"/>
          </p:cNvPicPr>
          <p:nvPr/>
        </p:nvPicPr>
        <p:blipFill>
          <a:blip r:embed="rId2"/>
          <a:stretch>
            <a:fillRect/>
          </a:stretch>
        </p:blipFill>
        <p:spPr>
          <a:xfrm>
            <a:off x="1316965" y="1646564"/>
            <a:ext cx="9572444" cy="3579250"/>
          </a:xfrm>
          <a:prstGeom prst="rect">
            <a:avLst/>
          </a:prstGeom>
        </p:spPr>
      </p:pic>
    </p:spTree>
    <p:extLst>
      <p:ext uri="{BB962C8B-B14F-4D97-AF65-F5344CB8AC3E}">
        <p14:creationId xmlns:p14="http://schemas.microsoft.com/office/powerpoint/2010/main" val="214628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GPS module communication  BPC-DE2 Project</vt:lpstr>
      <vt:lpstr>Modules</vt:lpstr>
      <vt:lpstr>Connecting Modules</vt:lpstr>
      <vt:lpstr>Requirements of the projects:  </vt:lpstr>
      <vt:lpstr>PowerPoint Presentation</vt:lpstr>
      <vt:lpstr>PowerPoint Presentation</vt:lpstr>
      <vt:lpstr>Video presentation</vt:lpstr>
      <vt:lpstr>Extensions</vt:lpstr>
      <vt:lpstr>PowerPoint Presentation</vt:lpstr>
      <vt:lpstr>PowerPoint Presentation</vt:lpstr>
      <vt:lpstr>PowerPoint Presentation</vt:lpstr>
      <vt:lpstr>Results of our survey: </vt:lpstr>
      <vt:lpstr>Sources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
  <cp:revision>1</cp:revision>
  <dcterms:created xsi:type="dcterms:W3CDTF">2019-12-11T10:29:40Z</dcterms:created>
  <dcterms:modified xsi:type="dcterms:W3CDTF">2019-12-17T19:59:19Z</dcterms:modified>
</cp:coreProperties>
</file>