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9" roundtripDataSignature="AMtx7mgJ36NqQN/kAHmfEY9cMzrYPU5N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703f19be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703f19b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b41d534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b41d534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6f07766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6f0776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5ad0c35fe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5ad0c35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5ad0c35fe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5ad0c35f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6fc28027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6fc2802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9"/>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0"/>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1"/>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11"/>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2"/>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3"/>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13"/>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4"/>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4"/>
          <p:cNvSpPr/>
          <p:nvPr>
            <p:ph idx="2" type="pic"/>
          </p:nvPr>
        </p:nvSpPr>
        <p:spPr>
          <a:xfrm>
            <a:off x="3200400" y="1196430"/>
            <a:ext cx="5486400" cy="4850287"/>
          </a:xfrm>
          <a:prstGeom prst="rect">
            <a:avLst/>
          </a:prstGeom>
          <a:noFill/>
          <a:ln>
            <a:noFill/>
          </a:ln>
        </p:spPr>
      </p:sp>
      <p:sp>
        <p:nvSpPr>
          <p:cNvPr id="46" name="Google Shape;46;p14"/>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2144050" y="4018350"/>
            <a:ext cx="6936000" cy="22899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241790"/>
              <a:buFont typeface="Arial"/>
              <a:buNone/>
            </a:pPr>
            <a:r>
              <a:rPr lang="en-US"/>
              <a:t>Team 10: Smart Irrigation System</a:t>
            </a:r>
            <a:br>
              <a:rPr lang="en-US"/>
            </a:br>
            <a:endParaRPr sz="1488"/>
          </a:p>
          <a:p>
            <a:pPr indent="0" lvl="0" marL="0" rtl="0" algn="l">
              <a:spcBef>
                <a:spcPts val="0"/>
              </a:spcBef>
              <a:spcAft>
                <a:spcPts val="0"/>
              </a:spcAft>
              <a:buClr>
                <a:schemeClr val="lt1"/>
              </a:buClr>
              <a:buSzPct val="100000"/>
              <a:buFont typeface="Arial"/>
              <a:buNone/>
            </a:pPr>
            <a:r>
              <a:rPr lang="en-US"/>
              <a:t>Team members: Matthew Eisen, Xavier Garza, Jack Hwang</a:t>
            </a:r>
            <a:endParaRPr/>
          </a:p>
          <a:p>
            <a:pPr indent="0" lvl="0" marL="0" rtl="0" algn="l">
              <a:spcBef>
                <a:spcPts val="0"/>
              </a:spcBef>
              <a:spcAft>
                <a:spcPts val="0"/>
              </a:spcAft>
              <a:buClr>
                <a:schemeClr val="lt1"/>
              </a:buClr>
              <a:buSzPct val="100000"/>
              <a:buFont typeface="Arial"/>
              <a:buNone/>
            </a:pPr>
            <a:r>
              <a:rPr lang="en-US"/>
              <a:t>Sponsor: Dr. John Lusher</a:t>
            </a:r>
            <a:endParaRPr/>
          </a:p>
          <a:p>
            <a:pPr indent="0" lvl="0" marL="0" rtl="0" algn="l">
              <a:spcBef>
                <a:spcPts val="0"/>
              </a:spcBef>
              <a:spcAft>
                <a:spcPts val="0"/>
              </a:spcAft>
              <a:buClr>
                <a:schemeClr val="lt1"/>
              </a:buClr>
              <a:buSzPct val="100000"/>
              <a:buFont typeface="Arial"/>
              <a:buNone/>
            </a:pPr>
            <a:r>
              <a:rPr lang="en-US"/>
              <a:t>TA: Eric Robles</a:t>
            </a:r>
            <a:endParaRPr/>
          </a:p>
        </p:txBody>
      </p:sp>
      <p:sp>
        <p:nvSpPr>
          <p:cNvPr id="55" name="Google Shape;55;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a:t>
            </a:r>
            <a:endParaRPr/>
          </a:p>
        </p:txBody>
      </p:sp>
      <p:pic>
        <p:nvPicPr>
          <p:cNvPr id="116" name="Google Shape;116;p6"/>
          <p:cNvPicPr preferRelativeResize="0"/>
          <p:nvPr/>
        </p:nvPicPr>
        <p:blipFill>
          <a:blip r:embed="rId3">
            <a:alphaModFix/>
          </a:blip>
          <a:stretch>
            <a:fillRect/>
          </a:stretch>
        </p:blipFill>
        <p:spPr>
          <a:xfrm>
            <a:off x="1598575" y="1786450"/>
            <a:ext cx="603897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p>
        </p:txBody>
      </p:sp>
      <p:pic>
        <p:nvPicPr>
          <p:cNvPr id="122" name="Google Shape;122;p7"/>
          <p:cNvPicPr preferRelativeResize="0"/>
          <p:nvPr/>
        </p:nvPicPr>
        <p:blipFill>
          <a:blip r:embed="rId3">
            <a:alphaModFix/>
          </a:blip>
          <a:stretch>
            <a:fillRect/>
          </a:stretch>
        </p:blipFill>
        <p:spPr>
          <a:xfrm>
            <a:off x="1034677" y="2193052"/>
            <a:ext cx="6961249" cy="205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1703f19be3_0_6"/>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Overview</a:t>
            </a:r>
            <a:endParaRPr/>
          </a:p>
        </p:txBody>
      </p:sp>
      <p:sp>
        <p:nvSpPr>
          <p:cNvPr id="62" name="Google Shape;62;p2"/>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600"/>
              <a:buChar char="•"/>
            </a:pPr>
            <a:r>
              <a:rPr lang="en-US" sz="2600"/>
              <a:t>Problem statement: Traditional </a:t>
            </a:r>
            <a:r>
              <a:rPr lang="en-US" sz="2600"/>
              <a:t>irrigation systems generally run for a set amount of time at a specific time. This process is completely independent of past, present, and future weather conditions. This can lead to oversaturation and </a:t>
            </a:r>
            <a:r>
              <a:rPr lang="en-US" sz="2600"/>
              <a:t>inconvenience</a:t>
            </a:r>
            <a:r>
              <a:rPr lang="en-US" sz="2600"/>
              <a:t> the user.</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Overview</a:t>
            </a:r>
            <a:endParaRPr/>
          </a:p>
        </p:txBody>
      </p:sp>
      <p:sp>
        <p:nvSpPr>
          <p:cNvPr id="68" name="Google Shape;68;p3"/>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600"/>
              <a:buChar char="•"/>
            </a:pPr>
            <a:r>
              <a:rPr lang="en-US" sz="2600"/>
              <a:t>Solution proposal: Design an irrigation system that can track past rainfall as well as read weather forecasts. This system will automatically prevent activation to minimize oversaturation and activate to compliment rainfall when it does not achieve saturation. The system will conserve water and save the user money. </a:t>
            </a:r>
            <a:endParaRPr sz="2600"/>
          </a:p>
        </p:txBody>
      </p:sp>
      <p:pic>
        <p:nvPicPr>
          <p:cNvPr id="69" name="Google Shape;69;p3"/>
          <p:cNvPicPr preferRelativeResize="0"/>
          <p:nvPr/>
        </p:nvPicPr>
        <p:blipFill>
          <a:blip r:embed="rId3">
            <a:alphaModFix/>
          </a:blip>
          <a:stretch>
            <a:fillRect/>
          </a:stretch>
        </p:blipFill>
        <p:spPr>
          <a:xfrm>
            <a:off x="4144725" y="4449100"/>
            <a:ext cx="3312075" cy="201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System Overview</a:t>
            </a:r>
            <a:endParaRPr/>
          </a:p>
        </p:txBody>
      </p:sp>
      <p:pic>
        <p:nvPicPr>
          <p:cNvPr id="75" name="Google Shape;75;p4"/>
          <p:cNvPicPr preferRelativeResize="0"/>
          <p:nvPr/>
        </p:nvPicPr>
        <p:blipFill>
          <a:blip r:embed="rId3">
            <a:alphaModFix/>
          </a:blip>
          <a:stretch>
            <a:fillRect/>
          </a:stretch>
        </p:blipFill>
        <p:spPr>
          <a:xfrm>
            <a:off x="1151500" y="1852925"/>
            <a:ext cx="6133501" cy="477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Hardware </a:t>
            </a:r>
            <a:r>
              <a:rPr lang="en-US"/>
              <a:t>Subsystem</a:t>
            </a:r>
            <a:r>
              <a:rPr lang="en-US"/>
              <a:t> </a:t>
            </a:r>
            <a:endParaRPr/>
          </a:p>
        </p:txBody>
      </p:sp>
      <p:sp>
        <p:nvSpPr>
          <p:cNvPr id="81" name="Google Shape;81;p5"/>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457200" rtl="0" algn="l">
              <a:spcBef>
                <a:spcPts val="640"/>
              </a:spcBef>
              <a:spcAft>
                <a:spcPts val="0"/>
              </a:spcAft>
              <a:buSzPts val="1800"/>
              <a:buChar char="●"/>
            </a:pPr>
            <a:r>
              <a:rPr lang="en-US" sz="2600"/>
              <a:t>ESP-32 will be utilized for the microcontroller</a:t>
            </a:r>
            <a:endParaRPr sz="2600"/>
          </a:p>
          <a:p>
            <a:pPr indent="-285750" lvl="0" marL="914400" rtl="0" algn="l">
              <a:spcBef>
                <a:spcPts val="0"/>
              </a:spcBef>
              <a:spcAft>
                <a:spcPts val="0"/>
              </a:spcAft>
              <a:buSzPts val="900"/>
              <a:buChar char="●"/>
            </a:pPr>
            <a:r>
              <a:rPr lang="en-US" sz="2000"/>
              <a:t>Low cost to make a power efficient and functional board</a:t>
            </a:r>
            <a:endParaRPr sz="2000"/>
          </a:p>
          <a:p>
            <a:pPr indent="-285750" lvl="0" marL="914400" rtl="0" algn="l">
              <a:spcBef>
                <a:spcPts val="0"/>
              </a:spcBef>
              <a:spcAft>
                <a:spcPts val="0"/>
              </a:spcAft>
              <a:buSzPts val="900"/>
              <a:buChar char="●"/>
            </a:pPr>
            <a:r>
              <a:rPr lang="en-US" sz="2000"/>
              <a:t>WiFi and bluetooth compatibility</a:t>
            </a:r>
            <a:endParaRPr sz="2000"/>
          </a:p>
          <a:p>
            <a:pPr indent="-342900" lvl="0" marL="457200" rtl="0" algn="l">
              <a:spcBef>
                <a:spcPts val="0"/>
              </a:spcBef>
              <a:spcAft>
                <a:spcPts val="0"/>
              </a:spcAft>
              <a:buSzPts val="1800"/>
              <a:buChar char="●"/>
            </a:pPr>
            <a:r>
              <a:rPr lang="en-US" sz="2600"/>
              <a:t>Design and Construct PCB</a:t>
            </a:r>
            <a:endParaRPr sz="1900"/>
          </a:p>
          <a:p>
            <a:pPr indent="-285750" lvl="0" marL="914400" rtl="0" algn="l">
              <a:spcBef>
                <a:spcPts val="0"/>
              </a:spcBef>
              <a:spcAft>
                <a:spcPts val="0"/>
              </a:spcAft>
              <a:buSzPts val="900"/>
              <a:buChar char="●"/>
            </a:pPr>
            <a:r>
              <a:rPr lang="en-US" sz="2000"/>
              <a:t>Be able to smoothly support the functionality of the microcontroller </a:t>
            </a:r>
            <a:endParaRPr sz="2000"/>
          </a:p>
          <a:p>
            <a:pPr indent="-285750" lvl="0" marL="914400" rtl="0" algn="l">
              <a:spcBef>
                <a:spcPts val="0"/>
              </a:spcBef>
              <a:spcAft>
                <a:spcPts val="0"/>
              </a:spcAft>
              <a:buSzPts val="900"/>
              <a:buChar char="●"/>
            </a:pPr>
            <a:r>
              <a:rPr lang="en-US" sz="2000"/>
              <a:t>Altium software </a:t>
            </a:r>
            <a:endParaRPr sz="2000"/>
          </a:p>
          <a:p>
            <a:pPr indent="-342900" lvl="0" marL="457200" rtl="0" algn="l">
              <a:spcBef>
                <a:spcPts val="0"/>
              </a:spcBef>
              <a:spcAft>
                <a:spcPts val="0"/>
              </a:spcAft>
              <a:buSzPts val="1800"/>
              <a:buChar char="●"/>
            </a:pPr>
            <a:r>
              <a:rPr lang="en-US" sz="2600"/>
              <a:t>Manage power delivery of the system</a:t>
            </a:r>
            <a:endParaRPr sz="2600"/>
          </a:p>
          <a:p>
            <a:pPr indent="-285750" lvl="0" marL="914400" rtl="0" algn="l">
              <a:spcBef>
                <a:spcPts val="0"/>
              </a:spcBef>
              <a:spcAft>
                <a:spcPts val="0"/>
              </a:spcAft>
              <a:buSzPts val="900"/>
              <a:buChar char="●"/>
            </a:pPr>
            <a:r>
              <a:rPr lang="en-US" sz="2000"/>
              <a:t>Microcontroller operates from 2.3 - 3.6 V, 80mA</a:t>
            </a:r>
            <a:endParaRPr sz="2000"/>
          </a:p>
          <a:p>
            <a:pPr indent="-285750" lvl="0" marL="914400" rtl="0" algn="l">
              <a:spcBef>
                <a:spcPts val="0"/>
              </a:spcBef>
              <a:spcAft>
                <a:spcPts val="0"/>
              </a:spcAft>
              <a:buSzPts val="900"/>
              <a:buChar char="●"/>
            </a:pPr>
            <a:r>
              <a:rPr lang="en-US" sz="2000"/>
              <a:t>3.3 Voltage Regulator using LiPo battery for microcontroller</a:t>
            </a:r>
            <a:endParaRPr sz="2000"/>
          </a:p>
          <a:p>
            <a:pPr indent="-285750" lvl="0" marL="914400" rtl="0" algn="l">
              <a:spcBef>
                <a:spcPts val="0"/>
              </a:spcBef>
              <a:spcAft>
                <a:spcPts val="0"/>
              </a:spcAft>
              <a:buSzPts val="900"/>
              <a:buChar char="●"/>
            </a:pPr>
            <a:r>
              <a:rPr lang="en-US" sz="2000"/>
              <a:t>Haven’t completely decided on a specific sensor to utilize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16f07766ea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Hardware Subsystem</a:t>
            </a:r>
            <a:endParaRPr/>
          </a:p>
        </p:txBody>
      </p:sp>
      <p:sp>
        <p:nvSpPr>
          <p:cNvPr id="87" name="Google Shape;87;g216f07766ea_0_0"/>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88" name="Google Shape;88;g216f07766ea_0_0"/>
          <p:cNvPicPr preferRelativeResize="0"/>
          <p:nvPr/>
        </p:nvPicPr>
        <p:blipFill>
          <a:blip r:embed="rId3">
            <a:alphaModFix/>
          </a:blip>
          <a:stretch>
            <a:fillRect/>
          </a:stretch>
        </p:blipFill>
        <p:spPr>
          <a:xfrm>
            <a:off x="476250" y="1984075"/>
            <a:ext cx="8303711" cy="414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15ad0c35fe_2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Firmware </a:t>
            </a:r>
            <a:r>
              <a:rPr lang="en-US"/>
              <a:t>Subsystem</a:t>
            </a:r>
            <a:r>
              <a:rPr lang="en-US"/>
              <a:t> </a:t>
            </a:r>
            <a:endParaRPr/>
          </a:p>
        </p:txBody>
      </p:sp>
      <p:pic>
        <p:nvPicPr>
          <p:cNvPr id="94" name="Google Shape;94;g215ad0c35fe_2_0"/>
          <p:cNvPicPr preferRelativeResize="0"/>
          <p:nvPr/>
        </p:nvPicPr>
        <p:blipFill>
          <a:blip r:embed="rId3">
            <a:alphaModFix/>
          </a:blip>
          <a:stretch>
            <a:fillRect/>
          </a:stretch>
        </p:blipFill>
        <p:spPr>
          <a:xfrm>
            <a:off x="2983350" y="3956925"/>
            <a:ext cx="6160650" cy="2901075"/>
          </a:xfrm>
          <a:prstGeom prst="rect">
            <a:avLst/>
          </a:prstGeom>
          <a:noFill/>
          <a:ln>
            <a:noFill/>
          </a:ln>
        </p:spPr>
      </p:pic>
      <p:sp>
        <p:nvSpPr>
          <p:cNvPr id="95" name="Google Shape;95;g215ad0c35fe_2_0"/>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304800" lvl="0" marL="457200" rtl="0" algn="l">
              <a:spcBef>
                <a:spcPts val="360"/>
              </a:spcBef>
              <a:spcAft>
                <a:spcPts val="0"/>
              </a:spcAft>
              <a:buSzPts val="1200"/>
              <a:buChar char="●"/>
            </a:pPr>
            <a:r>
              <a:rPr lang="en-US" sz="2600"/>
              <a:t>Prompt user’s desired parameters</a:t>
            </a:r>
            <a:endParaRPr sz="2600"/>
          </a:p>
          <a:p>
            <a:pPr indent="-304800" lvl="0" marL="457200" rtl="0" algn="l">
              <a:spcBef>
                <a:spcPts val="0"/>
              </a:spcBef>
              <a:spcAft>
                <a:spcPts val="0"/>
              </a:spcAft>
              <a:buSzPts val="1200"/>
              <a:buChar char="●"/>
            </a:pPr>
            <a:r>
              <a:rPr lang="en-US" sz="2600"/>
              <a:t>Take buttons, sensors, and internet data as inputs </a:t>
            </a:r>
            <a:endParaRPr sz="2600"/>
          </a:p>
          <a:p>
            <a:pPr indent="-304800" lvl="0" marL="457200" rtl="0" algn="l">
              <a:spcBef>
                <a:spcPts val="0"/>
              </a:spcBef>
              <a:spcAft>
                <a:spcPts val="0"/>
              </a:spcAft>
              <a:buSzPts val="1200"/>
              <a:buChar char="●"/>
            </a:pPr>
            <a:r>
              <a:rPr lang="en-US" sz="2600"/>
              <a:t>Output data to display and control logic for the sprinkler system</a:t>
            </a:r>
            <a:endParaRPr sz="2600"/>
          </a:p>
          <a:p>
            <a:pPr indent="-304800" lvl="0" marL="457200" rtl="0" algn="l">
              <a:spcBef>
                <a:spcPts val="0"/>
              </a:spcBef>
              <a:spcAft>
                <a:spcPts val="0"/>
              </a:spcAft>
              <a:buSzPts val="1200"/>
              <a:buChar char="●"/>
            </a:pPr>
            <a:r>
              <a:rPr lang="en-US" sz="2600"/>
              <a:t>Three distinct operating modes</a:t>
            </a:r>
            <a:endParaRPr sz="2600"/>
          </a:p>
          <a:p>
            <a:pPr indent="0" lvl="0" marL="0" rtl="0" algn="l">
              <a:spcBef>
                <a:spcPts val="360"/>
              </a:spcBef>
              <a:spcAft>
                <a:spcPts val="0"/>
              </a:spcAft>
              <a:buNone/>
            </a:pPr>
            <a:r>
              <a:t/>
            </a:r>
            <a:endParaRPr sz="2600"/>
          </a:p>
          <a:p>
            <a:pPr indent="0" lvl="0" marL="457200" rtl="0" algn="l">
              <a:spcBef>
                <a:spcPts val="360"/>
              </a:spcBef>
              <a:spcAft>
                <a:spcPts val="0"/>
              </a:spcAft>
              <a:buNone/>
            </a:pPr>
            <a:r>
              <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15ad0c35fe_2_5"/>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Android App Subsystem</a:t>
            </a:r>
            <a:endParaRPr/>
          </a:p>
        </p:txBody>
      </p:sp>
      <p:sp>
        <p:nvSpPr>
          <p:cNvPr id="101" name="Google Shape;101;g215ad0c35fe_2_5"/>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393700" lvl="0" marL="457200" rtl="0" algn="l">
              <a:spcBef>
                <a:spcPts val="360"/>
              </a:spcBef>
              <a:spcAft>
                <a:spcPts val="0"/>
              </a:spcAft>
              <a:buSzPts val="2600"/>
              <a:buChar char="•"/>
            </a:pPr>
            <a:r>
              <a:rPr lang="en-US" sz="2600"/>
              <a:t>Communicate with the microcontroller via bluetooth</a:t>
            </a:r>
            <a:endParaRPr sz="2600"/>
          </a:p>
          <a:p>
            <a:pPr indent="-393700" lvl="0" marL="457200" rtl="0" algn="l">
              <a:spcBef>
                <a:spcPts val="0"/>
              </a:spcBef>
              <a:spcAft>
                <a:spcPts val="0"/>
              </a:spcAft>
              <a:buSzPts val="2600"/>
              <a:buChar char="•"/>
            </a:pPr>
            <a:r>
              <a:rPr lang="en-US" sz="2600"/>
              <a:t>Control system from the app</a:t>
            </a:r>
            <a:endParaRPr sz="2600"/>
          </a:p>
          <a:p>
            <a:pPr indent="-393700" lvl="0" marL="457200" rtl="0" algn="l">
              <a:spcBef>
                <a:spcPts val="0"/>
              </a:spcBef>
              <a:spcAft>
                <a:spcPts val="0"/>
              </a:spcAft>
              <a:buSzPts val="2600"/>
              <a:buChar char="•"/>
            </a:pPr>
            <a:r>
              <a:rPr lang="en-US" sz="2600"/>
              <a:t>Setup user preferences </a:t>
            </a:r>
            <a:endParaRPr sz="2600"/>
          </a:p>
          <a:p>
            <a:pPr indent="-355600" lvl="1" marL="914400" rtl="0" algn="l">
              <a:spcBef>
                <a:spcPts val="0"/>
              </a:spcBef>
              <a:spcAft>
                <a:spcPts val="0"/>
              </a:spcAft>
              <a:buSzPts val="2000"/>
              <a:buChar char="–"/>
            </a:pPr>
            <a:r>
              <a:rPr lang="en-US" sz="2000"/>
              <a:t>Amount</a:t>
            </a:r>
            <a:r>
              <a:rPr lang="en-US" sz="2000"/>
              <a:t> of water per week</a:t>
            </a:r>
            <a:endParaRPr sz="2000"/>
          </a:p>
          <a:p>
            <a:pPr indent="-355600" lvl="1" marL="914400" rtl="0" algn="l">
              <a:spcBef>
                <a:spcPts val="0"/>
              </a:spcBef>
              <a:spcAft>
                <a:spcPts val="0"/>
              </a:spcAft>
              <a:buSzPts val="2000"/>
              <a:buChar char="–"/>
            </a:pPr>
            <a:r>
              <a:rPr lang="en-US" sz="2000"/>
              <a:t>Zone creation and selection </a:t>
            </a:r>
            <a:endParaRPr sz="2000"/>
          </a:p>
          <a:p>
            <a:pPr indent="-355600" lvl="1" marL="914400" rtl="0" algn="l">
              <a:spcBef>
                <a:spcPts val="0"/>
              </a:spcBef>
              <a:spcAft>
                <a:spcPts val="0"/>
              </a:spcAft>
              <a:buSzPts val="2000"/>
              <a:buChar char="–"/>
            </a:pPr>
            <a:r>
              <a:rPr lang="en-US" sz="2000"/>
              <a:t>Mode selection </a:t>
            </a:r>
            <a:endParaRPr sz="2000"/>
          </a:p>
          <a:p>
            <a:pPr indent="-355600" lvl="1" marL="914400" rtl="0" algn="l">
              <a:spcBef>
                <a:spcPts val="0"/>
              </a:spcBef>
              <a:spcAft>
                <a:spcPts val="0"/>
              </a:spcAft>
              <a:buSzPts val="2000"/>
              <a:buChar char="–"/>
            </a:pPr>
            <a:r>
              <a:rPr lang="en-US" sz="2000"/>
              <a:t>Activation time </a:t>
            </a:r>
            <a:endParaRPr sz="2000"/>
          </a:p>
          <a:p>
            <a:pPr indent="-355600" lvl="1" marL="914400" rtl="0" algn="l">
              <a:spcBef>
                <a:spcPts val="0"/>
              </a:spcBef>
              <a:spcAft>
                <a:spcPts val="0"/>
              </a:spcAft>
              <a:buSzPts val="2000"/>
              <a:buChar char="–"/>
            </a:pPr>
            <a:r>
              <a:rPr lang="en-US" sz="2000"/>
              <a:t>Cycles per week </a:t>
            </a:r>
            <a:endParaRPr sz="1800"/>
          </a:p>
          <a:p>
            <a:pPr indent="0" lvl="0" marL="457200" rtl="0" algn="l">
              <a:spcBef>
                <a:spcPts val="360"/>
              </a:spcBef>
              <a:spcAft>
                <a:spcPts val="0"/>
              </a:spcAft>
              <a:buNone/>
            </a:pPr>
            <a:r>
              <a:t/>
            </a:r>
            <a:endParaRPr sz="2600"/>
          </a:p>
        </p:txBody>
      </p:sp>
      <p:pic>
        <p:nvPicPr>
          <p:cNvPr id="102" name="Google Shape;102;g215ad0c35fe_2_5"/>
          <p:cNvPicPr preferRelativeResize="0"/>
          <p:nvPr/>
        </p:nvPicPr>
        <p:blipFill>
          <a:blip r:embed="rId3">
            <a:alphaModFix/>
          </a:blip>
          <a:stretch>
            <a:fillRect/>
          </a:stretch>
        </p:blipFill>
        <p:spPr>
          <a:xfrm>
            <a:off x="6911125" y="2951738"/>
            <a:ext cx="2233325" cy="3786024"/>
          </a:xfrm>
          <a:prstGeom prst="rect">
            <a:avLst/>
          </a:prstGeom>
          <a:noFill/>
          <a:ln>
            <a:noFill/>
          </a:ln>
        </p:spPr>
      </p:pic>
      <p:pic>
        <p:nvPicPr>
          <p:cNvPr id="103" name="Google Shape;103;g215ad0c35fe_2_5"/>
          <p:cNvPicPr preferRelativeResize="0"/>
          <p:nvPr/>
        </p:nvPicPr>
        <p:blipFill>
          <a:blip r:embed="rId4">
            <a:alphaModFix/>
          </a:blip>
          <a:stretch>
            <a:fillRect/>
          </a:stretch>
        </p:blipFill>
        <p:spPr>
          <a:xfrm>
            <a:off x="4572000" y="2951750"/>
            <a:ext cx="2478872" cy="3836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16fc28027b_0_0"/>
          <p:cNvSpPr txBox="1"/>
          <p:nvPr>
            <p:ph type="title"/>
          </p:nvPr>
        </p:nvSpPr>
        <p:spPr>
          <a:xfrm>
            <a:off x="457200" y="74852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Android App Subsystem </a:t>
            </a:r>
            <a:endParaRPr/>
          </a:p>
        </p:txBody>
      </p:sp>
      <p:sp>
        <p:nvSpPr>
          <p:cNvPr id="109" name="Google Shape;109;g216fc28027b_0_0"/>
          <p:cNvSpPr txBox="1"/>
          <p:nvPr>
            <p:ph idx="1" type="body"/>
          </p:nvPr>
        </p:nvSpPr>
        <p:spPr>
          <a:xfrm>
            <a:off x="399925" y="1390495"/>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400"/>
              <a:t>The app will be developed in Android Studio Using Kotlin. </a:t>
            </a:r>
            <a:endParaRPr sz="2400"/>
          </a:p>
          <a:p>
            <a:pPr indent="0" lvl="0" marL="0" rtl="0" algn="l">
              <a:spcBef>
                <a:spcPts val="360"/>
              </a:spcBef>
              <a:spcAft>
                <a:spcPts val="0"/>
              </a:spcAft>
              <a:buNone/>
            </a:pPr>
            <a:r>
              <a:t/>
            </a:r>
            <a:endParaRPr sz="800"/>
          </a:p>
          <a:p>
            <a:pPr indent="0" lvl="0" marL="0" rtl="0" algn="l">
              <a:spcBef>
                <a:spcPts val="360"/>
              </a:spcBef>
              <a:spcAft>
                <a:spcPts val="0"/>
              </a:spcAft>
              <a:buNone/>
            </a:pPr>
            <a:r>
              <a:rPr lang="en-US" sz="2400"/>
              <a:t>Key Differences with Java and Kotlin:</a:t>
            </a:r>
            <a:endParaRPr sz="2400"/>
          </a:p>
          <a:p>
            <a:pPr indent="-355600" lvl="0" marL="457200" rtl="0" algn="l">
              <a:spcBef>
                <a:spcPts val="360"/>
              </a:spcBef>
              <a:spcAft>
                <a:spcPts val="0"/>
              </a:spcAft>
              <a:buSzPts val="2000"/>
              <a:buChar char="•"/>
            </a:pPr>
            <a:r>
              <a:rPr lang="en-US" sz="2000"/>
              <a:t>Java is object oriented, </a:t>
            </a:r>
            <a:r>
              <a:rPr lang="en-US" sz="2000"/>
              <a:t>while kotlin is also a functional language</a:t>
            </a:r>
            <a:endParaRPr sz="2000"/>
          </a:p>
          <a:p>
            <a:pPr indent="-355600" lvl="0" marL="457200" rtl="0" algn="l">
              <a:spcBef>
                <a:spcPts val="0"/>
              </a:spcBef>
              <a:spcAft>
                <a:spcPts val="0"/>
              </a:spcAft>
              <a:buSzPts val="2000"/>
              <a:buChar char="•"/>
            </a:pPr>
            <a:r>
              <a:rPr lang="en-US" sz="2000"/>
              <a:t>Java libraries can be used in Kotlin </a:t>
            </a:r>
            <a:endParaRPr sz="2000"/>
          </a:p>
          <a:p>
            <a:pPr indent="-355600" lvl="0" marL="457200" rtl="0" algn="l">
              <a:spcBef>
                <a:spcPts val="0"/>
              </a:spcBef>
              <a:spcAft>
                <a:spcPts val="0"/>
              </a:spcAft>
              <a:buSzPts val="2000"/>
              <a:buChar char="•"/>
            </a:pPr>
            <a:r>
              <a:rPr lang="en-US" sz="2000"/>
              <a:t>Kotlin eliminates null pointer exceptions, null safety. </a:t>
            </a:r>
            <a:endParaRPr sz="2000"/>
          </a:p>
          <a:p>
            <a:pPr indent="-355600" lvl="0" marL="457200" rtl="0" algn="l">
              <a:spcBef>
                <a:spcPts val="0"/>
              </a:spcBef>
              <a:spcAft>
                <a:spcPts val="0"/>
              </a:spcAft>
              <a:buSzPts val="2000"/>
              <a:buChar char="•"/>
            </a:pPr>
            <a:r>
              <a:rPr lang="en-US" sz="2000"/>
              <a:t>Kotlin is less error prone, it doesn’t require semicolons </a:t>
            </a:r>
            <a:endParaRPr sz="2600"/>
          </a:p>
          <a:p>
            <a:pPr indent="0" lvl="0" marL="0" rtl="0" algn="l">
              <a:spcBef>
                <a:spcPts val="360"/>
              </a:spcBef>
              <a:spcAft>
                <a:spcPts val="0"/>
              </a:spcAft>
              <a:buNone/>
            </a:pPr>
            <a:r>
              <a:t/>
            </a:r>
            <a:endParaRPr sz="2600"/>
          </a:p>
        </p:txBody>
      </p:sp>
      <p:pic>
        <p:nvPicPr>
          <p:cNvPr id="110" name="Google Shape;110;g216fc28027b_0_0"/>
          <p:cNvPicPr preferRelativeResize="0"/>
          <p:nvPr/>
        </p:nvPicPr>
        <p:blipFill rotWithShape="1">
          <a:blip r:embed="rId3">
            <a:alphaModFix/>
          </a:blip>
          <a:srcRect b="-3268" l="3310" r="3449" t="14443"/>
          <a:stretch/>
        </p:blipFill>
        <p:spPr>
          <a:xfrm>
            <a:off x="457200" y="3653675"/>
            <a:ext cx="6127800" cy="314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