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8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257" r:id="rId5"/>
    <p:sldId id="261" r:id="rId6"/>
    <p:sldId id="263" r:id="rId7"/>
    <p:sldId id="259" r:id="rId8"/>
    <p:sldId id="260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solidFill>
                  <a:srgbClr val="003781"/>
                </a:solidFill>
                <a:latin typeface="Arial"/>
              </a:rPr>
              <a:t>Internal</a:t>
            </a:r>
            <a:endParaRPr lang="en-US" sz="800">
              <a:solidFill>
                <a:srgbClr val="003781"/>
              </a:solidFill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86B32-0354-4BF9-98F6-4D59CB2D223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solidFill>
                  <a:srgbClr val="003781"/>
                </a:solidFill>
                <a:latin typeface="Arial"/>
              </a:rPr>
              <a:t>Internal</a:t>
            </a:r>
            <a:endParaRPr lang="en-US" sz="800">
              <a:solidFill>
                <a:srgbClr val="003781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B4796-DE7E-4942-99E3-AFF6089DB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9200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lang="en-US" sz="800" b="0" i="0" u="none">
                <a:solidFill>
                  <a:srgbClr val="003781"/>
                </a:solidFill>
                <a:latin typeface="Arial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1E8E4-2AF1-4EFD-AE69-5493251A010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800" b="0" i="0" u="none">
                <a:solidFill>
                  <a:srgbClr val="003781"/>
                </a:solidFill>
                <a:latin typeface="Arial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31963-3B26-4F11-A893-468BD05E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044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963-3B26-4F11-A893-468BD05E4E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963-3B26-4F11-A893-468BD05E4E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3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963-3B26-4F11-A893-468BD05E4E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963-3B26-4F11-A893-468BD05E4E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963-3B26-4F11-A893-468BD05E4E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963-3B26-4F11-A893-468BD05E4E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963-3B26-4F11-A893-468BD05E4E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963-3B26-4F11-A893-468BD05E4E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963-3B26-4F11-A893-468BD05E4E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45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963-3B26-4F11-A893-468BD05E4E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61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1963-3B26-4F11-A893-468BD05E4E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6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2C80-D7B8-4020-81DB-4F769DAB7A0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800" b="0" i="0" u="none">
                <a:solidFill>
                  <a:srgbClr val="003781"/>
                </a:solidFill>
                <a:latin typeface="Arial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F9A6-8EDC-45BA-AD06-FD7F90C0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2C80-D7B8-4020-81DB-4F769DAB7A0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800" b="0" i="0" u="none">
                <a:solidFill>
                  <a:srgbClr val="003781"/>
                </a:solidFill>
                <a:latin typeface="Arial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F9A6-8EDC-45BA-AD06-FD7F90C0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0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2C80-D7B8-4020-81DB-4F769DAB7A0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800" b="0" i="0" u="none">
                <a:solidFill>
                  <a:srgbClr val="003781"/>
                </a:solidFill>
                <a:latin typeface="Arial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F9A6-8EDC-45BA-AD06-FD7F90C0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4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2C80-D7B8-4020-81DB-4F769DAB7A0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800" b="0" i="0" u="none">
                <a:solidFill>
                  <a:srgbClr val="003781"/>
                </a:solidFill>
                <a:latin typeface="Arial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F9A6-8EDC-45BA-AD06-FD7F90C0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2C80-D7B8-4020-81DB-4F769DAB7A0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800" b="0" i="0" u="none">
                <a:solidFill>
                  <a:srgbClr val="003781"/>
                </a:solidFill>
                <a:latin typeface="Arial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F9A6-8EDC-45BA-AD06-FD7F90C0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2C80-D7B8-4020-81DB-4F769DAB7A0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800" b="0" i="0" u="none">
                <a:solidFill>
                  <a:srgbClr val="003781"/>
                </a:solidFill>
                <a:latin typeface="Arial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F9A6-8EDC-45BA-AD06-FD7F90C0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7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2C80-D7B8-4020-81DB-4F769DAB7A0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800" b="0" i="0" u="none">
                <a:solidFill>
                  <a:srgbClr val="003781"/>
                </a:solidFill>
                <a:latin typeface="Arial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F9A6-8EDC-45BA-AD06-FD7F90C0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2C80-D7B8-4020-81DB-4F769DAB7A0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800" b="0" i="0" u="none">
                <a:solidFill>
                  <a:srgbClr val="003781"/>
                </a:solidFill>
                <a:latin typeface="Arial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F9A6-8EDC-45BA-AD06-FD7F90C0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2C80-D7B8-4020-81DB-4F769DAB7A0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800" b="0" i="0" u="none">
                <a:solidFill>
                  <a:srgbClr val="003781"/>
                </a:solidFill>
                <a:latin typeface="Arial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F9A6-8EDC-45BA-AD06-FD7F90C0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2C80-D7B8-4020-81DB-4F769DAB7A0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800" b="0" i="0" u="none">
                <a:solidFill>
                  <a:srgbClr val="003781"/>
                </a:solidFill>
                <a:latin typeface="Arial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F9A6-8EDC-45BA-AD06-FD7F90C0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2C80-D7B8-4020-81DB-4F769DAB7A0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800" b="0" i="0" u="none">
                <a:solidFill>
                  <a:srgbClr val="003781"/>
                </a:solidFill>
                <a:latin typeface="Arial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F9A6-8EDC-45BA-AD06-FD7F90C0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2C80-D7B8-4020-81DB-4F769DAB7A0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F9A6-8EDC-45BA-AD06-FD7F90C0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3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GPC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Sector Allocation in a decelerating environment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229600" cy="390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9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620000" cy="6731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 Allocation in a decelerating environment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600200"/>
            <a:ext cx="6781800" cy="8382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Defensive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620000" cy="361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1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GDP Growth to decelerate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7010400" cy="473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2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ISM Manufacturing index likely Peaked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229600" cy="4191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 rate Hike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629400" cy="489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2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Recession Risk Rising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391400" cy="468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6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Cyclical Underperforming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1545"/>
            <a:ext cx="8229600" cy="406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6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Decelerating SPX Sales and EPS Growth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33" y="1600200"/>
            <a:ext cx="78169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1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Valuation high relative to 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7865"/>
            <a:ext cx="8229600" cy="375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6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 vs Upside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Downside Risk</a:t>
            </a:r>
          </a:p>
          <a:p>
            <a:pPr lvl="1"/>
            <a:r>
              <a:rPr lang="en-US" dirty="0" smtClean="0"/>
              <a:t>Economy and manufacturing activity slowing</a:t>
            </a:r>
          </a:p>
          <a:p>
            <a:pPr lvl="1"/>
            <a:r>
              <a:rPr lang="en-US" dirty="0" smtClean="0"/>
              <a:t>S&amp;P top and bottom line growth decelerating</a:t>
            </a:r>
          </a:p>
          <a:p>
            <a:pPr lvl="1"/>
            <a:r>
              <a:rPr lang="en-US" dirty="0" smtClean="0"/>
              <a:t>Fed Rate Hike and valuation contraction</a:t>
            </a:r>
          </a:p>
          <a:p>
            <a:pPr lvl="1"/>
            <a:r>
              <a:rPr lang="en-US" dirty="0" smtClean="0"/>
              <a:t>Trade war</a:t>
            </a:r>
          </a:p>
          <a:p>
            <a:r>
              <a:rPr lang="en-US" dirty="0" smtClean="0"/>
              <a:t>Upside Risk</a:t>
            </a:r>
          </a:p>
          <a:p>
            <a:pPr lvl="1"/>
            <a:r>
              <a:rPr lang="en-US" dirty="0"/>
              <a:t>Fed could back off </a:t>
            </a:r>
            <a:r>
              <a:rPr lang="en-US" dirty="0" smtClean="0"/>
              <a:t>rate hike</a:t>
            </a:r>
          </a:p>
          <a:p>
            <a:pPr lvl="1"/>
            <a:r>
              <a:rPr lang="en-US" dirty="0" smtClean="0"/>
              <a:t>Trade conflict easing</a:t>
            </a:r>
          </a:p>
          <a:p>
            <a:pPr lvl="1"/>
            <a:r>
              <a:rPr lang="en-US" dirty="0" smtClean="0"/>
              <a:t>Economic </a:t>
            </a:r>
            <a:r>
              <a:rPr lang="en-US" dirty="0"/>
              <a:t>and earnings growth could remain stronger for </a:t>
            </a:r>
            <a:r>
              <a:rPr lang="en-US" dirty="0" smtClean="0"/>
              <a:t>longer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3b465d2e-2285-4975-a59d-f56ded1e7838" origin="defaultValue">
  <element uid="id_classification_internal" value=""/>
</sisl>
</file>

<file path=customXml/itemProps1.xml><?xml version="1.0" encoding="utf-8"?>
<ds:datastoreItem xmlns:ds="http://schemas.openxmlformats.org/officeDocument/2006/customXml" ds:itemID="{1116E8AB-B291-43B6-8341-2C441486B551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138</Words>
  <Application>Microsoft Office PowerPoint</Application>
  <PresentationFormat>On-screen Show (4:3)</PresentationFormat>
  <Paragraphs>69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GPC presentation</vt:lpstr>
      <vt:lpstr>US GDP Growth to decelerate</vt:lpstr>
      <vt:lpstr>ISM Manufacturing index likely Peaked</vt:lpstr>
      <vt:lpstr>Fed rate Hike</vt:lpstr>
      <vt:lpstr>Recession Risk Rising</vt:lpstr>
      <vt:lpstr>Cyclical Underperforming</vt:lpstr>
      <vt:lpstr>Decelerating SPX Sales and EPS Growth</vt:lpstr>
      <vt:lpstr>Valuation high relative to history</vt:lpstr>
      <vt:lpstr>Downside vs Upside Risk</vt:lpstr>
      <vt:lpstr>Sector Allocation in a decelerating environment</vt:lpstr>
      <vt:lpstr>Sector Allocation in a decelerating environment</vt:lpstr>
    </vt:vector>
  </TitlesOfParts>
  <Company>AllianzGlobalInvestors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GPC presentation</dc:title>
  <dc:creator>Xie, Shibin (AllianzGI)</dc:creator>
  <cp:keywords>Internal</cp:keywords>
  <cp:lastModifiedBy>Xie, Shibin (AllianzGI)</cp:lastModifiedBy>
  <cp:revision>7</cp:revision>
  <dcterms:created xsi:type="dcterms:W3CDTF">2018-12-04T17:22:59Z</dcterms:created>
  <dcterms:modified xsi:type="dcterms:W3CDTF">2018-12-04T18:18:58Z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cfbcbe91-3ae2-4518-8819-28678417af9d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policy="3b465d2e-2285-4975-a59d-f56ded1e7838" origin="defaultValue" xmlns="http://www.boldonj</vt:lpwstr>
  </property>
  <property fmtid="{D5CDD505-2E9C-101B-9397-08002B2CF9AE}" pid="4" name="bjDocumentLabelXML-0">
    <vt:lpwstr>ames.com/2008/01/sie/internal/label"&gt;&lt;element uid="id_classification_internal" value="" /&gt;&lt;/sisl&gt;</vt:lpwstr>
  </property>
  <property fmtid="{D5CDD505-2E9C-101B-9397-08002B2CF9AE}" pid="5" name="bjDocumentSecurityLabel">
    <vt:lpwstr>Internal</vt:lpwstr>
  </property>
  <property fmtid="{D5CDD505-2E9C-101B-9397-08002B2CF9AE}" pid="6" name="AZI-Canary-PowerPoint">
    <vt:lpwstr>Internal</vt:lpwstr>
  </property>
  <property fmtid="{D5CDD505-2E9C-101B-9397-08002B2CF9AE}" pid="7" name="bjSaver">
    <vt:lpwstr>joHMS0XBxBgfuTrhtCBoGUZGpVK/8As0</vt:lpwstr>
  </property>
</Properties>
</file>