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6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4F93C-DCE7-352C-8801-3941D41FEAAF}" v="63" dt="2025-05-22T22:11:19.065"/>
    <p1510:client id="{61E8EC30-4A61-97A8-00C3-F4328B705908}" v="462" dt="2025-05-22T22:51:04.555"/>
    <p1510:client id="{BB1DDFB4-AEBE-1420-1C2C-F1D17C6A7F2E}" v="221" dt="2025-05-22T23:13:05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3373A00-C483-D5A6-0887-47168A28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2962" y="2562382"/>
            <a:ext cx="6230153" cy="2225063"/>
          </a:xfrm>
        </p:spPr>
        <p:txBody>
          <a:bodyPr/>
          <a:lstStyle/>
          <a:p>
            <a:r>
              <a:rPr lang="en-US" err="1">
                <a:latin typeface="Calibri"/>
                <a:ea typeface="Tahoma"/>
                <a:cs typeface="Tahoma"/>
              </a:rPr>
              <a:t>Detekce</a:t>
            </a:r>
            <a:r>
              <a:rPr lang="en-US" dirty="0">
                <a:latin typeface="Calibri"/>
                <a:ea typeface="Tahoma"/>
                <a:cs typeface="Tahoma"/>
              </a:rPr>
              <a:t> ZDRAVOSTI LISTŮ ROSTLIN </a:t>
            </a:r>
            <a:r>
              <a:rPr lang="en-US" dirty="0">
                <a:latin typeface="Calibri"/>
                <a:ea typeface="Tahoma"/>
                <a:cs typeface="Times New Roman"/>
              </a:rPr>
              <a:t>POMOCÍ</a:t>
            </a:r>
            <a:r>
              <a:rPr lang="en-US" dirty="0">
                <a:latin typeface="Calibri"/>
                <a:ea typeface="Tahoma"/>
                <a:cs typeface="Tahoma"/>
              </a:rPr>
              <a:t> CNN</a:t>
            </a:r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5A4AE911-1220-2EB1-899A-E67AE6605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1C28A2B-DA8B-1837-A4A6-DF8140A52AE8}"/>
              </a:ext>
            </a:extLst>
          </p:cNvPr>
          <p:cNvSpPr txBox="1"/>
          <p:nvPr/>
        </p:nvSpPr>
        <p:spPr>
          <a:xfrm>
            <a:off x="5964920" y="4788890"/>
            <a:ext cx="34025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latin typeface="Calibri"/>
                <a:ea typeface="Calibri"/>
                <a:cs typeface="Calibri"/>
              </a:rPr>
              <a:t>Bc. Roman Marek</a:t>
            </a:r>
          </a:p>
        </p:txBody>
      </p:sp>
    </p:spTree>
    <p:extLst>
      <p:ext uri="{BB962C8B-B14F-4D97-AF65-F5344CB8AC3E}">
        <p14:creationId xmlns:p14="http://schemas.microsoft.com/office/powerpoint/2010/main" val="126771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Cíle projektu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1258A-1D5B-73DE-A064-5B24FFB2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800" b="0" err="1">
                <a:latin typeface="Calibri"/>
                <a:ea typeface="Calibri"/>
                <a:cs typeface="Calibri"/>
              </a:rPr>
              <a:t>Příprava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</a:t>
            </a:r>
            <a:r>
              <a:rPr lang="en-US" sz="2800" b="0" err="1">
                <a:latin typeface="Calibri"/>
                <a:ea typeface="Calibri"/>
                <a:cs typeface="Calibri"/>
              </a:rPr>
              <a:t>datové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</a:t>
            </a:r>
            <a:r>
              <a:rPr lang="en-US" sz="2800" b="0" err="1">
                <a:latin typeface="Calibri"/>
                <a:ea typeface="Calibri"/>
                <a:cs typeface="Calibri"/>
              </a:rPr>
              <a:t>sady</a:t>
            </a:r>
            <a:endParaRPr lang="en-US" sz="2800" b="0">
              <a:latin typeface="Calibri"/>
              <a:ea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sz="2800" b="0" err="1">
                <a:latin typeface="Calibri"/>
                <a:ea typeface="Calibri"/>
                <a:cs typeface="Calibri"/>
              </a:rPr>
              <a:t>Natrénování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</a:t>
            </a:r>
            <a:r>
              <a:rPr lang="en-US" sz="2800" b="0" err="1">
                <a:latin typeface="Calibri"/>
                <a:ea typeface="Calibri"/>
                <a:cs typeface="Calibri"/>
              </a:rPr>
              <a:t>modelu</a:t>
            </a:r>
            <a:endParaRPr lang="en-US" sz="2800" b="0">
              <a:latin typeface="Calibri"/>
              <a:ea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sz="2800" b="0" err="1">
                <a:latin typeface="Calibri"/>
                <a:ea typeface="Calibri"/>
                <a:cs typeface="Calibri"/>
              </a:rPr>
              <a:t>Evaluace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</a:t>
            </a:r>
            <a:r>
              <a:rPr lang="en-US" sz="2800" b="0" err="1">
                <a:latin typeface="Calibri"/>
                <a:ea typeface="Calibri"/>
                <a:cs typeface="Calibri"/>
              </a:rPr>
              <a:t>modelu</a:t>
            </a:r>
            <a:endParaRPr lang="en-US" sz="2800" b="0">
              <a:latin typeface="Calibri"/>
              <a:ea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sz="2800" b="0" err="1">
                <a:latin typeface="Calibri"/>
                <a:ea typeface="Calibri"/>
                <a:cs typeface="Calibri"/>
              </a:rPr>
              <a:t>Vytvoření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</a:t>
            </a:r>
            <a:r>
              <a:rPr lang="en-US" sz="2800" b="0" err="1">
                <a:latin typeface="Calibri"/>
                <a:ea typeface="Calibri"/>
                <a:cs typeface="Calibri"/>
              </a:rPr>
              <a:t>jednoduchého</a:t>
            </a:r>
            <a:r>
              <a:rPr lang="en-US" sz="2800" b="0" dirty="0">
                <a:latin typeface="Calibri"/>
                <a:ea typeface="Calibri"/>
                <a:cs typeface="Calibri"/>
              </a:rPr>
              <a:t> GUI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E628B2A-2372-D5AA-3C43-F7DEAD0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6D43A-894A-8806-7603-E0F7669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err="1">
                <a:latin typeface="Calibri"/>
                <a:ea typeface="Calibri"/>
                <a:cs typeface="Calibri"/>
              </a:rPr>
              <a:t>Připrava</a:t>
            </a:r>
            <a:r>
              <a:rPr lang="cs-CZ" sz="3600">
                <a:latin typeface="Calibri"/>
                <a:ea typeface="Calibri"/>
                <a:cs typeface="Calibri"/>
              </a:rPr>
              <a:t> datové sady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4A640D-A170-A770-FE2F-4F811BB42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Vytvoření adresářů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train</a:t>
            </a:r>
            <a:r>
              <a:rPr lang="cs-CZ" sz="2800" b="0" dirty="0">
                <a:latin typeface="Calibri"/>
                <a:ea typeface="Calibri"/>
                <a:cs typeface="Calibri"/>
              </a:rPr>
              <a:t> a val 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Vyčištění datové sady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Využití knihoven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shutil</a:t>
            </a:r>
            <a:r>
              <a:rPr lang="cs-CZ" sz="2800" b="0" dirty="0">
                <a:latin typeface="Calibri"/>
                <a:ea typeface="Calibri"/>
                <a:cs typeface="Calibri"/>
              </a:rPr>
              <a:t> a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tqdm</a:t>
            </a:r>
            <a:endParaRPr lang="cs-CZ" sz="2800" b="0"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Kopírování obrázku do adresářů pomocí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shuffle</a:t>
            </a:r>
            <a:endParaRPr lang="cs-CZ" sz="2800" b="0"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endParaRPr lang="cs-CZ" sz="2800" b="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079AAB-3617-0158-0525-014AD64D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0A63A5-8123-0B48-0B42-80EA1DA7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>
                <a:latin typeface="Calibri"/>
                <a:ea typeface="Calibri"/>
                <a:cs typeface="Calibri"/>
              </a:rPr>
              <a:t>Trénování modelu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348ED5-660F-BB92-6122-4B0973B7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56699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Nebyla využita augmentace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Nevyváženost tříd zdravých a nemocných rostlin</a:t>
            </a:r>
          </a:p>
          <a:p>
            <a:pPr marL="457200" indent="-457200">
              <a:buChar char="•"/>
            </a:pPr>
            <a:r>
              <a:rPr lang="cs-CZ" sz="2800" b="0" dirty="0" err="1">
                <a:latin typeface="Calibri"/>
                <a:ea typeface="Calibri"/>
                <a:cs typeface="Calibri"/>
              </a:rPr>
              <a:t>Callbacky</a:t>
            </a:r>
            <a:r>
              <a:rPr lang="cs-CZ" sz="2800" b="0" dirty="0">
                <a:latin typeface="Calibri"/>
                <a:ea typeface="Calibri"/>
                <a:cs typeface="Calibri"/>
              </a:rPr>
              <a:t> pro předčasné ukončení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Historie tréninku ukládaná pomocí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json.dump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Monitorování dle val_F1Score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89816A-7767-5ECD-431A-7A8F567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14BE89-1593-E39C-B2A5-E37ED58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Obrázek 4" descr="Obsah obrázku text, řada/pruh, diagram, Vykreslený graf&#10;&#10;Obsah generovaný pomocí AI může být nesprávný.">
            <a:extLst>
              <a:ext uri="{FF2B5EF4-FFF2-40B4-BE49-F238E27FC236}">
                <a16:creationId xmlns:a16="http://schemas.microsoft.com/office/drawing/2014/main" id="{10A02679-8C36-4EF7-3D97-5307A67C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4" y="3234630"/>
            <a:ext cx="4572001" cy="2854403"/>
          </a:xfrm>
          <a:prstGeom prst="rect">
            <a:avLst/>
          </a:prstGeom>
        </p:spPr>
      </p:pic>
      <p:pic>
        <p:nvPicPr>
          <p:cNvPr id="20" name="Obrázek 19" descr="Obsah obrázku text, řada/pruh, diagram, Vykreslený graf&#10;&#10;Obsah generovaný pomocí AI může být nesprávný.">
            <a:extLst>
              <a:ext uri="{FF2B5EF4-FFF2-40B4-BE49-F238E27FC236}">
                <a16:creationId xmlns:a16="http://schemas.microsoft.com/office/drawing/2014/main" id="{9BACD1FF-FE24-1069-E37D-5D754D8B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60" y="3234628"/>
            <a:ext cx="4572003" cy="285440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1FFD76C2-A561-8FF7-82EC-A7786C0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88" y="2305244"/>
            <a:ext cx="6321128" cy="721735"/>
          </a:xfrm>
        </p:spPr>
        <p:txBody>
          <a:bodyPr anchor="b">
            <a:normAutofit fontScale="90000"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Vývoj modelu podle historIE</a:t>
            </a:r>
          </a:p>
        </p:txBody>
      </p:sp>
    </p:spTree>
    <p:extLst>
      <p:ext uri="{BB962C8B-B14F-4D97-AF65-F5344CB8AC3E}">
        <p14:creationId xmlns:p14="http://schemas.microsoft.com/office/powerpoint/2010/main" val="2119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1FFD76C2-A561-8FF7-82EC-A7786C0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92" y="1206402"/>
            <a:ext cx="8420100" cy="637861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</a:rPr>
              <a:t>Matice </a:t>
            </a:r>
            <a:r>
              <a:rPr lang="en-US" sz="3600" err="1">
                <a:latin typeface="Calibri"/>
                <a:ea typeface="Calibri"/>
                <a:cs typeface="Calibri"/>
              </a:rPr>
              <a:t>záměn</a:t>
            </a:r>
            <a:r>
              <a:rPr lang="en-US" sz="3600" dirty="0">
                <a:latin typeface="Calibri"/>
                <a:ea typeface="Calibri"/>
                <a:cs typeface="Calibri"/>
              </a:rPr>
              <a:t> </a:t>
            </a:r>
            <a:r>
              <a:rPr lang="en-US" sz="3600" err="1">
                <a:latin typeface="Calibri"/>
                <a:ea typeface="Calibri"/>
                <a:cs typeface="Calibri"/>
              </a:rPr>
              <a:t>modelu</a:t>
            </a:r>
            <a:endParaRPr lang="en-US" sz="3600">
              <a:latin typeface="Calibri"/>
              <a:ea typeface="Calibri"/>
              <a:cs typeface="Calibri"/>
            </a:endParaRPr>
          </a:p>
        </p:txBody>
      </p:sp>
      <p:pic>
        <p:nvPicPr>
          <p:cNvPr id="2" name="Obrázek 1" descr="Obsah obrázku text, snímek obrazovky, diagram, Obdélník&#10;&#10;Obsah generovaný pomocí AI může být nesprávný.">
            <a:extLst>
              <a:ext uri="{FF2B5EF4-FFF2-40B4-BE49-F238E27FC236}">
                <a16:creationId xmlns:a16="http://schemas.microsoft.com/office/drawing/2014/main" id="{F3FC4453-E6A6-99D8-922A-9B51D733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53" b="-1"/>
          <a:stretch>
            <a:fillRect/>
          </a:stretch>
        </p:blipFill>
        <p:spPr>
          <a:xfrm>
            <a:off x="2281604" y="2013347"/>
            <a:ext cx="4881473" cy="4003590"/>
          </a:xfrm>
          <a:prstGeom prst="rect">
            <a:avLst/>
          </a:prstGeom>
          <a:noFill/>
        </p:spPr>
      </p:pic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84D18B83-6B04-9614-44CB-FDB640529A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00673" y="2548210"/>
            <a:ext cx="3943627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600" dirty="0">
                <a:latin typeface="Calibri"/>
                <a:ea typeface="Calibri"/>
                <a:cs typeface="Calibri"/>
              </a:rPr>
              <a:t>6054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nemocných</a:t>
            </a:r>
            <a:r>
              <a:rPr lang="en-US" sz="2600" dirty="0">
                <a:latin typeface="Calibri"/>
                <a:ea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klasifikováno</a:t>
            </a:r>
            <a:r>
              <a:rPr lang="en-US" sz="2600" dirty="0">
                <a:latin typeface="Calibri"/>
                <a:ea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správně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endParaRPr lang="en-US" sz="2600" dirty="0">
              <a:latin typeface="Calibri"/>
              <a:ea typeface="Calibri"/>
              <a:cs typeface="Calibri"/>
            </a:endParaRPr>
          </a:p>
          <a:p>
            <a:pPr marL="457200" indent="-457200">
              <a:buChar char="•"/>
            </a:pPr>
            <a:r>
              <a:rPr lang="en-US" sz="2600" dirty="0">
                <a:latin typeface="Calibri"/>
                <a:ea typeface="Calibri"/>
                <a:cs typeface="Calibri"/>
              </a:rPr>
              <a:t>1547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zdravých</a:t>
            </a:r>
            <a:r>
              <a:rPr lang="en-US" sz="2600" dirty="0">
                <a:latin typeface="Calibri"/>
                <a:ea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klasifikováno</a:t>
            </a:r>
            <a:r>
              <a:rPr lang="en-US" sz="2600" dirty="0">
                <a:latin typeface="Calibri"/>
                <a:ea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ea typeface="Calibri"/>
                <a:cs typeface="Calibri"/>
              </a:rPr>
              <a:t>správně</a:t>
            </a:r>
          </a:p>
          <a:p>
            <a:pPr marL="457200" indent="-457200">
              <a:buChar char="•"/>
            </a:pPr>
            <a:endParaRPr lang="en-US" sz="26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14BE89-1593-E39C-B2A5-E37ED58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F23CD-0BE3-F9C2-77DD-E5DB8C34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854FF-667D-EE43-D2C3-9DB6719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498916" cy="2121177"/>
          </a:xfrm>
        </p:spPr>
        <p:txBody>
          <a:bodyPr>
            <a:normAutofit/>
          </a:bodyPr>
          <a:lstStyle/>
          <a:p>
            <a:r>
              <a:rPr lang="cs-CZ" sz="3600">
                <a:latin typeface="Calibri"/>
                <a:ea typeface="Calibri"/>
                <a:cs typeface="Calibri"/>
              </a:rPr>
              <a:t>VytVoření grafického 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23A732-0997-31DD-7D21-28E19B8B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56699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Využito PyQt5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Jednoduchý vertikální layout s třemi tlačítky a plochou pro obrázek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Každé tlačítko propojené s funkcí pomocí eventu </a:t>
            </a:r>
            <a:r>
              <a:rPr lang="cs-CZ" sz="2800" b="0" dirty="0" err="1">
                <a:latin typeface="Calibri"/>
                <a:ea typeface="Calibri"/>
                <a:cs typeface="Calibri"/>
              </a:rPr>
              <a:t>clicked</a:t>
            </a:r>
          </a:p>
          <a:p>
            <a:pPr marL="457200" indent="-457200">
              <a:buChar char="•"/>
            </a:pPr>
            <a:r>
              <a:rPr lang="cs-CZ" sz="2800" b="0" dirty="0">
                <a:latin typeface="Calibri"/>
                <a:ea typeface="Calibri"/>
                <a:cs typeface="Calibri"/>
              </a:rPr>
              <a:t>Stylizace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7E4E9A8-186A-10E0-B0A8-6F590AF6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7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D251-A9EB-C573-335B-9B2C8FDFD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D7A53C5-9B64-F4A0-5272-AF2179EA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7F86FCB-A6E6-C9F5-01EF-7447A227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381" y="620171"/>
            <a:ext cx="4902446" cy="721735"/>
          </a:xfrm>
        </p:spPr>
        <p:txBody>
          <a:bodyPr anchor="b">
            <a:normAutofit/>
          </a:bodyPr>
          <a:lstStyle/>
          <a:p>
            <a:r>
              <a:rPr lang="en-US" sz="3600" err="1">
                <a:latin typeface="Calibri"/>
                <a:ea typeface="Calibri"/>
                <a:cs typeface="Calibri"/>
              </a:rPr>
              <a:t>Děkuji</a:t>
            </a:r>
            <a:r>
              <a:rPr lang="en-US" sz="3600">
                <a:latin typeface="Calibri"/>
                <a:ea typeface="Calibri"/>
                <a:cs typeface="Calibri"/>
              </a:rPr>
              <a:t> za pozornost</a:t>
            </a:r>
          </a:p>
        </p:txBody>
      </p:sp>
      <p:pic>
        <p:nvPicPr>
          <p:cNvPr id="2" name="Obrázek 1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6FDA2E80-97AC-01AB-92C9-FC4C9987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1" y="1791552"/>
            <a:ext cx="2739872" cy="4334264"/>
          </a:xfrm>
          <a:prstGeom prst="rect">
            <a:avLst/>
          </a:prstGeom>
        </p:spPr>
      </p:pic>
      <p:pic>
        <p:nvPicPr>
          <p:cNvPr id="6" name="Obrázek 5" descr="Obsah obrázku text, snímek obrazovky&#10;&#10;Obsah generovaný pomocí AI může být nesprávný.">
            <a:extLst>
              <a:ext uri="{FF2B5EF4-FFF2-40B4-BE49-F238E27FC236}">
                <a16:creationId xmlns:a16="http://schemas.microsoft.com/office/drawing/2014/main" id="{3E777E7C-DBC7-20DD-73D3-C27D3A99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71" y="1790622"/>
            <a:ext cx="2748390" cy="4336122"/>
          </a:xfrm>
          <a:prstGeom prst="rect">
            <a:avLst/>
          </a:prstGeom>
        </p:spPr>
      </p:pic>
      <p:pic>
        <p:nvPicPr>
          <p:cNvPr id="7" name="Grafický objekt 6" descr="Anemone a clownfish se souvislou výplní">
            <a:extLst>
              <a:ext uri="{FF2B5EF4-FFF2-40B4-BE49-F238E27FC236}">
                <a16:creationId xmlns:a16="http://schemas.microsoft.com/office/drawing/2014/main" id="{E51D9F0E-54F9-37C6-DC8A-7B65E5D5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50" y="6416675"/>
            <a:ext cx="231775" cy="2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572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Širokoúhlá obrazovka</PresentationFormat>
  <Paragraphs>137</Paragraphs>
  <Slides>8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Custom</vt:lpstr>
      <vt:lpstr>Detekce ZDRAVOSTI LISTŮ ROSTLIN POMOCÍ CNN</vt:lpstr>
      <vt:lpstr>Cíle projektu</vt:lpstr>
      <vt:lpstr>Připrava datové sady</vt:lpstr>
      <vt:lpstr>Trénování modelu</vt:lpstr>
      <vt:lpstr>Vývoj modelu podle historIE</vt:lpstr>
      <vt:lpstr>Matice záměn modelu</vt:lpstr>
      <vt:lpstr>VytVoření grafického rozhraní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276</cp:revision>
  <dcterms:created xsi:type="dcterms:W3CDTF">2025-05-22T22:04:07Z</dcterms:created>
  <dcterms:modified xsi:type="dcterms:W3CDTF">2025-05-22T23:13:43Z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