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322" r:id="rId3"/>
    <p:sldId id="503" r:id="rId4"/>
    <p:sldId id="505" r:id="rId5"/>
    <p:sldId id="506" r:id="rId6"/>
    <p:sldId id="507" r:id="rId7"/>
    <p:sldId id="319" r:id="rId8"/>
    <p:sldId id="318" r:id="rId9"/>
    <p:sldId id="320" r:id="rId11"/>
    <p:sldId id="483" r:id="rId12"/>
    <p:sldId id="499" r:id="rId13"/>
    <p:sldId id="500" r:id="rId14"/>
    <p:sldId id="531" r:id="rId15"/>
    <p:sldId id="532" r:id="rId16"/>
    <p:sldId id="501" r:id="rId17"/>
    <p:sldId id="529" r:id="rId18"/>
    <p:sldId id="530" r:id="rId19"/>
    <p:sldId id="533" r:id="rId20"/>
    <p:sldId id="53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518C"/>
    <a:srgbClr val="314F86"/>
    <a:srgbClr val="2E4978"/>
    <a:srgbClr val="3F63A1"/>
    <a:srgbClr val="D0D3DB"/>
    <a:srgbClr val="283F67"/>
    <a:srgbClr val="4B4E99"/>
    <a:srgbClr val="3C3F8E"/>
    <a:srgbClr val="173AA1"/>
    <a:srgbClr val="571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66"/>
  </p:normalViewPr>
  <p:slideViewPr>
    <p:cSldViewPr snapToGrid="0" snapToObjects="1">
      <p:cViewPr varScale="1">
        <p:scale>
          <a:sx n="81" d="100"/>
          <a:sy n="81" d="100"/>
        </p:scale>
        <p:origin x="20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最新版本下载链接地址（下载</a:t>
            </a:r>
            <a:r>
              <a:rPr lang="zh-CN" altLang="en-US"/>
              <a:t>压缩包）</a:t>
            </a:r>
            <a:endParaRPr lang="en-US" altLang="zh-CN"/>
          </a:p>
          <a:p>
            <a:r>
              <a:rPr lang="zh-CN" altLang="en-US"/>
              <a:t>https://github.com/protocolbuffers/protobuf/releases/latest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git</a:t>
            </a:r>
            <a:r>
              <a:rPr lang="zh-CN" altLang="en-US"/>
              <a:t>仓库</a:t>
            </a:r>
            <a:r>
              <a:rPr lang="zh-CN" altLang="en-US"/>
              <a:t>下载</a:t>
            </a:r>
            <a:endParaRPr lang="zh-CN" altLang="en-US"/>
          </a:p>
          <a:p>
            <a:r>
              <a:rPr lang="zh-CN" altLang="en-US"/>
              <a:t>git clone https://github.com/protocolbuffers/protobuf.git</a:t>
            </a:r>
            <a:endParaRPr lang="zh-CN" altLang="en-US"/>
          </a:p>
          <a:p>
            <a:r>
              <a:rPr lang="zh-CN" altLang="en-US"/>
              <a:t>cd protobuf</a:t>
            </a:r>
            <a:endParaRPr lang="zh-CN" altLang="en-US"/>
          </a:p>
          <a:p>
            <a:r>
              <a:rPr lang="zh-CN" altLang="en-US"/>
              <a:t>git submodule update --init --recursive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环境准备（</a:t>
            </a:r>
            <a:r>
              <a:rPr lang="en-US" altLang="zh-CN"/>
              <a:t>Ubuntu/Debian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>
                <a:sym typeface="+mn-ea"/>
              </a:rPr>
              <a:t>$ sudo apt-get install autoconf automake libtool curl make g++ unzip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源码安装：</a:t>
            </a:r>
            <a:r>
              <a:rPr lang="en-US" altLang="zh-CN"/>
              <a:t> </a:t>
            </a:r>
            <a:endParaRPr lang="en-US" altLang="zh-CN"/>
          </a:p>
          <a:p>
            <a:r>
              <a:rPr lang="zh-CN" altLang="en-US">
                <a:sym typeface="+mn-ea"/>
              </a:rPr>
              <a:t>./autogen.sh</a:t>
            </a:r>
            <a:endParaRPr lang="en-US" altLang="zh-CN"/>
          </a:p>
          <a:p>
            <a:r>
              <a:rPr lang="en-US" altLang="zh-CN"/>
              <a:t> ./configure  </a:t>
            </a:r>
            <a:endParaRPr lang="en-US" altLang="zh-CN"/>
          </a:p>
          <a:p>
            <a:r>
              <a:rPr lang="en-US" altLang="zh-CN"/>
              <a:t> make</a:t>
            </a:r>
            <a:endParaRPr lang="en-US" altLang="zh-CN"/>
          </a:p>
          <a:p>
            <a:r>
              <a:rPr lang="en-US" altLang="zh-CN"/>
              <a:t> make check</a:t>
            </a:r>
            <a:endParaRPr lang="en-US" altLang="zh-CN"/>
          </a:p>
          <a:p>
            <a:r>
              <a:rPr lang="en-US" altLang="zh-CN"/>
              <a:t> sudo make install</a:t>
            </a:r>
            <a:endParaRPr lang="en-US" altLang="zh-CN"/>
          </a:p>
          <a:p>
            <a:r>
              <a:rPr lang="en-US" altLang="zh-CN"/>
              <a:t> sudo ldconfig 		# refresh shared library cache.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5. </a:t>
            </a:r>
            <a:r>
              <a:rPr lang="zh-CN" altLang="en-US"/>
              <a:t>在第</a:t>
            </a:r>
            <a:r>
              <a:rPr lang="en-US" altLang="zh-CN"/>
              <a:t>4</a:t>
            </a:r>
            <a:r>
              <a:rPr lang="zh-CN" altLang="en-US"/>
              <a:t>步中，如果想要指定库的安装路径，可以按如下方式操作，比如说要将其放在</a:t>
            </a:r>
            <a:r>
              <a:rPr lang="en-US" altLang="zh-CN"/>
              <a:t>/usr </a:t>
            </a:r>
            <a:r>
              <a:rPr lang="zh-CN" altLang="en-US"/>
              <a:t>路径</a:t>
            </a:r>
            <a:r>
              <a:rPr lang="zh-CN" altLang="en-US"/>
              <a:t>之下</a:t>
            </a:r>
            <a:endParaRPr lang="zh-CN" altLang="en-US"/>
          </a:p>
          <a:p>
            <a:r>
              <a:rPr lang="zh-CN" altLang="en-US"/>
              <a:t>./configure --prefix=/usr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4E6521-3772-1A49-B8DB-1524D6377A8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1DBCD1-CB50-3040-88C6-C052A463E31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4E6521-3772-1A49-B8DB-1524D6377A8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1DBCD1-CB50-3040-88C6-C052A463E31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4E6521-3772-1A49-B8DB-1524D6377A8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1DBCD1-CB50-3040-88C6-C052A463E31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4E6521-3772-1A49-B8DB-1524D6377A8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1DBCD1-CB50-3040-88C6-C052A463E31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4E6521-3772-1A49-B8DB-1524D6377A8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1DBCD1-CB50-3040-88C6-C052A463E31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4E6521-3772-1A49-B8DB-1524D6377A8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1DBCD1-CB50-3040-88C6-C052A463E31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4E6521-3772-1A49-B8DB-1524D6377A8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1DBCD1-CB50-3040-88C6-C052A463E31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4E6521-3772-1A49-B8DB-1524D6377A8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1DBCD1-CB50-3040-88C6-C052A463E31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4E6521-3772-1A49-B8DB-1524D6377A8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1DBCD1-CB50-3040-88C6-C052A463E31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4E6521-3772-1A49-B8DB-1524D6377A8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1DBCD1-CB50-3040-88C6-C052A463E31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副本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8900" y="90805"/>
            <a:ext cx="1682115" cy="4413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34.png"/><Relationship Id="rId11" Type="http://schemas.openxmlformats.org/officeDocument/2006/relationships/image" Target="../media/image33.png"/><Relationship Id="rId10" Type="http://schemas.openxmlformats.org/officeDocument/2006/relationships/image" Target="../media/image32.png"/><Relationship Id="rId1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1.png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64.png"/><Relationship Id="rId7" Type="http://schemas.openxmlformats.org/officeDocument/2006/relationships/image" Target="../media/image63.png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developers.google.com/protocol-buffers" TargetMode="Externa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6475" y="1414780"/>
            <a:ext cx="7639685" cy="40284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048250" y="1948815"/>
            <a:ext cx="20980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4800" b="1" spc="-150" dirty="0">
                <a:solidFill>
                  <a:schemeClr val="bg1"/>
                </a:solidFill>
                <a:latin typeface="Lantinghei SC Demibold" panose="02000000000000000000" charset="-122"/>
                <a:ea typeface="Lantinghei SC Demibold" panose="02000000000000000000" charset="-122"/>
              </a:rPr>
              <a:t>FOUR</a:t>
            </a:r>
            <a:endParaRPr kumimoji="1" lang="en-US" altLang="zh-CN" sz="4800" b="1" spc="-150" dirty="0">
              <a:solidFill>
                <a:schemeClr val="bg1"/>
              </a:solidFill>
              <a:latin typeface="Lantinghei SC Demibold" panose="02000000000000000000" charset="-122"/>
              <a:ea typeface="Lantinghei SC Demibold" panose="020000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67125" y="3034030"/>
            <a:ext cx="48596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5400" b="1" dirty="0">
                <a:solidFill>
                  <a:schemeClr val="bg1"/>
                </a:solidFill>
                <a:latin typeface="Lantinghei SC Demibold" panose="02000000000000000000" charset="-122"/>
                <a:ea typeface="Lantinghei SC Demibold" panose="02000000000000000000" charset="-122"/>
              </a:rPr>
              <a:t>Protobuf</a:t>
            </a:r>
            <a:r>
              <a:rPr kumimoji="1" lang="zh-CN" altLang="en-US" sz="5400" b="1" dirty="0">
                <a:solidFill>
                  <a:schemeClr val="bg1"/>
                </a:solidFill>
                <a:latin typeface="Lantinghei SC Demibold" panose="02000000000000000000" charset="-122"/>
                <a:ea typeface="Lantinghei SC Demibold" panose="02000000000000000000" charset="-122"/>
              </a:rPr>
              <a:t>学习</a:t>
            </a:r>
            <a:endParaRPr kumimoji="1" lang="zh-CN" altLang="en-US" sz="5400" b="1" dirty="0">
              <a:solidFill>
                <a:schemeClr val="bg1"/>
              </a:solidFill>
              <a:latin typeface="Lantinghei SC Demibold" panose="02000000000000000000" charset="-122"/>
              <a:ea typeface="Lantinghei SC Demibold" panose="02000000000000000000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726940" y="2778760"/>
            <a:ext cx="2738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1000" y="6237605"/>
            <a:ext cx="11430000" cy="27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7660" y="6224270"/>
            <a:ext cx="33743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关注微信公众号：王道在线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90000" y="6219825"/>
            <a:ext cx="3691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王道论坛网址：</a:t>
            </a:r>
            <a:r>
              <a:rPr lang="en-US" altLang="zh-CN" sz="1400">
                <a:solidFill>
                  <a:schemeClr val="bg1"/>
                </a:solidFill>
              </a:rPr>
              <a:t>www.cskaoyan.com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838200" y="344805"/>
            <a:ext cx="10515600" cy="1325563"/>
          </a:xfrm>
        </p:spPr>
        <p:txBody>
          <a:bodyPr vert="horz" wrap="square" lIns="91440" tIns="45720" rIns="91440" bIns="45720" anchor="ctr"/>
          <a:p>
            <a:pPr>
              <a:buNone/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消息的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定义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342515"/>
            <a:ext cx="3956685" cy="19742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49910" y="4941570"/>
            <a:ext cx="896048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1. </a:t>
            </a:r>
            <a:r>
              <a:rPr lang="zh-CN" altLang="en-US" sz="2400" b="1"/>
              <a:t>第一行表示要采用</a:t>
            </a:r>
            <a:r>
              <a:rPr lang="en-US" altLang="zh-CN" sz="2400" b="1"/>
              <a:t>proto3</a:t>
            </a:r>
            <a:r>
              <a:rPr lang="zh-CN" altLang="en-US" sz="2400" b="1"/>
              <a:t>的语法规则定义</a:t>
            </a:r>
            <a:r>
              <a:rPr lang="en-US" altLang="zh-CN" sz="2400" b="1"/>
              <a:t>message</a:t>
            </a:r>
            <a:endParaRPr lang="en-US" altLang="zh-CN" sz="2400" b="1"/>
          </a:p>
          <a:p>
            <a:r>
              <a:rPr lang="en-US" altLang="zh-CN" sz="2400" b="1"/>
              <a:t>2. </a:t>
            </a:r>
            <a:r>
              <a:rPr lang="zh-CN" altLang="en-US" sz="2400" b="1"/>
              <a:t>如果不指定，</a:t>
            </a:r>
            <a:r>
              <a:rPr lang="en-US" altLang="zh-CN" sz="2400" b="1"/>
              <a:t>protoc</a:t>
            </a:r>
            <a:r>
              <a:rPr lang="zh-CN" altLang="en-US" sz="2400" b="1"/>
              <a:t>编译器会默认采用</a:t>
            </a:r>
            <a:r>
              <a:rPr lang="en-US" altLang="zh-CN" sz="2400" b="1"/>
              <a:t>proto2</a:t>
            </a:r>
            <a:r>
              <a:rPr lang="zh-CN" altLang="en-US" sz="2400" b="1"/>
              <a:t>的语法规则处理</a:t>
            </a:r>
            <a:endParaRPr lang="en-US" altLang="zh-CN"/>
          </a:p>
          <a:p>
            <a:r>
              <a:rPr lang="en-US" altLang="zh-CN"/>
              <a:t>  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565650" y="344805"/>
            <a:ext cx="67881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400" b="1"/>
              <a:t>如示例：</a:t>
            </a:r>
            <a:r>
              <a:rPr lang="en-US" altLang="zh-CN" sz="2400" b="1"/>
              <a:t>SearchRequest</a:t>
            </a:r>
            <a:r>
              <a:rPr lang="zh-CN" altLang="en-US" sz="2400" b="1"/>
              <a:t>定义了三个字段</a:t>
            </a:r>
            <a:endParaRPr lang="zh-CN" altLang="en-US" sz="2400" b="1"/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400" b="1"/>
              <a:t>每个字段有一个类型和名字</a:t>
            </a:r>
            <a:endParaRPr lang="zh-CN" altLang="en-US" sz="2400" b="1"/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400" b="1"/>
              <a:t>并且每一个字段定义了一个唯一的</a:t>
            </a:r>
            <a:r>
              <a:rPr lang="zh-CN" altLang="en-US" sz="2400" b="1">
                <a:solidFill>
                  <a:srgbClr val="FF0000"/>
                </a:solidFill>
              </a:rPr>
              <a:t>数字标识号</a:t>
            </a:r>
            <a:endParaRPr lang="en-US" altLang="zh-CN" sz="2400" b="1"/>
          </a:p>
          <a:p>
            <a:endParaRPr lang="en-US" altLang="zh-CN"/>
          </a:p>
          <a:p>
            <a:r>
              <a:rPr lang="en-US" altLang="zh-CN"/>
              <a:t>   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50130" y="1670685"/>
            <a:ext cx="696087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400" b="1">
                <a:solidFill>
                  <a:schemeClr val="tx1"/>
                </a:solidFill>
              </a:rPr>
              <a:t>这些</a:t>
            </a:r>
            <a:r>
              <a:rPr lang="zh-CN" altLang="en-US" sz="2400" b="1">
                <a:solidFill>
                  <a:srgbClr val="FF0000"/>
                </a:solidFill>
              </a:rPr>
              <a:t>数字标识号</a:t>
            </a:r>
            <a:r>
              <a:rPr lang="zh-CN" altLang="en-US" sz="2400" b="1">
                <a:solidFill>
                  <a:schemeClr val="tx1"/>
                </a:solidFill>
              </a:rPr>
              <a:t>是用来在消息的二进制格式中识别各个字段的，一旦开始使用就不能够再改变</a:t>
            </a:r>
            <a:endParaRPr lang="zh-CN" altLang="en-US" sz="2400" b="1">
              <a:solidFill>
                <a:schemeClr val="tx1"/>
              </a:solidFill>
            </a:endParaRPr>
          </a:p>
          <a:p>
            <a:endParaRPr lang="en-US" altLang="zh-CN"/>
          </a:p>
          <a:p>
            <a:r>
              <a:rPr lang="en-US" altLang="zh-CN"/>
              <a:t>   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052695" y="2722245"/>
            <a:ext cx="69608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注意：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取值范围</a:t>
            </a:r>
            <a:r>
              <a:rPr lang="en-US" altLang="zh-CN">
                <a:sym typeface="+mn-ea"/>
              </a:rPr>
              <a:t>  [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1, 2^29 - 1</a:t>
            </a:r>
            <a:r>
              <a:rPr lang="en-US" altLang="zh-CN">
                <a:sym typeface="+mn-ea"/>
              </a:rPr>
              <a:t>]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[1,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15]</a:t>
            </a:r>
            <a:r>
              <a:rPr lang="en-US" altLang="zh-CN">
                <a:solidFill>
                  <a:srgbClr val="FF0000"/>
                </a:solidFill>
              </a:rPr>
              <a:t>        </a:t>
            </a:r>
            <a:r>
              <a:rPr lang="zh-CN" altLang="en-US">
                <a:solidFill>
                  <a:srgbClr val="FF0000"/>
                </a:solidFill>
              </a:rPr>
              <a:t>在编码的时候会占用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个字节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[16,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2047]</a:t>
            </a:r>
            <a:r>
              <a:rPr lang="en-US" altLang="zh-CN">
                <a:solidFill>
                  <a:srgbClr val="FF0000"/>
                </a:solidFill>
              </a:rPr>
              <a:t>   </a:t>
            </a:r>
            <a:r>
              <a:rPr lang="zh-CN" altLang="en-US">
                <a:solidFill>
                  <a:srgbClr val="FF0000"/>
                </a:solidFill>
              </a:rPr>
              <a:t>在编码的时候占用2个字节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应该为那些频繁出现的消息元素保留 [1,15]之内的标识号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不可以使用其中的[19000－19999]的标识号， Protobuf协议实现中对这些进行了预留</a:t>
            </a:r>
            <a:endParaRPr lang="zh-CN" altLang="en-US"/>
          </a:p>
          <a:p>
            <a:r>
              <a:rPr lang="en-US" altLang="zh-CN"/>
              <a:t>   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1000" y="6237605"/>
            <a:ext cx="11430000" cy="27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7660" y="6224270"/>
            <a:ext cx="33743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关注微信公众号：王道在线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90000" y="6219825"/>
            <a:ext cx="3691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王道论坛网址：</a:t>
            </a:r>
            <a:r>
              <a:rPr lang="en-US" altLang="zh-CN" sz="1400">
                <a:solidFill>
                  <a:schemeClr val="bg1"/>
                </a:solidFill>
              </a:rPr>
              <a:t>www.cskaoyan.com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838200" y="344805"/>
            <a:ext cx="10515600" cy="1325563"/>
          </a:xfrm>
        </p:spPr>
        <p:txBody>
          <a:bodyPr vert="horz" wrap="square" lIns="91440" tIns="45720" rIns="91440" bIns="45720" anchor="ctr"/>
          <a:p>
            <a:pPr>
              <a:buNone/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类型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4765" y="819785"/>
            <a:ext cx="5424805" cy="375920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838200" y="1485900"/>
            <a:ext cx="3874135" cy="4563110"/>
            <a:chOff x="1279" y="2362"/>
            <a:chExt cx="5632" cy="7031"/>
          </a:xfrm>
        </p:grpSpPr>
        <p:pic>
          <p:nvPicPr>
            <p:cNvPr id="8" name="图片 7" descr="snipaste_20210520_14525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0" y="4692"/>
              <a:ext cx="5549" cy="439"/>
            </a:xfrm>
            <a:prstGeom prst="rect">
              <a:avLst/>
            </a:prstGeom>
          </p:spPr>
        </p:pic>
        <p:pic>
          <p:nvPicPr>
            <p:cNvPr id="9" name="图片 8" descr="snipaste_20210520_1454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9" y="5131"/>
              <a:ext cx="5632" cy="426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0" y="2362"/>
              <a:ext cx="5550" cy="870"/>
            </a:xfrm>
            <a:prstGeom prst="rect">
              <a:avLst/>
            </a:prstGeom>
          </p:spPr>
        </p:pic>
        <p:pic>
          <p:nvPicPr>
            <p:cNvPr id="11" name="图片 10" descr="snipaste_20210520_1452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20" y="3232"/>
              <a:ext cx="5550" cy="1460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6374765" y="1507490"/>
            <a:ext cx="4130040" cy="4283710"/>
            <a:chOff x="8292" y="2362"/>
            <a:chExt cx="5565" cy="6475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07" y="2362"/>
              <a:ext cx="5550" cy="87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07" y="3232"/>
              <a:ext cx="5550" cy="128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07" y="4512"/>
              <a:ext cx="5550" cy="98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07" y="5492"/>
              <a:ext cx="5550" cy="440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07" y="5932"/>
              <a:ext cx="5550" cy="102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292" y="6917"/>
              <a:ext cx="5550" cy="440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292" y="7357"/>
              <a:ext cx="5550" cy="1020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292" y="8377"/>
              <a:ext cx="5550" cy="460"/>
            </a:xfrm>
            <a:prstGeom prst="rect">
              <a:avLst/>
            </a:prstGeom>
          </p:spPr>
        </p:pic>
      </p:grpSp>
      <p:sp>
        <p:nvSpPr>
          <p:cNvPr id="22" name="文本框 21"/>
          <p:cNvSpPr txBox="1"/>
          <p:nvPr/>
        </p:nvSpPr>
        <p:spPr>
          <a:xfrm>
            <a:off x="3124835" y="673735"/>
            <a:ext cx="30137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solidFill>
                  <a:srgbClr val="FF0000"/>
                </a:solidFill>
              </a:rPr>
              <a:t>Scalar Value Types</a:t>
            </a:r>
            <a:endParaRPr lang="en-US" altLang="zh-CN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1000" y="6237605"/>
            <a:ext cx="11430000" cy="27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7660" y="6224270"/>
            <a:ext cx="33743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关注微信公众号：王道在线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90000" y="6219825"/>
            <a:ext cx="3691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王道论坛网址：</a:t>
            </a:r>
            <a:r>
              <a:rPr lang="en-US" altLang="zh-CN" sz="1400">
                <a:solidFill>
                  <a:schemeClr val="bg1"/>
                </a:solidFill>
              </a:rPr>
              <a:t>www.cskaoyan.com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838200" y="344805"/>
            <a:ext cx="10515600" cy="1325563"/>
          </a:xfrm>
        </p:spPr>
        <p:txBody>
          <a:bodyPr vert="horz" wrap="square" lIns="91440" tIns="45720" rIns="91440" bIns="45720" anchor="ctr"/>
          <a:p>
            <a:pPr>
              <a:buNone/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类型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146300"/>
            <a:ext cx="3510915" cy="360235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3025"/>
            <a:ext cx="2835275" cy="70612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585" y="2871470"/>
            <a:ext cx="6786880" cy="33147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585" y="3712845"/>
            <a:ext cx="7304405" cy="55499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4860" y="978535"/>
            <a:ext cx="4060825" cy="3644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0425" y="1345565"/>
            <a:ext cx="6084570" cy="48069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4860" y="2146300"/>
            <a:ext cx="2244725" cy="431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1000" y="6237605"/>
            <a:ext cx="11430000" cy="27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7660" y="6224270"/>
            <a:ext cx="33743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关注微信公众号：王道在线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90000" y="6219825"/>
            <a:ext cx="3691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王道论坛网址：</a:t>
            </a:r>
            <a:r>
              <a:rPr lang="en-US" altLang="zh-CN" sz="1400">
                <a:solidFill>
                  <a:schemeClr val="bg1"/>
                </a:solidFill>
              </a:rPr>
              <a:t>www.cskaoyan.com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838200" y="344805"/>
            <a:ext cx="10515600" cy="1325563"/>
          </a:xfrm>
        </p:spPr>
        <p:txBody>
          <a:bodyPr vert="horz" wrap="square" lIns="91440" tIns="45720" rIns="91440" bIns="45720" anchor="ctr"/>
          <a:p>
            <a:pPr>
              <a:buNone/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指定字段规则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5715" y="1691005"/>
            <a:ext cx="9050020" cy="20180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715" y="4078605"/>
            <a:ext cx="8370570" cy="5524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1000" y="6237605"/>
            <a:ext cx="11430000" cy="27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7660" y="6224270"/>
            <a:ext cx="33743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关注微信公众号：王道在线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90000" y="6219825"/>
            <a:ext cx="3691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王道论坛网址：</a:t>
            </a:r>
            <a:r>
              <a:rPr lang="en-US" altLang="zh-CN" sz="1400">
                <a:solidFill>
                  <a:schemeClr val="bg1"/>
                </a:solidFill>
              </a:rPr>
              <a:t>www.cskaoyan.com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838200" y="344805"/>
            <a:ext cx="10515600" cy="1325563"/>
          </a:xfrm>
        </p:spPr>
        <p:txBody>
          <a:bodyPr vert="horz" wrap="square" lIns="91440" tIns="45720" rIns="91440" bIns="45720" anchor="ctr"/>
          <a:p>
            <a:pPr>
              <a:buNone/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默认值和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注释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9595" y="2900680"/>
            <a:ext cx="7175500" cy="2624455"/>
          </a:xfrm>
          <a:prstGeom prst="rect">
            <a:avLst/>
          </a:prstGeom>
        </p:spPr>
      </p:pic>
      <p:pic>
        <p:nvPicPr>
          <p:cNvPr id="9" name="图片 8" descr="snipaste_20210520_1500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015" y="2070735"/>
            <a:ext cx="5994400" cy="16192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69595" y="2232025"/>
            <a:ext cx="26943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默认值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08015" y="1210310"/>
            <a:ext cx="1073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注释</a:t>
            </a:r>
            <a:endParaRPr lang="zh-CN" altLang="en-US" sz="2400" b="1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1000" y="6237605"/>
            <a:ext cx="11430000" cy="27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7660" y="6224270"/>
            <a:ext cx="33743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关注微信公众号：王道在线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90000" y="6219825"/>
            <a:ext cx="3691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王道论坛网址：</a:t>
            </a:r>
            <a:r>
              <a:rPr lang="en-US" altLang="zh-CN" sz="1400">
                <a:solidFill>
                  <a:schemeClr val="bg1"/>
                </a:solidFill>
              </a:rPr>
              <a:t>www.cskaoyan.com</a:t>
            </a:r>
            <a:endParaRPr lang="en-US" altLang="zh-CN" sz="14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0" y="1357630"/>
            <a:ext cx="3003550" cy="400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2153285"/>
            <a:ext cx="4505325" cy="25520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210" y="1351280"/>
            <a:ext cx="1670050" cy="406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1210" y="2063115"/>
            <a:ext cx="4100830" cy="22783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1210" y="4925060"/>
            <a:ext cx="4180840" cy="9893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1000" y="6237605"/>
            <a:ext cx="11430000" cy="27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7660" y="6224270"/>
            <a:ext cx="33743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关注微信公众号：王道在线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90000" y="6219825"/>
            <a:ext cx="3691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王道论坛网址：</a:t>
            </a:r>
            <a:r>
              <a:rPr lang="en-US" altLang="zh-CN" sz="1400">
                <a:solidFill>
                  <a:schemeClr val="bg1"/>
                </a:solidFill>
              </a:rPr>
              <a:t>www.cskaoyan.com</a:t>
            </a:r>
            <a:endParaRPr lang="en-US" altLang="zh-CN" sz="140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375" y="3151505"/>
            <a:ext cx="4624070" cy="215265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2872105" y="1190625"/>
            <a:ext cx="8938895" cy="814705"/>
            <a:chOff x="5457" y="2394"/>
            <a:chExt cx="10450" cy="93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57" y="2394"/>
              <a:ext cx="10450" cy="4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74" y="2922"/>
              <a:ext cx="3630" cy="410"/>
            </a:xfrm>
            <a:prstGeom prst="rect">
              <a:avLst/>
            </a:prstGeom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0260" y="2472055"/>
            <a:ext cx="6746875" cy="437515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6172835" y="3524250"/>
            <a:ext cx="5006975" cy="1202690"/>
            <a:chOff x="10047" y="4662"/>
            <a:chExt cx="4690" cy="948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47" y="4662"/>
              <a:ext cx="4690" cy="38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557" y="5190"/>
              <a:ext cx="3180" cy="420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962660" y="1190625"/>
            <a:ext cx="17449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Oneof</a:t>
            </a:r>
            <a:endParaRPr lang="en-US" altLang="zh-CN" sz="3200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1000" y="6237605"/>
            <a:ext cx="11430000" cy="27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7660" y="6224270"/>
            <a:ext cx="33743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关注微信公众号：王道在线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90000" y="6219825"/>
            <a:ext cx="3691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王道论坛网址：</a:t>
            </a:r>
            <a:r>
              <a:rPr lang="en-US" altLang="zh-CN" sz="1400">
                <a:solidFill>
                  <a:schemeClr val="bg1"/>
                </a:solidFill>
              </a:rPr>
              <a:t>www.cskaoyan.com</a:t>
            </a:r>
            <a:endParaRPr lang="en-US" altLang="zh-CN" sz="140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9975" y="1671320"/>
            <a:ext cx="4789805" cy="4324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485" y="2453005"/>
            <a:ext cx="3270250" cy="2603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485" y="2853055"/>
            <a:ext cx="2127250" cy="23495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594485" y="3440430"/>
            <a:ext cx="3873500" cy="225425"/>
            <a:chOff x="2511" y="5418"/>
            <a:chExt cx="6100" cy="355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11" y="5433"/>
              <a:ext cx="3210" cy="34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21" y="5418"/>
              <a:ext cx="2890" cy="310"/>
            </a:xfrm>
            <a:prstGeom prst="rect">
              <a:avLst/>
            </a:prstGeom>
          </p:spPr>
        </p:pic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5905" y="3945890"/>
            <a:ext cx="2571750" cy="3048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6190" y="1234440"/>
            <a:ext cx="3270250" cy="13208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rcRect l="26982" t="41337" r="26593" b="34093"/>
          <a:stretch>
            <a:fillRect/>
          </a:stretch>
        </p:blipFill>
        <p:spPr>
          <a:xfrm>
            <a:off x="6230620" y="1685925"/>
            <a:ext cx="985520" cy="41783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962660" y="871855"/>
            <a:ext cx="17449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M</a:t>
            </a:r>
            <a:r>
              <a:rPr lang="en-US" altLang="zh-CN" sz="3200" b="1"/>
              <a:t>ap</a:t>
            </a:r>
            <a:endParaRPr lang="en-US" altLang="zh-CN" sz="32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1000" y="6237605"/>
            <a:ext cx="11430000" cy="27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7660" y="6224270"/>
            <a:ext cx="33743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关注微信公众号：王道在线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90000" y="6219825"/>
            <a:ext cx="3691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王道论坛网址：</a:t>
            </a:r>
            <a:r>
              <a:rPr lang="en-US" altLang="zh-CN" sz="1400">
                <a:solidFill>
                  <a:schemeClr val="bg1"/>
                </a:solidFill>
              </a:rPr>
              <a:t>www.cskaoyan.com</a:t>
            </a:r>
            <a:endParaRPr lang="en-US" altLang="zh-CN" sz="140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3175" y="1717040"/>
            <a:ext cx="3069590" cy="7353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175" y="2661285"/>
            <a:ext cx="3888105" cy="17849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875" y="5005705"/>
            <a:ext cx="10485755" cy="8020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58875" y="909955"/>
            <a:ext cx="3097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Package</a:t>
            </a:r>
            <a:endParaRPr lang="en-US" altLang="zh-CN" sz="36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1000" y="6237605"/>
            <a:ext cx="11430000" cy="27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7660" y="6224270"/>
            <a:ext cx="33743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关注微信公众号：王道在线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90000" y="6219825"/>
            <a:ext cx="3691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王道论坛网址：</a:t>
            </a:r>
            <a:r>
              <a:rPr lang="en-US" altLang="zh-CN" sz="1400">
                <a:solidFill>
                  <a:schemeClr val="bg1"/>
                </a:solidFill>
              </a:rPr>
              <a:t>www.cskaoyan.com</a:t>
            </a:r>
            <a:endParaRPr lang="en-US" altLang="zh-CN" sz="14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2370" y="1298575"/>
            <a:ext cx="6707505" cy="3779520"/>
          </a:xfrm>
          <a:prstGeom prst="rect">
            <a:avLst/>
          </a:prstGeom>
        </p:spPr>
      </p:pic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838200" y="354965"/>
            <a:ext cx="10515600" cy="1325563"/>
          </a:xfrm>
        </p:spPr>
        <p:txBody>
          <a:bodyPr vert="horz" wrap="square" lIns="91440" tIns="45720" rIns="91440" bIns="45720" anchor="ctr"/>
          <a:p>
            <a:pPr>
              <a:buNone/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序列化与反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序列化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9795" y="1539240"/>
            <a:ext cx="32537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1. </a:t>
            </a:r>
            <a:r>
              <a:rPr lang="zh-CN" altLang="en-US" sz="2800" b="1"/>
              <a:t>序列化：</a:t>
            </a:r>
            <a:endParaRPr lang="zh-CN" altLang="en-US" sz="2800" b="1"/>
          </a:p>
          <a:p>
            <a:r>
              <a:rPr lang="zh-CN" altLang="en-US" sz="2000" b="1">
                <a:solidFill>
                  <a:srgbClr val="FF0000"/>
                </a:solidFill>
              </a:rPr>
              <a:t>把（</a:t>
            </a:r>
            <a:r>
              <a:rPr lang="zh-CN" altLang="en-US" sz="2000" b="1">
                <a:solidFill>
                  <a:srgbClr val="FF0000"/>
                </a:solidFill>
              </a:rPr>
              <a:t>内存）对象转换为字节序列的过程，称为对象的序列化</a:t>
            </a:r>
            <a:endParaRPr lang="zh-CN" altLang="en-US" sz="2000" b="1">
              <a:solidFill>
                <a:srgbClr val="FF0000"/>
              </a:solidFill>
            </a:endParaRPr>
          </a:p>
          <a:p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9795" y="3225800"/>
            <a:ext cx="34455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2. </a:t>
            </a:r>
            <a:r>
              <a:rPr lang="zh-CN" altLang="en-US" sz="2800" b="1"/>
              <a:t>反序列化：</a:t>
            </a:r>
            <a:endParaRPr lang="zh-CN" altLang="en-US" sz="2800" b="1"/>
          </a:p>
          <a:p>
            <a:r>
              <a:rPr lang="zh-CN" altLang="en-US" sz="2000" b="1">
                <a:solidFill>
                  <a:srgbClr val="FF0000"/>
                </a:solidFill>
              </a:rPr>
              <a:t>把字节序列恢复为对象的过程，称为对象的反序列化</a:t>
            </a:r>
            <a:endParaRPr lang="zh-CN" altLang="en-US" sz="2800" b="1">
              <a:solidFill>
                <a:srgbClr val="FF0000"/>
              </a:solidFill>
            </a:endParaRPr>
          </a:p>
          <a:p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9795" y="4947920"/>
            <a:ext cx="8178165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3. </a:t>
            </a:r>
            <a:r>
              <a:rPr lang="zh-CN" altLang="en-US" sz="2800" b="1"/>
              <a:t>什么时候</a:t>
            </a:r>
            <a:r>
              <a:rPr lang="zh-CN" altLang="en-US" sz="2800" b="1"/>
              <a:t>需要序列化？</a:t>
            </a:r>
            <a:endParaRPr lang="zh-CN" altLang="en-US" sz="28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rgbClr val="FF0000"/>
                </a:solidFill>
              </a:rPr>
              <a:t>当需要把内存中的对象状态保存到一个文件中或者数据库中的时候</a:t>
            </a:r>
            <a:endParaRPr lang="zh-CN" altLang="en-US" sz="2000" b="1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rgbClr val="FF0000"/>
                </a:solidFill>
              </a:rPr>
              <a:t>当需要用套接字在网络中传送对象的时候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1000" y="6237605"/>
            <a:ext cx="11430000" cy="27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7660" y="6224270"/>
            <a:ext cx="33743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关注微信公众号：王道在线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90000" y="6219825"/>
            <a:ext cx="3691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王道论坛网址：</a:t>
            </a:r>
            <a:r>
              <a:rPr lang="en-US" altLang="zh-CN" sz="1400">
                <a:solidFill>
                  <a:schemeClr val="bg1"/>
                </a:solidFill>
              </a:rPr>
              <a:t>www.cskaoyan.com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838200" y="344805"/>
            <a:ext cx="10515600" cy="1325563"/>
          </a:xfrm>
        </p:spPr>
        <p:txBody>
          <a:bodyPr vert="horz" wrap="square" lIns="91440" tIns="45720" rIns="91440" bIns="45720" anchor="ctr"/>
          <a:p>
            <a:pPr>
              <a:buNone/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为什么要使用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Protocol Buffer?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0860" y="3818255"/>
            <a:ext cx="8436610" cy="217868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51205" y="1416685"/>
            <a:ext cx="9719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XML</a:t>
            </a:r>
            <a:r>
              <a:rPr lang="zh-CN" altLang="en-US"/>
              <a:t>：</a:t>
            </a:r>
            <a:r>
              <a:rPr lang="en-US" altLang="zh-CN"/>
              <a:t>(</a:t>
            </a:r>
            <a:r>
              <a:rPr lang="en-US" altLang="zh-CN">
                <a:solidFill>
                  <a:srgbClr val="FF0000"/>
                </a:solidFill>
              </a:rPr>
              <a:t>eXtensible Markup Language</a:t>
            </a:r>
            <a:r>
              <a:rPr lang="en-US" altLang="zh-CN"/>
              <a:t>)  </a:t>
            </a:r>
            <a:r>
              <a:rPr lang="zh-CN" altLang="en-US"/>
              <a:t>可扩展标记语言，是一种通用和重量级的数据交换格式</a:t>
            </a:r>
            <a:r>
              <a:rPr lang="en-US" altLang="zh-CN"/>
              <a:t>   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51205" y="2315210"/>
            <a:ext cx="97110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JSON</a:t>
            </a:r>
            <a:r>
              <a:rPr lang="en-US" altLang="zh-CN"/>
              <a:t>:</a:t>
            </a:r>
            <a:r>
              <a:rPr lang="zh-CN" altLang="en-US"/>
              <a:t>（</a:t>
            </a:r>
            <a:r>
              <a:rPr lang="zh-CN" altLang="en-US">
                <a:solidFill>
                  <a:srgbClr val="FF0000"/>
                </a:solidFill>
              </a:rPr>
              <a:t>JavaScript Object Notation</a:t>
            </a:r>
            <a:r>
              <a:rPr lang="zh-CN" altLang="en-US"/>
              <a:t>）JS对象简谱，是一种通用和轻量级的数据交换格式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   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74065" y="3150235"/>
            <a:ext cx="96742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Protobuf</a:t>
            </a:r>
            <a:r>
              <a:rPr lang="en-US" altLang="zh-CN"/>
              <a:t>: (</a:t>
            </a:r>
            <a:r>
              <a:rPr lang="en-US" altLang="zh-CN">
                <a:solidFill>
                  <a:srgbClr val="FF0000"/>
                </a:solidFill>
              </a:rPr>
              <a:t>Protocol Buffer</a:t>
            </a:r>
            <a:r>
              <a:rPr lang="en-US" altLang="zh-CN"/>
              <a:t>)  </a:t>
            </a:r>
            <a:r>
              <a:rPr lang="zh-CN" altLang="en-US"/>
              <a:t>协议缓冲，</a:t>
            </a:r>
            <a:r>
              <a:rPr lang="en-US" altLang="zh-CN"/>
              <a:t>是Google设计的一种独立和轻量级的数据交换格式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1150" y="2193925"/>
            <a:ext cx="1282700" cy="6045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rcRect l="22958" t="28171" r="24107" b="26975"/>
          <a:stretch>
            <a:fillRect/>
          </a:stretch>
        </p:blipFill>
        <p:spPr>
          <a:xfrm>
            <a:off x="10471150" y="1325880"/>
            <a:ext cx="1280160" cy="6159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8890" y="3046095"/>
            <a:ext cx="1887220" cy="5492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1000" y="6237605"/>
            <a:ext cx="11430000" cy="27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7660" y="6224270"/>
            <a:ext cx="33743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关注微信公众号：王道在线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90000" y="6219825"/>
            <a:ext cx="3691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王道论坛网址：</a:t>
            </a:r>
            <a:r>
              <a:rPr lang="en-US" altLang="zh-CN" sz="1400">
                <a:solidFill>
                  <a:schemeClr val="bg1"/>
                </a:solidFill>
              </a:rPr>
              <a:t>www.cskaoyan.com</a:t>
            </a:r>
            <a:endParaRPr lang="en-US" altLang="zh-CN" sz="14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2894965"/>
            <a:ext cx="4048760" cy="27711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545" y="3020060"/>
            <a:ext cx="3189605" cy="2560320"/>
          </a:xfrm>
          <a:prstGeom prst="rect">
            <a:avLst/>
          </a:prstGeom>
        </p:spPr>
      </p:pic>
      <p:sp>
        <p:nvSpPr>
          <p:cNvPr id="9" name="标题 8"/>
          <p:cNvSpPr/>
          <p:nvPr>
            <p:ph type="title"/>
          </p:nvPr>
        </p:nvSpPr>
        <p:spPr>
          <a:xfrm>
            <a:off x="381000" y="984250"/>
            <a:ext cx="4352925" cy="978535"/>
          </a:xfrm>
        </p:spPr>
        <p:txBody>
          <a:bodyPr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同一内容的对比</a:t>
            </a:r>
            <a:b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</a:b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785" y="399415"/>
            <a:ext cx="2630170" cy="19919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5685" y="213995"/>
            <a:ext cx="3187700" cy="22415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247775" y="2275840"/>
            <a:ext cx="163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XML(423</a:t>
            </a:r>
            <a:r>
              <a:rPr lang="zh-CN" altLang="en-US" b="1"/>
              <a:t>字节</a:t>
            </a:r>
            <a:r>
              <a:rPr lang="en-US" altLang="zh-CN" b="1"/>
              <a:t>)</a:t>
            </a:r>
            <a:endParaRPr lang="en-US" altLang="zh-CN" b="1"/>
          </a:p>
        </p:txBody>
      </p:sp>
      <p:sp>
        <p:nvSpPr>
          <p:cNvPr id="13" name="文本框 12"/>
          <p:cNvSpPr txBox="1"/>
          <p:nvPr/>
        </p:nvSpPr>
        <p:spPr>
          <a:xfrm>
            <a:off x="5430520" y="5769610"/>
            <a:ext cx="17367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JSON(214</a:t>
            </a:r>
            <a:r>
              <a:rPr lang="zh-CN" altLang="en-US" b="1"/>
              <a:t>字节</a:t>
            </a:r>
            <a:r>
              <a:rPr lang="en-US" altLang="zh-CN" b="1"/>
              <a:t>)</a:t>
            </a:r>
            <a:endParaRPr lang="zh-CN" altLang="en-US" b="1"/>
          </a:p>
        </p:txBody>
      </p:sp>
      <p:cxnSp>
        <p:nvCxnSpPr>
          <p:cNvPr id="14" name="直接连接符 13"/>
          <p:cNvCxnSpPr/>
          <p:nvPr/>
        </p:nvCxnSpPr>
        <p:spPr>
          <a:xfrm>
            <a:off x="4885690" y="2689860"/>
            <a:ext cx="7144385" cy="16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839075" y="1064895"/>
            <a:ext cx="642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C++</a:t>
            </a:r>
            <a:endParaRPr lang="en-US" altLang="zh-CN" b="1"/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4733290" y="128270"/>
            <a:ext cx="635" cy="2409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1300" y="3747770"/>
            <a:ext cx="4140200" cy="1346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004935" y="5348605"/>
            <a:ext cx="2096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Protobuf(149</a:t>
            </a:r>
            <a:r>
              <a:rPr lang="zh-CN" altLang="en-US" b="1">
                <a:solidFill>
                  <a:srgbClr val="FF0000"/>
                </a:solidFill>
              </a:rPr>
              <a:t>字节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endParaRPr lang="en-US" alt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1000" y="6237605"/>
            <a:ext cx="11430000" cy="27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7660" y="6224270"/>
            <a:ext cx="33743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关注微信公众号：王道在线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90000" y="6219825"/>
            <a:ext cx="3691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王道论坛网址：</a:t>
            </a:r>
            <a:r>
              <a:rPr lang="en-US" altLang="zh-CN" sz="1400">
                <a:solidFill>
                  <a:schemeClr val="bg1"/>
                </a:solidFill>
              </a:rPr>
              <a:t>www.cskaoyan.com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838200" y="344805"/>
            <a:ext cx="10515600" cy="1325563"/>
          </a:xfrm>
        </p:spPr>
        <p:txBody>
          <a:bodyPr vert="horz" wrap="square" lIns="91440" tIns="45720" rIns="91440" bIns="45720" anchor="ctr"/>
          <a:p>
            <a:pPr>
              <a:buNone/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速度测试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对比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0615" y="2863215"/>
            <a:ext cx="9970135" cy="21043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10615" y="1837690"/>
            <a:ext cx="9711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测试</a:t>
            </a:r>
            <a:r>
              <a:rPr lang="en-US" altLang="zh-CN"/>
              <a:t>10</a:t>
            </a:r>
            <a:r>
              <a:rPr lang="zh-CN" altLang="en-US"/>
              <a:t>万次</a:t>
            </a:r>
            <a:r>
              <a:rPr lang="zh-CN" altLang="en-US"/>
              <a:t>序列化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1000" y="6237605"/>
            <a:ext cx="11430000" cy="27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7660" y="6224270"/>
            <a:ext cx="33743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关注微信公众号：王道在线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90000" y="6219825"/>
            <a:ext cx="3691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王道论坛网址：</a:t>
            </a:r>
            <a:r>
              <a:rPr lang="en-US" altLang="zh-CN" sz="1400">
                <a:solidFill>
                  <a:schemeClr val="bg1"/>
                </a:solidFill>
              </a:rPr>
              <a:t>www.cskaoyan.com</a:t>
            </a:r>
            <a:endParaRPr lang="en-US" altLang="zh-CN" sz="14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475" y="1844675"/>
            <a:ext cx="11957050" cy="3746500"/>
          </a:xfrm>
          <a:prstGeom prst="rect">
            <a:avLst/>
          </a:prstGeom>
        </p:spPr>
      </p:pic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838200" y="354965"/>
            <a:ext cx="10515600" cy="1325563"/>
          </a:xfrm>
        </p:spPr>
        <p:txBody>
          <a:bodyPr vert="horz" wrap="square" lIns="91440" tIns="45720" rIns="91440" bIns="45720" anchor="ctr"/>
          <a:p>
            <a:pPr>
              <a:buNone/>
            </a:pP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  <a:hlinkClick r:id="rId2" action="ppaction://hlinkfile"/>
              </a:rPr>
              <a:t>protobuf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  <a:hlinkClick r:id="rId2" action="ppaction://hlinkfile"/>
              </a:rPr>
              <a:t>官网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1000" y="6237605"/>
            <a:ext cx="11430000" cy="27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7660" y="6224270"/>
            <a:ext cx="33743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关注微信公众号：王道在线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90000" y="6219825"/>
            <a:ext cx="3691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王道论坛网址：</a:t>
            </a:r>
            <a:r>
              <a:rPr lang="en-US" altLang="zh-CN" sz="1400">
                <a:solidFill>
                  <a:schemeClr val="bg1"/>
                </a:solidFill>
              </a:rPr>
              <a:t>www.cskaoyan.com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838200" y="354965"/>
            <a:ext cx="10515600" cy="1325563"/>
          </a:xfrm>
        </p:spPr>
        <p:txBody>
          <a:bodyPr vert="horz" wrap="square" lIns="91440" tIns="45720" rIns="91440" bIns="45720" anchor="ctr"/>
          <a:p>
            <a:pPr>
              <a:buNone/>
            </a:pP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protobuf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的安装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23340" y="1918970"/>
            <a:ext cx="53295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1. </a:t>
            </a:r>
            <a:r>
              <a:rPr lang="zh-CN" altLang="en-US" sz="2800" b="1"/>
              <a:t>安装方式：</a:t>
            </a:r>
            <a:endParaRPr lang="zh-CN" altLang="en-US" sz="2800" b="1"/>
          </a:p>
          <a:p>
            <a:r>
              <a:rPr lang="en-US" altLang="zh-CN"/>
              <a:t>     A. </a:t>
            </a:r>
            <a:r>
              <a:rPr lang="zh-CN" altLang="en-US"/>
              <a:t>源码安装。</a:t>
            </a:r>
            <a:r>
              <a:rPr lang="en-US" altLang="zh-CN"/>
              <a:t>       </a:t>
            </a:r>
            <a:r>
              <a:rPr lang="zh-CN" altLang="en-US"/>
              <a:t>下载源文件压缩包</a:t>
            </a:r>
            <a:endParaRPr lang="zh-CN" altLang="en-US"/>
          </a:p>
          <a:p>
            <a:r>
              <a:rPr lang="en-US" altLang="zh-CN"/>
              <a:t>     B. </a:t>
            </a:r>
            <a:r>
              <a:rPr lang="zh-CN" altLang="en-US"/>
              <a:t>二进制安装。</a:t>
            </a:r>
            <a:r>
              <a:rPr lang="en-US" altLang="zh-CN"/>
              <a:t>    </a:t>
            </a:r>
            <a:r>
              <a:rPr lang="zh-CN" altLang="en-US"/>
              <a:t>下载二进制</a:t>
            </a:r>
            <a:r>
              <a:rPr lang="zh-CN" altLang="en-US"/>
              <a:t>压缩包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635375" y="1981200"/>
            <a:ext cx="7835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https://github.com/protocolbuffers/protobuf/releases/tag/v3.17.0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2030" y="2320925"/>
            <a:ext cx="2313305" cy="3962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1985" y="2360295"/>
            <a:ext cx="847090" cy="3168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455" y="2688590"/>
            <a:ext cx="2162810" cy="3302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2295" y="2646045"/>
            <a:ext cx="814070" cy="41529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323340" y="3148965"/>
            <a:ext cx="280606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2. </a:t>
            </a:r>
            <a:r>
              <a:rPr lang="zh-CN" altLang="en-US" sz="2800" b="1"/>
              <a:t>源码安装</a:t>
            </a:r>
            <a:r>
              <a:rPr lang="zh-CN" altLang="en-US" sz="2800" b="1"/>
              <a:t>步骤：</a:t>
            </a:r>
            <a:endParaRPr lang="zh-CN" altLang="en-US" sz="2800" b="1"/>
          </a:p>
          <a:p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9800" y="3381375"/>
            <a:ext cx="5238750" cy="10223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5110" y="4516755"/>
            <a:ext cx="8375650" cy="172085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0712450" y="2320925"/>
            <a:ext cx="12617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Linux</a:t>
            </a:r>
            <a:br>
              <a:rPr lang="en-US" altLang="zh-CN"/>
            </a:br>
            <a:r>
              <a:rPr lang="en-US" altLang="zh-CN"/>
              <a:t>Windows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1000" y="6369050"/>
            <a:ext cx="11430000" cy="117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1000" y="6237605"/>
            <a:ext cx="11430000" cy="27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7660" y="6224270"/>
            <a:ext cx="33743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关注微信公众号：王道在线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90000" y="6219825"/>
            <a:ext cx="3691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王道论坛网址：</a:t>
            </a:r>
            <a:r>
              <a:rPr lang="en-US" altLang="zh-CN" sz="1400">
                <a:solidFill>
                  <a:schemeClr val="bg1"/>
                </a:solidFill>
              </a:rPr>
              <a:t>www.cskaoyan.com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24915" y="1970405"/>
            <a:ext cx="7893050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卸载：</a:t>
            </a:r>
            <a:endParaRPr lang="zh-CN" altLang="en-US" sz="2800" b="1"/>
          </a:p>
          <a:p>
            <a:r>
              <a:rPr lang="zh-CN" altLang="en-US" sz="1600" b="1"/>
              <a:t> </a:t>
            </a:r>
            <a:r>
              <a:rPr lang="en-US" altLang="zh-CN" sz="1600" b="1"/>
              <a:t>    </a:t>
            </a:r>
            <a:r>
              <a:rPr lang="zh-CN" altLang="en-US" sz="1600"/>
              <a:t>执行</a:t>
            </a:r>
            <a:r>
              <a:rPr lang="en-US" altLang="zh-CN" sz="1600"/>
              <a:t>shell</a:t>
            </a:r>
            <a:r>
              <a:rPr lang="zh-CN" altLang="en-US" sz="1600"/>
              <a:t>命令即可</a:t>
            </a:r>
            <a:endParaRPr lang="zh-CN" altLang="en-US" sz="1600"/>
          </a:p>
          <a:p>
            <a:r>
              <a:rPr lang="en-US" altLang="zh-CN" sz="1600">
                <a:solidFill>
                  <a:schemeClr val="accent5"/>
                </a:solidFill>
              </a:rPr>
              <a:t>     $ </a:t>
            </a:r>
            <a:r>
              <a:rPr lang="zh-CN" altLang="en-US" sz="1600">
                <a:solidFill>
                  <a:schemeClr val="accent5"/>
                </a:solidFill>
              </a:rPr>
              <a:t>sudo rm /usr/local/bin/protoc </a:t>
            </a:r>
            <a:r>
              <a:rPr lang="zh-CN" altLang="en-US" sz="1600"/>
              <a:t> </a:t>
            </a:r>
            <a:r>
              <a:rPr lang="en-US" altLang="zh-CN" sz="1600"/>
              <a:t>             </a:t>
            </a:r>
            <a:r>
              <a:rPr lang="en-US" altLang="zh-CN" sz="1600">
                <a:solidFill>
                  <a:srgbClr val="FF0000"/>
                </a:solidFill>
              </a:rPr>
              <a:t> //删除可执行文件</a:t>
            </a:r>
            <a:endParaRPr lang="zh-CN" altLang="en-US" sz="1600"/>
          </a:p>
          <a:p>
            <a:r>
              <a:rPr lang="en-US" altLang="zh-CN" sz="1600">
                <a:solidFill>
                  <a:schemeClr val="accent5"/>
                </a:solidFill>
              </a:rPr>
              <a:t>     $ </a:t>
            </a:r>
            <a:r>
              <a:rPr lang="zh-CN" altLang="en-US" sz="1600">
                <a:solidFill>
                  <a:schemeClr val="accent5"/>
                </a:solidFill>
              </a:rPr>
              <a:t>sudo rm -rf /usr/local/include/google</a:t>
            </a:r>
            <a:r>
              <a:rPr lang="zh-CN" altLang="en-US" sz="1600"/>
              <a:t> </a:t>
            </a:r>
            <a:r>
              <a:rPr lang="en-US" altLang="zh-CN" sz="1600"/>
              <a:t>   </a:t>
            </a:r>
            <a:r>
              <a:rPr lang="zh-CN" altLang="en-US" sz="1600">
                <a:solidFill>
                  <a:srgbClr val="FF0000"/>
                </a:solidFill>
              </a:rPr>
              <a:t>//删除头文件</a:t>
            </a:r>
            <a:endParaRPr lang="zh-CN" altLang="en-US" sz="1600">
              <a:solidFill>
                <a:srgbClr val="FF0000"/>
              </a:solidFill>
            </a:endParaRPr>
          </a:p>
          <a:p>
            <a:r>
              <a:rPr lang="en-US" altLang="zh-CN" sz="1600">
                <a:solidFill>
                  <a:schemeClr val="accent5"/>
                </a:solidFill>
              </a:rPr>
              <a:t>     $ </a:t>
            </a:r>
            <a:r>
              <a:rPr lang="zh-CN" altLang="en-US" sz="1600">
                <a:solidFill>
                  <a:schemeClr val="accent5"/>
                </a:solidFill>
              </a:rPr>
              <a:t>sudo rm -rf /usr/local/lib/libproto* </a:t>
            </a:r>
            <a:r>
              <a:rPr lang="en-US" altLang="zh-CN" sz="1600"/>
              <a:t>       </a:t>
            </a:r>
            <a:r>
              <a:rPr lang="en-US" altLang="zh-CN" sz="1600">
                <a:solidFill>
                  <a:srgbClr val="FF0000"/>
                </a:solidFill>
              </a:rPr>
              <a:t> </a:t>
            </a:r>
            <a:r>
              <a:rPr lang="zh-CN" altLang="en-US" sz="1600">
                <a:solidFill>
                  <a:srgbClr val="FF0000"/>
                </a:solidFill>
              </a:rPr>
              <a:t>//删除库文件</a:t>
            </a:r>
            <a:endParaRPr lang="zh-CN" altLang="en-US" sz="1600">
              <a:solidFill>
                <a:srgbClr val="FF0000"/>
              </a:solidFill>
            </a:endParaRPr>
          </a:p>
          <a:p>
            <a:r>
              <a:rPr lang="en-US" altLang="zh-CN"/>
              <a:t>     </a:t>
            </a:r>
            <a:endParaRPr lang="zh-CN" altLang="en-US"/>
          </a:p>
        </p:txBody>
      </p:sp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838200" y="354965"/>
            <a:ext cx="10515600" cy="1325563"/>
          </a:xfrm>
        </p:spPr>
        <p:txBody>
          <a:bodyPr vert="horz" wrap="square" lIns="91440" tIns="45720" rIns="91440" bIns="45720" anchor="ctr"/>
          <a:p>
            <a:pPr>
              <a:buNone/>
            </a:pP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protobuf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卸载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4244975"/>
            <a:ext cx="1428750" cy="14287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1000" y="6237605"/>
            <a:ext cx="11430000" cy="27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7660" y="6224270"/>
            <a:ext cx="33743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关注微信公众号：王道在线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90000" y="6219825"/>
            <a:ext cx="3691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王道论坛网址：</a:t>
            </a:r>
            <a:r>
              <a:rPr lang="en-US" altLang="zh-CN" sz="1400">
                <a:solidFill>
                  <a:schemeClr val="bg1"/>
                </a:solidFill>
              </a:rPr>
              <a:t>www.cskaoyan.com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838200" y="344805"/>
            <a:ext cx="10515600" cy="1325563"/>
          </a:xfrm>
        </p:spPr>
        <p:txBody>
          <a:bodyPr vert="horz" wrap="square" lIns="91440" tIns="45720" rIns="91440" bIns="45720" anchor="ctr"/>
          <a:p>
            <a:pPr>
              <a:buNone/>
            </a:pP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Protocol Buffers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H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ello world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1728470"/>
            <a:ext cx="7893050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三步曲</a:t>
            </a:r>
            <a:r>
              <a:rPr lang="en-US" altLang="zh-CN" sz="3200" b="1"/>
              <a:t>:</a:t>
            </a:r>
            <a:endParaRPr lang="en-US" altLang="zh-CN" sz="2400" b="1"/>
          </a:p>
          <a:p>
            <a:endParaRPr lang="en-US" altLang="zh-CN"/>
          </a:p>
          <a:p>
            <a:r>
              <a:rPr lang="en-US" altLang="zh-CN"/>
              <a:t>   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494155" y="2578100"/>
            <a:ext cx="896048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1. </a:t>
            </a:r>
            <a:r>
              <a:rPr lang="zh-CN" altLang="en-US" sz="2400" b="1"/>
              <a:t>编写</a:t>
            </a:r>
            <a:r>
              <a:rPr lang="en-US" altLang="zh-CN" sz="2400" b="1"/>
              <a:t>proto</a:t>
            </a:r>
            <a:r>
              <a:rPr lang="zh-CN" altLang="en-US" sz="2400" b="1"/>
              <a:t>文件，定义消息类型</a:t>
            </a:r>
            <a:r>
              <a:rPr lang="en-US" altLang="zh-CN" sz="2400" b="1"/>
              <a:t>message</a:t>
            </a:r>
            <a:endParaRPr lang="en-US" altLang="zh-CN" sz="2400" b="1"/>
          </a:p>
          <a:p>
            <a:r>
              <a:rPr lang="en-US" altLang="zh-CN" sz="2400" b="1"/>
              <a:t>2. 通过protoc程序编译生成相关语言的pb源文件</a:t>
            </a:r>
            <a:r>
              <a:rPr lang="zh-CN" altLang="en-US" sz="2400" b="1"/>
              <a:t>以</a:t>
            </a:r>
            <a:r>
              <a:rPr lang="en-US" altLang="zh-CN" sz="2400" b="1"/>
              <a:t>C++</a:t>
            </a:r>
            <a:r>
              <a:rPr lang="zh-CN" altLang="en-US" sz="2400" b="1"/>
              <a:t>为例：</a:t>
            </a:r>
            <a:endParaRPr lang="zh-CN" altLang="en-US" sz="2400" b="1"/>
          </a:p>
          <a:p>
            <a:r>
              <a:rPr lang="zh-CN" altLang="en-US" sz="2400" b="1"/>
              <a:t> </a:t>
            </a:r>
            <a:r>
              <a:rPr lang="en-US" altLang="zh-CN" sz="2400" b="1"/>
              <a:t>   </a:t>
            </a:r>
            <a:r>
              <a:rPr lang="en-US" altLang="zh-CN" sz="2000" b="1">
                <a:solidFill>
                  <a:srgbClr val="FF0000"/>
                </a:solidFill>
              </a:rPr>
              <a:t>protoc  --cpp_out=./   </a:t>
            </a:r>
            <a:r>
              <a:rPr lang="en-US" altLang="zh-CN" sz="2000" b="1">
                <a:solidFill>
                  <a:srgbClr val="FF0000"/>
                </a:solidFill>
              </a:rPr>
              <a:t>programmer.proto</a:t>
            </a:r>
            <a:endParaRPr lang="en-US" altLang="zh-CN" sz="2000" b="1">
              <a:solidFill>
                <a:srgbClr val="FF0000"/>
              </a:solidFill>
            </a:endParaRPr>
          </a:p>
          <a:p>
            <a:r>
              <a:rPr lang="en-US" altLang="zh-CN" sz="2400" b="1"/>
              <a:t>3. 直接</a:t>
            </a:r>
            <a:r>
              <a:rPr lang="zh-CN" altLang="en-US" sz="2400" b="1"/>
              <a:t>引用</a:t>
            </a:r>
            <a:r>
              <a:rPr lang="en-US" altLang="zh-CN" sz="2400" b="1"/>
              <a:t>生</a:t>
            </a:r>
            <a:r>
              <a:rPr lang="zh-CN" altLang="en-US" sz="2400" b="1"/>
              <a:t>成</a:t>
            </a:r>
            <a:r>
              <a:rPr lang="en-US" altLang="zh-CN" sz="2400" b="1"/>
              <a:t>的相关pb源文件(</a:t>
            </a:r>
            <a:r>
              <a:rPr lang="zh-CN" altLang="en-US" sz="2400" b="1"/>
              <a:t>了解相关源文件的接口</a:t>
            </a:r>
            <a:r>
              <a:rPr lang="en-US" altLang="zh-CN" sz="2400" b="1"/>
              <a:t>)</a:t>
            </a:r>
            <a:endParaRPr lang="en-US" altLang="zh-CN" sz="2400" b="1"/>
          </a:p>
          <a:p>
            <a:endParaRPr lang="en-US" altLang="zh-CN"/>
          </a:p>
          <a:p>
            <a:r>
              <a:rPr lang="en-US" altLang="zh-CN"/>
              <a:t>   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8990" y="4700905"/>
            <a:ext cx="7252970" cy="4210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1951</Words>
  <Application>WPS 演示</Application>
  <PresentationFormat>宽屏</PresentationFormat>
  <Paragraphs>193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Arial</vt:lpstr>
      <vt:lpstr>宋体</vt:lpstr>
      <vt:lpstr>Wingdings</vt:lpstr>
      <vt:lpstr>Songti SC Black</vt:lpstr>
      <vt:lpstr>Lantinghei SC Heavy</vt:lpstr>
      <vt:lpstr>微软雅黑</vt:lpstr>
      <vt:lpstr>Hiragino Sans GB W3</vt:lpstr>
      <vt:lpstr>Lantinghei SC Demibold</vt:lpstr>
      <vt:lpstr>等线</vt:lpstr>
      <vt:lpstr>Arial Unicode MS</vt:lpstr>
      <vt:lpstr>等线 Light</vt:lpstr>
      <vt:lpstr>Calibri</vt:lpstr>
      <vt:lpstr>Wingdings</vt:lpstr>
      <vt:lpstr>黑体</vt:lpstr>
      <vt:lpstr>Office 主题​​</vt:lpstr>
      <vt:lpstr>PowerPoint 演示文稿</vt:lpstr>
      <vt:lpstr>序列化与反序列化</vt:lpstr>
      <vt:lpstr>为什么要使用Protocol Buffer?</vt:lpstr>
      <vt:lpstr>同一内容的对比 </vt:lpstr>
      <vt:lpstr>速度测试对比</vt:lpstr>
      <vt:lpstr>protobuf官网   </vt:lpstr>
      <vt:lpstr>protobuf的安装</vt:lpstr>
      <vt:lpstr>protobuf的卸载</vt:lpstr>
      <vt:lpstr>Protocol Buffers的Hello world</vt:lpstr>
      <vt:lpstr>消息的定义</vt:lpstr>
      <vt:lpstr>数据类型</vt:lpstr>
      <vt:lpstr>数据类型</vt:lpstr>
      <vt:lpstr>指定字段规则</vt:lpstr>
      <vt:lpstr>默认值和注释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xulc1</cp:lastModifiedBy>
  <cp:revision>211</cp:revision>
  <dcterms:created xsi:type="dcterms:W3CDTF">2020-07-30T09:47:00Z</dcterms:created>
  <dcterms:modified xsi:type="dcterms:W3CDTF">2021-07-09T03:28:05Z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55E0F12B49E04E6AA29A72B6E4DF978C</vt:lpwstr>
  </property>
</Properties>
</file>