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6" r:id="rId1"/>
  </p:sldMasterIdLst>
  <p:sldIdLst>
    <p:sldId id="279" r:id="rId2"/>
    <p:sldId id="280" r:id="rId3"/>
    <p:sldId id="282" r:id="rId4"/>
    <p:sldId id="281" r:id="rId5"/>
    <p:sldId id="274" r:id="rId6"/>
    <p:sldId id="275" r:id="rId7"/>
    <p:sldId id="276" r:id="rId8"/>
    <p:sldId id="277" r:id="rId9"/>
    <p:sldId id="278" r:id="rId10"/>
    <p:sldId id="260" r:id="rId11"/>
    <p:sldId id="261" r:id="rId12"/>
    <p:sldId id="262" r:id="rId13"/>
    <p:sldId id="267" r:id="rId14"/>
    <p:sldId id="268" r:id="rId15"/>
    <p:sldId id="269" r:id="rId16"/>
    <p:sldId id="270" r:id="rId17"/>
    <p:sldId id="272" r:id="rId18"/>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2" autoAdjust="0"/>
    <p:restoredTop sz="94608" autoAdjust="0"/>
  </p:normalViewPr>
  <p:slideViewPr>
    <p:cSldViewPr>
      <p:cViewPr>
        <p:scale>
          <a:sx n="94" d="100"/>
          <a:sy n="94" d="100"/>
        </p:scale>
        <p:origin x="-211" y="182"/>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6/25/2025</a:t>
            </a:fld>
            <a:endParaRPr lang="en-US" dirty="0"/>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6/25/2025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6/25/2025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6/25/2025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6/25/2025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6/25/2025</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6/25/2025</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6/25/2025</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6/25/2025</a:t>
            </a:fld>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6/25/2025</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6/25/2025</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6/25/2025</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png"/><Relationship Id="rId9"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hyperlink" Target="https://www.ascentbpo.in/" TargetMode="Externa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hyperlink" Target="mailto:info@technogen.com" TargetMode="External"/><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895600"/>
            <a:ext cx="10972800" cy="3398520"/>
          </a:xfrm>
        </p:spPr>
        <p:txBody>
          <a:bodyPr/>
          <a:lstStyle/>
          <a:p>
            <a:pPr marL="12700" algn="ctr">
              <a:lnSpc>
                <a:spcPct val="100000"/>
              </a:lnSpc>
              <a:spcBef>
                <a:spcPts val="1940"/>
              </a:spcBef>
              <a:buNone/>
            </a:pPr>
            <a:r>
              <a:rPr lang="en-US" sz="4000" b="1" u="sng" dirty="0" smtClean="0">
                <a:solidFill>
                  <a:srgbClr val="2F76A3"/>
                </a:solidFill>
                <a:uFill>
                  <a:solidFill>
                    <a:srgbClr val="2F76A3"/>
                  </a:solidFill>
                </a:uFill>
                <a:latin typeface="Segoe UI"/>
                <a:cs typeface="Segoe UI"/>
              </a:rPr>
              <a:t>Techno Gen LLC</a:t>
            </a:r>
          </a:p>
          <a:p>
            <a:pPr marL="12700" algn="ctr">
              <a:lnSpc>
                <a:spcPct val="100000"/>
              </a:lnSpc>
              <a:spcBef>
                <a:spcPts val="1940"/>
              </a:spcBef>
              <a:buNone/>
            </a:pPr>
            <a:r>
              <a:rPr lang="en-US" dirty="0" smtClean="0">
                <a:latin typeface="Bookman Old Style" pitchFamily="18" charset="0"/>
              </a:rPr>
              <a:t>ELEVATING YOUR CUSTOMER SUPPORT EXPERIENCE</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28600" y="228600"/>
            <a:ext cx="729666" cy="4886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4618058" y="738822"/>
            <a:ext cx="2773342" cy="632778"/>
            <a:chOff x="4903914" y="357822"/>
            <a:chExt cx="2384425" cy="776605"/>
          </a:xfrm>
        </p:grpSpPr>
        <p:sp>
          <p:nvSpPr>
            <p:cNvPr id="7" name="object 7"/>
            <p:cNvSpPr/>
            <p:nvPr/>
          </p:nvSpPr>
          <p:spPr>
            <a:xfrm>
              <a:off x="4911852" y="365759"/>
              <a:ext cx="2368550" cy="760730"/>
            </a:xfrm>
            <a:custGeom>
              <a:avLst/>
              <a:gdLst/>
              <a:ahLst/>
              <a:cxnLst/>
              <a:rect l="l" t="t" r="r" b="b"/>
              <a:pathLst>
                <a:path w="2368550" h="760730">
                  <a:moveTo>
                    <a:pt x="2368296" y="0"/>
                  </a:moveTo>
                  <a:lnTo>
                    <a:pt x="126746" y="0"/>
                  </a:lnTo>
                  <a:lnTo>
                    <a:pt x="77420" y="9963"/>
                  </a:lnTo>
                  <a:lnTo>
                    <a:pt x="37131" y="37131"/>
                  </a:lnTo>
                  <a:lnTo>
                    <a:pt x="9963" y="77420"/>
                  </a:lnTo>
                  <a:lnTo>
                    <a:pt x="0" y="126745"/>
                  </a:lnTo>
                  <a:lnTo>
                    <a:pt x="0" y="760476"/>
                  </a:lnTo>
                  <a:lnTo>
                    <a:pt x="2241550" y="760476"/>
                  </a:lnTo>
                  <a:lnTo>
                    <a:pt x="2290875" y="750512"/>
                  </a:lnTo>
                  <a:lnTo>
                    <a:pt x="2331164" y="723344"/>
                  </a:lnTo>
                  <a:lnTo>
                    <a:pt x="2358332" y="683055"/>
                  </a:lnTo>
                  <a:lnTo>
                    <a:pt x="2368296" y="633729"/>
                  </a:lnTo>
                  <a:lnTo>
                    <a:pt x="2368296" y="0"/>
                  </a:lnTo>
                  <a:close/>
                </a:path>
              </a:pathLst>
            </a:custGeom>
            <a:solidFill>
              <a:srgbClr val="042E60"/>
            </a:solidFill>
          </p:spPr>
          <p:txBody>
            <a:bodyPr wrap="square" lIns="0" tIns="0" rIns="0" bIns="0" rtlCol="0"/>
            <a:lstStyle/>
            <a:p>
              <a:endParaRPr/>
            </a:p>
          </p:txBody>
        </p:sp>
        <p:sp>
          <p:nvSpPr>
            <p:cNvPr id="8" name="object 8"/>
            <p:cNvSpPr/>
            <p:nvPr/>
          </p:nvSpPr>
          <p:spPr>
            <a:xfrm>
              <a:off x="4911852" y="365759"/>
              <a:ext cx="2368550" cy="760730"/>
            </a:xfrm>
            <a:custGeom>
              <a:avLst/>
              <a:gdLst/>
              <a:ahLst/>
              <a:cxnLst/>
              <a:rect l="l" t="t" r="r" b="b"/>
              <a:pathLst>
                <a:path w="2368550" h="760730">
                  <a:moveTo>
                    <a:pt x="126746" y="0"/>
                  </a:moveTo>
                  <a:lnTo>
                    <a:pt x="2368296" y="0"/>
                  </a:lnTo>
                  <a:lnTo>
                    <a:pt x="2368296" y="633729"/>
                  </a:lnTo>
                  <a:lnTo>
                    <a:pt x="2358332" y="683055"/>
                  </a:lnTo>
                  <a:lnTo>
                    <a:pt x="2331164" y="723344"/>
                  </a:lnTo>
                  <a:lnTo>
                    <a:pt x="2290875" y="750512"/>
                  </a:lnTo>
                  <a:lnTo>
                    <a:pt x="2241550" y="760476"/>
                  </a:lnTo>
                  <a:lnTo>
                    <a:pt x="0" y="760476"/>
                  </a:lnTo>
                  <a:lnTo>
                    <a:pt x="0" y="126745"/>
                  </a:lnTo>
                  <a:lnTo>
                    <a:pt x="9963" y="77420"/>
                  </a:lnTo>
                  <a:lnTo>
                    <a:pt x="37131" y="37131"/>
                  </a:lnTo>
                  <a:lnTo>
                    <a:pt x="77420" y="9963"/>
                  </a:lnTo>
                  <a:lnTo>
                    <a:pt x="126746" y="0"/>
                  </a:lnTo>
                  <a:close/>
                </a:path>
              </a:pathLst>
            </a:custGeom>
            <a:ln w="15875">
              <a:solidFill>
                <a:srgbClr val="001523"/>
              </a:solidFill>
            </a:ln>
          </p:spPr>
          <p:txBody>
            <a:bodyPr wrap="square" lIns="0" tIns="0" rIns="0" bIns="0" rtlCol="0"/>
            <a:lstStyle/>
            <a:p>
              <a:endParaRPr/>
            </a:p>
          </p:txBody>
        </p:sp>
      </p:grpSp>
      <p:sp>
        <p:nvSpPr>
          <p:cNvPr id="9" name="object 9"/>
          <p:cNvSpPr txBox="1"/>
          <p:nvPr/>
        </p:nvSpPr>
        <p:spPr>
          <a:xfrm>
            <a:off x="5105401" y="838200"/>
            <a:ext cx="1828799" cy="289823"/>
          </a:xfrm>
          <a:prstGeom prst="rect">
            <a:avLst/>
          </a:prstGeom>
        </p:spPr>
        <p:txBody>
          <a:bodyPr vert="horz" wrap="square" lIns="0" tIns="12700" rIns="0" bIns="0" rtlCol="0">
            <a:spAutoFit/>
          </a:bodyPr>
          <a:lstStyle/>
          <a:p>
            <a:pPr marL="12700">
              <a:lnSpc>
                <a:spcPct val="100000"/>
              </a:lnSpc>
              <a:spcBef>
                <a:spcPts val="100"/>
              </a:spcBef>
            </a:pPr>
            <a:r>
              <a:rPr sz="1800" b="1" spc="-114" dirty="0">
                <a:solidFill>
                  <a:srgbClr val="FFFFFF"/>
                </a:solidFill>
                <a:latin typeface="Tahoma"/>
                <a:cs typeface="Tahoma"/>
              </a:rPr>
              <a:t>OUR</a:t>
            </a:r>
            <a:r>
              <a:rPr sz="1800" b="1" spc="-10" dirty="0">
                <a:solidFill>
                  <a:srgbClr val="FFFFFF"/>
                </a:solidFill>
                <a:latin typeface="Tahoma"/>
                <a:cs typeface="Tahoma"/>
              </a:rPr>
              <a:t> </a:t>
            </a:r>
            <a:r>
              <a:rPr sz="1800" b="1" spc="-140" dirty="0" smtClean="0">
                <a:solidFill>
                  <a:srgbClr val="FFFFFF"/>
                </a:solidFill>
                <a:latin typeface="Tahoma"/>
                <a:cs typeface="Tahoma"/>
              </a:rPr>
              <a:t>SERVICES</a:t>
            </a:r>
            <a:endParaRPr sz="1800" dirty="0">
              <a:latin typeface="Tahoma"/>
              <a:cs typeface="Tahoma"/>
            </a:endParaRPr>
          </a:p>
        </p:txBody>
      </p:sp>
      <p:graphicFrame>
        <p:nvGraphicFramePr>
          <p:cNvPr id="10" name="object 10"/>
          <p:cNvGraphicFramePr>
            <a:graphicFrameLocks noGrp="1"/>
          </p:cNvGraphicFramePr>
          <p:nvPr>
            <p:extLst>
              <p:ext uri="{D42A27DB-BD31-4B8C-83A1-F6EECF244321}">
                <p14:modId xmlns:p14="http://schemas.microsoft.com/office/powerpoint/2010/main" xmlns="" val="1352768955"/>
              </p:ext>
            </p:extLst>
          </p:nvPr>
        </p:nvGraphicFramePr>
        <p:xfrm>
          <a:off x="1600200" y="1478025"/>
          <a:ext cx="8935418" cy="4236976"/>
        </p:xfrm>
        <a:graphic>
          <a:graphicData uri="http://schemas.openxmlformats.org/drawingml/2006/table">
            <a:tbl>
              <a:tblPr firstRow="1" bandRow="1">
                <a:tableStyleId>{2D5ABB26-0587-4C30-8999-92F81FD0307C}</a:tableStyleId>
              </a:tblPr>
              <a:tblGrid>
                <a:gridCol w="4404844"/>
                <a:gridCol w="4505174"/>
                <a:gridCol w="25400"/>
              </a:tblGrid>
              <a:tr h="394930">
                <a:tc>
                  <a:txBody>
                    <a:bodyPr/>
                    <a:lstStyle/>
                    <a:p>
                      <a:pPr marL="789305" algn="ctr">
                        <a:lnSpc>
                          <a:spcPct val="100000"/>
                        </a:lnSpc>
                        <a:spcBef>
                          <a:spcPts val="325"/>
                        </a:spcBef>
                      </a:pPr>
                      <a:r>
                        <a:rPr sz="1800" b="1" spc="-10" dirty="0">
                          <a:solidFill>
                            <a:srgbClr val="FFFFFF"/>
                          </a:solidFill>
                          <a:latin typeface="Tahoma"/>
                          <a:cs typeface="Tahoma"/>
                        </a:rPr>
                        <a:t>VOICE</a:t>
                      </a:r>
                      <a:endParaRPr sz="1800" dirty="0">
                        <a:latin typeface="Tahoma"/>
                        <a:cs typeface="Tahoma"/>
                      </a:endParaRPr>
                    </a:p>
                  </a:txBody>
                  <a:tcPr marL="0" marR="0" marT="41275" marB="0" anchor="ctr">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42E60"/>
                    </a:solidFill>
                  </a:tcPr>
                </a:tc>
                <a:tc>
                  <a:txBody>
                    <a:bodyPr/>
                    <a:lstStyle/>
                    <a:p>
                      <a:pPr marL="599440" algn="ctr">
                        <a:lnSpc>
                          <a:spcPct val="100000"/>
                        </a:lnSpc>
                        <a:spcBef>
                          <a:spcPts val="325"/>
                        </a:spcBef>
                      </a:pPr>
                      <a:r>
                        <a:rPr sz="1800" b="1" spc="-10" dirty="0">
                          <a:solidFill>
                            <a:srgbClr val="FFFFFF"/>
                          </a:solidFill>
                          <a:latin typeface="Tahoma"/>
                          <a:cs typeface="Tahoma"/>
                        </a:rPr>
                        <a:t>NON-VOICE</a:t>
                      </a:r>
                      <a:endParaRPr sz="1800">
                        <a:latin typeface="Tahoma"/>
                        <a:cs typeface="Tahoma"/>
                      </a:endParaRPr>
                    </a:p>
                  </a:txBody>
                  <a:tcPr marL="0" marR="0" marT="41275" marB="0" anchor="ctr">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42E60"/>
                    </a:solidFill>
                  </a:tcPr>
                </a:tc>
                <a:tc>
                  <a:txBody>
                    <a:bodyPr/>
                    <a:lstStyle/>
                    <a:p>
                      <a:pPr marL="599440">
                        <a:lnSpc>
                          <a:spcPct val="100000"/>
                        </a:lnSpc>
                        <a:spcBef>
                          <a:spcPts val="325"/>
                        </a:spcBef>
                      </a:pPr>
                      <a:endParaRPr sz="1800">
                        <a:latin typeface="Tahoma"/>
                        <a:cs typeface="Tahoma"/>
                      </a:endParaRPr>
                    </a:p>
                  </a:txBody>
                  <a:tcPr marL="0" marR="0" marT="41275" marB="0" anchor="ctr">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42E60"/>
                    </a:solidFill>
                  </a:tcPr>
                </a:tc>
              </a:tr>
              <a:tr h="973309">
                <a:tc>
                  <a:txBody>
                    <a:bodyPr/>
                    <a:lstStyle/>
                    <a:p>
                      <a:pPr marL="91440" algn="ctr">
                        <a:lnSpc>
                          <a:spcPct val="100000"/>
                        </a:lnSpc>
                        <a:spcBef>
                          <a:spcPts val="244"/>
                        </a:spcBef>
                      </a:pPr>
                      <a:r>
                        <a:rPr sz="1800" spc="-20" dirty="0">
                          <a:latin typeface="Calibri"/>
                          <a:cs typeface="Calibri"/>
                        </a:rPr>
                        <a:t>Customer</a:t>
                      </a:r>
                      <a:r>
                        <a:rPr sz="1800" spc="-40" dirty="0">
                          <a:latin typeface="Calibri"/>
                          <a:cs typeface="Calibri"/>
                        </a:rPr>
                        <a:t> </a:t>
                      </a:r>
                      <a:r>
                        <a:rPr sz="1800" spc="-10" dirty="0">
                          <a:latin typeface="Calibri"/>
                          <a:cs typeface="Calibri"/>
                        </a:rPr>
                        <a:t>support</a:t>
                      </a:r>
                      <a:endParaRPr sz="1800" dirty="0">
                        <a:latin typeface="Calibri"/>
                        <a:cs typeface="Calibri"/>
                      </a:endParaRPr>
                    </a:p>
                  </a:txBody>
                  <a:tcPr marL="0" marR="0" marT="31114" marB="0" anchor="ctr">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CDD2"/>
                    </a:solidFill>
                  </a:tcPr>
                </a:tc>
                <a:tc>
                  <a:txBody>
                    <a:bodyPr/>
                    <a:lstStyle/>
                    <a:p>
                      <a:pPr marL="91440" algn="ctr">
                        <a:lnSpc>
                          <a:spcPct val="100000"/>
                        </a:lnSpc>
                        <a:spcBef>
                          <a:spcPts val="244"/>
                        </a:spcBef>
                      </a:pPr>
                      <a:r>
                        <a:rPr sz="1800" dirty="0">
                          <a:latin typeface="Calibri"/>
                          <a:cs typeface="Calibri"/>
                        </a:rPr>
                        <a:t>Customer</a:t>
                      </a:r>
                      <a:r>
                        <a:rPr sz="1800" spc="-40" dirty="0">
                          <a:latin typeface="Calibri"/>
                          <a:cs typeface="Calibri"/>
                        </a:rPr>
                        <a:t> </a:t>
                      </a:r>
                      <a:r>
                        <a:rPr sz="1800" spc="-25" dirty="0">
                          <a:latin typeface="Calibri"/>
                          <a:cs typeface="Calibri"/>
                        </a:rPr>
                        <a:t>care</a:t>
                      </a:r>
                      <a:r>
                        <a:rPr sz="1800" spc="-110" dirty="0">
                          <a:latin typeface="Calibri"/>
                          <a:cs typeface="Calibri"/>
                        </a:rPr>
                        <a:t> </a:t>
                      </a:r>
                      <a:r>
                        <a:rPr sz="1800" dirty="0">
                          <a:latin typeface="Calibri"/>
                          <a:cs typeface="Calibri"/>
                        </a:rPr>
                        <a:t>-</a:t>
                      </a:r>
                      <a:r>
                        <a:rPr sz="1800" spc="380" dirty="0">
                          <a:latin typeface="Calibri"/>
                          <a:cs typeface="Calibri"/>
                        </a:rPr>
                        <a:t> </a:t>
                      </a:r>
                      <a:r>
                        <a:rPr sz="1800" dirty="0">
                          <a:latin typeface="Calibri"/>
                          <a:cs typeface="Calibri"/>
                        </a:rPr>
                        <a:t>Chat/</a:t>
                      </a:r>
                      <a:r>
                        <a:rPr sz="1800" spc="-60" dirty="0">
                          <a:latin typeface="Calibri"/>
                          <a:cs typeface="Calibri"/>
                        </a:rPr>
                        <a:t> </a:t>
                      </a:r>
                      <a:r>
                        <a:rPr sz="1800" spc="-10" dirty="0">
                          <a:latin typeface="Calibri"/>
                          <a:cs typeface="Calibri"/>
                        </a:rPr>
                        <a:t>Email</a:t>
                      </a:r>
                      <a:endParaRPr sz="1800">
                        <a:latin typeface="Calibri"/>
                        <a:cs typeface="Calibri"/>
                      </a:endParaRPr>
                    </a:p>
                  </a:txBody>
                  <a:tcPr marL="0" marR="0" marT="31114" marB="0" anchor="ctr">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CDD2"/>
                    </a:solidFill>
                  </a:tcPr>
                </a:tc>
                <a:tc>
                  <a:txBody>
                    <a:bodyPr/>
                    <a:lstStyle/>
                    <a:p>
                      <a:pPr marL="107314">
                        <a:lnSpc>
                          <a:spcPct val="100000"/>
                        </a:lnSpc>
                        <a:spcBef>
                          <a:spcPts val="244"/>
                        </a:spcBef>
                      </a:pPr>
                      <a:endParaRPr sz="1800">
                        <a:latin typeface="Calibri"/>
                        <a:cs typeface="Calibri"/>
                      </a:endParaRPr>
                    </a:p>
                  </a:txBody>
                  <a:tcPr marL="0" marR="0" marT="31114" marB="0" anchor="ctr">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CDD2"/>
                    </a:solidFill>
                  </a:tcPr>
                </a:tc>
              </a:tr>
              <a:tr h="893505">
                <a:tc>
                  <a:txBody>
                    <a:bodyPr/>
                    <a:lstStyle/>
                    <a:p>
                      <a:pPr marL="91440" algn="ctr">
                        <a:lnSpc>
                          <a:spcPct val="100000"/>
                        </a:lnSpc>
                        <a:spcBef>
                          <a:spcPts val="244"/>
                        </a:spcBef>
                      </a:pPr>
                      <a:r>
                        <a:rPr sz="1800" spc="-75" dirty="0">
                          <a:latin typeface="Calibri"/>
                          <a:cs typeface="Calibri"/>
                        </a:rPr>
                        <a:t>Technical</a:t>
                      </a:r>
                      <a:r>
                        <a:rPr sz="1800" spc="-190" dirty="0">
                          <a:latin typeface="Calibri"/>
                          <a:cs typeface="Calibri"/>
                        </a:rPr>
                        <a:t> </a:t>
                      </a:r>
                      <a:r>
                        <a:rPr sz="1800" spc="-10" dirty="0">
                          <a:latin typeface="Calibri"/>
                          <a:cs typeface="Calibri"/>
                        </a:rPr>
                        <a:t>support</a:t>
                      </a:r>
                      <a:endParaRPr sz="1800" dirty="0">
                        <a:latin typeface="Calibri"/>
                        <a:cs typeface="Calibri"/>
                      </a:endParaRPr>
                    </a:p>
                  </a:txBody>
                  <a:tcPr marL="0" marR="0" marT="31114"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8EA"/>
                    </a:solidFill>
                  </a:tcPr>
                </a:tc>
                <a:tc>
                  <a:txBody>
                    <a:bodyPr/>
                    <a:lstStyle/>
                    <a:p>
                      <a:pPr marL="91440" algn="ctr">
                        <a:lnSpc>
                          <a:spcPct val="100000"/>
                        </a:lnSpc>
                        <a:spcBef>
                          <a:spcPts val="244"/>
                        </a:spcBef>
                      </a:pPr>
                      <a:r>
                        <a:rPr sz="1800" dirty="0">
                          <a:latin typeface="Calibri"/>
                          <a:cs typeface="Calibri"/>
                        </a:rPr>
                        <a:t>IT</a:t>
                      </a:r>
                      <a:r>
                        <a:rPr sz="1800" spc="-204" dirty="0">
                          <a:latin typeface="Calibri"/>
                          <a:cs typeface="Calibri"/>
                        </a:rPr>
                        <a:t> </a:t>
                      </a:r>
                      <a:r>
                        <a:rPr sz="1800" spc="-10" dirty="0">
                          <a:latin typeface="Calibri"/>
                          <a:cs typeface="Calibri"/>
                        </a:rPr>
                        <a:t>Support</a:t>
                      </a:r>
                      <a:endParaRPr sz="1800">
                        <a:latin typeface="Calibri"/>
                        <a:cs typeface="Calibri"/>
                      </a:endParaRPr>
                    </a:p>
                  </a:txBody>
                  <a:tcPr marL="0" marR="0" marT="31114"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8EA"/>
                    </a:solidFill>
                  </a:tcPr>
                </a:tc>
                <a:tc>
                  <a:txBody>
                    <a:bodyPr/>
                    <a:lstStyle/>
                    <a:p>
                      <a:pPr marL="92075">
                        <a:lnSpc>
                          <a:spcPct val="100000"/>
                        </a:lnSpc>
                        <a:spcBef>
                          <a:spcPts val="244"/>
                        </a:spcBef>
                      </a:pPr>
                      <a:endParaRPr sz="1800">
                        <a:latin typeface="Calibri"/>
                        <a:cs typeface="Calibri"/>
                      </a:endParaRPr>
                    </a:p>
                  </a:txBody>
                  <a:tcPr marL="0" marR="0" marT="31114"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8EA"/>
                    </a:solidFill>
                  </a:tcPr>
                </a:tc>
              </a:tr>
              <a:tr h="987616">
                <a:tc>
                  <a:txBody>
                    <a:bodyPr/>
                    <a:lstStyle/>
                    <a:p>
                      <a:pPr marL="91440" algn="ctr">
                        <a:lnSpc>
                          <a:spcPct val="100000"/>
                        </a:lnSpc>
                        <a:spcBef>
                          <a:spcPts val="270"/>
                        </a:spcBef>
                      </a:pPr>
                      <a:r>
                        <a:rPr sz="1800" spc="-10" dirty="0">
                          <a:latin typeface="Calibri"/>
                          <a:cs typeface="Calibri"/>
                        </a:rPr>
                        <a:t>Sales</a:t>
                      </a:r>
                      <a:endParaRPr sz="1800" dirty="0">
                        <a:latin typeface="Calibri"/>
                        <a:cs typeface="Calibri"/>
                      </a:endParaRPr>
                    </a:p>
                  </a:txBody>
                  <a:tcPr marL="0" marR="0" marT="34290"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CDD2"/>
                    </a:solidFill>
                  </a:tcPr>
                </a:tc>
                <a:tc>
                  <a:txBody>
                    <a:bodyPr/>
                    <a:lstStyle/>
                    <a:p>
                      <a:pPr marL="91440" algn="ctr">
                        <a:lnSpc>
                          <a:spcPct val="100000"/>
                        </a:lnSpc>
                        <a:spcBef>
                          <a:spcPts val="270"/>
                        </a:spcBef>
                      </a:pPr>
                      <a:r>
                        <a:rPr sz="1800" spc="-10" dirty="0">
                          <a:latin typeface="Calibri"/>
                          <a:cs typeface="Calibri"/>
                        </a:rPr>
                        <a:t>Billing</a:t>
                      </a:r>
                      <a:endParaRPr sz="1800">
                        <a:latin typeface="Calibri"/>
                        <a:cs typeface="Calibri"/>
                      </a:endParaRPr>
                    </a:p>
                  </a:txBody>
                  <a:tcPr marL="0" marR="0" marT="34290"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CDD2"/>
                    </a:solidFill>
                  </a:tcPr>
                </a:tc>
                <a:tc>
                  <a:txBody>
                    <a:bodyPr/>
                    <a:lstStyle/>
                    <a:p>
                      <a:pPr marL="92075" marR="1334770">
                        <a:lnSpc>
                          <a:spcPct val="100000"/>
                        </a:lnSpc>
                        <a:spcBef>
                          <a:spcPts val="245"/>
                        </a:spcBef>
                      </a:pPr>
                      <a:endParaRPr sz="1800">
                        <a:latin typeface="Calibri"/>
                        <a:cs typeface="Calibri"/>
                      </a:endParaRPr>
                    </a:p>
                  </a:txBody>
                  <a:tcPr marL="0" marR="0" marT="31115"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CDD2"/>
                    </a:solidFill>
                  </a:tcPr>
                </a:tc>
              </a:tr>
              <a:tr h="987616">
                <a:tc>
                  <a:txBody>
                    <a:bodyPr/>
                    <a:lstStyle/>
                    <a:p>
                      <a:pPr marL="91440" algn="ctr">
                        <a:lnSpc>
                          <a:spcPct val="100000"/>
                        </a:lnSpc>
                        <a:spcBef>
                          <a:spcPts val="275"/>
                        </a:spcBef>
                      </a:pPr>
                      <a:r>
                        <a:rPr sz="1800" spc="-10" dirty="0" smtClean="0">
                          <a:latin typeface="Calibri"/>
                          <a:cs typeface="Calibri"/>
                        </a:rPr>
                        <a:t>Collection</a:t>
                      </a:r>
                      <a:r>
                        <a:rPr lang="en-US" sz="1800" spc="-10" dirty="0" smtClean="0">
                          <a:latin typeface="Calibri"/>
                          <a:cs typeface="Calibri"/>
                        </a:rPr>
                        <a:t>s</a:t>
                      </a:r>
                      <a:endParaRPr sz="1800" dirty="0">
                        <a:latin typeface="Calibri"/>
                        <a:cs typeface="Calibri"/>
                      </a:endParaRPr>
                    </a:p>
                  </a:txBody>
                  <a:tcPr marL="0" marR="0" marT="34925"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8EA"/>
                    </a:solidFill>
                  </a:tcPr>
                </a:tc>
                <a:tc>
                  <a:txBody>
                    <a:bodyPr/>
                    <a:lstStyle/>
                    <a:p>
                      <a:pPr marL="91440" algn="ctr">
                        <a:lnSpc>
                          <a:spcPct val="100000"/>
                        </a:lnSpc>
                        <a:spcBef>
                          <a:spcPts val="250"/>
                        </a:spcBef>
                      </a:pPr>
                      <a:r>
                        <a:rPr sz="1800" spc="-10" dirty="0">
                          <a:latin typeface="Calibri"/>
                          <a:cs typeface="Calibri"/>
                        </a:rPr>
                        <a:t>Data</a:t>
                      </a:r>
                      <a:r>
                        <a:rPr sz="1800" spc="-80" dirty="0">
                          <a:latin typeface="Calibri"/>
                          <a:cs typeface="Calibri"/>
                        </a:rPr>
                        <a:t> </a:t>
                      </a:r>
                      <a:r>
                        <a:rPr sz="1800" spc="-10" dirty="0">
                          <a:latin typeface="Calibri"/>
                          <a:cs typeface="Calibri"/>
                        </a:rPr>
                        <a:t>processing</a:t>
                      </a:r>
                      <a:endParaRPr sz="1800" dirty="0">
                        <a:latin typeface="Calibri"/>
                        <a:cs typeface="Calibri"/>
                      </a:endParaRPr>
                    </a:p>
                  </a:txBody>
                  <a:tcPr marL="0" marR="0" marT="31750"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8EA"/>
                    </a:solidFill>
                  </a:tcPr>
                </a:tc>
                <a:tc>
                  <a:txBody>
                    <a:bodyPr/>
                    <a:lstStyle/>
                    <a:p>
                      <a:pPr marL="92075" marR="824230">
                        <a:lnSpc>
                          <a:spcPct val="100000"/>
                        </a:lnSpc>
                        <a:spcBef>
                          <a:spcPts val="250"/>
                        </a:spcBef>
                      </a:pPr>
                      <a:endParaRPr sz="1800" dirty="0">
                        <a:latin typeface="Calibri"/>
                        <a:cs typeface="Calibri"/>
                      </a:endParaRPr>
                    </a:p>
                  </a:txBody>
                  <a:tcPr marL="0" marR="0" marT="31750"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8EA"/>
                    </a:solidFill>
                  </a:tcPr>
                </a:tc>
              </a:tr>
            </a:tbl>
          </a:graphicData>
        </a:graphic>
      </p:graphicFrame>
      <p:pic>
        <p:nvPicPr>
          <p:cNvPr id="12" name="Picture 2"/>
          <p:cNvPicPr>
            <a:picLocks noChangeAspect="1" noChangeArrowheads="1"/>
          </p:cNvPicPr>
          <p:nvPr/>
        </p:nvPicPr>
        <p:blipFill>
          <a:blip r:embed="rId2" cstate="print"/>
          <a:srcRect/>
          <a:stretch>
            <a:fillRect/>
          </a:stretch>
        </p:blipFill>
        <p:spPr bwMode="auto">
          <a:xfrm>
            <a:off x="304800" y="228600"/>
            <a:ext cx="729666" cy="4886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2618" y="1664028"/>
            <a:ext cx="3395981" cy="2176750"/>
          </a:xfrm>
          <a:prstGeom prst="rect">
            <a:avLst/>
          </a:prstGeom>
        </p:spPr>
        <p:txBody>
          <a:bodyPr vert="horz" wrap="square" lIns="0" tIns="82550" rIns="0" bIns="0" rtlCol="0">
            <a:spAutoFit/>
          </a:bodyPr>
          <a:lstStyle/>
          <a:p>
            <a:pPr marL="354965" indent="-342265" algn="ctr">
              <a:lnSpc>
                <a:spcPct val="100000"/>
              </a:lnSpc>
              <a:spcBef>
                <a:spcPts val="650"/>
              </a:spcBef>
              <a:buFont typeface="Wingdings"/>
              <a:buChar char=""/>
              <a:tabLst>
                <a:tab pos="354965" algn="l"/>
              </a:tabLst>
            </a:pPr>
            <a:r>
              <a:rPr lang="en-IN" sz="2000" b="1" u="sng" dirty="0" smtClean="0">
                <a:solidFill>
                  <a:schemeClr val="accent5">
                    <a:lumMod val="50000"/>
                  </a:schemeClr>
                </a:solidFill>
                <a:uFill>
                  <a:solidFill>
                    <a:srgbClr val="FFFFFF"/>
                  </a:solidFill>
                </a:uFill>
                <a:latin typeface="Calibri"/>
                <a:cs typeface="Calibri"/>
              </a:rPr>
              <a:t>Call Centre Services </a:t>
            </a:r>
            <a:r>
              <a:rPr lang="en-IN" sz="1800" b="1" u="sng" dirty="0" smtClean="0">
                <a:solidFill>
                  <a:schemeClr val="tx1"/>
                </a:solidFill>
                <a:uFill>
                  <a:solidFill>
                    <a:srgbClr val="FFFFFF"/>
                  </a:solidFill>
                </a:uFill>
                <a:latin typeface="Calibri"/>
                <a:cs typeface="Calibri"/>
              </a:rPr>
              <a:t>:</a:t>
            </a:r>
          </a:p>
          <a:p>
            <a:pPr marL="354965" marR="11430" algn="ctr">
              <a:lnSpc>
                <a:spcPct val="120000"/>
              </a:lnSpc>
              <a:spcBef>
                <a:spcPts val="80"/>
              </a:spcBef>
            </a:pPr>
            <a:r>
              <a:rPr lang="en-IN" sz="1600" b="1" dirty="0" smtClean="0">
                <a:solidFill>
                  <a:schemeClr val="tx1"/>
                </a:solidFill>
                <a:latin typeface="Calibri"/>
                <a:cs typeface="Calibri"/>
              </a:rPr>
              <a:t>Techno Gen offers a variety of call centre services to meet the needs of different businesses. We can help you with your call centre needs, weather you are start-up or full scale enterprise. </a:t>
            </a:r>
            <a:endParaRPr sz="1600" b="1">
              <a:solidFill>
                <a:schemeClr val="tx1"/>
              </a:solidFill>
              <a:latin typeface="Calibri"/>
              <a:cs typeface="Calibri"/>
            </a:endParaRPr>
          </a:p>
        </p:txBody>
      </p:sp>
      <p:sp>
        <p:nvSpPr>
          <p:cNvPr id="3" name="object 3"/>
          <p:cNvSpPr txBox="1"/>
          <p:nvPr/>
        </p:nvSpPr>
        <p:spPr>
          <a:xfrm>
            <a:off x="4554473" y="1571543"/>
            <a:ext cx="3246120" cy="1781257"/>
          </a:xfrm>
          <a:prstGeom prst="rect">
            <a:avLst/>
          </a:prstGeom>
        </p:spPr>
        <p:txBody>
          <a:bodyPr vert="horz" wrap="square" lIns="0" tIns="184150" rIns="0" bIns="0" rtlCol="0">
            <a:spAutoFit/>
          </a:bodyPr>
          <a:lstStyle/>
          <a:p>
            <a:pPr marL="173355" indent="-163195" algn="ctr">
              <a:lnSpc>
                <a:spcPct val="100000"/>
              </a:lnSpc>
              <a:spcBef>
                <a:spcPts val="1450"/>
              </a:spcBef>
              <a:buSzPct val="75000"/>
              <a:buFont typeface="Wingdings"/>
              <a:buChar char=""/>
              <a:tabLst>
                <a:tab pos="173355" algn="l"/>
              </a:tabLst>
            </a:pPr>
            <a:r>
              <a:rPr lang="en-IN" sz="2000" b="1" u="sng" spc="-10" dirty="0" smtClean="0">
                <a:solidFill>
                  <a:schemeClr val="accent5">
                    <a:lumMod val="50000"/>
                  </a:schemeClr>
                </a:solidFill>
                <a:uFill>
                  <a:solidFill>
                    <a:srgbClr val="FFFFFF"/>
                  </a:solidFill>
                </a:uFill>
                <a:latin typeface="Calibri"/>
                <a:cs typeface="Calibri"/>
              </a:rPr>
              <a:t>  </a:t>
            </a:r>
            <a:r>
              <a:rPr sz="2000" b="1" u="sng" spc="-10" smtClean="0">
                <a:solidFill>
                  <a:schemeClr val="accent5">
                    <a:lumMod val="50000"/>
                  </a:schemeClr>
                </a:solidFill>
                <a:uFill>
                  <a:solidFill>
                    <a:srgbClr val="FFFFFF"/>
                  </a:solidFill>
                </a:uFill>
                <a:latin typeface="Calibri"/>
                <a:cs typeface="Calibri"/>
              </a:rPr>
              <a:t>Collections</a:t>
            </a:r>
            <a:r>
              <a:rPr lang="en-IN" sz="2000" b="1" u="sng" spc="-10" dirty="0" smtClean="0">
                <a:solidFill>
                  <a:schemeClr val="accent5">
                    <a:lumMod val="50000"/>
                  </a:schemeClr>
                </a:solidFill>
                <a:uFill>
                  <a:solidFill>
                    <a:srgbClr val="FFFFFF"/>
                  </a:solidFill>
                </a:uFill>
                <a:latin typeface="Calibri"/>
                <a:cs typeface="Calibri"/>
              </a:rPr>
              <a:t> </a:t>
            </a:r>
            <a:r>
              <a:rPr lang="en-IN" sz="2000" b="1" u="sng" spc="-10" dirty="0" smtClean="0">
                <a:solidFill>
                  <a:schemeClr val="tx1"/>
                </a:solidFill>
                <a:uFill>
                  <a:solidFill>
                    <a:srgbClr val="FFFFFF"/>
                  </a:solidFill>
                </a:uFill>
                <a:latin typeface="Calibri"/>
                <a:cs typeface="Calibri"/>
              </a:rPr>
              <a:t>:</a:t>
            </a:r>
            <a:endParaRPr sz="2000">
              <a:solidFill>
                <a:schemeClr val="tx1"/>
              </a:solidFill>
              <a:latin typeface="Calibri"/>
              <a:cs typeface="Calibri"/>
            </a:endParaRPr>
          </a:p>
          <a:p>
            <a:pPr marL="12700" marR="5080" algn="ctr">
              <a:lnSpc>
                <a:spcPct val="90000"/>
              </a:lnSpc>
              <a:spcBef>
                <a:spcPts val="1360"/>
              </a:spcBef>
            </a:pPr>
            <a:r>
              <a:rPr lang="en-IN" sz="1600" b="1" spc="-50" dirty="0" smtClean="0">
                <a:solidFill>
                  <a:schemeClr val="tx1"/>
                </a:solidFill>
                <a:latin typeface="Calibri"/>
                <a:cs typeface="Calibri"/>
              </a:rPr>
              <a:t>We are</a:t>
            </a:r>
            <a:r>
              <a:rPr sz="1600" b="1" spc="-50" smtClean="0">
                <a:solidFill>
                  <a:schemeClr val="tx1"/>
                </a:solidFill>
                <a:latin typeface="Calibri"/>
                <a:cs typeface="Calibri"/>
              </a:rPr>
              <a:t> </a:t>
            </a:r>
            <a:r>
              <a:rPr sz="1600" b="1" dirty="0">
                <a:solidFill>
                  <a:schemeClr val="tx1"/>
                </a:solidFill>
                <a:latin typeface="Calibri"/>
                <a:cs typeface="Calibri"/>
              </a:rPr>
              <a:t>responsible</a:t>
            </a:r>
            <a:r>
              <a:rPr sz="1600" b="1" spc="-65" dirty="0">
                <a:solidFill>
                  <a:schemeClr val="tx1"/>
                </a:solidFill>
                <a:latin typeface="Calibri"/>
                <a:cs typeface="Calibri"/>
              </a:rPr>
              <a:t> </a:t>
            </a:r>
            <a:r>
              <a:rPr sz="1600" b="1" spc="-25" dirty="0">
                <a:solidFill>
                  <a:schemeClr val="tx1"/>
                </a:solidFill>
                <a:latin typeface="Calibri"/>
                <a:cs typeface="Calibri"/>
              </a:rPr>
              <a:t>for </a:t>
            </a:r>
            <a:r>
              <a:rPr sz="1600" b="1" dirty="0">
                <a:solidFill>
                  <a:schemeClr val="tx1"/>
                </a:solidFill>
                <a:latin typeface="Calibri"/>
                <a:cs typeface="Calibri"/>
              </a:rPr>
              <a:t>resolving</a:t>
            </a:r>
            <a:r>
              <a:rPr sz="1600" b="1" spc="-50" dirty="0">
                <a:solidFill>
                  <a:schemeClr val="tx1"/>
                </a:solidFill>
                <a:latin typeface="Calibri"/>
                <a:cs typeface="Calibri"/>
              </a:rPr>
              <a:t> </a:t>
            </a:r>
            <a:r>
              <a:rPr sz="1600" b="1" spc="-10" dirty="0">
                <a:solidFill>
                  <a:schemeClr val="tx1"/>
                </a:solidFill>
                <a:latin typeface="Calibri"/>
                <a:cs typeface="Calibri"/>
              </a:rPr>
              <a:t>overdue</a:t>
            </a:r>
            <a:r>
              <a:rPr sz="1600" b="1" spc="-35" dirty="0">
                <a:solidFill>
                  <a:schemeClr val="tx1"/>
                </a:solidFill>
                <a:latin typeface="Calibri"/>
                <a:cs typeface="Calibri"/>
              </a:rPr>
              <a:t> </a:t>
            </a:r>
            <a:r>
              <a:rPr sz="1600" b="1" dirty="0">
                <a:solidFill>
                  <a:schemeClr val="tx1"/>
                </a:solidFill>
                <a:latin typeface="Calibri"/>
                <a:cs typeface="Calibri"/>
              </a:rPr>
              <a:t>bills</a:t>
            </a:r>
            <a:r>
              <a:rPr sz="1600" b="1" spc="-45" dirty="0">
                <a:solidFill>
                  <a:schemeClr val="tx1"/>
                </a:solidFill>
                <a:latin typeface="Calibri"/>
                <a:cs typeface="Calibri"/>
              </a:rPr>
              <a:t> </a:t>
            </a:r>
            <a:r>
              <a:rPr sz="1600" b="1" dirty="0">
                <a:solidFill>
                  <a:schemeClr val="tx1"/>
                </a:solidFill>
                <a:latin typeface="Calibri"/>
                <a:cs typeface="Calibri"/>
              </a:rPr>
              <a:t>and</a:t>
            </a:r>
            <a:r>
              <a:rPr sz="1600" b="1" spc="-35" dirty="0">
                <a:solidFill>
                  <a:schemeClr val="tx1"/>
                </a:solidFill>
                <a:latin typeface="Calibri"/>
                <a:cs typeface="Calibri"/>
              </a:rPr>
              <a:t> </a:t>
            </a:r>
            <a:r>
              <a:rPr sz="1600" b="1" spc="-10" dirty="0">
                <a:solidFill>
                  <a:schemeClr val="tx1"/>
                </a:solidFill>
                <a:latin typeface="Calibri"/>
                <a:cs typeface="Calibri"/>
              </a:rPr>
              <a:t>collecting payments</a:t>
            </a:r>
            <a:r>
              <a:rPr sz="1600" b="1" spc="-45" dirty="0">
                <a:solidFill>
                  <a:schemeClr val="tx1"/>
                </a:solidFill>
                <a:latin typeface="Calibri"/>
                <a:cs typeface="Calibri"/>
              </a:rPr>
              <a:t> </a:t>
            </a:r>
            <a:r>
              <a:rPr sz="1600" b="1" dirty="0">
                <a:solidFill>
                  <a:schemeClr val="tx1"/>
                </a:solidFill>
                <a:latin typeface="Calibri"/>
                <a:cs typeface="Calibri"/>
              </a:rPr>
              <a:t>from</a:t>
            </a:r>
            <a:r>
              <a:rPr sz="1600" b="1" spc="-25" dirty="0">
                <a:solidFill>
                  <a:schemeClr val="tx1"/>
                </a:solidFill>
                <a:latin typeface="Calibri"/>
                <a:cs typeface="Calibri"/>
              </a:rPr>
              <a:t> </a:t>
            </a:r>
            <a:r>
              <a:rPr sz="1600" b="1" dirty="0">
                <a:solidFill>
                  <a:schemeClr val="tx1"/>
                </a:solidFill>
                <a:latin typeface="Calibri"/>
                <a:cs typeface="Calibri"/>
              </a:rPr>
              <a:t>those</a:t>
            </a:r>
            <a:r>
              <a:rPr sz="1600" b="1" spc="-30" dirty="0">
                <a:solidFill>
                  <a:schemeClr val="tx1"/>
                </a:solidFill>
                <a:latin typeface="Calibri"/>
                <a:cs typeface="Calibri"/>
              </a:rPr>
              <a:t> </a:t>
            </a:r>
            <a:r>
              <a:rPr sz="1600" b="1" dirty="0">
                <a:solidFill>
                  <a:schemeClr val="tx1"/>
                </a:solidFill>
                <a:latin typeface="Calibri"/>
                <a:cs typeface="Calibri"/>
              </a:rPr>
              <a:t>who</a:t>
            </a:r>
            <a:r>
              <a:rPr sz="1600" b="1" spc="-50" dirty="0">
                <a:solidFill>
                  <a:schemeClr val="tx1"/>
                </a:solidFill>
                <a:latin typeface="Calibri"/>
                <a:cs typeface="Calibri"/>
              </a:rPr>
              <a:t> </a:t>
            </a:r>
            <a:r>
              <a:rPr sz="1600" b="1" dirty="0">
                <a:solidFill>
                  <a:schemeClr val="tx1"/>
                </a:solidFill>
                <a:latin typeface="Calibri"/>
                <a:cs typeface="Calibri"/>
              </a:rPr>
              <a:t>owe.</a:t>
            </a:r>
            <a:r>
              <a:rPr sz="1600" b="1" spc="-35" dirty="0">
                <a:solidFill>
                  <a:schemeClr val="tx1"/>
                </a:solidFill>
                <a:latin typeface="Calibri"/>
                <a:cs typeface="Calibri"/>
              </a:rPr>
              <a:t> </a:t>
            </a:r>
            <a:r>
              <a:rPr sz="1600" b="1" spc="-25" dirty="0">
                <a:solidFill>
                  <a:schemeClr val="tx1"/>
                </a:solidFill>
                <a:latin typeface="Calibri"/>
                <a:cs typeface="Calibri"/>
              </a:rPr>
              <a:t>It </a:t>
            </a:r>
            <a:r>
              <a:rPr sz="1600" b="1" dirty="0">
                <a:solidFill>
                  <a:schemeClr val="tx1"/>
                </a:solidFill>
                <a:latin typeface="Calibri"/>
                <a:cs typeface="Calibri"/>
              </a:rPr>
              <a:t>includes</a:t>
            </a:r>
            <a:r>
              <a:rPr sz="1600" b="1" spc="-80" dirty="0">
                <a:solidFill>
                  <a:schemeClr val="tx1"/>
                </a:solidFill>
                <a:latin typeface="Calibri"/>
                <a:cs typeface="Calibri"/>
              </a:rPr>
              <a:t> </a:t>
            </a:r>
            <a:r>
              <a:rPr sz="1600" b="1" dirty="0">
                <a:solidFill>
                  <a:schemeClr val="tx1"/>
                </a:solidFill>
                <a:latin typeface="Calibri"/>
                <a:cs typeface="Calibri"/>
              </a:rPr>
              <a:t>the</a:t>
            </a:r>
            <a:r>
              <a:rPr sz="1600" b="1" spc="-50" dirty="0">
                <a:solidFill>
                  <a:schemeClr val="tx1"/>
                </a:solidFill>
                <a:latin typeface="Calibri"/>
                <a:cs typeface="Calibri"/>
              </a:rPr>
              <a:t> </a:t>
            </a:r>
            <a:r>
              <a:rPr sz="1600" b="1" dirty="0">
                <a:solidFill>
                  <a:schemeClr val="tx1"/>
                </a:solidFill>
                <a:latin typeface="Calibri"/>
                <a:cs typeface="Calibri"/>
              </a:rPr>
              <a:t>strategies</a:t>
            </a:r>
            <a:r>
              <a:rPr sz="1600" b="1" spc="-40" dirty="0">
                <a:solidFill>
                  <a:schemeClr val="tx1"/>
                </a:solidFill>
                <a:latin typeface="Calibri"/>
                <a:cs typeface="Calibri"/>
              </a:rPr>
              <a:t> </a:t>
            </a:r>
            <a:r>
              <a:rPr sz="1600" b="1" dirty="0">
                <a:solidFill>
                  <a:schemeClr val="tx1"/>
                </a:solidFill>
                <a:latin typeface="Calibri"/>
                <a:cs typeface="Calibri"/>
              </a:rPr>
              <a:t>to</a:t>
            </a:r>
            <a:r>
              <a:rPr sz="1600" b="1" spc="-60" dirty="0">
                <a:solidFill>
                  <a:schemeClr val="tx1"/>
                </a:solidFill>
                <a:latin typeface="Calibri"/>
                <a:cs typeface="Calibri"/>
              </a:rPr>
              <a:t> </a:t>
            </a:r>
            <a:r>
              <a:rPr sz="1600" b="1" spc="-10" dirty="0">
                <a:solidFill>
                  <a:schemeClr val="tx1"/>
                </a:solidFill>
                <a:latin typeface="Calibri"/>
                <a:cs typeface="Calibri"/>
              </a:rPr>
              <a:t>accrue </a:t>
            </a:r>
            <a:r>
              <a:rPr sz="1600" b="1" dirty="0">
                <a:solidFill>
                  <a:schemeClr val="tx1"/>
                </a:solidFill>
                <a:latin typeface="Calibri"/>
                <a:cs typeface="Calibri"/>
              </a:rPr>
              <a:t>debts</a:t>
            </a:r>
            <a:r>
              <a:rPr sz="1600" b="1" spc="-30" dirty="0">
                <a:solidFill>
                  <a:schemeClr val="tx1"/>
                </a:solidFill>
                <a:latin typeface="Calibri"/>
                <a:cs typeface="Calibri"/>
              </a:rPr>
              <a:t> </a:t>
            </a:r>
            <a:r>
              <a:rPr sz="1600" b="1" dirty="0">
                <a:solidFill>
                  <a:schemeClr val="tx1"/>
                </a:solidFill>
                <a:latin typeface="Calibri"/>
                <a:cs typeface="Calibri"/>
              </a:rPr>
              <a:t>and</a:t>
            </a:r>
            <a:r>
              <a:rPr sz="1600" b="1" spc="-40" dirty="0">
                <a:solidFill>
                  <a:schemeClr val="tx1"/>
                </a:solidFill>
                <a:latin typeface="Calibri"/>
                <a:cs typeface="Calibri"/>
              </a:rPr>
              <a:t> </a:t>
            </a:r>
            <a:r>
              <a:rPr sz="1600" b="1" dirty="0">
                <a:solidFill>
                  <a:schemeClr val="tx1"/>
                </a:solidFill>
                <a:latin typeface="Calibri"/>
                <a:cs typeface="Calibri"/>
              </a:rPr>
              <a:t>due</a:t>
            </a:r>
            <a:r>
              <a:rPr sz="1600" b="1" spc="-35" dirty="0">
                <a:solidFill>
                  <a:schemeClr val="tx1"/>
                </a:solidFill>
                <a:latin typeface="Calibri"/>
                <a:cs typeface="Calibri"/>
              </a:rPr>
              <a:t> </a:t>
            </a:r>
            <a:r>
              <a:rPr sz="1600" b="1" spc="-10" dirty="0">
                <a:solidFill>
                  <a:schemeClr val="tx1"/>
                </a:solidFill>
                <a:latin typeface="Calibri"/>
                <a:cs typeface="Calibri"/>
              </a:rPr>
              <a:t>payments</a:t>
            </a:r>
            <a:r>
              <a:rPr sz="1600" b="1" spc="-20" dirty="0">
                <a:solidFill>
                  <a:schemeClr val="tx1"/>
                </a:solidFill>
                <a:latin typeface="Calibri"/>
                <a:cs typeface="Calibri"/>
              </a:rPr>
              <a:t> </a:t>
            </a:r>
            <a:r>
              <a:rPr sz="1600" b="1" dirty="0">
                <a:solidFill>
                  <a:schemeClr val="tx1"/>
                </a:solidFill>
                <a:latin typeface="Calibri"/>
                <a:cs typeface="Calibri"/>
              </a:rPr>
              <a:t>from</a:t>
            </a:r>
            <a:r>
              <a:rPr sz="1600" b="1" spc="-15" dirty="0">
                <a:solidFill>
                  <a:schemeClr val="tx1"/>
                </a:solidFill>
                <a:latin typeface="Calibri"/>
                <a:cs typeface="Calibri"/>
              </a:rPr>
              <a:t> </a:t>
            </a:r>
            <a:r>
              <a:rPr sz="1600" b="1" spc="-25" dirty="0">
                <a:solidFill>
                  <a:schemeClr val="tx1"/>
                </a:solidFill>
                <a:latin typeface="Calibri"/>
                <a:cs typeface="Calibri"/>
              </a:rPr>
              <a:t>the </a:t>
            </a:r>
            <a:r>
              <a:rPr sz="1600" b="1" dirty="0">
                <a:solidFill>
                  <a:schemeClr val="tx1"/>
                </a:solidFill>
                <a:latin typeface="Calibri"/>
                <a:cs typeface="Calibri"/>
              </a:rPr>
              <a:t>business's</a:t>
            </a:r>
            <a:r>
              <a:rPr sz="1600" b="1" spc="-90" dirty="0">
                <a:solidFill>
                  <a:schemeClr val="tx1"/>
                </a:solidFill>
                <a:latin typeface="Calibri"/>
                <a:cs typeface="Calibri"/>
              </a:rPr>
              <a:t> </a:t>
            </a:r>
            <a:r>
              <a:rPr sz="1600" b="1" spc="-10">
                <a:solidFill>
                  <a:schemeClr val="tx1"/>
                </a:solidFill>
                <a:latin typeface="Calibri"/>
                <a:cs typeface="Calibri"/>
              </a:rPr>
              <a:t>clients</a:t>
            </a:r>
            <a:r>
              <a:rPr sz="1600" b="1" spc="-10" smtClean="0">
                <a:solidFill>
                  <a:schemeClr val="tx1"/>
                </a:solidFill>
                <a:latin typeface="Calibri"/>
                <a:cs typeface="Calibri"/>
              </a:rPr>
              <a:t>.</a:t>
            </a:r>
            <a:endParaRPr sz="1600" b="1">
              <a:solidFill>
                <a:schemeClr val="tx1"/>
              </a:solidFill>
              <a:latin typeface="Calibri"/>
              <a:cs typeface="Calibri"/>
            </a:endParaRPr>
          </a:p>
        </p:txBody>
      </p:sp>
      <p:sp>
        <p:nvSpPr>
          <p:cNvPr id="8" name="object 8"/>
          <p:cNvSpPr txBox="1"/>
          <p:nvPr/>
        </p:nvSpPr>
        <p:spPr>
          <a:xfrm>
            <a:off x="8571738" y="1663235"/>
            <a:ext cx="2401062" cy="1751120"/>
          </a:xfrm>
          <a:prstGeom prst="rect">
            <a:avLst/>
          </a:prstGeom>
        </p:spPr>
        <p:txBody>
          <a:bodyPr vert="horz" wrap="square" lIns="0" tIns="108585" rIns="0" bIns="0" rtlCol="0">
            <a:spAutoFit/>
          </a:bodyPr>
          <a:lstStyle/>
          <a:p>
            <a:pPr marL="367665" indent="-342900" algn="ctr">
              <a:lnSpc>
                <a:spcPct val="100000"/>
              </a:lnSpc>
              <a:spcBef>
                <a:spcPts val="855"/>
              </a:spcBef>
              <a:buFont typeface="Wingdings"/>
              <a:buChar char=""/>
              <a:tabLst>
                <a:tab pos="367665" algn="l"/>
              </a:tabLst>
            </a:pPr>
            <a:r>
              <a:rPr sz="2000" b="1" u="sng" spc="-10" smtClean="0">
                <a:solidFill>
                  <a:schemeClr val="accent5">
                    <a:lumMod val="50000"/>
                  </a:schemeClr>
                </a:solidFill>
                <a:uFill>
                  <a:solidFill>
                    <a:srgbClr val="FFFFFF"/>
                  </a:solidFill>
                </a:uFill>
                <a:latin typeface="Calibri"/>
                <a:cs typeface="Calibri"/>
              </a:rPr>
              <a:t>Sales</a:t>
            </a:r>
            <a:r>
              <a:rPr lang="en-IN" sz="1600" b="1" u="sng" spc="-10" dirty="0" smtClean="0">
                <a:solidFill>
                  <a:schemeClr val="tx1"/>
                </a:solidFill>
                <a:uFill>
                  <a:solidFill>
                    <a:srgbClr val="FFFFFF"/>
                  </a:solidFill>
                </a:uFill>
                <a:latin typeface="Calibri"/>
                <a:cs typeface="Calibri"/>
              </a:rPr>
              <a:t> :</a:t>
            </a:r>
            <a:endParaRPr sz="1600">
              <a:solidFill>
                <a:schemeClr val="tx1"/>
              </a:solidFill>
              <a:latin typeface="Calibri"/>
              <a:cs typeface="Calibri"/>
            </a:endParaRPr>
          </a:p>
          <a:p>
            <a:pPr marL="12700" marR="5080" algn="ctr">
              <a:lnSpc>
                <a:spcPct val="100000"/>
              </a:lnSpc>
              <a:spcBef>
                <a:spcPts val="755"/>
              </a:spcBef>
            </a:pPr>
            <a:r>
              <a:rPr lang="en-IN" sz="1600" b="1" dirty="0" smtClean="0">
                <a:solidFill>
                  <a:schemeClr val="tx1"/>
                </a:solidFill>
                <a:latin typeface="Calibri"/>
                <a:cs typeface="Calibri"/>
              </a:rPr>
              <a:t>We are </a:t>
            </a:r>
            <a:r>
              <a:rPr sz="1600" b="1" spc="-10" smtClean="0">
                <a:solidFill>
                  <a:schemeClr val="tx1"/>
                </a:solidFill>
                <a:latin typeface="Calibri"/>
                <a:cs typeface="Calibri"/>
              </a:rPr>
              <a:t>responsible </a:t>
            </a:r>
            <a:r>
              <a:rPr sz="1600" b="1" dirty="0">
                <a:solidFill>
                  <a:schemeClr val="tx1"/>
                </a:solidFill>
                <a:latin typeface="Calibri"/>
                <a:cs typeface="Calibri"/>
              </a:rPr>
              <a:t>for</a:t>
            </a:r>
            <a:r>
              <a:rPr sz="1600" b="1" spc="-40" dirty="0">
                <a:solidFill>
                  <a:schemeClr val="tx1"/>
                </a:solidFill>
                <a:latin typeface="Calibri"/>
                <a:cs typeface="Calibri"/>
              </a:rPr>
              <a:t> </a:t>
            </a:r>
            <a:r>
              <a:rPr sz="1600" b="1" dirty="0">
                <a:solidFill>
                  <a:schemeClr val="tx1"/>
                </a:solidFill>
                <a:latin typeface="Calibri"/>
                <a:cs typeface="Calibri"/>
              </a:rPr>
              <a:t>selling</a:t>
            </a:r>
            <a:r>
              <a:rPr sz="1600" b="1" spc="-65" dirty="0">
                <a:solidFill>
                  <a:schemeClr val="tx1"/>
                </a:solidFill>
                <a:latin typeface="Calibri"/>
                <a:cs typeface="Calibri"/>
              </a:rPr>
              <a:t> </a:t>
            </a:r>
            <a:r>
              <a:rPr sz="1600" b="1" dirty="0">
                <a:solidFill>
                  <a:schemeClr val="tx1"/>
                </a:solidFill>
                <a:latin typeface="Calibri"/>
                <a:cs typeface="Calibri"/>
              </a:rPr>
              <a:t>products</a:t>
            </a:r>
            <a:r>
              <a:rPr sz="1600" b="1" spc="-45" dirty="0">
                <a:solidFill>
                  <a:schemeClr val="tx1"/>
                </a:solidFill>
                <a:latin typeface="Calibri"/>
                <a:cs typeface="Calibri"/>
              </a:rPr>
              <a:t> </a:t>
            </a:r>
            <a:r>
              <a:rPr sz="1600" b="1" spc="-25" dirty="0">
                <a:solidFill>
                  <a:schemeClr val="tx1"/>
                </a:solidFill>
                <a:latin typeface="Calibri"/>
                <a:cs typeface="Calibri"/>
              </a:rPr>
              <a:t>and </a:t>
            </a:r>
            <a:r>
              <a:rPr sz="1600" b="1" dirty="0">
                <a:solidFill>
                  <a:schemeClr val="tx1"/>
                </a:solidFill>
                <a:latin typeface="Calibri"/>
                <a:cs typeface="Calibri"/>
              </a:rPr>
              <a:t>meeting</a:t>
            </a:r>
            <a:r>
              <a:rPr sz="1600" b="1" spc="-65" dirty="0">
                <a:solidFill>
                  <a:schemeClr val="tx1"/>
                </a:solidFill>
                <a:latin typeface="Calibri"/>
                <a:cs typeface="Calibri"/>
              </a:rPr>
              <a:t> </a:t>
            </a:r>
            <a:r>
              <a:rPr sz="1600" b="1" dirty="0">
                <a:solidFill>
                  <a:schemeClr val="tx1"/>
                </a:solidFill>
                <a:latin typeface="Calibri"/>
                <a:cs typeface="Calibri"/>
              </a:rPr>
              <a:t>customer</a:t>
            </a:r>
            <a:r>
              <a:rPr sz="1600" b="1" spc="-55" dirty="0">
                <a:solidFill>
                  <a:schemeClr val="tx1"/>
                </a:solidFill>
                <a:latin typeface="Calibri"/>
                <a:cs typeface="Calibri"/>
              </a:rPr>
              <a:t> </a:t>
            </a:r>
            <a:r>
              <a:rPr sz="1600" b="1" spc="-20" dirty="0">
                <a:solidFill>
                  <a:schemeClr val="tx1"/>
                </a:solidFill>
                <a:latin typeface="Calibri"/>
                <a:cs typeface="Calibri"/>
              </a:rPr>
              <a:t>needs </a:t>
            </a:r>
            <a:r>
              <a:rPr sz="1600" b="1" dirty="0">
                <a:solidFill>
                  <a:schemeClr val="tx1"/>
                </a:solidFill>
                <a:latin typeface="Calibri"/>
                <a:cs typeface="Calibri"/>
              </a:rPr>
              <a:t>while</a:t>
            </a:r>
            <a:r>
              <a:rPr sz="1600" b="1" spc="-45" dirty="0">
                <a:solidFill>
                  <a:schemeClr val="tx1"/>
                </a:solidFill>
                <a:latin typeface="Calibri"/>
                <a:cs typeface="Calibri"/>
              </a:rPr>
              <a:t> </a:t>
            </a:r>
            <a:r>
              <a:rPr sz="1600" b="1" dirty="0">
                <a:solidFill>
                  <a:schemeClr val="tx1"/>
                </a:solidFill>
                <a:latin typeface="Calibri"/>
                <a:cs typeface="Calibri"/>
              </a:rPr>
              <a:t>obtaining</a:t>
            </a:r>
            <a:r>
              <a:rPr sz="1600" b="1" spc="-60" dirty="0">
                <a:solidFill>
                  <a:schemeClr val="tx1"/>
                </a:solidFill>
                <a:latin typeface="Calibri"/>
                <a:cs typeface="Calibri"/>
              </a:rPr>
              <a:t> </a:t>
            </a:r>
            <a:r>
              <a:rPr sz="1600" b="1" spc="-10" dirty="0">
                <a:solidFill>
                  <a:schemeClr val="tx1"/>
                </a:solidFill>
                <a:latin typeface="Calibri"/>
                <a:cs typeface="Calibri"/>
              </a:rPr>
              <a:t>orders </a:t>
            </a:r>
            <a:r>
              <a:rPr sz="1600" b="1" dirty="0">
                <a:solidFill>
                  <a:schemeClr val="tx1"/>
                </a:solidFill>
                <a:latin typeface="Calibri"/>
                <a:cs typeface="Calibri"/>
              </a:rPr>
              <a:t>from</a:t>
            </a:r>
            <a:r>
              <a:rPr sz="1600" b="1" spc="-40" dirty="0">
                <a:solidFill>
                  <a:schemeClr val="tx1"/>
                </a:solidFill>
                <a:latin typeface="Calibri"/>
                <a:cs typeface="Calibri"/>
              </a:rPr>
              <a:t> </a:t>
            </a:r>
            <a:r>
              <a:rPr sz="1600" b="1" dirty="0">
                <a:solidFill>
                  <a:schemeClr val="tx1"/>
                </a:solidFill>
                <a:latin typeface="Calibri"/>
                <a:cs typeface="Calibri"/>
              </a:rPr>
              <a:t>existing</a:t>
            </a:r>
            <a:r>
              <a:rPr sz="1600" b="1" spc="-75" dirty="0">
                <a:solidFill>
                  <a:schemeClr val="tx1"/>
                </a:solidFill>
                <a:latin typeface="Calibri"/>
                <a:cs typeface="Calibri"/>
              </a:rPr>
              <a:t> </a:t>
            </a:r>
            <a:r>
              <a:rPr sz="1600" b="1" dirty="0">
                <a:solidFill>
                  <a:schemeClr val="tx1"/>
                </a:solidFill>
                <a:latin typeface="Calibri"/>
                <a:cs typeface="Calibri"/>
              </a:rPr>
              <a:t>or</a:t>
            </a:r>
            <a:r>
              <a:rPr sz="1600" b="1" spc="-35" dirty="0">
                <a:solidFill>
                  <a:schemeClr val="tx1"/>
                </a:solidFill>
                <a:latin typeface="Calibri"/>
                <a:cs typeface="Calibri"/>
              </a:rPr>
              <a:t> </a:t>
            </a:r>
            <a:r>
              <a:rPr sz="1600" b="1" spc="-10">
                <a:solidFill>
                  <a:schemeClr val="tx1"/>
                </a:solidFill>
                <a:latin typeface="Calibri"/>
                <a:cs typeface="Calibri"/>
              </a:rPr>
              <a:t>potential </a:t>
            </a:r>
            <a:r>
              <a:rPr sz="1600" b="1" smtClean="0">
                <a:solidFill>
                  <a:schemeClr val="tx1"/>
                </a:solidFill>
                <a:latin typeface="Calibri"/>
                <a:cs typeface="Calibri"/>
              </a:rPr>
              <a:t>sales</a:t>
            </a:r>
            <a:r>
              <a:rPr sz="1600" b="1" spc="-10" smtClean="0">
                <a:solidFill>
                  <a:schemeClr val="tx1"/>
                </a:solidFill>
                <a:latin typeface="Calibri"/>
                <a:cs typeface="Calibri"/>
              </a:rPr>
              <a:t>.</a:t>
            </a:r>
            <a:endParaRPr sz="1600" b="1">
              <a:solidFill>
                <a:schemeClr val="tx1"/>
              </a:solidFill>
              <a:latin typeface="Calibri"/>
              <a:cs typeface="Calibri"/>
            </a:endParaRPr>
          </a:p>
        </p:txBody>
      </p:sp>
      <p:sp>
        <p:nvSpPr>
          <p:cNvPr id="9" name="object 9"/>
          <p:cNvSpPr txBox="1"/>
          <p:nvPr/>
        </p:nvSpPr>
        <p:spPr>
          <a:xfrm>
            <a:off x="1371600" y="3972540"/>
            <a:ext cx="4267200" cy="1505540"/>
          </a:xfrm>
          <a:prstGeom prst="rect">
            <a:avLst/>
          </a:prstGeom>
        </p:spPr>
        <p:txBody>
          <a:bodyPr vert="horz" wrap="square" lIns="0" tIns="109220" rIns="0" bIns="0" rtlCol="0">
            <a:spAutoFit/>
          </a:bodyPr>
          <a:lstStyle/>
          <a:p>
            <a:pPr marL="173355" indent="-163195" algn="ctr">
              <a:lnSpc>
                <a:spcPct val="100000"/>
              </a:lnSpc>
              <a:spcBef>
                <a:spcPts val="860"/>
              </a:spcBef>
              <a:buSzPct val="93750"/>
              <a:buFont typeface="Wingdings"/>
              <a:buChar char=""/>
              <a:tabLst>
                <a:tab pos="173355" algn="l"/>
              </a:tabLst>
            </a:pPr>
            <a:r>
              <a:rPr lang="en-IN" sz="2000" b="1" u="sng" dirty="0" smtClean="0">
                <a:solidFill>
                  <a:schemeClr val="accent5">
                    <a:lumMod val="50000"/>
                  </a:schemeClr>
                </a:solidFill>
                <a:uFill>
                  <a:solidFill>
                    <a:srgbClr val="FFFFFF"/>
                  </a:solidFill>
                </a:uFill>
                <a:latin typeface="Calibri"/>
                <a:cs typeface="Calibri"/>
              </a:rPr>
              <a:t>  </a:t>
            </a:r>
            <a:r>
              <a:rPr sz="2000" b="1" u="sng" smtClean="0">
                <a:solidFill>
                  <a:schemeClr val="accent5">
                    <a:lumMod val="50000"/>
                  </a:schemeClr>
                </a:solidFill>
                <a:uFill>
                  <a:solidFill>
                    <a:srgbClr val="FFFFFF"/>
                  </a:solidFill>
                </a:uFill>
                <a:latin typeface="Calibri"/>
                <a:cs typeface="Calibri"/>
              </a:rPr>
              <a:t>KPO</a:t>
            </a:r>
            <a:r>
              <a:rPr sz="2000" b="1" u="sng" spc="-30" smtClean="0">
                <a:solidFill>
                  <a:schemeClr val="accent5">
                    <a:lumMod val="50000"/>
                  </a:schemeClr>
                </a:solidFill>
                <a:uFill>
                  <a:solidFill>
                    <a:srgbClr val="FFFFFF"/>
                  </a:solidFill>
                </a:uFill>
                <a:latin typeface="Calibri"/>
                <a:cs typeface="Calibri"/>
              </a:rPr>
              <a:t> </a:t>
            </a:r>
            <a:r>
              <a:rPr sz="2000" b="1" u="sng" spc="-10" dirty="0" smtClean="0">
                <a:solidFill>
                  <a:schemeClr val="accent5">
                    <a:lumMod val="50000"/>
                  </a:schemeClr>
                </a:solidFill>
                <a:uFill>
                  <a:solidFill>
                    <a:srgbClr val="FFFFFF"/>
                  </a:solidFill>
                </a:uFill>
                <a:latin typeface="Calibri"/>
                <a:cs typeface="Calibri"/>
              </a:rPr>
              <a:t>services</a:t>
            </a:r>
            <a:r>
              <a:rPr lang="en-IN" sz="2000" b="1" u="sng" spc="-10" dirty="0" smtClean="0">
                <a:solidFill>
                  <a:schemeClr val="accent5">
                    <a:lumMod val="50000"/>
                  </a:schemeClr>
                </a:solidFill>
                <a:uFill>
                  <a:solidFill>
                    <a:srgbClr val="FFFFFF"/>
                  </a:solidFill>
                </a:uFill>
                <a:latin typeface="Calibri"/>
                <a:cs typeface="Calibri"/>
              </a:rPr>
              <a:t> </a:t>
            </a:r>
            <a:r>
              <a:rPr lang="en-IN" sz="1600" b="1" u="sng" spc="-10" dirty="0" smtClean="0">
                <a:solidFill>
                  <a:schemeClr val="tx1"/>
                </a:solidFill>
                <a:uFill>
                  <a:solidFill>
                    <a:srgbClr val="FFFFFF"/>
                  </a:solidFill>
                </a:uFill>
                <a:latin typeface="Calibri"/>
                <a:cs typeface="Calibri"/>
              </a:rPr>
              <a:t>:</a:t>
            </a:r>
            <a:endParaRPr sz="1600" dirty="0">
              <a:solidFill>
                <a:schemeClr val="tx1"/>
              </a:solidFill>
              <a:latin typeface="Calibri"/>
              <a:cs typeface="Calibri"/>
            </a:endParaRPr>
          </a:p>
          <a:p>
            <a:pPr marL="12700" marR="5080" algn="ctr">
              <a:lnSpc>
                <a:spcPct val="100000"/>
              </a:lnSpc>
              <a:spcBef>
                <a:spcPts val="760"/>
              </a:spcBef>
            </a:pPr>
            <a:r>
              <a:rPr lang="en-IN" sz="1600" b="1" spc="-50" dirty="0" smtClean="0">
                <a:solidFill>
                  <a:schemeClr val="tx1"/>
                </a:solidFill>
                <a:latin typeface="Calibri"/>
                <a:cs typeface="Calibri"/>
              </a:rPr>
              <a:t>We</a:t>
            </a:r>
            <a:r>
              <a:rPr sz="1600" b="1" spc="-50" dirty="0" smtClean="0">
                <a:solidFill>
                  <a:schemeClr val="tx1"/>
                </a:solidFill>
                <a:latin typeface="Calibri"/>
                <a:cs typeface="Calibri"/>
              </a:rPr>
              <a:t> </a:t>
            </a:r>
            <a:r>
              <a:rPr sz="1600" b="1" spc="-10" dirty="0">
                <a:solidFill>
                  <a:schemeClr val="tx1"/>
                </a:solidFill>
                <a:latin typeface="Calibri"/>
                <a:cs typeface="Calibri"/>
              </a:rPr>
              <a:t>offers</a:t>
            </a:r>
            <a:r>
              <a:rPr sz="1600" b="1" spc="-50" dirty="0">
                <a:solidFill>
                  <a:schemeClr val="tx1"/>
                </a:solidFill>
                <a:latin typeface="Calibri"/>
                <a:cs typeface="Calibri"/>
              </a:rPr>
              <a:t> </a:t>
            </a:r>
            <a:r>
              <a:rPr sz="1600" b="1" spc="-10" dirty="0">
                <a:solidFill>
                  <a:schemeClr val="tx1"/>
                </a:solidFill>
                <a:latin typeface="Calibri"/>
                <a:cs typeface="Calibri"/>
              </a:rPr>
              <a:t>outsourcing </a:t>
            </a:r>
            <a:r>
              <a:rPr sz="1600" b="1" dirty="0">
                <a:solidFill>
                  <a:schemeClr val="tx1"/>
                </a:solidFill>
                <a:latin typeface="Calibri"/>
                <a:cs typeface="Calibri"/>
              </a:rPr>
              <a:t>knowledge</a:t>
            </a:r>
            <a:r>
              <a:rPr sz="1600" b="1" spc="-35" dirty="0">
                <a:solidFill>
                  <a:schemeClr val="tx1"/>
                </a:solidFill>
                <a:latin typeface="Calibri"/>
                <a:cs typeface="Calibri"/>
              </a:rPr>
              <a:t> </a:t>
            </a:r>
            <a:r>
              <a:rPr sz="1600" b="1" spc="-10" dirty="0">
                <a:solidFill>
                  <a:schemeClr val="tx1"/>
                </a:solidFill>
                <a:latin typeface="Calibri"/>
                <a:cs typeface="Calibri"/>
              </a:rPr>
              <a:t>intensive</a:t>
            </a:r>
            <a:r>
              <a:rPr sz="1600" b="1" spc="-60" dirty="0">
                <a:solidFill>
                  <a:schemeClr val="tx1"/>
                </a:solidFill>
                <a:latin typeface="Calibri"/>
                <a:cs typeface="Calibri"/>
              </a:rPr>
              <a:t> </a:t>
            </a:r>
            <a:r>
              <a:rPr sz="1600" b="1" dirty="0">
                <a:solidFill>
                  <a:schemeClr val="tx1"/>
                </a:solidFill>
                <a:latin typeface="Calibri"/>
                <a:cs typeface="Calibri"/>
              </a:rPr>
              <a:t>activities</a:t>
            </a:r>
            <a:r>
              <a:rPr sz="1600" b="1" spc="-65" dirty="0">
                <a:solidFill>
                  <a:schemeClr val="tx1"/>
                </a:solidFill>
                <a:latin typeface="Calibri"/>
                <a:cs typeface="Calibri"/>
              </a:rPr>
              <a:t> </a:t>
            </a:r>
            <a:r>
              <a:rPr sz="1600" b="1" spc="-20" dirty="0">
                <a:solidFill>
                  <a:schemeClr val="tx1"/>
                </a:solidFill>
                <a:latin typeface="Calibri"/>
                <a:cs typeface="Calibri"/>
              </a:rPr>
              <a:t>that </a:t>
            </a:r>
            <a:r>
              <a:rPr sz="1600" b="1" dirty="0">
                <a:solidFill>
                  <a:schemeClr val="tx1"/>
                </a:solidFill>
                <a:latin typeface="Calibri"/>
                <a:cs typeface="Calibri"/>
              </a:rPr>
              <a:t>are</a:t>
            </a:r>
            <a:r>
              <a:rPr sz="1600" b="1" spc="-25" dirty="0">
                <a:solidFill>
                  <a:schemeClr val="tx1"/>
                </a:solidFill>
                <a:latin typeface="Calibri"/>
                <a:cs typeface="Calibri"/>
              </a:rPr>
              <a:t> </a:t>
            </a:r>
            <a:r>
              <a:rPr sz="1600" b="1" dirty="0">
                <a:solidFill>
                  <a:schemeClr val="tx1"/>
                </a:solidFill>
                <a:latin typeface="Calibri"/>
                <a:cs typeface="Calibri"/>
              </a:rPr>
              <a:t>data</a:t>
            </a:r>
            <a:r>
              <a:rPr sz="1600" b="1" spc="-50" dirty="0">
                <a:solidFill>
                  <a:schemeClr val="tx1"/>
                </a:solidFill>
                <a:latin typeface="Calibri"/>
                <a:cs typeface="Calibri"/>
              </a:rPr>
              <a:t> </a:t>
            </a:r>
            <a:r>
              <a:rPr sz="1600" b="1" dirty="0">
                <a:solidFill>
                  <a:schemeClr val="tx1"/>
                </a:solidFill>
                <a:latin typeface="Calibri"/>
                <a:cs typeface="Calibri"/>
              </a:rPr>
              <a:t>driven</a:t>
            </a:r>
            <a:r>
              <a:rPr sz="1600" b="1" spc="-40" dirty="0">
                <a:solidFill>
                  <a:schemeClr val="tx1"/>
                </a:solidFill>
                <a:latin typeface="Calibri"/>
                <a:cs typeface="Calibri"/>
              </a:rPr>
              <a:t> </a:t>
            </a:r>
            <a:r>
              <a:rPr sz="1600" b="1" dirty="0">
                <a:solidFill>
                  <a:schemeClr val="tx1"/>
                </a:solidFill>
                <a:latin typeface="Calibri"/>
                <a:cs typeface="Calibri"/>
              </a:rPr>
              <a:t>and</a:t>
            </a:r>
            <a:r>
              <a:rPr sz="1600" b="1" spc="-35" dirty="0">
                <a:solidFill>
                  <a:schemeClr val="tx1"/>
                </a:solidFill>
                <a:latin typeface="Calibri"/>
                <a:cs typeface="Calibri"/>
              </a:rPr>
              <a:t> </a:t>
            </a:r>
            <a:r>
              <a:rPr sz="1600" b="1" spc="-10" dirty="0">
                <a:solidFill>
                  <a:schemeClr val="tx1"/>
                </a:solidFill>
                <a:latin typeface="Calibri"/>
                <a:cs typeface="Calibri"/>
              </a:rPr>
              <a:t>encompass</a:t>
            </a:r>
            <a:r>
              <a:rPr sz="1600" b="1" spc="-30" dirty="0">
                <a:solidFill>
                  <a:schemeClr val="tx1"/>
                </a:solidFill>
                <a:latin typeface="Calibri"/>
                <a:cs typeface="Calibri"/>
              </a:rPr>
              <a:t> </a:t>
            </a:r>
            <a:r>
              <a:rPr sz="1600" b="1" spc="-25" dirty="0">
                <a:solidFill>
                  <a:schemeClr val="tx1"/>
                </a:solidFill>
                <a:latin typeface="Calibri"/>
                <a:cs typeface="Calibri"/>
              </a:rPr>
              <a:t>the </a:t>
            </a:r>
            <a:r>
              <a:rPr sz="1600" b="1" dirty="0">
                <a:solidFill>
                  <a:schemeClr val="tx1"/>
                </a:solidFill>
                <a:latin typeface="Calibri"/>
                <a:cs typeface="Calibri"/>
              </a:rPr>
              <a:t>process</a:t>
            </a:r>
            <a:r>
              <a:rPr sz="1600" b="1" spc="-30" dirty="0">
                <a:solidFill>
                  <a:schemeClr val="tx1"/>
                </a:solidFill>
                <a:latin typeface="Calibri"/>
                <a:cs typeface="Calibri"/>
              </a:rPr>
              <a:t> </a:t>
            </a:r>
            <a:r>
              <a:rPr sz="1600" b="1" dirty="0">
                <a:solidFill>
                  <a:schemeClr val="tx1"/>
                </a:solidFill>
                <a:latin typeface="Calibri"/>
                <a:cs typeface="Calibri"/>
              </a:rPr>
              <a:t>of</a:t>
            </a:r>
            <a:r>
              <a:rPr sz="1600" b="1" spc="-60" dirty="0">
                <a:solidFill>
                  <a:schemeClr val="tx1"/>
                </a:solidFill>
                <a:latin typeface="Calibri"/>
                <a:cs typeface="Calibri"/>
              </a:rPr>
              <a:t> </a:t>
            </a:r>
            <a:r>
              <a:rPr sz="1600" b="1" dirty="0">
                <a:solidFill>
                  <a:schemeClr val="tx1"/>
                </a:solidFill>
                <a:latin typeface="Calibri"/>
                <a:cs typeface="Calibri"/>
              </a:rPr>
              <a:t>gathering,</a:t>
            </a:r>
            <a:r>
              <a:rPr sz="1600" b="1" spc="-75" dirty="0">
                <a:solidFill>
                  <a:schemeClr val="tx1"/>
                </a:solidFill>
                <a:latin typeface="Calibri"/>
                <a:cs typeface="Calibri"/>
              </a:rPr>
              <a:t> </a:t>
            </a:r>
            <a:r>
              <a:rPr sz="1600" b="1" spc="-10" dirty="0">
                <a:solidFill>
                  <a:schemeClr val="tx1"/>
                </a:solidFill>
                <a:latin typeface="Calibri"/>
                <a:cs typeface="Calibri"/>
              </a:rPr>
              <a:t>managing, </a:t>
            </a:r>
            <a:r>
              <a:rPr sz="1600" b="1" dirty="0">
                <a:solidFill>
                  <a:schemeClr val="tx1"/>
                </a:solidFill>
                <a:latin typeface="Calibri"/>
                <a:cs typeface="Calibri"/>
              </a:rPr>
              <a:t>analyzing</a:t>
            </a:r>
            <a:r>
              <a:rPr sz="1600" b="1" spc="-65" dirty="0">
                <a:solidFill>
                  <a:schemeClr val="tx1"/>
                </a:solidFill>
                <a:latin typeface="Calibri"/>
                <a:cs typeface="Calibri"/>
              </a:rPr>
              <a:t> </a:t>
            </a:r>
            <a:r>
              <a:rPr sz="1600" b="1" dirty="0">
                <a:solidFill>
                  <a:schemeClr val="tx1"/>
                </a:solidFill>
                <a:latin typeface="Calibri"/>
                <a:cs typeface="Calibri"/>
              </a:rPr>
              <a:t>and</a:t>
            </a:r>
            <a:r>
              <a:rPr sz="1600" b="1" spc="-35" dirty="0">
                <a:solidFill>
                  <a:schemeClr val="tx1"/>
                </a:solidFill>
                <a:latin typeface="Calibri"/>
                <a:cs typeface="Calibri"/>
              </a:rPr>
              <a:t> </a:t>
            </a:r>
            <a:r>
              <a:rPr sz="1600" b="1" dirty="0">
                <a:solidFill>
                  <a:schemeClr val="tx1"/>
                </a:solidFill>
                <a:latin typeface="Calibri"/>
                <a:cs typeface="Calibri"/>
              </a:rPr>
              <a:t>delivering</a:t>
            </a:r>
            <a:r>
              <a:rPr sz="1600" b="1" spc="-40" dirty="0">
                <a:solidFill>
                  <a:schemeClr val="tx1"/>
                </a:solidFill>
                <a:latin typeface="Calibri"/>
                <a:cs typeface="Calibri"/>
              </a:rPr>
              <a:t> </a:t>
            </a:r>
            <a:r>
              <a:rPr sz="1600" b="1" spc="-10" dirty="0">
                <a:solidFill>
                  <a:schemeClr val="tx1"/>
                </a:solidFill>
                <a:latin typeface="Calibri"/>
                <a:cs typeface="Calibri"/>
              </a:rPr>
              <a:t>objective </a:t>
            </a:r>
            <a:r>
              <a:rPr sz="1600" b="1" dirty="0">
                <a:solidFill>
                  <a:schemeClr val="tx1"/>
                </a:solidFill>
                <a:latin typeface="Calibri"/>
                <a:cs typeface="Calibri"/>
              </a:rPr>
              <a:t>insights</a:t>
            </a:r>
            <a:r>
              <a:rPr sz="1600" b="1" spc="-70" dirty="0">
                <a:solidFill>
                  <a:schemeClr val="tx1"/>
                </a:solidFill>
                <a:latin typeface="Calibri"/>
                <a:cs typeface="Calibri"/>
              </a:rPr>
              <a:t> </a:t>
            </a:r>
            <a:r>
              <a:rPr sz="1600" b="1" dirty="0">
                <a:solidFill>
                  <a:schemeClr val="tx1"/>
                </a:solidFill>
                <a:latin typeface="Calibri"/>
                <a:cs typeface="Calibri"/>
              </a:rPr>
              <a:t>into</a:t>
            </a:r>
            <a:r>
              <a:rPr sz="1600" b="1" spc="-45" dirty="0">
                <a:solidFill>
                  <a:schemeClr val="tx1"/>
                </a:solidFill>
                <a:latin typeface="Calibri"/>
                <a:cs typeface="Calibri"/>
              </a:rPr>
              <a:t> </a:t>
            </a:r>
            <a:r>
              <a:rPr sz="1600" b="1" spc="-10" dirty="0">
                <a:solidFill>
                  <a:schemeClr val="tx1"/>
                </a:solidFill>
                <a:latin typeface="Calibri"/>
                <a:cs typeface="Calibri"/>
              </a:rPr>
              <a:t>businesses.</a:t>
            </a:r>
            <a:endParaRPr sz="1600" b="1" dirty="0">
              <a:solidFill>
                <a:schemeClr val="tx1"/>
              </a:solidFill>
              <a:latin typeface="Calibri"/>
              <a:cs typeface="Calibri"/>
            </a:endParaRPr>
          </a:p>
        </p:txBody>
      </p:sp>
      <p:sp>
        <p:nvSpPr>
          <p:cNvPr id="10" name="object 10"/>
          <p:cNvSpPr txBox="1"/>
          <p:nvPr/>
        </p:nvSpPr>
        <p:spPr>
          <a:xfrm>
            <a:off x="6535420" y="3886200"/>
            <a:ext cx="4437380" cy="1548501"/>
          </a:xfrm>
          <a:prstGeom prst="rect">
            <a:avLst/>
          </a:prstGeom>
        </p:spPr>
        <p:txBody>
          <a:bodyPr vert="horz" wrap="square" lIns="0" tIns="108585" rIns="0" bIns="0" rtlCol="0">
            <a:spAutoFit/>
          </a:bodyPr>
          <a:lstStyle/>
          <a:p>
            <a:pPr marL="173990" indent="-163195" algn="ctr">
              <a:lnSpc>
                <a:spcPct val="100000"/>
              </a:lnSpc>
              <a:spcBef>
                <a:spcPts val="855"/>
              </a:spcBef>
              <a:buSzPct val="93750"/>
              <a:buFont typeface="Wingdings"/>
              <a:buChar char=""/>
              <a:tabLst>
                <a:tab pos="173990" algn="l"/>
              </a:tabLst>
            </a:pPr>
            <a:r>
              <a:rPr lang="en-IN" sz="1600" b="1" u="sng" dirty="0" smtClean="0">
                <a:solidFill>
                  <a:schemeClr val="accent5">
                    <a:lumMod val="50000"/>
                  </a:schemeClr>
                </a:solidFill>
                <a:uFill>
                  <a:solidFill>
                    <a:srgbClr val="FFFFFF"/>
                  </a:solidFill>
                </a:uFill>
                <a:latin typeface="Calibri"/>
                <a:cs typeface="Calibri"/>
              </a:rPr>
              <a:t>  </a:t>
            </a:r>
            <a:r>
              <a:rPr lang="en-IN" sz="2000" b="1" u="sng" dirty="0" smtClean="0">
                <a:solidFill>
                  <a:schemeClr val="accent5">
                    <a:lumMod val="50000"/>
                  </a:schemeClr>
                </a:solidFill>
                <a:uFill>
                  <a:solidFill>
                    <a:srgbClr val="FFFFFF"/>
                  </a:solidFill>
                </a:uFill>
                <a:latin typeface="Calibri"/>
                <a:cs typeface="Calibri"/>
              </a:rPr>
              <a:t>Bulk </a:t>
            </a:r>
            <a:r>
              <a:rPr lang="en-IN" sz="2000" b="1" u="sng" dirty="0" smtClean="0">
                <a:solidFill>
                  <a:schemeClr val="accent5">
                    <a:lumMod val="50000"/>
                  </a:schemeClr>
                </a:solidFill>
                <a:uFill>
                  <a:solidFill>
                    <a:srgbClr val="FFFFFF"/>
                  </a:solidFill>
                </a:uFill>
                <a:latin typeface="Calibri"/>
                <a:cs typeface="Calibri"/>
              </a:rPr>
              <a:t>SMS Services </a:t>
            </a:r>
            <a:r>
              <a:rPr lang="en-IN" sz="1600" b="1" u="sng" dirty="0" smtClean="0">
                <a:solidFill>
                  <a:schemeClr val="tx1"/>
                </a:solidFill>
                <a:uFill>
                  <a:solidFill>
                    <a:srgbClr val="FFFFFF"/>
                  </a:solidFill>
                </a:uFill>
                <a:latin typeface="Calibri"/>
                <a:cs typeface="Calibri"/>
              </a:rPr>
              <a:t>:</a:t>
            </a:r>
          </a:p>
          <a:p>
            <a:pPr marL="173990" indent="-163195" algn="ctr">
              <a:lnSpc>
                <a:spcPct val="100000"/>
              </a:lnSpc>
              <a:spcBef>
                <a:spcPts val="855"/>
              </a:spcBef>
              <a:buSzPct val="93750"/>
              <a:tabLst>
                <a:tab pos="173990" algn="l"/>
              </a:tabLst>
            </a:pPr>
            <a:r>
              <a:rPr lang="en-IN" sz="1600" b="1" dirty="0" smtClean="0">
                <a:solidFill>
                  <a:schemeClr val="tx1"/>
                </a:solidFill>
                <a:latin typeface="Calibri"/>
                <a:cs typeface="Calibri"/>
              </a:rPr>
              <a:t>We </a:t>
            </a:r>
            <a:r>
              <a:rPr sz="1600" b="1" spc="-10" smtClean="0">
                <a:solidFill>
                  <a:schemeClr val="tx1"/>
                </a:solidFill>
                <a:latin typeface="Calibri"/>
                <a:cs typeface="Calibri"/>
              </a:rPr>
              <a:t>offers</a:t>
            </a:r>
            <a:r>
              <a:rPr sz="1600" b="1" spc="-35" smtClean="0">
                <a:solidFill>
                  <a:schemeClr val="tx1"/>
                </a:solidFill>
                <a:latin typeface="Calibri"/>
                <a:cs typeface="Calibri"/>
              </a:rPr>
              <a:t> </a:t>
            </a:r>
            <a:r>
              <a:rPr sz="1600" b="1" dirty="0">
                <a:solidFill>
                  <a:schemeClr val="tx1"/>
                </a:solidFill>
                <a:latin typeface="Calibri"/>
                <a:cs typeface="Calibri"/>
              </a:rPr>
              <a:t>a</a:t>
            </a:r>
            <a:r>
              <a:rPr sz="1600" b="1" spc="-45" dirty="0">
                <a:solidFill>
                  <a:schemeClr val="tx1"/>
                </a:solidFill>
                <a:latin typeface="Calibri"/>
                <a:cs typeface="Calibri"/>
              </a:rPr>
              <a:t> </a:t>
            </a:r>
            <a:r>
              <a:rPr sz="1600" b="1" dirty="0">
                <a:solidFill>
                  <a:schemeClr val="tx1"/>
                </a:solidFill>
                <a:latin typeface="Calibri"/>
                <a:cs typeface="Calibri"/>
              </a:rPr>
              <a:t>variety</a:t>
            </a:r>
            <a:r>
              <a:rPr sz="1600" b="1" spc="-40" dirty="0">
                <a:solidFill>
                  <a:schemeClr val="tx1"/>
                </a:solidFill>
                <a:latin typeface="Calibri"/>
                <a:cs typeface="Calibri"/>
              </a:rPr>
              <a:t> </a:t>
            </a:r>
            <a:r>
              <a:rPr sz="1600" b="1" spc="-25" dirty="0">
                <a:solidFill>
                  <a:schemeClr val="tx1"/>
                </a:solidFill>
                <a:latin typeface="Calibri"/>
                <a:cs typeface="Calibri"/>
              </a:rPr>
              <a:t>of </a:t>
            </a:r>
            <a:r>
              <a:rPr sz="1600" b="1" dirty="0">
                <a:solidFill>
                  <a:schemeClr val="tx1"/>
                </a:solidFill>
                <a:latin typeface="Calibri"/>
                <a:cs typeface="Calibri"/>
              </a:rPr>
              <a:t>Bulk</a:t>
            </a:r>
            <a:r>
              <a:rPr sz="1600" b="1" spc="-30" dirty="0">
                <a:solidFill>
                  <a:schemeClr val="tx1"/>
                </a:solidFill>
                <a:latin typeface="Calibri"/>
                <a:cs typeface="Calibri"/>
              </a:rPr>
              <a:t> </a:t>
            </a:r>
            <a:r>
              <a:rPr sz="1600" b="1" dirty="0">
                <a:solidFill>
                  <a:schemeClr val="tx1"/>
                </a:solidFill>
                <a:latin typeface="Calibri"/>
                <a:cs typeface="Calibri"/>
              </a:rPr>
              <a:t>SMS</a:t>
            </a:r>
            <a:r>
              <a:rPr sz="1600" b="1" spc="-35" dirty="0">
                <a:solidFill>
                  <a:schemeClr val="tx1"/>
                </a:solidFill>
                <a:latin typeface="Calibri"/>
                <a:cs typeface="Calibri"/>
              </a:rPr>
              <a:t> </a:t>
            </a:r>
            <a:r>
              <a:rPr sz="1600" b="1">
                <a:solidFill>
                  <a:schemeClr val="tx1"/>
                </a:solidFill>
                <a:latin typeface="Calibri"/>
                <a:cs typeface="Calibri"/>
              </a:rPr>
              <a:t>Services</a:t>
            </a:r>
            <a:r>
              <a:rPr sz="1600" b="1" spc="-5">
                <a:solidFill>
                  <a:schemeClr val="tx1"/>
                </a:solidFill>
                <a:latin typeface="Calibri"/>
                <a:cs typeface="Calibri"/>
              </a:rPr>
              <a:t> </a:t>
            </a:r>
            <a:r>
              <a:rPr sz="1600" b="1" smtClean="0">
                <a:solidFill>
                  <a:schemeClr val="tx1"/>
                </a:solidFill>
                <a:latin typeface="Calibri"/>
                <a:cs typeface="Calibri"/>
              </a:rPr>
              <a:t>t</a:t>
            </a:r>
            <a:r>
              <a:rPr lang="en-IN" sz="1600" b="1" dirty="0" smtClean="0">
                <a:solidFill>
                  <a:schemeClr val="tx1"/>
                </a:solidFill>
                <a:latin typeface="Calibri"/>
                <a:cs typeface="Calibri"/>
              </a:rPr>
              <a:t>o</a:t>
            </a:r>
            <a:r>
              <a:rPr sz="1600" b="1" spc="-30" smtClean="0">
                <a:solidFill>
                  <a:schemeClr val="tx1"/>
                </a:solidFill>
                <a:latin typeface="Calibri"/>
                <a:cs typeface="Calibri"/>
              </a:rPr>
              <a:t> </a:t>
            </a:r>
            <a:r>
              <a:rPr sz="1600" b="1" smtClean="0">
                <a:solidFill>
                  <a:schemeClr val="tx1"/>
                </a:solidFill>
                <a:latin typeface="Calibri"/>
                <a:cs typeface="Calibri"/>
              </a:rPr>
              <a:t>meet</a:t>
            </a:r>
            <a:r>
              <a:rPr sz="1600" b="1" spc="-10" smtClean="0">
                <a:solidFill>
                  <a:schemeClr val="tx1"/>
                </a:solidFill>
                <a:latin typeface="Calibri"/>
                <a:cs typeface="Calibri"/>
              </a:rPr>
              <a:t> </a:t>
            </a:r>
            <a:r>
              <a:rPr sz="1600" b="1" spc="-25" dirty="0">
                <a:solidFill>
                  <a:schemeClr val="tx1"/>
                </a:solidFill>
                <a:latin typeface="Calibri"/>
                <a:cs typeface="Calibri"/>
              </a:rPr>
              <a:t>the </a:t>
            </a:r>
            <a:r>
              <a:rPr sz="1600" b="1" dirty="0">
                <a:solidFill>
                  <a:schemeClr val="tx1"/>
                </a:solidFill>
                <a:latin typeface="Calibri"/>
                <a:cs typeface="Calibri"/>
              </a:rPr>
              <a:t>needs</a:t>
            </a:r>
            <a:r>
              <a:rPr sz="1600" b="1" spc="-30" dirty="0">
                <a:solidFill>
                  <a:schemeClr val="tx1"/>
                </a:solidFill>
                <a:latin typeface="Calibri"/>
                <a:cs typeface="Calibri"/>
              </a:rPr>
              <a:t> </a:t>
            </a:r>
            <a:r>
              <a:rPr sz="1600" b="1" dirty="0">
                <a:solidFill>
                  <a:schemeClr val="tx1"/>
                </a:solidFill>
                <a:latin typeface="Calibri"/>
                <a:cs typeface="Calibri"/>
              </a:rPr>
              <a:t>of</a:t>
            </a:r>
            <a:r>
              <a:rPr sz="1600" b="1" spc="-25" dirty="0">
                <a:solidFill>
                  <a:schemeClr val="tx1"/>
                </a:solidFill>
                <a:latin typeface="Calibri"/>
                <a:cs typeface="Calibri"/>
              </a:rPr>
              <a:t> </a:t>
            </a:r>
            <a:r>
              <a:rPr sz="1600" b="1" spc="-10" dirty="0">
                <a:solidFill>
                  <a:schemeClr val="tx1"/>
                </a:solidFill>
                <a:latin typeface="Calibri"/>
                <a:cs typeface="Calibri"/>
              </a:rPr>
              <a:t>different</a:t>
            </a:r>
            <a:r>
              <a:rPr sz="1600" b="1" spc="-50" dirty="0">
                <a:solidFill>
                  <a:schemeClr val="tx1"/>
                </a:solidFill>
                <a:latin typeface="Calibri"/>
                <a:cs typeface="Calibri"/>
              </a:rPr>
              <a:t> </a:t>
            </a:r>
            <a:r>
              <a:rPr sz="1600" b="1" spc="-10" dirty="0">
                <a:solidFill>
                  <a:schemeClr val="tx1"/>
                </a:solidFill>
                <a:latin typeface="Calibri"/>
                <a:cs typeface="Calibri"/>
              </a:rPr>
              <a:t>businesses. </a:t>
            </a:r>
            <a:r>
              <a:rPr sz="1600" b="1" dirty="0">
                <a:solidFill>
                  <a:schemeClr val="tx1"/>
                </a:solidFill>
                <a:latin typeface="Calibri"/>
                <a:cs typeface="Calibri"/>
              </a:rPr>
              <a:t>Whether</a:t>
            </a:r>
            <a:r>
              <a:rPr sz="1600" b="1" spc="-15" dirty="0">
                <a:solidFill>
                  <a:schemeClr val="tx1"/>
                </a:solidFill>
                <a:latin typeface="Calibri"/>
                <a:cs typeface="Calibri"/>
              </a:rPr>
              <a:t> </a:t>
            </a:r>
            <a:r>
              <a:rPr sz="1600" b="1" dirty="0">
                <a:solidFill>
                  <a:schemeClr val="tx1"/>
                </a:solidFill>
                <a:latin typeface="Calibri"/>
                <a:cs typeface="Calibri"/>
              </a:rPr>
              <a:t>you</a:t>
            </a:r>
            <a:r>
              <a:rPr sz="1600" b="1" spc="-35" dirty="0">
                <a:solidFill>
                  <a:schemeClr val="tx1"/>
                </a:solidFill>
                <a:latin typeface="Calibri"/>
                <a:cs typeface="Calibri"/>
              </a:rPr>
              <a:t> </a:t>
            </a:r>
            <a:r>
              <a:rPr sz="1600" b="1" dirty="0">
                <a:solidFill>
                  <a:schemeClr val="tx1"/>
                </a:solidFill>
                <a:latin typeface="Calibri"/>
                <a:cs typeface="Calibri"/>
              </a:rPr>
              <a:t>are</a:t>
            </a:r>
            <a:r>
              <a:rPr sz="1600" b="1" spc="-25" dirty="0">
                <a:solidFill>
                  <a:schemeClr val="tx1"/>
                </a:solidFill>
                <a:latin typeface="Calibri"/>
                <a:cs typeface="Calibri"/>
              </a:rPr>
              <a:t> </a:t>
            </a:r>
            <a:r>
              <a:rPr sz="1600" b="1" dirty="0">
                <a:solidFill>
                  <a:schemeClr val="tx1"/>
                </a:solidFill>
                <a:latin typeface="Calibri"/>
                <a:cs typeface="Calibri"/>
              </a:rPr>
              <a:t>a</a:t>
            </a:r>
            <a:r>
              <a:rPr sz="1600" b="1" spc="-40" dirty="0">
                <a:solidFill>
                  <a:schemeClr val="tx1"/>
                </a:solidFill>
                <a:latin typeface="Calibri"/>
                <a:cs typeface="Calibri"/>
              </a:rPr>
              <a:t> </a:t>
            </a:r>
            <a:r>
              <a:rPr sz="1600" b="1" spc="-10" dirty="0">
                <a:solidFill>
                  <a:schemeClr val="tx1"/>
                </a:solidFill>
                <a:latin typeface="Calibri"/>
                <a:cs typeface="Calibri"/>
              </a:rPr>
              <a:t>small </a:t>
            </a:r>
            <a:r>
              <a:rPr sz="1600" b="1" dirty="0">
                <a:solidFill>
                  <a:schemeClr val="tx1"/>
                </a:solidFill>
                <a:latin typeface="Calibri"/>
                <a:cs typeface="Calibri"/>
              </a:rPr>
              <a:t>business</a:t>
            </a:r>
            <a:r>
              <a:rPr sz="1600" b="1" spc="-35" dirty="0">
                <a:solidFill>
                  <a:schemeClr val="tx1"/>
                </a:solidFill>
                <a:latin typeface="Calibri"/>
                <a:cs typeface="Calibri"/>
              </a:rPr>
              <a:t> </a:t>
            </a:r>
            <a:r>
              <a:rPr sz="1600" b="1" dirty="0">
                <a:solidFill>
                  <a:schemeClr val="tx1"/>
                </a:solidFill>
                <a:latin typeface="Calibri"/>
                <a:cs typeface="Calibri"/>
              </a:rPr>
              <a:t>or</a:t>
            </a:r>
            <a:r>
              <a:rPr sz="1600" b="1" spc="-15" dirty="0">
                <a:solidFill>
                  <a:schemeClr val="tx1"/>
                </a:solidFill>
                <a:latin typeface="Calibri"/>
                <a:cs typeface="Calibri"/>
              </a:rPr>
              <a:t> </a:t>
            </a:r>
            <a:r>
              <a:rPr sz="1600" b="1" dirty="0">
                <a:solidFill>
                  <a:schemeClr val="tx1"/>
                </a:solidFill>
                <a:latin typeface="Calibri"/>
                <a:cs typeface="Calibri"/>
              </a:rPr>
              <a:t>a</a:t>
            </a:r>
            <a:r>
              <a:rPr sz="1600" b="1" spc="-35" dirty="0">
                <a:solidFill>
                  <a:schemeClr val="tx1"/>
                </a:solidFill>
                <a:latin typeface="Calibri"/>
                <a:cs typeface="Calibri"/>
              </a:rPr>
              <a:t> </a:t>
            </a:r>
            <a:r>
              <a:rPr sz="1600" b="1" dirty="0">
                <a:solidFill>
                  <a:schemeClr val="tx1"/>
                </a:solidFill>
                <a:latin typeface="Calibri"/>
                <a:cs typeface="Calibri"/>
              </a:rPr>
              <a:t>large</a:t>
            </a:r>
            <a:r>
              <a:rPr sz="1600" b="1" spc="-35" dirty="0">
                <a:solidFill>
                  <a:schemeClr val="tx1"/>
                </a:solidFill>
                <a:latin typeface="Calibri"/>
                <a:cs typeface="Calibri"/>
              </a:rPr>
              <a:t> </a:t>
            </a:r>
            <a:r>
              <a:rPr sz="1600" b="1" spc="-10" dirty="0">
                <a:solidFill>
                  <a:schemeClr val="tx1"/>
                </a:solidFill>
                <a:latin typeface="Calibri"/>
                <a:cs typeface="Calibri"/>
              </a:rPr>
              <a:t>enterprise</a:t>
            </a:r>
            <a:r>
              <a:rPr sz="1600" b="1" spc="-10">
                <a:solidFill>
                  <a:schemeClr val="tx1"/>
                </a:solidFill>
                <a:latin typeface="Calibri"/>
                <a:cs typeface="Calibri"/>
              </a:rPr>
              <a:t>, </a:t>
            </a:r>
            <a:r>
              <a:rPr lang="en-US" sz="1600" b="1" spc="-10" dirty="0" smtClean="0">
                <a:solidFill>
                  <a:schemeClr val="tx1"/>
                </a:solidFill>
                <a:latin typeface="Calibri"/>
                <a:cs typeface="Calibri"/>
              </a:rPr>
              <a:t>Techno Gen </a:t>
            </a:r>
            <a:r>
              <a:rPr sz="1600" b="1" smtClean="0">
                <a:solidFill>
                  <a:schemeClr val="tx1"/>
                </a:solidFill>
                <a:latin typeface="Calibri"/>
                <a:cs typeface="Calibri"/>
              </a:rPr>
              <a:t>can</a:t>
            </a:r>
            <a:r>
              <a:rPr sz="1600" b="1" spc="-40" smtClean="0">
                <a:solidFill>
                  <a:schemeClr val="tx1"/>
                </a:solidFill>
                <a:latin typeface="Calibri"/>
                <a:cs typeface="Calibri"/>
              </a:rPr>
              <a:t> </a:t>
            </a:r>
            <a:r>
              <a:rPr sz="1600" b="1" dirty="0">
                <a:solidFill>
                  <a:schemeClr val="tx1"/>
                </a:solidFill>
                <a:latin typeface="Calibri"/>
                <a:cs typeface="Calibri"/>
              </a:rPr>
              <a:t>help</a:t>
            </a:r>
            <a:r>
              <a:rPr sz="1600" b="1" spc="-45" dirty="0">
                <a:solidFill>
                  <a:schemeClr val="tx1"/>
                </a:solidFill>
                <a:latin typeface="Calibri"/>
                <a:cs typeface="Calibri"/>
              </a:rPr>
              <a:t> </a:t>
            </a:r>
            <a:r>
              <a:rPr sz="1600" b="1" dirty="0">
                <a:solidFill>
                  <a:schemeClr val="tx1"/>
                </a:solidFill>
                <a:latin typeface="Calibri"/>
                <a:cs typeface="Calibri"/>
              </a:rPr>
              <a:t>you</a:t>
            </a:r>
            <a:r>
              <a:rPr sz="1600" b="1" spc="-15" dirty="0">
                <a:solidFill>
                  <a:schemeClr val="tx1"/>
                </a:solidFill>
                <a:latin typeface="Calibri"/>
                <a:cs typeface="Calibri"/>
              </a:rPr>
              <a:t> </a:t>
            </a:r>
            <a:r>
              <a:rPr sz="1600" b="1" spc="-20" dirty="0">
                <a:solidFill>
                  <a:schemeClr val="tx1"/>
                </a:solidFill>
                <a:latin typeface="Calibri"/>
                <a:cs typeface="Calibri"/>
              </a:rPr>
              <a:t>with </a:t>
            </a:r>
            <a:r>
              <a:rPr sz="1600" b="1" dirty="0">
                <a:solidFill>
                  <a:schemeClr val="tx1"/>
                </a:solidFill>
                <a:latin typeface="Calibri"/>
                <a:cs typeface="Calibri"/>
              </a:rPr>
              <a:t>your</a:t>
            </a:r>
            <a:r>
              <a:rPr sz="1600" b="1" spc="-20" dirty="0">
                <a:solidFill>
                  <a:schemeClr val="tx1"/>
                </a:solidFill>
                <a:latin typeface="Calibri"/>
                <a:cs typeface="Calibri"/>
              </a:rPr>
              <a:t> </a:t>
            </a:r>
            <a:r>
              <a:rPr sz="1600" b="1" dirty="0">
                <a:solidFill>
                  <a:schemeClr val="tx1"/>
                </a:solidFill>
                <a:latin typeface="Calibri"/>
                <a:cs typeface="Calibri"/>
              </a:rPr>
              <a:t>massage</a:t>
            </a:r>
            <a:r>
              <a:rPr sz="1600" b="1" spc="-55" dirty="0">
                <a:solidFill>
                  <a:schemeClr val="tx1"/>
                </a:solidFill>
                <a:latin typeface="Calibri"/>
                <a:cs typeface="Calibri"/>
              </a:rPr>
              <a:t> </a:t>
            </a:r>
            <a:r>
              <a:rPr sz="1600" b="1" dirty="0">
                <a:solidFill>
                  <a:schemeClr val="tx1"/>
                </a:solidFill>
                <a:latin typeface="Calibri"/>
                <a:cs typeface="Calibri"/>
              </a:rPr>
              <a:t>services</a:t>
            </a:r>
            <a:r>
              <a:rPr sz="1600" b="1" spc="-15" dirty="0">
                <a:solidFill>
                  <a:schemeClr val="tx1"/>
                </a:solidFill>
                <a:latin typeface="Calibri"/>
                <a:cs typeface="Calibri"/>
              </a:rPr>
              <a:t> </a:t>
            </a:r>
            <a:r>
              <a:rPr sz="1600" b="1" spc="-10" dirty="0">
                <a:solidFill>
                  <a:schemeClr val="tx1"/>
                </a:solidFill>
                <a:latin typeface="Calibri"/>
                <a:cs typeface="Calibri"/>
              </a:rPr>
              <a:t>needs</a:t>
            </a:r>
            <a:r>
              <a:rPr sz="1800" b="1" spc="-10" dirty="0">
                <a:solidFill>
                  <a:schemeClr val="tx1"/>
                </a:solidFill>
                <a:latin typeface="Calibri"/>
                <a:cs typeface="Calibri"/>
              </a:rPr>
              <a:t>.</a:t>
            </a:r>
            <a:endParaRPr sz="1800" b="1">
              <a:solidFill>
                <a:schemeClr val="tx1"/>
              </a:solidFill>
              <a:latin typeface="Calibri"/>
              <a:cs typeface="Calibri"/>
            </a:endParaRPr>
          </a:p>
        </p:txBody>
      </p:sp>
      <p:grpSp>
        <p:nvGrpSpPr>
          <p:cNvPr id="12" name="object 12"/>
          <p:cNvGrpSpPr/>
          <p:nvPr/>
        </p:nvGrpSpPr>
        <p:grpSpPr>
          <a:xfrm>
            <a:off x="4466526" y="609600"/>
            <a:ext cx="2501900" cy="640715"/>
            <a:chOff x="4466526" y="164274"/>
            <a:chExt cx="2501900" cy="640715"/>
          </a:xfrm>
        </p:grpSpPr>
        <p:sp>
          <p:nvSpPr>
            <p:cNvPr id="13" name="object 13"/>
            <p:cNvSpPr/>
            <p:nvPr/>
          </p:nvSpPr>
          <p:spPr>
            <a:xfrm>
              <a:off x="4474464" y="172212"/>
              <a:ext cx="2486025" cy="624840"/>
            </a:xfrm>
            <a:custGeom>
              <a:avLst/>
              <a:gdLst/>
              <a:ahLst/>
              <a:cxnLst/>
              <a:rect l="l" t="t" r="r" b="b"/>
              <a:pathLst>
                <a:path w="2486025" h="624840">
                  <a:moveTo>
                    <a:pt x="2485643" y="0"/>
                  </a:moveTo>
                  <a:lnTo>
                    <a:pt x="104139" y="0"/>
                  </a:lnTo>
                  <a:lnTo>
                    <a:pt x="63597" y="8181"/>
                  </a:lnTo>
                  <a:lnTo>
                    <a:pt x="30495" y="30495"/>
                  </a:lnTo>
                  <a:lnTo>
                    <a:pt x="8181" y="63597"/>
                  </a:lnTo>
                  <a:lnTo>
                    <a:pt x="0" y="104140"/>
                  </a:lnTo>
                  <a:lnTo>
                    <a:pt x="0" y="624840"/>
                  </a:lnTo>
                  <a:lnTo>
                    <a:pt x="2381504" y="624840"/>
                  </a:lnTo>
                  <a:lnTo>
                    <a:pt x="2422046" y="616658"/>
                  </a:lnTo>
                  <a:lnTo>
                    <a:pt x="2455148" y="594344"/>
                  </a:lnTo>
                  <a:lnTo>
                    <a:pt x="2477462" y="561242"/>
                  </a:lnTo>
                  <a:lnTo>
                    <a:pt x="2485643" y="520700"/>
                  </a:lnTo>
                  <a:lnTo>
                    <a:pt x="2485643" y="0"/>
                  </a:lnTo>
                  <a:close/>
                </a:path>
              </a:pathLst>
            </a:custGeom>
            <a:solidFill>
              <a:srgbClr val="042E60"/>
            </a:solidFill>
          </p:spPr>
          <p:txBody>
            <a:bodyPr wrap="square" lIns="0" tIns="0" rIns="0" bIns="0" rtlCol="0"/>
            <a:lstStyle/>
            <a:p>
              <a:endParaRPr/>
            </a:p>
          </p:txBody>
        </p:sp>
        <p:sp>
          <p:nvSpPr>
            <p:cNvPr id="14" name="object 14"/>
            <p:cNvSpPr/>
            <p:nvPr/>
          </p:nvSpPr>
          <p:spPr>
            <a:xfrm>
              <a:off x="4474464" y="172212"/>
              <a:ext cx="2486025" cy="624840"/>
            </a:xfrm>
            <a:custGeom>
              <a:avLst/>
              <a:gdLst/>
              <a:ahLst/>
              <a:cxnLst/>
              <a:rect l="l" t="t" r="r" b="b"/>
              <a:pathLst>
                <a:path w="2486025" h="624840">
                  <a:moveTo>
                    <a:pt x="104139" y="0"/>
                  </a:moveTo>
                  <a:lnTo>
                    <a:pt x="2485643" y="0"/>
                  </a:lnTo>
                  <a:lnTo>
                    <a:pt x="2485643" y="520700"/>
                  </a:lnTo>
                  <a:lnTo>
                    <a:pt x="2477462" y="561242"/>
                  </a:lnTo>
                  <a:lnTo>
                    <a:pt x="2455148" y="594344"/>
                  </a:lnTo>
                  <a:lnTo>
                    <a:pt x="2422046" y="616658"/>
                  </a:lnTo>
                  <a:lnTo>
                    <a:pt x="2381504" y="624840"/>
                  </a:lnTo>
                  <a:lnTo>
                    <a:pt x="0" y="624840"/>
                  </a:lnTo>
                  <a:lnTo>
                    <a:pt x="0" y="104140"/>
                  </a:lnTo>
                  <a:lnTo>
                    <a:pt x="8181" y="63597"/>
                  </a:lnTo>
                  <a:lnTo>
                    <a:pt x="30495" y="30495"/>
                  </a:lnTo>
                  <a:lnTo>
                    <a:pt x="63597" y="8181"/>
                  </a:lnTo>
                  <a:lnTo>
                    <a:pt x="104139" y="0"/>
                  </a:lnTo>
                  <a:close/>
                </a:path>
              </a:pathLst>
            </a:custGeom>
            <a:ln w="15875">
              <a:solidFill>
                <a:srgbClr val="001523"/>
              </a:solidFill>
            </a:ln>
          </p:spPr>
          <p:txBody>
            <a:bodyPr wrap="square" lIns="0" tIns="0" rIns="0" bIns="0" rtlCol="0"/>
            <a:lstStyle/>
            <a:p>
              <a:endParaRPr/>
            </a:p>
          </p:txBody>
        </p:sp>
      </p:grpSp>
      <p:sp>
        <p:nvSpPr>
          <p:cNvPr id="15" name="object 15"/>
          <p:cNvSpPr txBox="1"/>
          <p:nvPr/>
        </p:nvSpPr>
        <p:spPr>
          <a:xfrm>
            <a:off x="4951221" y="770954"/>
            <a:ext cx="1534795" cy="299720"/>
          </a:xfrm>
          <a:prstGeom prst="rect">
            <a:avLst/>
          </a:prstGeom>
        </p:spPr>
        <p:txBody>
          <a:bodyPr vert="horz" wrap="square" lIns="0" tIns="12700" rIns="0" bIns="0" rtlCol="0">
            <a:spAutoFit/>
          </a:bodyPr>
          <a:lstStyle/>
          <a:p>
            <a:pPr marL="12700">
              <a:lnSpc>
                <a:spcPct val="100000"/>
              </a:lnSpc>
              <a:spcBef>
                <a:spcPts val="100"/>
              </a:spcBef>
            </a:pPr>
            <a:r>
              <a:rPr sz="1800" spc="-165" dirty="0">
                <a:solidFill>
                  <a:srgbClr val="FFFFFF"/>
                </a:solidFill>
                <a:latin typeface="Times New Roman"/>
                <a:cs typeface="Times New Roman"/>
              </a:rPr>
              <a:t>OUR</a:t>
            </a:r>
            <a:r>
              <a:rPr sz="1800" spc="20" dirty="0">
                <a:solidFill>
                  <a:srgbClr val="FFFFFF"/>
                </a:solidFill>
                <a:latin typeface="Times New Roman"/>
                <a:cs typeface="Times New Roman"/>
              </a:rPr>
              <a:t> </a:t>
            </a:r>
            <a:r>
              <a:rPr sz="1800" spc="-50" dirty="0">
                <a:solidFill>
                  <a:srgbClr val="FFFFFF"/>
                </a:solidFill>
                <a:latin typeface="Times New Roman"/>
                <a:cs typeface="Times New Roman"/>
              </a:rPr>
              <a:t>SERVICES</a:t>
            </a:r>
            <a:endParaRPr sz="1800">
              <a:latin typeface="Times New Roman"/>
              <a:cs typeface="Times New Roman"/>
            </a:endParaRPr>
          </a:p>
        </p:txBody>
      </p:sp>
      <p:pic>
        <p:nvPicPr>
          <p:cNvPr id="16" name="Picture 2"/>
          <p:cNvPicPr>
            <a:picLocks noChangeAspect="1" noChangeArrowheads="1"/>
          </p:cNvPicPr>
          <p:nvPr/>
        </p:nvPicPr>
        <p:blipFill>
          <a:blip r:embed="rId2" cstate="print"/>
          <a:srcRect/>
          <a:stretch>
            <a:fillRect/>
          </a:stretch>
        </p:blipFill>
        <p:spPr bwMode="auto">
          <a:xfrm>
            <a:off x="304800" y="228600"/>
            <a:ext cx="729666" cy="4886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idx="1"/>
          </p:nvPr>
        </p:nvSpPr>
        <p:spPr>
          <a:xfrm>
            <a:off x="838200" y="2040027"/>
            <a:ext cx="10515600" cy="3603551"/>
          </a:xfrm>
          <a:prstGeom prst="rect">
            <a:avLst/>
          </a:prstGeom>
        </p:spPr>
        <p:txBody>
          <a:bodyPr vert="horz" wrap="square" lIns="0" tIns="12700" rIns="0" bIns="0" rtlCol="0">
            <a:spAutoFit/>
          </a:bodyPr>
          <a:lstStyle/>
          <a:p>
            <a:pPr marL="101600">
              <a:lnSpc>
                <a:spcPct val="100000"/>
              </a:lnSpc>
              <a:spcBef>
                <a:spcPts val="100"/>
              </a:spcBef>
              <a:buNone/>
            </a:pPr>
            <a:r>
              <a:rPr lang="en-US" sz="2400" dirty="0" smtClean="0">
                <a:solidFill>
                  <a:schemeClr val="accent4">
                    <a:lumMod val="50000"/>
                  </a:schemeClr>
                </a:solidFill>
              </a:rPr>
              <a:t>There are several reasons why you ought to use our Techno Gen BPO services.</a:t>
            </a:r>
          </a:p>
          <a:p>
            <a:pPr marL="101600">
              <a:lnSpc>
                <a:spcPct val="100000"/>
              </a:lnSpc>
              <a:spcBef>
                <a:spcPts val="100"/>
              </a:spcBef>
            </a:pPr>
            <a:endParaRPr dirty="0" smtClean="0"/>
          </a:p>
          <a:p>
            <a:pPr marL="299085" indent="-286385">
              <a:lnSpc>
                <a:spcPct val="100000"/>
              </a:lnSpc>
              <a:spcBef>
                <a:spcPts val="5"/>
              </a:spcBef>
              <a:buSzPct val="78125"/>
              <a:buFont typeface="Wingdings"/>
              <a:buChar char=""/>
              <a:tabLst>
                <a:tab pos="299085" algn="l"/>
              </a:tabLst>
            </a:pPr>
            <a:r>
              <a:rPr sz="2000" spc="-25" dirty="0" smtClean="0">
                <a:latin typeface="+mj-lt"/>
              </a:rPr>
              <a:t>World-</a:t>
            </a:r>
            <a:r>
              <a:rPr lang="en-IN" sz="2000" spc="-25" dirty="0" smtClean="0">
                <a:latin typeface="+mj-lt"/>
              </a:rPr>
              <a:t>C</a:t>
            </a:r>
            <a:r>
              <a:rPr sz="2000" dirty="0" smtClean="0">
                <a:latin typeface="+mj-lt"/>
              </a:rPr>
              <a:t>lass</a:t>
            </a:r>
            <a:r>
              <a:rPr sz="2000" spc="-45" dirty="0" smtClean="0">
                <a:latin typeface="+mj-lt"/>
              </a:rPr>
              <a:t> </a:t>
            </a:r>
            <a:r>
              <a:rPr sz="2000" dirty="0" smtClean="0">
                <a:latin typeface="+mj-lt"/>
              </a:rPr>
              <a:t>service:</a:t>
            </a:r>
            <a:r>
              <a:rPr sz="2000" spc="-25" dirty="0" smtClean="0">
                <a:latin typeface="+mj-lt"/>
              </a:rPr>
              <a:t> </a:t>
            </a:r>
            <a:r>
              <a:rPr lang="en-US" sz="2000" b="0" dirty="0" smtClean="0">
                <a:latin typeface="+mj-lt"/>
              </a:rPr>
              <a:t>We are dedicated to deliver highest level of services to </a:t>
            </a:r>
            <a:r>
              <a:rPr sz="2000" b="0" dirty="0" smtClean="0">
                <a:latin typeface="+mj-lt"/>
                <a:cs typeface="Calibri"/>
              </a:rPr>
              <a:t>our</a:t>
            </a:r>
            <a:r>
              <a:rPr sz="2000" b="0" spc="-20" dirty="0" smtClean="0">
                <a:latin typeface="+mj-lt"/>
                <a:cs typeface="Calibri"/>
              </a:rPr>
              <a:t> </a:t>
            </a:r>
            <a:r>
              <a:rPr sz="2000" b="0" dirty="0" smtClean="0">
                <a:latin typeface="+mj-lt"/>
                <a:cs typeface="Calibri"/>
              </a:rPr>
              <a:t>clients</a:t>
            </a:r>
            <a:r>
              <a:rPr lang="en-IN" sz="2000" b="0" spc="-50" dirty="0" smtClean="0">
                <a:latin typeface="+mj-lt"/>
              </a:rPr>
              <a:t>.</a:t>
            </a:r>
            <a:endParaRPr sz="2000" dirty="0" smtClean="0">
              <a:latin typeface="+mj-lt"/>
              <a:cs typeface="Calibri"/>
            </a:endParaRPr>
          </a:p>
          <a:p>
            <a:pPr marL="299085" indent="-286385">
              <a:lnSpc>
                <a:spcPct val="100000"/>
              </a:lnSpc>
              <a:spcBef>
                <a:spcPts val="600"/>
              </a:spcBef>
              <a:buSzPct val="78125"/>
              <a:buFont typeface="Wingdings"/>
              <a:buChar char=""/>
              <a:tabLst>
                <a:tab pos="299085" algn="l"/>
              </a:tabLst>
            </a:pPr>
            <a:r>
              <a:rPr sz="2000" spc="-10" dirty="0" smtClean="0">
                <a:latin typeface="+mj-lt"/>
              </a:rPr>
              <a:t>Competitive</a:t>
            </a:r>
            <a:r>
              <a:rPr sz="2000" spc="-45" dirty="0" smtClean="0">
                <a:latin typeface="+mj-lt"/>
              </a:rPr>
              <a:t> </a:t>
            </a:r>
            <a:r>
              <a:rPr lang="en-IN" sz="2000" spc="-45" dirty="0" smtClean="0">
                <a:latin typeface="+mj-lt"/>
              </a:rPr>
              <a:t>P</a:t>
            </a:r>
            <a:r>
              <a:rPr sz="2000" dirty="0" smtClean="0">
                <a:latin typeface="+mj-lt"/>
              </a:rPr>
              <a:t>ricing</a:t>
            </a:r>
            <a:r>
              <a:rPr sz="2000" dirty="0">
                <a:latin typeface="+mj-lt"/>
              </a:rPr>
              <a:t>:</a:t>
            </a:r>
            <a:r>
              <a:rPr sz="2000" spc="-10" dirty="0">
                <a:latin typeface="+mj-lt"/>
              </a:rPr>
              <a:t> </a:t>
            </a:r>
            <a:r>
              <a:rPr sz="2000" b="0" dirty="0">
                <a:latin typeface="+mj-lt"/>
                <a:cs typeface="Calibri"/>
              </a:rPr>
              <a:t>We</a:t>
            </a:r>
            <a:r>
              <a:rPr sz="2000" b="0" spc="-25" dirty="0">
                <a:latin typeface="+mj-lt"/>
                <a:cs typeface="Calibri"/>
              </a:rPr>
              <a:t> </a:t>
            </a:r>
            <a:r>
              <a:rPr sz="2000" b="0" dirty="0">
                <a:latin typeface="+mj-lt"/>
                <a:cs typeface="Calibri"/>
              </a:rPr>
              <a:t>offer</a:t>
            </a:r>
            <a:r>
              <a:rPr sz="2000" b="0" spc="-40" dirty="0">
                <a:latin typeface="+mj-lt"/>
                <a:cs typeface="Calibri"/>
              </a:rPr>
              <a:t> </a:t>
            </a:r>
            <a:r>
              <a:rPr sz="2000" b="0" dirty="0">
                <a:latin typeface="+mj-lt"/>
                <a:cs typeface="Calibri"/>
              </a:rPr>
              <a:t>our</a:t>
            </a:r>
            <a:r>
              <a:rPr sz="2000" b="0" spc="-30" dirty="0">
                <a:latin typeface="+mj-lt"/>
                <a:cs typeface="Calibri"/>
              </a:rPr>
              <a:t> </a:t>
            </a:r>
            <a:r>
              <a:rPr sz="2000" b="0" dirty="0">
                <a:latin typeface="+mj-lt"/>
                <a:cs typeface="Calibri"/>
              </a:rPr>
              <a:t>services</a:t>
            </a:r>
            <a:r>
              <a:rPr sz="2000" b="0" spc="-15" dirty="0">
                <a:latin typeface="+mj-lt"/>
                <a:cs typeface="Calibri"/>
              </a:rPr>
              <a:t> </a:t>
            </a:r>
            <a:r>
              <a:rPr sz="2000" b="0" dirty="0">
                <a:latin typeface="+mj-lt"/>
                <a:cs typeface="Calibri"/>
              </a:rPr>
              <a:t>at</a:t>
            </a:r>
            <a:r>
              <a:rPr sz="2000" b="0" spc="-50" dirty="0">
                <a:latin typeface="+mj-lt"/>
                <a:cs typeface="Calibri"/>
              </a:rPr>
              <a:t> </a:t>
            </a:r>
            <a:r>
              <a:rPr sz="2000" b="0" spc="-10" dirty="0">
                <a:latin typeface="+mj-lt"/>
                <a:cs typeface="Calibri"/>
              </a:rPr>
              <a:t>competitive</a:t>
            </a:r>
            <a:r>
              <a:rPr sz="2000" b="0" spc="-35" dirty="0">
                <a:latin typeface="+mj-lt"/>
                <a:cs typeface="Calibri"/>
              </a:rPr>
              <a:t> </a:t>
            </a:r>
            <a:r>
              <a:rPr sz="2000" b="0" spc="-10" dirty="0">
                <a:latin typeface="+mj-lt"/>
                <a:cs typeface="Calibri"/>
              </a:rPr>
              <a:t>prices.</a:t>
            </a:r>
            <a:endParaRPr sz="2000" dirty="0">
              <a:latin typeface="+mj-lt"/>
              <a:cs typeface="Calibri"/>
            </a:endParaRPr>
          </a:p>
          <a:p>
            <a:pPr marL="299085" indent="-286385">
              <a:lnSpc>
                <a:spcPct val="100000"/>
              </a:lnSpc>
              <a:spcBef>
                <a:spcPts val="600"/>
              </a:spcBef>
              <a:buSzPct val="78125"/>
              <a:buFont typeface="Wingdings"/>
              <a:buChar char=""/>
              <a:tabLst>
                <a:tab pos="299085" algn="l"/>
              </a:tabLst>
            </a:pPr>
            <a:r>
              <a:rPr sz="2000" dirty="0">
                <a:latin typeface="+mj-lt"/>
              </a:rPr>
              <a:t>Flexible</a:t>
            </a:r>
            <a:r>
              <a:rPr sz="2000" spc="-65" dirty="0">
                <a:latin typeface="+mj-lt"/>
              </a:rPr>
              <a:t> </a:t>
            </a:r>
            <a:r>
              <a:rPr sz="2000" dirty="0" smtClean="0">
                <a:latin typeface="+mj-lt"/>
              </a:rPr>
              <a:t>solutions</a:t>
            </a:r>
            <a:r>
              <a:rPr lang="en-US" sz="2000" dirty="0" smtClean="0">
                <a:latin typeface="+mj-lt"/>
              </a:rPr>
              <a:t> </a:t>
            </a:r>
            <a:r>
              <a:rPr sz="2000" dirty="0" smtClean="0">
                <a:latin typeface="+mj-lt"/>
              </a:rPr>
              <a:t>:</a:t>
            </a:r>
            <a:r>
              <a:rPr sz="2000" spc="-35" dirty="0" smtClean="0">
                <a:latin typeface="+mj-lt"/>
              </a:rPr>
              <a:t> </a:t>
            </a:r>
            <a:r>
              <a:rPr sz="2000" b="0" dirty="0">
                <a:latin typeface="+mj-lt"/>
                <a:cs typeface="Calibri"/>
              </a:rPr>
              <a:t>We</a:t>
            </a:r>
            <a:r>
              <a:rPr sz="2000" b="0" spc="-35" dirty="0">
                <a:latin typeface="+mj-lt"/>
                <a:cs typeface="Calibri"/>
              </a:rPr>
              <a:t> </a:t>
            </a:r>
            <a:r>
              <a:rPr sz="2000" b="0" dirty="0">
                <a:latin typeface="+mj-lt"/>
                <a:cs typeface="Calibri"/>
              </a:rPr>
              <a:t>can</a:t>
            </a:r>
            <a:r>
              <a:rPr sz="2000" b="0" spc="-55" dirty="0">
                <a:latin typeface="+mj-lt"/>
                <a:cs typeface="Calibri"/>
              </a:rPr>
              <a:t> </a:t>
            </a:r>
            <a:r>
              <a:rPr sz="2000" b="0" dirty="0">
                <a:latin typeface="+mj-lt"/>
                <a:cs typeface="Calibri"/>
              </a:rPr>
              <a:t>tailor</a:t>
            </a:r>
            <a:r>
              <a:rPr sz="2000" b="0" spc="-55" dirty="0">
                <a:latin typeface="+mj-lt"/>
                <a:cs typeface="Calibri"/>
              </a:rPr>
              <a:t> </a:t>
            </a:r>
            <a:r>
              <a:rPr sz="2000" b="0" dirty="0">
                <a:latin typeface="+mj-lt"/>
                <a:cs typeface="Calibri"/>
              </a:rPr>
              <a:t>our</a:t>
            </a:r>
            <a:r>
              <a:rPr sz="2000" b="0" spc="-35" dirty="0">
                <a:latin typeface="+mj-lt"/>
                <a:cs typeface="Calibri"/>
              </a:rPr>
              <a:t> </a:t>
            </a:r>
            <a:r>
              <a:rPr sz="2000" b="0" dirty="0">
                <a:latin typeface="+mj-lt"/>
                <a:cs typeface="Calibri"/>
              </a:rPr>
              <a:t>services</a:t>
            </a:r>
            <a:r>
              <a:rPr sz="2000" b="0" spc="-20" dirty="0">
                <a:latin typeface="+mj-lt"/>
                <a:cs typeface="Calibri"/>
              </a:rPr>
              <a:t> </a:t>
            </a:r>
            <a:r>
              <a:rPr sz="2000" b="0" dirty="0">
                <a:latin typeface="+mj-lt"/>
                <a:cs typeface="Calibri"/>
              </a:rPr>
              <a:t>to</a:t>
            </a:r>
            <a:r>
              <a:rPr sz="2000" b="0" spc="-55" dirty="0">
                <a:latin typeface="+mj-lt"/>
                <a:cs typeface="Calibri"/>
              </a:rPr>
              <a:t> </a:t>
            </a:r>
            <a:r>
              <a:rPr sz="2000" b="0" dirty="0">
                <a:latin typeface="+mj-lt"/>
                <a:cs typeface="Calibri"/>
              </a:rPr>
              <a:t>meet</a:t>
            </a:r>
            <a:r>
              <a:rPr sz="2000" b="0" spc="-30" dirty="0">
                <a:latin typeface="+mj-lt"/>
                <a:cs typeface="Calibri"/>
              </a:rPr>
              <a:t> </a:t>
            </a:r>
            <a:r>
              <a:rPr sz="2000" b="0" dirty="0">
                <a:latin typeface="+mj-lt"/>
                <a:cs typeface="Calibri"/>
              </a:rPr>
              <a:t>your</a:t>
            </a:r>
            <a:r>
              <a:rPr sz="2000" b="0" spc="-25" dirty="0">
                <a:latin typeface="+mj-lt"/>
                <a:cs typeface="Calibri"/>
              </a:rPr>
              <a:t> </a:t>
            </a:r>
            <a:r>
              <a:rPr sz="2000" b="0" dirty="0">
                <a:latin typeface="+mj-lt"/>
                <a:cs typeface="Calibri"/>
              </a:rPr>
              <a:t>specific</a:t>
            </a:r>
            <a:r>
              <a:rPr sz="2000" b="0" spc="-65" dirty="0">
                <a:latin typeface="+mj-lt"/>
                <a:cs typeface="Calibri"/>
              </a:rPr>
              <a:t> </a:t>
            </a:r>
            <a:r>
              <a:rPr lang="en-IN" sz="2000" b="0" spc="-65" dirty="0" smtClean="0">
                <a:latin typeface="+mj-lt"/>
                <a:cs typeface="Calibri"/>
              </a:rPr>
              <a:t>customer service </a:t>
            </a:r>
            <a:r>
              <a:rPr lang="en-IN" sz="2000" b="0" spc="-10" dirty="0" smtClean="0">
                <a:latin typeface="+mj-lt"/>
              </a:rPr>
              <a:t>requirements</a:t>
            </a:r>
            <a:r>
              <a:rPr sz="2000" b="0" spc="-10" dirty="0" smtClean="0">
                <a:latin typeface="+mj-lt"/>
                <a:cs typeface="Calibri"/>
              </a:rPr>
              <a:t>.</a:t>
            </a:r>
            <a:endParaRPr sz="2000" dirty="0">
              <a:latin typeface="+mj-lt"/>
              <a:cs typeface="Calibri"/>
            </a:endParaRPr>
          </a:p>
          <a:p>
            <a:pPr marL="299085" indent="-286385">
              <a:lnSpc>
                <a:spcPct val="100000"/>
              </a:lnSpc>
              <a:spcBef>
                <a:spcPts val="600"/>
              </a:spcBef>
              <a:buSzPct val="78125"/>
              <a:buFont typeface="Wingdings"/>
              <a:buChar char=""/>
              <a:tabLst>
                <a:tab pos="299085" algn="l"/>
              </a:tabLst>
            </a:pPr>
            <a:r>
              <a:rPr sz="2000" dirty="0">
                <a:latin typeface="+mj-lt"/>
              </a:rPr>
              <a:t>Delivery:</a:t>
            </a:r>
            <a:r>
              <a:rPr sz="2000" spc="-55" dirty="0">
                <a:latin typeface="+mj-lt"/>
              </a:rPr>
              <a:t> </a:t>
            </a:r>
            <a:r>
              <a:rPr sz="2000" b="0" dirty="0">
                <a:latin typeface="+mj-lt"/>
                <a:cs typeface="Calibri"/>
              </a:rPr>
              <a:t>We</a:t>
            </a:r>
            <a:r>
              <a:rPr sz="2000" b="0" spc="-30" dirty="0">
                <a:latin typeface="+mj-lt"/>
                <a:cs typeface="Calibri"/>
              </a:rPr>
              <a:t> </a:t>
            </a:r>
            <a:r>
              <a:rPr sz="2000" b="0" dirty="0">
                <a:latin typeface="+mj-lt"/>
                <a:cs typeface="Calibri"/>
              </a:rPr>
              <a:t>deliver</a:t>
            </a:r>
            <a:r>
              <a:rPr sz="2000" b="0" spc="-40" dirty="0">
                <a:latin typeface="+mj-lt"/>
                <a:cs typeface="Calibri"/>
              </a:rPr>
              <a:t> </a:t>
            </a:r>
            <a:r>
              <a:rPr sz="2000" b="0" dirty="0">
                <a:latin typeface="+mj-lt"/>
                <a:cs typeface="Calibri"/>
              </a:rPr>
              <a:t>our</a:t>
            </a:r>
            <a:r>
              <a:rPr sz="2000" b="0" spc="-30" dirty="0">
                <a:latin typeface="+mj-lt"/>
                <a:cs typeface="Calibri"/>
              </a:rPr>
              <a:t> </a:t>
            </a:r>
            <a:r>
              <a:rPr sz="2000" b="0" dirty="0">
                <a:latin typeface="+mj-lt"/>
                <a:cs typeface="Calibri"/>
              </a:rPr>
              <a:t>best</a:t>
            </a:r>
            <a:r>
              <a:rPr sz="2000" b="0" spc="-45" dirty="0">
                <a:latin typeface="+mj-lt"/>
                <a:cs typeface="Calibri"/>
              </a:rPr>
              <a:t> </a:t>
            </a:r>
            <a:r>
              <a:rPr sz="2000" b="0" dirty="0">
                <a:latin typeface="+mj-lt"/>
                <a:cs typeface="Calibri"/>
              </a:rPr>
              <a:t>results</a:t>
            </a:r>
            <a:r>
              <a:rPr sz="2000" b="0" spc="-40" dirty="0">
                <a:latin typeface="+mj-lt"/>
                <a:cs typeface="Calibri"/>
              </a:rPr>
              <a:t> </a:t>
            </a:r>
            <a:r>
              <a:rPr sz="2000" b="0" dirty="0">
                <a:latin typeface="+mj-lt"/>
                <a:cs typeface="Calibri"/>
              </a:rPr>
              <a:t>within</a:t>
            </a:r>
            <a:r>
              <a:rPr sz="2000" b="0" spc="-65" dirty="0">
                <a:latin typeface="+mj-lt"/>
                <a:cs typeface="Calibri"/>
              </a:rPr>
              <a:t> </a:t>
            </a:r>
            <a:r>
              <a:rPr sz="2000" b="0" dirty="0">
                <a:latin typeface="+mj-lt"/>
                <a:cs typeface="Calibri"/>
              </a:rPr>
              <a:t>the</a:t>
            </a:r>
            <a:r>
              <a:rPr sz="2000" b="0" spc="-35" dirty="0">
                <a:latin typeface="+mj-lt"/>
                <a:cs typeface="Calibri"/>
              </a:rPr>
              <a:t> </a:t>
            </a:r>
            <a:r>
              <a:rPr sz="2000" b="0" dirty="0">
                <a:latin typeface="+mj-lt"/>
                <a:cs typeface="Calibri"/>
              </a:rPr>
              <a:t>given</a:t>
            </a:r>
            <a:r>
              <a:rPr sz="2000" b="0" spc="-60" dirty="0">
                <a:latin typeface="+mj-lt"/>
                <a:cs typeface="Calibri"/>
              </a:rPr>
              <a:t> </a:t>
            </a:r>
            <a:r>
              <a:rPr sz="2000" b="0" spc="-10" dirty="0" smtClean="0">
                <a:latin typeface="+mj-lt"/>
                <a:cs typeface="Calibri"/>
              </a:rPr>
              <a:t>timeline</a:t>
            </a:r>
            <a:r>
              <a:rPr lang="en-IN" sz="2000" b="0" spc="-10" dirty="0" smtClean="0">
                <a:latin typeface="+mj-lt"/>
                <a:cs typeface="Calibri"/>
              </a:rPr>
              <a:t>s</a:t>
            </a:r>
            <a:r>
              <a:rPr sz="2000" b="0" spc="-10" dirty="0" smtClean="0">
                <a:latin typeface="+mj-lt"/>
                <a:cs typeface="Calibri"/>
              </a:rPr>
              <a:t>.</a:t>
            </a:r>
            <a:endParaRPr sz="2000" dirty="0">
              <a:latin typeface="+mj-lt"/>
              <a:cs typeface="Calibri"/>
            </a:endParaRPr>
          </a:p>
          <a:p>
            <a:pPr marL="299085" marR="377190" indent="-287020">
              <a:lnSpc>
                <a:spcPts val="1540"/>
              </a:lnSpc>
              <a:spcBef>
                <a:spcPts val="970"/>
              </a:spcBef>
              <a:buSzPct val="78125"/>
              <a:buFont typeface="Wingdings"/>
              <a:buChar char=""/>
              <a:tabLst>
                <a:tab pos="299085" algn="l"/>
              </a:tabLst>
            </a:pPr>
            <a:r>
              <a:rPr sz="2000" dirty="0">
                <a:latin typeface="+mj-lt"/>
              </a:rPr>
              <a:t>Quality</a:t>
            </a:r>
            <a:r>
              <a:rPr sz="2000" b="0" dirty="0">
                <a:latin typeface="+mj-lt"/>
                <a:cs typeface="Calibri"/>
              </a:rPr>
              <a:t>:</a:t>
            </a:r>
            <a:r>
              <a:rPr sz="2000" b="0" spc="-30" dirty="0">
                <a:latin typeface="+mj-lt"/>
                <a:cs typeface="Calibri"/>
              </a:rPr>
              <a:t> </a:t>
            </a:r>
            <a:r>
              <a:rPr sz="2000" b="0" dirty="0">
                <a:latin typeface="+mj-lt"/>
                <a:cs typeface="Calibri"/>
              </a:rPr>
              <a:t>We</a:t>
            </a:r>
            <a:r>
              <a:rPr sz="2000" b="0" spc="-25" dirty="0">
                <a:latin typeface="+mj-lt"/>
                <a:cs typeface="Calibri"/>
              </a:rPr>
              <a:t> </a:t>
            </a:r>
            <a:r>
              <a:rPr sz="2000" b="0" dirty="0">
                <a:latin typeface="+mj-lt"/>
                <a:cs typeface="Calibri"/>
              </a:rPr>
              <a:t>deliver</a:t>
            </a:r>
            <a:r>
              <a:rPr sz="2000" b="0" spc="-25" dirty="0">
                <a:latin typeface="+mj-lt"/>
                <a:cs typeface="Calibri"/>
              </a:rPr>
              <a:t> </a:t>
            </a:r>
            <a:r>
              <a:rPr sz="2000" b="0" dirty="0">
                <a:latin typeface="+mj-lt"/>
                <a:cs typeface="Calibri"/>
              </a:rPr>
              <a:t>quality</a:t>
            </a:r>
            <a:r>
              <a:rPr sz="2000" b="0" spc="-50" dirty="0">
                <a:latin typeface="+mj-lt"/>
                <a:cs typeface="Calibri"/>
              </a:rPr>
              <a:t> </a:t>
            </a:r>
            <a:r>
              <a:rPr sz="2000" b="0" dirty="0">
                <a:latin typeface="+mj-lt"/>
                <a:cs typeface="Calibri"/>
              </a:rPr>
              <a:t>which</a:t>
            </a:r>
            <a:r>
              <a:rPr sz="2000" b="0" spc="-30" dirty="0">
                <a:latin typeface="+mj-lt"/>
                <a:cs typeface="Calibri"/>
              </a:rPr>
              <a:t> </a:t>
            </a:r>
            <a:r>
              <a:rPr sz="2000" b="0" dirty="0">
                <a:latin typeface="+mj-lt"/>
                <a:cs typeface="Calibri"/>
              </a:rPr>
              <a:t>is</a:t>
            </a:r>
            <a:r>
              <a:rPr sz="2000" b="0" spc="-30" dirty="0">
                <a:latin typeface="+mj-lt"/>
                <a:cs typeface="Calibri"/>
              </a:rPr>
              <a:t> </a:t>
            </a:r>
            <a:r>
              <a:rPr sz="2000" b="0" dirty="0">
                <a:latin typeface="+mj-lt"/>
                <a:cs typeface="Calibri"/>
              </a:rPr>
              <a:t>a</a:t>
            </a:r>
            <a:r>
              <a:rPr sz="2000" b="0" spc="-25" dirty="0">
                <a:latin typeface="+mj-lt"/>
                <a:cs typeface="Calibri"/>
              </a:rPr>
              <a:t> </a:t>
            </a:r>
            <a:r>
              <a:rPr sz="2000" b="0" dirty="0">
                <a:latin typeface="+mj-lt"/>
                <a:cs typeface="Calibri"/>
              </a:rPr>
              <a:t>set</a:t>
            </a:r>
            <a:r>
              <a:rPr sz="2000" b="0" spc="-15" dirty="0">
                <a:latin typeface="+mj-lt"/>
                <a:cs typeface="Calibri"/>
              </a:rPr>
              <a:t> </a:t>
            </a:r>
            <a:r>
              <a:rPr sz="2000" b="0" dirty="0">
                <a:latin typeface="+mj-lt"/>
                <a:cs typeface="Calibri"/>
              </a:rPr>
              <a:t>of</a:t>
            </a:r>
            <a:r>
              <a:rPr sz="2000" b="0" spc="-30" dirty="0">
                <a:latin typeface="+mj-lt"/>
                <a:cs typeface="Calibri"/>
              </a:rPr>
              <a:t> </a:t>
            </a:r>
            <a:r>
              <a:rPr sz="2000" b="0" dirty="0">
                <a:latin typeface="+mj-lt"/>
                <a:cs typeface="Calibri"/>
              </a:rPr>
              <a:t>guidelines</a:t>
            </a:r>
            <a:r>
              <a:rPr sz="2000" b="0" spc="-55" dirty="0">
                <a:latin typeface="+mj-lt"/>
                <a:cs typeface="Calibri"/>
              </a:rPr>
              <a:t> </a:t>
            </a:r>
            <a:r>
              <a:rPr sz="2000" b="0" dirty="0">
                <a:latin typeface="+mj-lt"/>
                <a:cs typeface="Calibri"/>
              </a:rPr>
              <a:t>that</a:t>
            </a:r>
            <a:r>
              <a:rPr sz="2000" b="0" spc="-40" dirty="0">
                <a:latin typeface="+mj-lt"/>
                <a:cs typeface="Calibri"/>
              </a:rPr>
              <a:t> </a:t>
            </a:r>
            <a:r>
              <a:rPr sz="2000" b="0" dirty="0">
                <a:latin typeface="+mj-lt"/>
                <a:cs typeface="Calibri"/>
              </a:rPr>
              <a:t>outline</a:t>
            </a:r>
            <a:r>
              <a:rPr sz="2000" b="0" spc="-30" dirty="0">
                <a:latin typeface="+mj-lt"/>
                <a:cs typeface="Calibri"/>
              </a:rPr>
              <a:t> </a:t>
            </a:r>
            <a:r>
              <a:rPr sz="2000" b="0" dirty="0">
                <a:latin typeface="+mj-lt"/>
                <a:cs typeface="Calibri"/>
              </a:rPr>
              <a:t>the</a:t>
            </a:r>
            <a:r>
              <a:rPr sz="2000" b="0" spc="-30" dirty="0">
                <a:latin typeface="+mj-lt"/>
                <a:cs typeface="Calibri"/>
              </a:rPr>
              <a:t> </a:t>
            </a:r>
            <a:r>
              <a:rPr sz="2000" b="0" spc="-10" dirty="0">
                <a:latin typeface="+mj-lt"/>
                <a:cs typeface="Calibri"/>
              </a:rPr>
              <a:t>expected</a:t>
            </a:r>
            <a:r>
              <a:rPr sz="2000" b="0" spc="-20" dirty="0">
                <a:latin typeface="+mj-lt"/>
                <a:cs typeface="Calibri"/>
              </a:rPr>
              <a:t> </a:t>
            </a:r>
            <a:r>
              <a:rPr sz="2000" b="0" dirty="0">
                <a:latin typeface="+mj-lt"/>
                <a:cs typeface="Calibri"/>
              </a:rPr>
              <a:t>level</a:t>
            </a:r>
            <a:r>
              <a:rPr sz="2000" b="0" spc="-30" dirty="0">
                <a:latin typeface="+mj-lt"/>
                <a:cs typeface="Calibri"/>
              </a:rPr>
              <a:t> </a:t>
            </a:r>
            <a:r>
              <a:rPr sz="2000" b="0" dirty="0">
                <a:latin typeface="+mj-lt"/>
                <a:cs typeface="Calibri"/>
              </a:rPr>
              <a:t>of</a:t>
            </a:r>
            <a:r>
              <a:rPr sz="2000" b="0" spc="-15" dirty="0">
                <a:latin typeface="+mj-lt"/>
                <a:cs typeface="Calibri"/>
              </a:rPr>
              <a:t> </a:t>
            </a:r>
            <a:r>
              <a:rPr sz="2000" b="0" dirty="0">
                <a:latin typeface="+mj-lt"/>
                <a:cs typeface="Calibri"/>
              </a:rPr>
              <a:t>quality</a:t>
            </a:r>
            <a:r>
              <a:rPr sz="2000" b="0" spc="-55" dirty="0">
                <a:latin typeface="+mj-lt"/>
                <a:cs typeface="Calibri"/>
              </a:rPr>
              <a:t> </a:t>
            </a:r>
            <a:r>
              <a:rPr sz="2000" b="0" spc="-25" dirty="0">
                <a:latin typeface="+mj-lt"/>
                <a:cs typeface="Calibri"/>
              </a:rPr>
              <a:t>in </a:t>
            </a:r>
            <a:r>
              <a:rPr sz="2000" b="0" dirty="0">
                <a:latin typeface="+mj-lt"/>
                <a:cs typeface="Calibri"/>
              </a:rPr>
              <a:t>the</a:t>
            </a:r>
            <a:r>
              <a:rPr sz="2000" b="0" spc="-35" dirty="0">
                <a:latin typeface="+mj-lt"/>
                <a:cs typeface="Calibri"/>
              </a:rPr>
              <a:t> </a:t>
            </a:r>
            <a:r>
              <a:rPr sz="2000" b="0" dirty="0">
                <a:latin typeface="+mj-lt"/>
                <a:cs typeface="Calibri"/>
              </a:rPr>
              <a:t>service</a:t>
            </a:r>
            <a:r>
              <a:rPr sz="2000" b="0" spc="-10" dirty="0">
                <a:latin typeface="+mj-lt"/>
                <a:cs typeface="Calibri"/>
              </a:rPr>
              <a:t> provided</a:t>
            </a:r>
            <a:endParaRPr sz="2000" dirty="0">
              <a:latin typeface="+mj-lt"/>
              <a:cs typeface="Calibri"/>
            </a:endParaRPr>
          </a:p>
          <a:p>
            <a:pPr marL="299085" marR="438150" indent="-287020">
              <a:lnSpc>
                <a:spcPts val="1540"/>
              </a:lnSpc>
              <a:spcBef>
                <a:spcPts val="975"/>
              </a:spcBef>
              <a:buSzPct val="78125"/>
              <a:buFont typeface="Wingdings"/>
              <a:buChar char=""/>
              <a:tabLst>
                <a:tab pos="299085" algn="l"/>
              </a:tabLst>
            </a:pPr>
            <a:r>
              <a:rPr sz="2000" dirty="0">
                <a:latin typeface="+mj-lt"/>
              </a:rPr>
              <a:t>Sales</a:t>
            </a:r>
            <a:r>
              <a:rPr sz="2000" spc="-50" dirty="0">
                <a:latin typeface="+mj-lt"/>
              </a:rPr>
              <a:t> </a:t>
            </a:r>
            <a:r>
              <a:rPr sz="2000" dirty="0">
                <a:latin typeface="+mj-lt"/>
              </a:rPr>
              <a:t>&amp;</a:t>
            </a:r>
            <a:r>
              <a:rPr sz="2000" spc="-40" dirty="0">
                <a:latin typeface="+mj-lt"/>
              </a:rPr>
              <a:t> </a:t>
            </a:r>
            <a:r>
              <a:rPr sz="2000" dirty="0">
                <a:latin typeface="+mj-lt"/>
              </a:rPr>
              <a:t>Collections:</a:t>
            </a:r>
            <a:r>
              <a:rPr sz="2000" spc="-40" dirty="0">
                <a:latin typeface="+mj-lt"/>
              </a:rPr>
              <a:t> </a:t>
            </a:r>
            <a:r>
              <a:rPr sz="2000" b="0" dirty="0">
                <a:latin typeface="+mj-lt"/>
                <a:cs typeface="Calibri"/>
              </a:rPr>
              <a:t>We</a:t>
            </a:r>
            <a:r>
              <a:rPr sz="2000" b="0" spc="-25" dirty="0">
                <a:latin typeface="+mj-lt"/>
                <a:cs typeface="Calibri"/>
              </a:rPr>
              <a:t> </a:t>
            </a:r>
            <a:r>
              <a:rPr sz="2000" b="0" dirty="0" smtClean="0">
                <a:latin typeface="+mj-lt"/>
                <a:cs typeface="Calibri"/>
              </a:rPr>
              <a:t>are</a:t>
            </a:r>
            <a:r>
              <a:rPr lang="en-IN" sz="2000" b="0" dirty="0" smtClean="0">
                <a:latin typeface="+mj-lt"/>
                <a:cs typeface="Calibri"/>
              </a:rPr>
              <a:t> one of</a:t>
            </a:r>
            <a:r>
              <a:rPr sz="2000" b="0" spc="-20" dirty="0" smtClean="0">
                <a:latin typeface="+mj-lt"/>
                <a:cs typeface="Calibri"/>
              </a:rPr>
              <a:t> </a:t>
            </a:r>
            <a:r>
              <a:rPr sz="2000" b="0" dirty="0">
                <a:latin typeface="+mj-lt"/>
                <a:cs typeface="Calibri"/>
              </a:rPr>
              <a:t>the</a:t>
            </a:r>
            <a:r>
              <a:rPr sz="2000" b="0" spc="-40" dirty="0">
                <a:latin typeface="+mj-lt"/>
                <a:cs typeface="Calibri"/>
              </a:rPr>
              <a:t> </a:t>
            </a:r>
            <a:r>
              <a:rPr sz="2000" b="0" dirty="0">
                <a:latin typeface="+mj-lt"/>
                <a:cs typeface="Calibri"/>
              </a:rPr>
              <a:t>best</a:t>
            </a:r>
            <a:r>
              <a:rPr sz="2000" b="0" spc="-40" dirty="0">
                <a:latin typeface="+mj-lt"/>
                <a:cs typeface="Calibri"/>
              </a:rPr>
              <a:t> </a:t>
            </a:r>
            <a:r>
              <a:rPr sz="2000" b="0" dirty="0">
                <a:latin typeface="+mj-lt"/>
                <a:cs typeface="Calibri"/>
              </a:rPr>
              <a:t>in</a:t>
            </a:r>
            <a:r>
              <a:rPr sz="2000" b="0" spc="-45" dirty="0">
                <a:latin typeface="+mj-lt"/>
                <a:cs typeface="Calibri"/>
              </a:rPr>
              <a:t> </a:t>
            </a:r>
            <a:r>
              <a:rPr sz="2000" b="0" dirty="0">
                <a:latin typeface="+mj-lt"/>
                <a:cs typeface="Calibri"/>
              </a:rPr>
              <a:t>the</a:t>
            </a:r>
            <a:r>
              <a:rPr sz="2000" b="0" spc="-30" dirty="0">
                <a:latin typeface="+mj-lt"/>
                <a:cs typeface="Calibri"/>
              </a:rPr>
              <a:t> </a:t>
            </a:r>
            <a:r>
              <a:rPr sz="2000" b="0" spc="-10" dirty="0">
                <a:latin typeface="+mj-lt"/>
                <a:cs typeface="Calibri"/>
              </a:rPr>
              <a:t>market</a:t>
            </a:r>
            <a:r>
              <a:rPr sz="2000" b="0" spc="-15" dirty="0">
                <a:latin typeface="+mj-lt"/>
                <a:cs typeface="Calibri"/>
              </a:rPr>
              <a:t> </a:t>
            </a:r>
            <a:r>
              <a:rPr sz="2000" b="0" dirty="0">
                <a:latin typeface="+mj-lt"/>
                <a:cs typeface="Calibri"/>
              </a:rPr>
              <a:t>in</a:t>
            </a:r>
            <a:r>
              <a:rPr sz="2000" b="0" spc="-50" dirty="0">
                <a:latin typeface="+mj-lt"/>
                <a:cs typeface="Calibri"/>
              </a:rPr>
              <a:t> </a:t>
            </a:r>
            <a:r>
              <a:rPr sz="2000" b="0" dirty="0">
                <a:latin typeface="+mj-lt"/>
                <a:cs typeface="Calibri"/>
              </a:rPr>
              <a:t>terms</a:t>
            </a:r>
            <a:r>
              <a:rPr sz="2000" b="0" spc="-30" dirty="0">
                <a:latin typeface="+mj-lt"/>
                <a:cs typeface="Calibri"/>
              </a:rPr>
              <a:t> </a:t>
            </a:r>
            <a:r>
              <a:rPr sz="2000" b="0" dirty="0">
                <a:latin typeface="+mj-lt"/>
                <a:cs typeface="Calibri"/>
              </a:rPr>
              <a:t>of</a:t>
            </a:r>
            <a:r>
              <a:rPr sz="2000" b="0" spc="-30" dirty="0">
                <a:latin typeface="+mj-lt"/>
                <a:cs typeface="Calibri"/>
              </a:rPr>
              <a:t> </a:t>
            </a:r>
            <a:r>
              <a:rPr sz="2000" b="0" dirty="0">
                <a:latin typeface="+mj-lt"/>
                <a:cs typeface="Calibri"/>
              </a:rPr>
              <a:t>selling</a:t>
            </a:r>
            <a:r>
              <a:rPr sz="2000" b="0" spc="-55" dirty="0">
                <a:latin typeface="+mj-lt"/>
                <a:cs typeface="Calibri"/>
              </a:rPr>
              <a:t> </a:t>
            </a:r>
            <a:r>
              <a:rPr sz="2000" b="0" dirty="0">
                <a:latin typeface="+mj-lt"/>
                <a:cs typeface="Calibri"/>
              </a:rPr>
              <a:t>any</a:t>
            </a:r>
            <a:r>
              <a:rPr sz="2000" b="0" spc="-50" dirty="0">
                <a:latin typeface="+mj-lt"/>
                <a:cs typeface="Calibri"/>
              </a:rPr>
              <a:t> </a:t>
            </a:r>
            <a:r>
              <a:rPr sz="2000" b="0" dirty="0">
                <a:latin typeface="+mj-lt"/>
                <a:cs typeface="Calibri"/>
              </a:rPr>
              <a:t>product</a:t>
            </a:r>
            <a:r>
              <a:rPr sz="2000" b="0" spc="-30" dirty="0">
                <a:latin typeface="+mj-lt"/>
                <a:cs typeface="Calibri"/>
              </a:rPr>
              <a:t> </a:t>
            </a:r>
            <a:r>
              <a:rPr sz="2000" b="0" dirty="0">
                <a:latin typeface="+mj-lt"/>
                <a:cs typeface="Calibri"/>
              </a:rPr>
              <a:t>or</a:t>
            </a:r>
            <a:r>
              <a:rPr sz="2000" b="0" spc="-20" dirty="0">
                <a:latin typeface="+mj-lt"/>
                <a:cs typeface="Calibri"/>
              </a:rPr>
              <a:t> </a:t>
            </a:r>
            <a:r>
              <a:rPr sz="2000" b="0" dirty="0">
                <a:latin typeface="+mj-lt"/>
                <a:cs typeface="Calibri"/>
              </a:rPr>
              <a:t>collection</a:t>
            </a:r>
            <a:r>
              <a:rPr sz="2000" b="0" spc="-40" dirty="0">
                <a:latin typeface="+mj-lt"/>
                <a:cs typeface="Calibri"/>
              </a:rPr>
              <a:t> </a:t>
            </a:r>
            <a:r>
              <a:rPr sz="2000" b="0" spc="-25" dirty="0">
                <a:latin typeface="+mj-lt"/>
                <a:cs typeface="Calibri"/>
              </a:rPr>
              <a:t>of </a:t>
            </a:r>
            <a:r>
              <a:rPr sz="2000" b="0" dirty="0">
                <a:latin typeface="+mj-lt"/>
                <a:cs typeface="Calibri"/>
              </a:rPr>
              <a:t>due</a:t>
            </a:r>
            <a:r>
              <a:rPr sz="2000" b="0" spc="-30" dirty="0">
                <a:latin typeface="+mj-lt"/>
                <a:cs typeface="Calibri"/>
              </a:rPr>
              <a:t> </a:t>
            </a:r>
            <a:r>
              <a:rPr sz="2000" b="0" dirty="0">
                <a:latin typeface="+mj-lt"/>
                <a:cs typeface="Calibri"/>
              </a:rPr>
              <a:t>bills</a:t>
            </a:r>
            <a:r>
              <a:rPr sz="2000" b="0" spc="-50" dirty="0">
                <a:latin typeface="+mj-lt"/>
                <a:cs typeface="Calibri"/>
              </a:rPr>
              <a:t> </a:t>
            </a:r>
            <a:r>
              <a:rPr sz="2000" b="0" dirty="0">
                <a:latin typeface="+mj-lt"/>
                <a:cs typeface="Calibri"/>
              </a:rPr>
              <a:t>by</a:t>
            </a:r>
            <a:r>
              <a:rPr sz="2000" b="0" spc="-15" dirty="0">
                <a:latin typeface="+mj-lt"/>
                <a:cs typeface="Calibri"/>
              </a:rPr>
              <a:t> </a:t>
            </a:r>
            <a:r>
              <a:rPr sz="2000" b="0" dirty="0">
                <a:latin typeface="+mj-lt"/>
                <a:cs typeface="Calibri"/>
              </a:rPr>
              <a:t>team</a:t>
            </a:r>
            <a:r>
              <a:rPr sz="2000" b="0" spc="-25" dirty="0">
                <a:latin typeface="+mj-lt"/>
                <a:cs typeface="Calibri"/>
              </a:rPr>
              <a:t> </a:t>
            </a:r>
            <a:r>
              <a:rPr sz="2000" b="0" spc="-10" dirty="0">
                <a:latin typeface="+mj-lt"/>
                <a:cs typeface="Calibri"/>
              </a:rPr>
              <a:t>experts</a:t>
            </a:r>
            <a:r>
              <a:rPr sz="2000" b="0" spc="-10" dirty="0" smtClean="0">
                <a:latin typeface="+mj-lt"/>
                <a:cs typeface="Calibri"/>
              </a:rPr>
              <a:t>.</a:t>
            </a:r>
            <a:endParaRPr lang="en-US" sz="2000" b="0" spc="-10" dirty="0" smtClean="0">
              <a:latin typeface="+mj-lt"/>
              <a:cs typeface="Calibri"/>
            </a:endParaRPr>
          </a:p>
          <a:p>
            <a:pPr marL="299085" marR="438150" indent="-287020">
              <a:lnSpc>
                <a:spcPts val="1540"/>
              </a:lnSpc>
              <a:spcBef>
                <a:spcPts val="975"/>
              </a:spcBef>
              <a:buSzPct val="78125"/>
              <a:buFont typeface="Wingdings"/>
              <a:buChar char=""/>
              <a:tabLst>
                <a:tab pos="299085" algn="l"/>
              </a:tabLst>
            </a:pPr>
            <a:endParaRPr sz="1800" dirty="0">
              <a:latin typeface="+mj-lt"/>
              <a:cs typeface="Calibri"/>
            </a:endParaRPr>
          </a:p>
        </p:txBody>
      </p:sp>
      <p:sp>
        <p:nvSpPr>
          <p:cNvPr id="8" name="object 8"/>
          <p:cNvSpPr txBox="1"/>
          <p:nvPr/>
        </p:nvSpPr>
        <p:spPr>
          <a:xfrm>
            <a:off x="3187016" y="994907"/>
            <a:ext cx="5123562" cy="505267"/>
          </a:xfrm>
          <a:prstGeom prst="rect">
            <a:avLst/>
          </a:prstGeom>
        </p:spPr>
        <p:txBody>
          <a:bodyPr vert="horz" wrap="square" lIns="0" tIns="12700" rIns="0" bIns="0" rtlCol="0">
            <a:spAutoFit/>
          </a:bodyPr>
          <a:lstStyle/>
          <a:p>
            <a:pPr marL="12700">
              <a:lnSpc>
                <a:spcPct val="100000"/>
              </a:lnSpc>
              <a:spcBef>
                <a:spcPts val="100"/>
              </a:spcBef>
            </a:pPr>
            <a:r>
              <a:rPr sz="3200" b="1" spc="-210" smtClean="0">
                <a:solidFill>
                  <a:srgbClr val="042E60"/>
                </a:solidFill>
                <a:latin typeface="Verdana"/>
                <a:cs typeface="Verdana"/>
              </a:rPr>
              <a:t>Why</a:t>
            </a:r>
            <a:r>
              <a:rPr sz="3200" b="1" spc="-385" smtClean="0">
                <a:solidFill>
                  <a:srgbClr val="042E60"/>
                </a:solidFill>
                <a:latin typeface="Verdana"/>
                <a:cs typeface="Verdana"/>
              </a:rPr>
              <a:t> </a:t>
            </a:r>
            <a:r>
              <a:rPr sz="3200" b="1" spc="95">
                <a:solidFill>
                  <a:srgbClr val="042E60"/>
                </a:solidFill>
                <a:latin typeface="Verdana"/>
                <a:cs typeface="Verdana"/>
              </a:rPr>
              <a:t>Choose</a:t>
            </a:r>
            <a:r>
              <a:rPr sz="3200" b="1" spc="-380">
                <a:solidFill>
                  <a:srgbClr val="042E60"/>
                </a:solidFill>
                <a:latin typeface="Verdana"/>
                <a:cs typeface="Verdana"/>
              </a:rPr>
              <a:t> </a:t>
            </a:r>
            <a:r>
              <a:rPr sz="3200" b="1" spc="-455" smtClean="0">
                <a:solidFill>
                  <a:srgbClr val="042E60"/>
                </a:solidFill>
                <a:latin typeface="Verdana"/>
                <a:cs typeface="Verdana"/>
              </a:rPr>
              <a:t>u</a:t>
            </a:r>
            <a:r>
              <a:rPr lang="en-IN" sz="3200" b="1" spc="-455" dirty="0" smtClean="0">
                <a:solidFill>
                  <a:srgbClr val="042E60"/>
                </a:solidFill>
                <a:latin typeface="Verdana"/>
                <a:cs typeface="Verdana"/>
              </a:rPr>
              <a:t> </a:t>
            </a:r>
            <a:r>
              <a:rPr sz="3200" b="1" spc="-455" smtClean="0">
                <a:solidFill>
                  <a:srgbClr val="042E60"/>
                </a:solidFill>
                <a:latin typeface="Verdana"/>
                <a:cs typeface="Verdana"/>
              </a:rPr>
              <a:t>s</a:t>
            </a:r>
            <a:endParaRPr sz="4400" b="1" dirty="0">
              <a:latin typeface="Verdana"/>
              <a:cs typeface="Verdana"/>
            </a:endParaRPr>
          </a:p>
        </p:txBody>
      </p:sp>
      <p:pic>
        <p:nvPicPr>
          <p:cNvPr id="6" name="Picture 2"/>
          <p:cNvPicPr>
            <a:picLocks noChangeAspect="1" noChangeArrowheads="1"/>
          </p:cNvPicPr>
          <p:nvPr/>
        </p:nvPicPr>
        <p:blipFill>
          <a:blip r:embed="rId2" cstate="print"/>
          <a:srcRect/>
          <a:stretch>
            <a:fillRect/>
          </a:stretch>
        </p:blipFill>
        <p:spPr bwMode="auto">
          <a:xfrm>
            <a:off x="304800" y="228600"/>
            <a:ext cx="729666" cy="4886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4271454" y="226758"/>
            <a:ext cx="3649345" cy="681990"/>
            <a:chOff x="4271454" y="226758"/>
            <a:chExt cx="3649345" cy="681990"/>
          </a:xfrm>
        </p:grpSpPr>
        <p:sp>
          <p:nvSpPr>
            <p:cNvPr id="7" name="object 7"/>
            <p:cNvSpPr/>
            <p:nvPr/>
          </p:nvSpPr>
          <p:spPr>
            <a:xfrm>
              <a:off x="4279391" y="234695"/>
              <a:ext cx="3633470" cy="666115"/>
            </a:xfrm>
            <a:custGeom>
              <a:avLst/>
              <a:gdLst/>
              <a:ahLst/>
              <a:cxnLst/>
              <a:rect l="l" t="t" r="r" b="b"/>
              <a:pathLst>
                <a:path w="3633470" h="666115">
                  <a:moveTo>
                    <a:pt x="3633216" y="0"/>
                  </a:moveTo>
                  <a:lnTo>
                    <a:pt x="110998" y="0"/>
                  </a:lnTo>
                  <a:lnTo>
                    <a:pt x="67776" y="8717"/>
                  </a:lnTo>
                  <a:lnTo>
                    <a:pt x="32496" y="32496"/>
                  </a:lnTo>
                  <a:lnTo>
                    <a:pt x="8717" y="67776"/>
                  </a:lnTo>
                  <a:lnTo>
                    <a:pt x="0" y="110998"/>
                  </a:lnTo>
                  <a:lnTo>
                    <a:pt x="0" y="665988"/>
                  </a:lnTo>
                  <a:lnTo>
                    <a:pt x="3522217" y="665988"/>
                  </a:lnTo>
                  <a:lnTo>
                    <a:pt x="3565439" y="657270"/>
                  </a:lnTo>
                  <a:lnTo>
                    <a:pt x="3600719" y="633491"/>
                  </a:lnTo>
                  <a:lnTo>
                    <a:pt x="3624498" y="598211"/>
                  </a:lnTo>
                  <a:lnTo>
                    <a:pt x="3633216" y="554989"/>
                  </a:lnTo>
                  <a:lnTo>
                    <a:pt x="3633216" y="0"/>
                  </a:lnTo>
                  <a:close/>
                </a:path>
              </a:pathLst>
            </a:custGeom>
            <a:solidFill>
              <a:srgbClr val="042E60"/>
            </a:solidFill>
          </p:spPr>
          <p:txBody>
            <a:bodyPr wrap="square" lIns="0" tIns="0" rIns="0" bIns="0" rtlCol="0"/>
            <a:lstStyle/>
            <a:p>
              <a:endParaRPr/>
            </a:p>
          </p:txBody>
        </p:sp>
        <p:sp>
          <p:nvSpPr>
            <p:cNvPr id="8" name="object 8"/>
            <p:cNvSpPr/>
            <p:nvPr/>
          </p:nvSpPr>
          <p:spPr>
            <a:xfrm>
              <a:off x="4279391" y="234695"/>
              <a:ext cx="3633470" cy="666115"/>
            </a:xfrm>
            <a:custGeom>
              <a:avLst/>
              <a:gdLst/>
              <a:ahLst/>
              <a:cxnLst/>
              <a:rect l="l" t="t" r="r" b="b"/>
              <a:pathLst>
                <a:path w="3633470" h="666115">
                  <a:moveTo>
                    <a:pt x="110998" y="0"/>
                  </a:moveTo>
                  <a:lnTo>
                    <a:pt x="3633216" y="0"/>
                  </a:lnTo>
                  <a:lnTo>
                    <a:pt x="3633216" y="554989"/>
                  </a:lnTo>
                  <a:lnTo>
                    <a:pt x="3624498" y="598211"/>
                  </a:lnTo>
                  <a:lnTo>
                    <a:pt x="3600719" y="633491"/>
                  </a:lnTo>
                  <a:lnTo>
                    <a:pt x="3565439" y="657270"/>
                  </a:lnTo>
                  <a:lnTo>
                    <a:pt x="3522217" y="665988"/>
                  </a:lnTo>
                  <a:lnTo>
                    <a:pt x="0" y="665988"/>
                  </a:lnTo>
                  <a:lnTo>
                    <a:pt x="0" y="110998"/>
                  </a:lnTo>
                  <a:lnTo>
                    <a:pt x="8717" y="67776"/>
                  </a:lnTo>
                  <a:lnTo>
                    <a:pt x="32496" y="32496"/>
                  </a:lnTo>
                  <a:lnTo>
                    <a:pt x="67776" y="8717"/>
                  </a:lnTo>
                  <a:lnTo>
                    <a:pt x="110998" y="0"/>
                  </a:lnTo>
                  <a:close/>
                </a:path>
              </a:pathLst>
            </a:custGeom>
            <a:ln w="15875">
              <a:solidFill>
                <a:srgbClr val="001523"/>
              </a:solidFill>
            </a:ln>
          </p:spPr>
          <p:txBody>
            <a:bodyPr wrap="square" lIns="0" tIns="0" rIns="0" bIns="0" rtlCol="0"/>
            <a:lstStyle/>
            <a:p>
              <a:endParaRPr/>
            </a:p>
          </p:txBody>
        </p:sp>
      </p:grpSp>
      <p:sp>
        <p:nvSpPr>
          <p:cNvPr id="9" name="object 9"/>
          <p:cNvSpPr txBox="1"/>
          <p:nvPr/>
        </p:nvSpPr>
        <p:spPr>
          <a:xfrm>
            <a:off x="5233796" y="365886"/>
            <a:ext cx="1725295"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Tahoma"/>
                <a:cs typeface="Tahoma"/>
              </a:rPr>
              <a:t>Call</a:t>
            </a:r>
            <a:r>
              <a:rPr sz="2400" b="1" spc="85" dirty="0">
                <a:solidFill>
                  <a:srgbClr val="FFFFFF"/>
                </a:solidFill>
                <a:latin typeface="Tahoma"/>
                <a:cs typeface="Tahoma"/>
              </a:rPr>
              <a:t> </a:t>
            </a:r>
            <a:r>
              <a:rPr sz="2400" b="1" spc="-40" dirty="0">
                <a:solidFill>
                  <a:srgbClr val="FFFFFF"/>
                </a:solidFill>
                <a:latin typeface="Tahoma"/>
                <a:cs typeface="Tahoma"/>
              </a:rPr>
              <a:t>Logger</a:t>
            </a:r>
            <a:endParaRPr sz="2400">
              <a:latin typeface="Tahoma"/>
              <a:cs typeface="Tahoma"/>
            </a:endParaRPr>
          </a:p>
        </p:txBody>
      </p:sp>
      <p:grpSp>
        <p:nvGrpSpPr>
          <p:cNvPr id="10" name="object 10"/>
          <p:cNvGrpSpPr/>
          <p:nvPr/>
        </p:nvGrpSpPr>
        <p:grpSpPr>
          <a:xfrm>
            <a:off x="475487" y="829055"/>
            <a:ext cx="11200765" cy="5490210"/>
            <a:chOff x="475487" y="829055"/>
            <a:chExt cx="11200765" cy="5490210"/>
          </a:xfrm>
        </p:grpSpPr>
        <p:pic>
          <p:nvPicPr>
            <p:cNvPr id="11" name="object 11"/>
            <p:cNvPicPr/>
            <p:nvPr/>
          </p:nvPicPr>
          <p:blipFill>
            <a:blip r:embed="rId2" cstate="print"/>
            <a:stretch>
              <a:fillRect/>
            </a:stretch>
          </p:blipFill>
          <p:spPr>
            <a:xfrm>
              <a:off x="475487" y="829055"/>
              <a:ext cx="11200638" cy="5490210"/>
            </a:xfrm>
            <a:prstGeom prst="rect">
              <a:avLst/>
            </a:prstGeom>
          </p:spPr>
        </p:pic>
        <p:pic>
          <p:nvPicPr>
            <p:cNvPr id="12" name="object 12"/>
            <p:cNvPicPr/>
            <p:nvPr/>
          </p:nvPicPr>
          <p:blipFill>
            <a:blip r:embed="rId3" cstate="print"/>
            <a:stretch>
              <a:fillRect/>
            </a:stretch>
          </p:blipFill>
          <p:spPr>
            <a:xfrm>
              <a:off x="819911" y="1173479"/>
              <a:ext cx="10527792" cy="4817364"/>
            </a:xfrm>
            <a:prstGeom prst="rect">
              <a:avLst/>
            </a:prstGeom>
          </p:spPr>
        </p:pic>
        <p:sp>
          <p:nvSpPr>
            <p:cNvPr id="13" name="object 13"/>
            <p:cNvSpPr/>
            <p:nvPr/>
          </p:nvSpPr>
          <p:spPr>
            <a:xfrm>
              <a:off x="775461" y="1129029"/>
              <a:ext cx="10617200" cy="4906645"/>
            </a:xfrm>
            <a:custGeom>
              <a:avLst/>
              <a:gdLst/>
              <a:ahLst/>
              <a:cxnLst/>
              <a:rect l="l" t="t" r="r" b="b"/>
              <a:pathLst>
                <a:path w="10617200" h="4906645">
                  <a:moveTo>
                    <a:pt x="846201" y="0"/>
                  </a:moveTo>
                  <a:lnTo>
                    <a:pt x="10616692" y="0"/>
                  </a:lnTo>
                  <a:lnTo>
                    <a:pt x="10616692" y="4060063"/>
                  </a:lnTo>
                  <a:lnTo>
                    <a:pt x="10612373" y="4145534"/>
                  </a:lnTo>
                  <a:lnTo>
                    <a:pt x="10599546" y="4229608"/>
                  </a:lnTo>
                  <a:lnTo>
                    <a:pt x="10578592" y="4310888"/>
                  </a:lnTo>
                  <a:lnTo>
                    <a:pt x="10550144" y="4388739"/>
                  </a:lnTo>
                  <a:lnTo>
                    <a:pt x="10514457" y="4462856"/>
                  </a:lnTo>
                  <a:lnTo>
                    <a:pt x="10472039" y="4532731"/>
                  </a:lnTo>
                  <a:lnTo>
                    <a:pt x="10423271" y="4597958"/>
                  </a:lnTo>
                  <a:lnTo>
                    <a:pt x="10368534" y="4658118"/>
                  </a:lnTo>
                  <a:lnTo>
                    <a:pt x="10308336" y="4712792"/>
                  </a:lnTo>
                  <a:lnTo>
                    <a:pt x="10243185" y="4761572"/>
                  </a:lnTo>
                  <a:lnTo>
                    <a:pt x="10173335" y="4804016"/>
                  </a:lnTo>
                  <a:lnTo>
                    <a:pt x="10099167" y="4839716"/>
                  </a:lnTo>
                  <a:lnTo>
                    <a:pt x="10021316" y="4868214"/>
                  </a:lnTo>
                  <a:lnTo>
                    <a:pt x="9940036" y="4889106"/>
                  </a:lnTo>
                  <a:lnTo>
                    <a:pt x="9855962" y="4901946"/>
                  </a:lnTo>
                  <a:lnTo>
                    <a:pt x="9770491" y="4906264"/>
                  </a:lnTo>
                  <a:lnTo>
                    <a:pt x="0" y="4906264"/>
                  </a:lnTo>
                  <a:lnTo>
                    <a:pt x="0" y="846201"/>
                  </a:lnTo>
                  <a:lnTo>
                    <a:pt x="4317" y="760730"/>
                  </a:lnTo>
                  <a:lnTo>
                    <a:pt x="17157" y="676656"/>
                  </a:lnTo>
                  <a:lnTo>
                    <a:pt x="38049" y="595376"/>
                  </a:lnTo>
                  <a:lnTo>
                    <a:pt x="66560" y="517525"/>
                  </a:lnTo>
                  <a:lnTo>
                    <a:pt x="102247" y="443357"/>
                  </a:lnTo>
                  <a:lnTo>
                    <a:pt x="144691" y="373507"/>
                  </a:lnTo>
                  <a:lnTo>
                    <a:pt x="193471" y="308356"/>
                  </a:lnTo>
                  <a:lnTo>
                    <a:pt x="248145" y="248158"/>
                  </a:lnTo>
                  <a:lnTo>
                    <a:pt x="308305" y="193421"/>
                  </a:lnTo>
                  <a:lnTo>
                    <a:pt x="373532" y="144653"/>
                  </a:lnTo>
                  <a:lnTo>
                    <a:pt x="443407" y="102235"/>
                  </a:lnTo>
                  <a:lnTo>
                    <a:pt x="517525" y="66548"/>
                  </a:lnTo>
                  <a:lnTo>
                    <a:pt x="595376" y="38100"/>
                  </a:lnTo>
                  <a:lnTo>
                    <a:pt x="676656" y="17145"/>
                  </a:lnTo>
                  <a:lnTo>
                    <a:pt x="760729" y="4318"/>
                  </a:lnTo>
                  <a:lnTo>
                    <a:pt x="846201" y="0"/>
                  </a:lnTo>
                  <a:close/>
                </a:path>
              </a:pathLst>
            </a:custGeom>
            <a:ln w="88900">
              <a:solidFill>
                <a:srgbClr val="FFFFFF"/>
              </a:solidFill>
            </a:ln>
          </p:spPr>
          <p:txBody>
            <a:bodyPr wrap="square" lIns="0" tIns="0" rIns="0" bIns="0" rtlCol="0"/>
            <a:lstStyle/>
            <a:p>
              <a:endParaRPr/>
            </a:p>
          </p:txBody>
        </p:sp>
      </p:grpSp>
      <p:sp>
        <p:nvSpPr>
          <p:cNvPr id="14" name="object 14"/>
          <p:cNvSpPr txBox="1"/>
          <p:nvPr/>
        </p:nvSpPr>
        <p:spPr>
          <a:xfrm>
            <a:off x="2013330" y="6393281"/>
            <a:ext cx="6973570" cy="269240"/>
          </a:xfrm>
          <a:prstGeom prst="rect">
            <a:avLst/>
          </a:prstGeom>
        </p:spPr>
        <p:txBody>
          <a:bodyPr vert="horz" wrap="square" lIns="0" tIns="12065" rIns="0" bIns="0" rtlCol="0">
            <a:spAutoFit/>
          </a:bodyPr>
          <a:lstStyle/>
          <a:p>
            <a:pPr marL="12700">
              <a:lnSpc>
                <a:spcPct val="100000"/>
              </a:lnSpc>
              <a:spcBef>
                <a:spcPts val="95"/>
              </a:spcBef>
            </a:pPr>
            <a:r>
              <a:rPr sz="1600" b="1" dirty="0">
                <a:solidFill>
                  <a:srgbClr val="FFFFFF"/>
                </a:solidFill>
                <a:latin typeface="Calibri"/>
                <a:cs typeface="Calibri"/>
              </a:rPr>
              <a:t>Downloading</a:t>
            </a:r>
            <a:r>
              <a:rPr sz="1600" b="1" spc="-45" dirty="0">
                <a:solidFill>
                  <a:srgbClr val="FFFFFF"/>
                </a:solidFill>
                <a:latin typeface="Calibri"/>
                <a:cs typeface="Calibri"/>
              </a:rPr>
              <a:t> </a:t>
            </a:r>
            <a:r>
              <a:rPr sz="1600" b="1" dirty="0">
                <a:solidFill>
                  <a:srgbClr val="FFFFFF"/>
                </a:solidFill>
                <a:latin typeface="Calibri"/>
                <a:cs typeface="Calibri"/>
              </a:rPr>
              <a:t>call</a:t>
            </a:r>
            <a:r>
              <a:rPr sz="1600" b="1" spc="-60" dirty="0">
                <a:solidFill>
                  <a:srgbClr val="FFFFFF"/>
                </a:solidFill>
                <a:latin typeface="Calibri"/>
                <a:cs typeface="Calibri"/>
              </a:rPr>
              <a:t> </a:t>
            </a:r>
            <a:r>
              <a:rPr sz="1600" b="1" dirty="0">
                <a:solidFill>
                  <a:srgbClr val="FFFFFF"/>
                </a:solidFill>
                <a:latin typeface="Calibri"/>
                <a:cs typeface="Calibri"/>
              </a:rPr>
              <a:t>logs</a:t>
            </a:r>
            <a:r>
              <a:rPr sz="1600" b="1" spc="-50" dirty="0">
                <a:solidFill>
                  <a:srgbClr val="FFFFFF"/>
                </a:solidFill>
                <a:latin typeface="Calibri"/>
                <a:cs typeface="Calibri"/>
              </a:rPr>
              <a:t> </a:t>
            </a:r>
            <a:r>
              <a:rPr sz="1600" b="1" dirty="0">
                <a:solidFill>
                  <a:srgbClr val="FFFFFF"/>
                </a:solidFill>
                <a:latin typeface="Calibri"/>
                <a:cs typeface="Calibri"/>
              </a:rPr>
              <a:t>for</a:t>
            </a:r>
            <a:r>
              <a:rPr sz="1600" b="1" spc="-30" dirty="0">
                <a:solidFill>
                  <a:srgbClr val="FFFFFF"/>
                </a:solidFill>
                <a:latin typeface="Calibri"/>
                <a:cs typeface="Calibri"/>
              </a:rPr>
              <a:t> </a:t>
            </a:r>
            <a:r>
              <a:rPr sz="1600" b="1" dirty="0">
                <a:solidFill>
                  <a:srgbClr val="FFFFFF"/>
                </a:solidFill>
                <a:latin typeface="Calibri"/>
                <a:cs typeface="Calibri"/>
              </a:rPr>
              <a:t>audit</a:t>
            </a:r>
            <a:r>
              <a:rPr sz="1600" b="1" spc="-45" dirty="0">
                <a:solidFill>
                  <a:srgbClr val="FFFFFF"/>
                </a:solidFill>
                <a:latin typeface="Calibri"/>
                <a:cs typeface="Calibri"/>
              </a:rPr>
              <a:t> </a:t>
            </a:r>
            <a:r>
              <a:rPr sz="1600" b="1" dirty="0">
                <a:solidFill>
                  <a:srgbClr val="FFFFFF"/>
                </a:solidFill>
                <a:latin typeface="Calibri"/>
                <a:cs typeface="Calibri"/>
              </a:rPr>
              <a:t>and</a:t>
            </a:r>
            <a:r>
              <a:rPr sz="1600" b="1" spc="-50" dirty="0">
                <a:solidFill>
                  <a:srgbClr val="FFFFFF"/>
                </a:solidFill>
                <a:latin typeface="Calibri"/>
                <a:cs typeface="Calibri"/>
              </a:rPr>
              <a:t> </a:t>
            </a:r>
            <a:r>
              <a:rPr sz="1600" b="1" dirty="0">
                <a:solidFill>
                  <a:srgbClr val="FFFFFF"/>
                </a:solidFill>
                <a:latin typeface="Calibri"/>
                <a:cs typeface="Calibri"/>
              </a:rPr>
              <a:t>giving</a:t>
            </a:r>
            <a:r>
              <a:rPr sz="1600" b="1" spc="-30" dirty="0">
                <a:solidFill>
                  <a:srgbClr val="FFFFFF"/>
                </a:solidFill>
                <a:latin typeface="Calibri"/>
                <a:cs typeface="Calibri"/>
              </a:rPr>
              <a:t> </a:t>
            </a:r>
            <a:r>
              <a:rPr sz="1600" b="1" dirty="0">
                <a:solidFill>
                  <a:srgbClr val="FFFFFF"/>
                </a:solidFill>
                <a:latin typeface="Calibri"/>
                <a:cs typeface="Calibri"/>
              </a:rPr>
              <a:t>feedback</a:t>
            </a:r>
            <a:r>
              <a:rPr sz="1600" b="1" spc="-45" dirty="0">
                <a:solidFill>
                  <a:srgbClr val="FFFFFF"/>
                </a:solidFill>
                <a:latin typeface="Calibri"/>
                <a:cs typeface="Calibri"/>
              </a:rPr>
              <a:t> </a:t>
            </a:r>
            <a:r>
              <a:rPr sz="1600" b="1" dirty="0">
                <a:solidFill>
                  <a:srgbClr val="FFFFFF"/>
                </a:solidFill>
                <a:latin typeface="Calibri"/>
                <a:cs typeface="Calibri"/>
              </a:rPr>
              <a:t>to</a:t>
            </a:r>
            <a:r>
              <a:rPr sz="1600" b="1" spc="-55" dirty="0">
                <a:solidFill>
                  <a:srgbClr val="FFFFFF"/>
                </a:solidFill>
                <a:latin typeface="Calibri"/>
                <a:cs typeface="Calibri"/>
              </a:rPr>
              <a:t> </a:t>
            </a:r>
            <a:r>
              <a:rPr sz="1600" b="1" dirty="0">
                <a:solidFill>
                  <a:srgbClr val="FFFFFF"/>
                </a:solidFill>
                <a:latin typeface="Calibri"/>
                <a:cs typeface="Calibri"/>
              </a:rPr>
              <a:t>agents</a:t>
            </a:r>
            <a:r>
              <a:rPr sz="1600" b="1" spc="-50" dirty="0">
                <a:solidFill>
                  <a:srgbClr val="FFFFFF"/>
                </a:solidFill>
                <a:latin typeface="Calibri"/>
                <a:cs typeface="Calibri"/>
              </a:rPr>
              <a:t> </a:t>
            </a:r>
            <a:r>
              <a:rPr sz="1600" b="1" dirty="0">
                <a:solidFill>
                  <a:srgbClr val="FFFFFF"/>
                </a:solidFill>
                <a:latin typeface="Calibri"/>
                <a:cs typeface="Calibri"/>
              </a:rPr>
              <a:t>to</a:t>
            </a:r>
            <a:r>
              <a:rPr sz="1600" b="1" spc="-55" dirty="0">
                <a:solidFill>
                  <a:srgbClr val="FFFFFF"/>
                </a:solidFill>
                <a:latin typeface="Calibri"/>
                <a:cs typeface="Calibri"/>
              </a:rPr>
              <a:t> </a:t>
            </a:r>
            <a:r>
              <a:rPr sz="1600" b="1" dirty="0">
                <a:solidFill>
                  <a:srgbClr val="FFFFFF"/>
                </a:solidFill>
                <a:latin typeface="Calibri"/>
                <a:cs typeface="Calibri"/>
              </a:rPr>
              <a:t>improve</a:t>
            </a:r>
            <a:r>
              <a:rPr sz="1600" b="1" spc="-35" dirty="0">
                <a:solidFill>
                  <a:srgbClr val="FFFFFF"/>
                </a:solidFill>
                <a:latin typeface="Calibri"/>
                <a:cs typeface="Calibri"/>
              </a:rPr>
              <a:t> </a:t>
            </a:r>
            <a:r>
              <a:rPr sz="1600" b="1" dirty="0">
                <a:solidFill>
                  <a:srgbClr val="FFFFFF"/>
                </a:solidFill>
                <a:latin typeface="Calibri"/>
                <a:cs typeface="Calibri"/>
              </a:rPr>
              <a:t>soft</a:t>
            </a:r>
            <a:r>
              <a:rPr sz="1600" b="1" spc="-45" dirty="0">
                <a:solidFill>
                  <a:srgbClr val="FFFFFF"/>
                </a:solidFill>
                <a:latin typeface="Calibri"/>
                <a:cs typeface="Calibri"/>
              </a:rPr>
              <a:t> </a:t>
            </a:r>
            <a:r>
              <a:rPr sz="1600" b="1" spc="-10" dirty="0">
                <a:solidFill>
                  <a:srgbClr val="FFFFFF"/>
                </a:solidFill>
                <a:latin typeface="Calibri"/>
                <a:cs typeface="Calibri"/>
              </a:rPr>
              <a:t>skills</a:t>
            </a:r>
            <a:endParaRPr sz="1600">
              <a:latin typeface="Calibri"/>
              <a:cs typeface="Calibri"/>
            </a:endParaRPr>
          </a:p>
        </p:txBody>
      </p:sp>
      <p:pic>
        <p:nvPicPr>
          <p:cNvPr id="15" name="Picture 2"/>
          <p:cNvPicPr>
            <a:picLocks noChangeAspect="1" noChangeArrowheads="1"/>
          </p:cNvPicPr>
          <p:nvPr/>
        </p:nvPicPr>
        <p:blipFill>
          <a:blip r:embed="rId4" cstate="print"/>
          <a:srcRect/>
          <a:stretch>
            <a:fillRect/>
          </a:stretch>
        </p:blipFill>
        <p:spPr bwMode="auto">
          <a:xfrm>
            <a:off x="304800" y="228600"/>
            <a:ext cx="729666" cy="4886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13906" y="1524000"/>
            <a:ext cx="4587494" cy="4437753"/>
          </a:xfrm>
          <a:prstGeom prst="rect">
            <a:avLst/>
          </a:prstGeom>
        </p:spPr>
        <p:txBody>
          <a:bodyPr vert="horz" wrap="square" lIns="0" tIns="13335" rIns="0" bIns="0" rtlCol="0">
            <a:spAutoFit/>
          </a:bodyPr>
          <a:lstStyle/>
          <a:p>
            <a:pPr marL="12700">
              <a:lnSpc>
                <a:spcPct val="200000"/>
              </a:lnSpc>
              <a:spcBef>
                <a:spcPts val="105"/>
              </a:spcBef>
              <a:tabLst>
                <a:tab pos="386080" algn="l"/>
              </a:tabLst>
            </a:pPr>
            <a:r>
              <a:rPr sz="1400" b="1" spc="-25" dirty="0">
                <a:solidFill>
                  <a:schemeClr val="tx1"/>
                </a:solidFill>
                <a:latin typeface="Verdana"/>
                <a:cs typeface="Verdana"/>
              </a:rPr>
              <a:t>11</a:t>
            </a:r>
            <a:r>
              <a:rPr sz="1400" b="1" spc="-25" dirty="0" smtClean="0">
                <a:solidFill>
                  <a:schemeClr val="tx1"/>
                </a:solidFill>
                <a:latin typeface="Verdana"/>
                <a:cs typeface="Verdana"/>
              </a:rPr>
              <a:t>.</a:t>
            </a:r>
            <a:r>
              <a:rPr lang="en-US" sz="1400" b="1" spc="-25" dirty="0" smtClean="0">
                <a:solidFill>
                  <a:schemeClr val="tx1"/>
                </a:solidFill>
                <a:latin typeface="Verdana"/>
                <a:cs typeface="Verdana"/>
              </a:rPr>
              <a:t> </a:t>
            </a:r>
            <a:r>
              <a:rPr sz="1400" b="1" dirty="0">
                <a:solidFill>
                  <a:schemeClr val="tx1"/>
                </a:solidFill>
                <a:latin typeface="Verdana"/>
                <a:cs typeface="Verdana"/>
              </a:rPr>
              <a:t>	</a:t>
            </a:r>
            <a:r>
              <a:rPr sz="1400" b="1" spc="-100" dirty="0">
                <a:solidFill>
                  <a:schemeClr val="tx1"/>
                </a:solidFill>
                <a:latin typeface="Verdana"/>
                <a:cs typeface="Verdana"/>
              </a:rPr>
              <a:t>Internet</a:t>
            </a:r>
            <a:r>
              <a:rPr sz="1400" b="1" spc="-125" dirty="0">
                <a:solidFill>
                  <a:schemeClr val="tx1"/>
                </a:solidFill>
                <a:latin typeface="Verdana"/>
                <a:cs typeface="Verdana"/>
              </a:rPr>
              <a:t> </a:t>
            </a:r>
            <a:r>
              <a:rPr sz="1400" b="1" spc="-55" dirty="0" smtClean="0">
                <a:solidFill>
                  <a:schemeClr val="tx1"/>
                </a:solidFill>
                <a:latin typeface="Verdana"/>
                <a:cs typeface="Verdana"/>
              </a:rPr>
              <a:t>and</a:t>
            </a:r>
            <a:r>
              <a:rPr lang="en-US" sz="1400" b="1" spc="-55" dirty="0" smtClean="0">
                <a:solidFill>
                  <a:schemeClr val="tx1"/>
                </a:solidFill>
                <a:latin typeface="Verdana"/>
                <a:cs typeface="Verdana"/>
              </a:rPr>
              <a:t> </a:t>
            </a:r>
            <a:r>
              <a:rPr sz="1400" b="1" spc="-55" dirty="0" smtClean="0">
                <a:solidFill>
                  <a:schemeClr val="tx1"/>
                </a:solidFill>
                <a:latin typeface="Verdana"/>
                <a:cs typeface="Verdana"/>
              </a:rPr>
              <a:t>Intranet</a:t>
            </a:r>
            <a:r>
              <a:rPr lang="en-US" sz="1400" b="1" spc="-55" dirty="0" smtClean="0">
                <a:solidFill>
                  <a:schemeClr val="tx1"/>
                </a:solidFill>
                <a:latin typeface="Verdana"/>
                <a:cs typeface="Verdana"/>
              </a:rPr>
              <a:t> </a:t>
            </a:r>
            <a:r>
              <a:rPr sz="1400" b="1" spc="-315" dirty="0" smtClean="0">
                <a:solidFill>
                  <a:schemeClr val="tx1"/>
                </a:solidFill>
                <a:latin typeface="Verdana"/>
                <a:cs typeface="Verdana"/>
              </a:rPr>
              <a:t> </a:t>
            </a:r>
            <a:r>
              <a:rPr sz="1400" b="1" spc="-110" dirty="0" smtClean="0">
                <a:solidFill>
                  <a:schemeClr val="tx1"/>
                </a:solidFill>
                <a:latin typeface="Verdana"/>
                <a:cs typeface="Verdana"/>
              </a:rPr>
              <a:t>Access</a:t>
            </a:r>
            <a:r>
              <a:rPr lang="en-US" sz="1400" b="1" spc="-110" dirty="0" smtClean="0">
                <a:solidFill>
                  <a:schemeClr val="tx1"/>
                </a:solidFill>
                <a:latin typeface="Verdana"/>
                <a:cs typeface="Verdana"/>
              </a:rPr>
              <a:t> </a:t>
            </a:r>
            <a:r>
              <a:rPr sz="1400" b="1" spc="-110" dirty="0" smtClean="0">
                <a:solidFill>
                  <a:schemeClr val="tx1"/>
                </a:solidFill>
                <a:latin typeface="Verdana"/>
                <a:cs typeface="Verdana"/>
              </a:rPr>
              <a:t>Security</a:t>
            </a:r>
            <a:r>
              <a:rPr sz="1400" b="1" spc="-80" dirty="0" smtClean="0">
                <a:solidFill>
                  <a:schemeClr val="tx1"/>
                </a:solidFill>
                <a:latin typeface="Verdana"/>
                <a:cs typeface="Verdana"/>
              </a:rPr>
              <a:t> </a:t>
            </a:r>
            <a:r>
              <a:rPr sz="1400" b="1" spc="-20" dirty="0" smtClean="0">
                <a:solidFill>
                  <a:schemeClr val="tx1"/>
                </a:solidFill>
                <a:latin typeface="Verdana"/>
                <a:cs typeface="Verdana"/>
              </a:rPr>
              <a:t>Policy</a:t>
            </a:r>
            <a:endParaRPr lang="en-US" sz="1400" b="1" spc="-20" dirty="0">
              <a:solidFill>
                <a:schemeClr val="tx1"/>
              </a:solidFill>
              <a:latin typeface="Verdana"/>
              <a:cs typeface="Verdana"/>
            </a:endParaRPr>
          </a:p>
          <a:p>
            <a:pPr marL="12700">
              <a:lnSpc>
                <a:spcPct val="200000"/>
              </a:lnSpc>
              <a:spcBef>
                <a:spcPts val="105"/>
              </a:spcBef>
              <a:tabLst>
                <a:tab pos="386080" algn="l"/>
              </a:tabLst>
            </a:pPr>
            <a:r>
              <a:rPr lang="en-US" sz="1400" b="1" spc="-20" dirty="0" smtClean="0">
                <a:solidFill>
                  <a:schemeClr val="tx1"/>
                </a:solidFill>
                <a:latin typeface="Verdana"/>
                <a:cs typeface="Verdana"/>
              </a:rPr>
              <a:t>12. </a:t>
            </a:r>
            <a:r>
              <a:rPr lang="en-US" sz="1400" b="1" spc="-125" dirty="0" smtClean="0">
                <a:solidFill>
                  <a:schemeClr val="tx1"/>
                </a:solidFill>
                <a:latin typeface="Verdana"/>
                <a:cs typeface="Verdana"/>
              </a:rPr>
              <a:t>Operating System Security</a:t>
            </a:r>
            <a:r>
              <a:rPr lang="en-US" sz="1400" b="1" spc="-150" dirty="0" smtClean="0">
                <a:solidFill>
                  <a:schemeClr val="tx1"/>
                </a:solidFill>
                <a:latin typeface="Verdana"/>
                <a:cs typeface="Verdana"/>
              </a:rPr>
              <a:t> </a:t>
            </a:r>
            <a:r>
              <a:rPr lang="en-US" sz="1400" b="1" spc="-10" dirty="0" smtClean="0">
                <a:solidFill>
                  <a:schemeClr val="tx1"/>
                </a:solidFill>
                <a:latin typeface="Verdana"/>
                <a:cs typeface="Verdana"/>
              </a:rPr>
              <a:t>Policy</a:t>
            </a:r>
            <a:endParaRPr lang="en-US" sz="1400" b="1" dirty="0">
              <a:solidFill>
                <a:schemeClr val="tx1"/>
              </a:solidFill>
              <a:latin typeface="Verdana"/>
              <a:cs typeface="Verdana"/>
            </a:endParaRPr>
          </a:p>
          <a:p>
            <a:pPr marL="12700">
              <a:lnSpc>
                <a:spcPct val="200000"/>
              </a:lnSpc>
              <a:spcBef>
                <a:spcPts val="105"/>
              </a:spcBef>
              <a:tabLst>
                <a:tab pos="386080" algn="l"/>
              </a:tabLst>
            </a:pPr>
            <a:r>
              <a:rPr lang="en-US" sz="1400" b="1" spc="-95" dirty="0" smtClean="0">
                <a:solidFill>
                  <a:schemeClr val="tx1"/>
                </a:solidFill>
                <a:latin typeface="Verdana"/>
                <a:cs typeface="Verdana"/>
              </a:rPr>
              <a:t>13.  Incident Response</a:t>
            </a:r>
            <a:r>
              <a:rPr lang="en-US" sz="1400" b="1" spc="-215" dirty="0" smtClean="0">
                <a:solidFill>
                  <a:schemeClr val="tx1"/>
                </a:solidFill>
                <a:latin typeface="Verdana"/>
                <a:cs typeface="Verdana"/>
              </a:rPr>
              <a:t> </a:t>
            </a:r>
            <a:r>
              <a:rPr lang="en-US" sz="1400" b="1" spc="-20" dirty="0" smtClean="0">
                <a:solidFill>
                  <a:schemeClr val="tx1"/>
                </a:solidFill>
                <a:latin typeface="Verdana"/>
                <a:cs typeface="Verdana"/>
              </a:rPr>
              <a:t>and</a:t>
            </a:r>
            <a:r>
              <a:rPr lang="en-US" sz="1400" b="1" spc="-114" dirty="0" smtClean="0">
                <a:solidFill>
                  <a:schemeClr val="tx1"/>
                </a:solidFill>
                <a:latin typeface="Verdana"/>
                <a:cs typeface="Verdana"/>
              </a:rPr>
              <a:t> </a:t>
            </a:r>
            <a:r>
              <a:rPr lang="en-US" sz="1400" b="1" spc="-30" dirty="0" smtClean="0">
                <a:solidFill>
                  <a:schemeClr val="tx1"/>
                </a:solidFill>
                <a:latin typeface="Verdana"/>
                <a:cs typeface="Verdana"/>
              </a:rPr>
              <a:t>Management Policy</a:t>
            </a:r>
            <a:endParaRPr lang="en-US" sz="1400" b="1" dirty="0" smtClean="0">
              <a:solidFill>
                <a:schemeClr val="tx1"/>
              </a:solidFill>
              <a:latin typeface="Verdana"/>
              <a:cs typeface="Verdana"/>
            </a:endParaRPr>
          </a:p>
          <a:p>
            <a:pPr marL="12700">
              <a:lnSpc>
                <a:spcPct val="200000"/>
              </a:lnSpc>
              <a:spcBef>
                <a:spcPts val="105"/>
              </a:spcBef>
              <a:tabLst>
                <a:tab pos="386080" algn="l"/>
              </a:tabLst>
            </a:pPr>
            <a:r>
              <a:rPr lang="en-US" sz="1400" b="1" spc="-135" dirty="0" smtClean="0">
                <a:solidFill>
                  <a:schemeClr val="tx1"/>
                </a:solidFill>
                <a:latin typeface="Verdana"/>
                <a:cs typeface="Verdana"/>
              </a:rPr>
              <a:t>14.</a:t>
            </a:r>
            <a:r>
              <a:rPr lang="en-US" sz="1400" b="1" spc="-110" dirty="0" smtClean="0">
                <a:solidFill>
                  <a:schemeClr val="tx1"/>
                </a:solidFill>
                <a:latin typeface="Verdana"/>
                <a:cs typeface="Verdana"/>
              </a:rPr>
              <a:t>  </a:t>
            </a:r>
            <a:r>
              <a:rPr lang="en-US" sz="1400" b="1" spc="-165" dirty="0" smtClean="0">
                <a:solidFill>
                  <a:schemeClr val="tx1"/>
                </a:solidFill>
                <a:latin typeface="Verdana"/>
                <a:cs typeface="Verdana"/>
              </a:rPr>
              <a:t>Third</a:t>
            </a:r>
            <a:r>
              <a:rPr lang="en-US" sz="1400" b="1" spc="-220" dirty="0" smtClean="0">
                <a:solidFill>
                  <a:schemeClr val="tx1"/>
                </a:solidFill>
                <a:latin typeface="Verdana"/>
                <a:cs typeface="Verdana"/>
              </a:rPr>
              <a:t> </a:t>
            </a:r>
            <a:r>
              <a:rPr lang="en-US" sz="1400" b="1" spc="-105" dirty="0" smtClean="0">
                <a:solidFill>
                  <a:schemeClr val="tx1"/>
                </a:solidFill>
                <a:latin typeface="Verdana"/>
                <a:cs typeface="Verdana"/>
              </a:rPr>
              <a:t>Party</a:t>
            </a:r>
            <a:r>
              <a:rPr lang="en-US" sz="1400" b="1" spc="-175" dirty="0" smtClean="0">
                <a:solidFill>
                  <a:schemeClr val="tx1"/>
                </a:solidFill>
                <a:latin typeface="Verdana"/>
                <a:cs typeface="Verdana"/>
              </a:rPr>
              <a:t> </a:t>
            </a:r>
            <a:r>
              <a:rPr lang="en-US" sz="1400" b="1" spc="-145" dirty="0" smtClean="0">
                <a:solidFill>
                  <a:schemeClr val="tx1"/>
                </a:solidFill>
                <a:latin typeface="Verdana"/>
                <a:cs typeface="Verdana"/>
              </a:rPr>
              <a:t>Security</a:t>
            </a:r>
            <a:r>
              <a:rPr lang="en-US" sz="1400" b="1" spc="-229" dirty="0" smtClean="0">
                <a:solidFill>
                  <a:schemeClr val="tx1"/>
                </a:solidFill>
                <a:latin typeface="Verdana"/>
                <a:cs typeface="Verdana"/>
              </a:rPr>
              <a:t>  </a:t>
            </a:r>
            <a:r>
              <a:rPr lang="en-US" sz="1400" b="1" spc="-35" dirty="0" smtClean="0">
                <a:solidFill>
                  <a:schemeClr val="tx1"/>
                </a:solidFill>
                <a:latin typeface="Verdana"/>
                <a:cs typeface="Verdana"/>
              </a:rPr>
              <a:t>Policy</a:t>
            </a:r>
            <a:endParaRPr lang="en-US" sz="1400" b="1" dirty="0" smtClean="0">
              <a:solidFill>
                <a:schemeClr val="tx1"/>
              </a:solidFill>
              <a:latin typeface="Verdana"/>
              <a:cs typeface="Verdana"/>
            </a:endParaRPr>
          </a:p>
          <a:p>
            <a:pPr marL="12700">
              <a:lnSpc>
                <a:spcPct val="200000"/>
              </a:lnSpc>
              <a:spcBef>
                <a:spcPts val="105"/>
              </a:spcBef>
              <a:tabLst>
                <a:tab pos="386080" algn="l"/>
              </a:tabLst>
            </a:pPr>
            <a:r>
              <a:rPr lang="en-IN" sz="1400" b="1" spc="-40" dirty="0" smtClean="0">
                <a:solidFill>
                  <a:schemeClr val="tx1"/>
                </a:solidFill>
                <a:latin typeface="Verdana"/>
                <a:cs typeface="Verdana"/>
              </a:rPr>
              <a:t>15.</a:t>
            </a:r>
            <a:r>
              <a:rPr lang="en-IN" sz="1400" b="1" spc="215" dirty="0" smtClean="0">
                <a:solidFill>
                  <a:schemeClr val="tx1"/>
                </a:solidFill>
                <a:latin typeface="Verdana"/>
                <a:cs typeface="Verdana"/>
              </a:rPr>
              <a:t> </a:t>
            </a:r>
            <a:r>
              <a:rPr lang="en-IN" sz="1400" b="1" spc="-125" dirty="0" smtClean="0">
                <a:solidFill>
                  <a:schemeClr val="tx1"/>
                </a:solidFill>
                <a:latin typeface="Verdana"/>
                <a:cs typeface="Verdana"/>
              </a:rPr>
              <a:t>Asset</a:t>
            </a:r>
            <a:r>
              <a:rPr lang="en-IN" sz="1400" b="1" spc="-260" dirty="0" smtClean="0">
                <a:solidFill>
                  <a:schemeClr val="tx1"/>
                </a:solidFill>
                <a:latin typeface="Verdana"/>
                <a:cs typeface="Verdana"/>
              </a:rPr>
              <a:t> </a:t>
            </a:r>
            <a:r>
              <a:rPr lang="en-IN" sz="1400" b="1" spc="-30" dirty="0" smtClean="0">
                <a:solidFill>
                  <a:schemeClr val="tx1"/>
                </a:solidFill>
                <a:latin typeface="Verdana"/>
                <a:cs typeface="Verdana"/>
              </a:rPr>
              <a:t>Management Policy</a:t>
            </a:r>
            <a:endParaRPr lang="en-IN" sz="1400" b="1" dirty="0" smtClean="0">
              <a:solidFill>
                <a:schemeClr val="tx1"/>
              </a:solidFill>
              <a:latin typeface="Verdana"/>
              <a:cs typeface="Verdana"/>
            </a:endParaRPr>
          </a:p>
          <a:p>
            <a:pPr marL="12700">
              <a:lnSpc>
                <a:spcPct val="200000"/>
              </a:lnSpc>
              <a:spcBef>
                <a:spcPts val="105"/>
              </a:spcBef>
              <a:tabLst>
                <a:tab pos="386080" algn="l"/>
              </a:tabLst>
            </a:pPr>
            <a:r>
              <a:rPr lang="en-US" sz="1400" b="1" spc="-130" dirty="0" smtClean="0">
                <a:solidFill>
                  <a:schemeClr val="tx1"/>
                </a:solidFill>
                <a:latin typeface="Verdana"/>
                <a:cs typeface="Verdana"/>
              </a:rPr>
              <a:t>16.</a:t>
            </a:r>
            <a:r>
              <a:rPr lang="en-US" sz="1400" b="1" spc="-114" dirty="0" smtClean="0">
                <a:solidFill>
                  <a:schemeClr val="tx1"/>
                </a:solidFill>
                <a:latin typeface="Verdana"/>
                <a:cs typeface="Verdana"/>
              </a:rPr>
              <a:t>  </a:t>
            </a:r>
            <a:r>
              <a:rPr lang="en-US" sz="1400" b="1" dirty="0" smtClean="0">
                <a:solidFill>
                  <a:schemeClr val="tx1"/>
                </a:solidFill>
                <a:latin typeface="Verdana"/>
                <a:cs typeface="Verdana"/>
              </a:rPr>
              <a:t>Web</a:t>
            </a:r>
            <a:r>
              <a:rPr lang="en-US" sz="1400" b="1" spc="-135" dirty="0" smtClean="0">
                <a:solidFill>
                  <a:schemeClr val="tx1"/>
                </a:solidFill>
                <a:latin typeface="Verdana"/>
                <a:cs typeface="Verdana"/>
              </a:rPr>
              <a:t> </a:t>
            </a:r>
            <a:r>
              <a:rPr lang="en-US" sz="1400" b="1" spc="-160" dirty="0" smtClean="0">
                <a:solidFill>
                  <a:schemeClr val="tx1"/>
                </a:solidFill>
                <a:latin typeface="Verdana"/>
                <a:cs typeface="Verdana"/>
              </a:rPr>
              <a:t>Server</a:t>
            </a:r>
            <a:r>
              <a:rPr lang="en-US" sz="1400" b="1" spc="-210" dirty="0" smtClean="0">
                <a:solidFill>
                  <a:schemeClr val="tx1"/>
                </a:solidFill>
                <a:latin typeface="Verdana"/>
                <a:cs typeface="Verdana"/>
              </a:rPr>
              <a:t> </a:t>
            </a:r>
            <a:r>
              <a:rPr lang="en-US" sz="1400" b="1" spc="-135" dirty="0" smtClean="0">
                <a:solidFill>
                  <a:schemeClr val="tx1"/>
                </a:solidFill>
                <a:latin typeface="Verdana"/>
                <a:cs typeface="Verdana"/>
              </a:rPr>
              <a:t>Security</a:t>
            </a:r>
            <a:r>
              <a:rPr lang="en-US" sz="1400" b="1" spc="-225" dirty="0" smtClean="0">
                <a:solidFill>
                  <a:schemeClr val="tx1"/>
                </a:solidFill>
                <a:latin typeface="Verdana"/>
                <a:cs typeface="Verdana"/>
              </a:rPr>
              <a:t> </a:t>
            </a:r>
            <a:r>
              <a:rPr lang="en-US" sz="1400" b="1" spc="-35" dirty="0" smtClean="0">
                <a:solidFill>
                  <a:schemeClr val="tx1"/>
                </a:solidFill>
                <a:latin typeface="Verdana"/>
                <a:cs typeface="Verdana"/>
              </a:rPr>
              <a:t>Policy</a:t>
            </a:r>
            <a:endParaRPr lang="en-US" sz="1400" b="1" dirty="0" smtClean="0">
              <a:solidFill>
                <a:schemeClr val="tx1"/>
              </a:solidFill>
              <a:latin typeface="Verdana"/>
              <a:cs typeface="Verdana"/>
            </a:endParaRPr>
          </a:p>
          <a:p>
            <a:pPr marL="12700">
              <a:lnSpc>
                <a:spcPct val="200000"/>
              </a:lnSpc>
              <a:spcBef>
                <a:spcPts val="105"/>
              </a:spcBef>
              <a:tabLst>
                <a:tab pos="386080" algn="l"/>
              </a:tabLst>
            </a:pPr>
            <a:r>
              <a:rPr lang="en-IN" sz="1400" b="1" spc="-145" dirty="0" smtClean="0">
                <a:solidFill>
                  <a:schemeClr val="tx1"/>
                </a:solidFill>
                <a:latin typeface="Verdana"/>
                <a:cs typeface="Verdana"/>
              </a:rPr>
              <a:t>17.</a:t>
            </a:r>
            <a:r>
              <a:rPr lang="en-IN" sz="1400" b="1" spc="-150" dirty="0" smtClean="0">
                <a:solidFill>
                  <a:schemeClr val="tx1"/>
                </a:solidFill>
                <a:latin typeface="Verdana"/>
                <a:cs typeface="Verdana"/>
              </a:rPr>
              <a:t>  </a:t>
            </a:r>
            <a:r>
              <a:rPr lang="en-IN" sz="1400" b="1" spc="-120" dirty="0" smtClean="0">
                <a:solidFill>
                  <a:schemeClr val="tx1"/>
                </a:solidFill>
                <a:latin typeface="Verdana"/>
                <a:cs typeface="Verdana"/>
              </a:rPr>
              <a:t>Firewall</a:t>
            </a:r>
            <a:r>
              <a:rPr lang="en-IN" sz="1400" b="1" spc="-220" dirty="0" smtClean="0">
                <a:solidFill>
                  <a:schemeClr val="tx1"/>
                </a:solidFill>
                <a:latin typeface="Verdana"/>
                <a:cs typeface="Verdana"/>
              </a:rPr>
              <a:t> </a:t>
            </a:r>
            <a:r>
              <a:rPr lang="en-IN" sz="1400" b="1" spc="-145" dirty="0" smtClean="0">
                <a:solidFill>
                  <a:schemeClr val="tx1"/>
                </a:solidFill>
                <a:latin typeface="Verdana"/>
                <a:cs typeface="Verdana"/>
              </a:rPr>
              <a:t>Security</a:t>
            </a:r>
            <a:r>
              <a:rPr lang="en-IN" sz="1400" b="1" spc="-215" dirty="0" smtClean="0">
                <a:solidFill>
                  <a:schemeClr val="tx1"/>
                </a:solidFill>
                <a:latin typeface="Verdana"/>
                <a:cs typeface="Verdana"/>
              </a:rPr>
              <a:t> </a:t>
            </a:r>
            <a:r>
              <a:rPr lang="en-IN" sz="1400" b="1" spc="-40" dirty="0" smtClean="0">
                <a:solidFill>
                  <a:schemeClr val="tx1"/>
                </a:solidFill>
                <a:latin typeface="Verdana"/>
                <a:cs typeface="Verdana"/>
              </a:rPr>
              <a:t>Policy</a:t>
            </a:r>
            <a:endParaRPr lang="en-IN" sz="1400" b="1" dirty="0" smtClean="0">
              <a:solidFill>
                <a:schemeClr val="tx1"/>
              </a:solidFill>
              <a:latin typeface="Verdana"/>
              <a:cs typeface="Verdana"/>
            </a:endParaRPr>
          </a:p>
          <a:p>
            <a:pPr marL="12700">
              <a:lnSpc>
                <a:spcPct val="200000"/>
              </a:lnSpc>
              <a:spcBef>
                <a:spcPts val="105"/>
              </a:spcBef>
              <a:tabLst>
                <a:tab pos="386080" algn="l"/>
              </a:tabLst>
            </a:pPr>
            <a:r>
              <a:rPr lang="en-IN" sz="1400" b="1" spc="-165" dirty="0" smtClean="0">
                <a:solidFill>
                  <a:schemeClr val="tx1"/>
                </a:solidFill>
                <a:latin typeface="Verdana"/>
                <a:cs typeface="Verdana"/>
              </a:rPr>
              <a:t>18.</a:t>
            </a:r>
            <a:r>
              <a:rPr lang="en-IN" sz="1400" b="1" spc="-195" dirty="0" smtClean="0">
                <a:solidFill>
                  <a:schemeClr val="tx1"/>
                </a:solidFill>
                <a:latin typeface="Verdana"/>
                <a:cs typeface="Verdana"/>
              </a:rPr>
              <a:t>  </a:t>
            </a:r>
            <a:r>
              <a:rPr lang="en-IN" sz="1400" b="1" spc="-60" dirty="0" smtClean="0">
                <a:solidFill>
                  <a:schemeClr val="tx1"/>
                </a:solidFill>
                <a:latin typeface="Verdana"/>
                <a:cs typeface="Verdana"/>
              </a:rPr>
              <a:t>Database</a:t>
            </a:r>
            <a:r>
              <a:rPr lang="en-IN" sz="1400" b="1" spc="-240" dirty="0" smtClean="0">
                <a:solidFill>
                  <a:schemeClr val="tx1"/>
                </a:solidFill>
                <a:latin typeface="Verdana"/>
                <a:cs typeface="Verdana"/>
              </a:rPr>
              <a:t> </a:t>
            </a:r>
            <a:r>
              <a:rPr lang="en-IN" sz="1400" b="1" spc="-145" dirty="0" smtClean="0">
                <a:solidFill>
                  <a:schemeClr val="tx1"/>
                </a:solidFill>
                <a:latin typeface="Verdana"/>
                <a:cs typeface="Verdana"/>
              </a:rPr>
              <a:t>Security</a:t>
            </a:r>
            <a:r>
              <a:rPr lang="en-IN" sz="1400" b="1" spc="-204" dirty="0" smtClean="0">
                <a:solidFill>
                  <a:schemeClr val="tx1"/>
                </a:solidFill>
                <a:latin typeface="Verdana"/>
                <a:cs typeface="Verdana"/>
              </a:rPr>
              <a:t> </a:t>
            </a:r>
            <a:r>
              <a:rPr lang="en-IN" sz="1400" b="1" spc="-35" dirty="0" smtClean="0">
                <a:solidFill>
                  <a:schemeClr val="tx1"/>
                </a:solidFill>
                <a:latin typeface="Verdana"/>
                <a:cs typeface="Verdana"/>
              </a:rPr>
              <a:t>Policy</a:t>
            </a:r>
            <a:endParaRPr lang="en-IN" sz="1400" b="1" dirty="0" smtClean="0">
              <a:solidFill>
                <a:schemeClr val="tx1"/>
              </a:solidFill>
              <a:latin typeface="Verdana"/>
              <a:cs typeface="Verdana"/>
            </a:endParaRPr>
          </a:p>
          <a:p>
            <a:pPr marL="12700">
              <a:lnSpc>
                <a:spcPct val="200000"/>
              </a:lnSpc>
              <a:spcBef>
                <a:spcPts val="105"/>
              </a:spcBef>
              <a:tabLst>
                <a:tab pos="386080" algn="l"/>
              </a:tabLst>
            </a:pPr>
            <a:r>
              <a:rPr lang="en-IN" sz="1400" b="1" spc="-40" dirty="0" smtClean="0">
                <a:solidFill>
                  <a:schemeClr val="tx1"/>
                </a:solidFill>
                <a:latin typeface="Verdana"/>
                <a:cs typeface="Verdana"/>
              </a:rPr>
              <a:t>19.</a:t>
            </a:r>
            <a:r>
              <a:rPr lang="en-IN" sz="1400" b="1" spc="330" dirty="0" smtClean="0">
                <a:solidFill>
                  <a:schemeClr val="tx1"/>
                </a:solidFill>
                <a:latin typeface="Verdana"/>
                <a:cs typeface="Verdana"/>
              </a:rPr>
              <a:t> </a:t>
            </a:r>
            <a:r>
              <a:rPr lang="en-IN" sz="1400" b="1" spc="-95" dirty="0" smtClean="0">
                <a:solidFill>
                  <a:schemeClr val="tx1"/>
                </a:solidFill>
                <a:latin typeface="Verdana"/>
                <a:cs typeface="Verdana"/>
              </a:rPr>
              <a:t>Virus Protection</a:t>
            </a:r>
            <a:r>
              <a:rPr lang="en-IN" sz="1400" b="1" spc="-225" dirty="0" smtClean="0">
                <a:solidFill>
                  <a:schemeClr val="tx1"/>
                </a:solidFill>
                <a:latin typeface="Verdana"/>
                <a:cs typeface="Verdana"/>
              </a:rPr>
              <a:t> </a:t>
            </a:r>
            <a:r>
              <a:rPr lang="en-IN" sz="1400" b="1" spc="-35" dirty="0" smtClean="0">
                <a:solidFill>
                  <a:schemeClr val="tx1"/>
                </a:solidFill>
                <a:latin typeface="Verdana"/>
                <a:cs typeface="Verdana"/>
              </a:rPr>
              <a:t>Policy</a:t>
            </a:r>
            <a:endParaRPr lang="en-IN" sz="1400" b="1" dirty="0" smtClean="0">
              <a:solidFill>
                <a:schemeClr val="tx1"/>
              </a:solidFill>
              <a:latin typeface="Verdana"/>
              <a:cs typeface="Verdana"/>
            </a:endParaRPr>
          </a:p>
          <a:p>
            <a:pPr marL="12700">
              <a:lnSpc>
                <a:spcPct val="200000"/>
              </a:lnSpc>
              <a:spcBef>
                <a:spcPts val="105"/>
              </a:spcBef>
              <a:tabLst>
                <a:tab pos="386080" algn="l"/>
              </a:tabLst>
            </a:pPr>
            <a:r>
              <a:rPr lang="en-US" sz="1400" b="1" spc="-30" dirty="0" smtClean="0">
                <a:solidFill>
                  <a:schemeClr val="tx1"/>
                </a:solidFill>
                <a:latin typeface="Verdana"/>
                <a:cs typeface="Verdana"/>
              </a:rPr>
              <a:t>20.</a:t>
            </a:r>
            <a:r>
              <a:rPr lang="en-US" sz="1400" b="1" spc="315" dirty="0" smtClean="0">
                <a:solidFill>
                  <a:schemeClr val="tx1"/>
                </a:solidFill>
                <a:latin typeface="Verdana"/>
                <a:cs typeface="Verdana"/>
              </a:rPr>
              <a:t> </a:t>
            </a:r>
            <a:r>
              <a:rPr lang="en-US" sz="1400" b="1" spc="-90" dirty="0" smtClean="0">
                <a:solidFill>
                  <a:schemeClr val="tx1"/>
                </a:solidFill>
                <a:latin typeface="Verdana"/>
                <a:cs typeface="Verdana"/>
              </a:rPr>
              <a:t>Review,</a:t>
            </a:r>
            <a:r>
              <a:rPr lang="en-US" sz="1400" b="1" spc="-235" dirty="0" smtClean="0">
                <a:solidFill>
                  <a:schemeClr val="tx1"/>
                </a:solidFill>
                <a:latin typeface="Verdana"/>
                <a:cs typeface="Verdana"/>
              </a:rPr>
              <a:t> </a:t>
            </a:r>
            <a:r>
              <a:rPr lang="en-US" sz="1400" b="1" spc="-60" dirty="0" smtClean="0">
                <a:solidFill>
                  <a:schemeClr val="tx1"/>
                </a:solidFill>
                <a:latin typeface="Verdana"/>
                <a:cs typeface="Verdana"/>
              </a:rPr>
              <a:t>Audit</a:t>
            </a:r>
            <a:r>
              <a:rPr lang="en-US" sz="1400" b="1" spc="-240" dirty="0" smtClean="0">
                <a:solidFill>
                  <a:schemeClr val="tx1"/>
                </a:solidFill>
                <a:latin typeface="Verdana"/>
                <a:cs typeface="Verdana"/>
              </a:rPr>
              <a:t> </a:t>
            </a:r>
            <a:r>
              <a:rPr lang="en-US" sz="1400" b="1" dirty="0" smtClean="0">
                <a:solidFill>
                  <a:schemeClr val="tx1"/>
                </a:solidFill>
                <a:latin typeface="Verdana"/>
                <a:cs typeface="Verdana"/>
              </a:rPr>
              <a:t>and</a:t>
            </a:r>
            <a:r>
              <a:rPr lang="en-US" sz="1400" b="1" spc="-210" dirty="0" smtClean="0">
                <a:solidFill>
                  <a:schemeClr val="tx1"/>
                </a:solidFill>
                <a:latin typeface="Verdana"/>
                <a:cs typeface="Verdana"/>
              </a:rPr>
              <a:t> </a:t>
            </a:r>
            <a:r>
              <a:rPr lang="en-US" sz="1400" b="1" spc="-10" dirty="0" smtClean="0">
                <a:solidFill>
                  <a:schemeClr val="tx1"/>
                </a:solidFill>
                <a:latin typeface="Verdana"/>
                <a:cs typeface="Verdana"/>
              </a:rPr>
              <a:t>Compliance</a:t>
            </a:r>
            <a:r>
              <a:rPr lang="en-US" sz="1400" b="1" spc="-245" dirty="0" smtClean="0">
                <a:solidFill>
                  <a:schemeClr val="tx1"/>
                </a:solidFill>
                <a:latin typeface="Verdana"/>
                <a:cs typeface="Verdana"/>
              </a:rPr>
              <a:t> </a:t>
            </a:r>
            <a:r>
              <a:rPr lang="en-US" sz="1400" b="1" spc="-10" dirty="0" smtClean="0">
                <a:solidFill>
                  <a:schemeClr val="tx1"/>
                </a:solidFill>
                <a:latin typeface="Verdana"/>
                <a:cs typeface="Verdana"/>
              </a:rPr>
              <a:t>Policy</a:t>
            </a:r>
            <a:endParaRPr lang="en-US" sz="1400" b="1" dirty="0" smtClean="0">
              <a:solidFill>
                <a:schemeClr val="tx1"/>
              </a:solidFill>
              <a:latin typeface="Verdana"/>
              <a:cs typeface="Verdana"/>
            </a:endParaRPr>
          </a:p>
        </p:txBody>
      </p:sp>
      <p:grpSp>
        <p:nvGrpSpPr>
          <p:cNvPr id="15" name="object 15"/>
          <p:cNvGrpSpPr/>
          <p:nvPr/>
        </p:nvGrpSpPr>
        <p:grpSpPr>
          <a:xfrm>
            <a:off x="2817558" y="765810"/>
            <a:ext cx="5595620" cy="681990"/>
            <a:chOff x="2817558" y="827214"/>
            <a:chExt cx="5595620" cy="681990"/>
          </a:xfrm>
        </p:grpSpPr>
        <p:sp>
          <p:nvSpPr>
            <p:cNvPr id="16" name="object 16"/>
            <p:cNvSpPr/>
            <p:nvPr/>
          </p:nvSpPr>
          <p:spPr>
            <a:xfrm>
              <a:off x="2825495" y="835152"/>
              <a:ext cx="5579745" cy="666115"/>
            </a:xfrm>
            <a:custGeom>
              <a:avLst/>
              <a:gdLst/>
              <a:ahLst/>
              <a:cxnLst/>
              <a:rect l="l" t="t" r="r" b="b"/>
              <a:pathLst>
                <a:path w="5579745" h="666115">
                  <a:moveTo>
                    <a:pt x="5468365" y="0"/>
                  </a:moveTo>
                  <a:lnTo>
                    <a:pt x="110998" y="0"/>
                  </a:lnTo>
                  <a:lnTo>
                    <a:pt x="67776" y="8717"/>
                  </a:lnTo>
                  <a:lnTo>
                    <a:pt x="32496" y="32496"/>
                  </a:lnTo>
                  <a:lnTo>
                    <a:pt x="8717" y="67776"/>
                  </a:lnTo>
                  <a:lnTo>
                    <a:pt x="0" y="110998"/>
                  </a:lnTo>
                  <a:lnTo>
                    <a:pt x="0" y="554989"/>
                  </a:lnTo>
                  <a:lnTo>
                    <a:pt x="8717" y="598211"/>
                  </a:lnTo>
                  <a:lnTo>
                    <a:pt x="32496" y="633491"/>
                  </a:lnTo>
                  <a:lnTo>
                    <a:pt x="67776" y="657270"/>
                  </a:lnTo>
                  <a:lnTo>
                    <a:pt x="110998" y="665988"/>
                  </a:lnTo>
                  <a:lnTo>
                    <a:pt x="5468365" y="665988"/>
                  </a:lnTo>
                  <a:lnTo>
                    <a:pt x="5511587" y="657270"/>
                  </a:lnTo>
                  <a:lnTo>
                    <a:pt x="5546867" y="633491"/>
                  </a:lnTo>
                  <a:lnTo>
                    <a:pt x="5570646" y="598211"/>
                  </a:lnTo>
                  <a:lnTo>
                    <a:pt x="5579363" y="554989"/>
                  </a:lnTo>
                  <a:lnTo>
                    <a:pt x="5579363" y="110998"/>
                  </a:lnTo>
                  <a:lnTo>
                    <a:pt x="5570646" y="67776"/>
                  </a:lnTo>
                  <a:lnTo>
                    <a:pt x="5546867" y="32496"/>
                  </a:lnTo>
                  <a:lnTo>
                    <a:pt x="5511587" y="8717"/>
                  </a:lnTo>
                  <a:lnTo>
                    <a:pt x="5468365" y="0"/>
                  </a:lnTo>
                  <a:close/>
                </a:path>
              </a:pathLst>
            </a:custGeom>
            <a:solidFill>
              <a:srgbClr val="042E60"/>
            </a:solidFill>
          </p:spPr>
          <p:txBody>
            <a:bodyPr wrap="square" lIns="0" tIns="0" rIns="0" bIns="0" rtlCol="0"/>
            <a:lstStyle/>
            <a:p>
              <a:endParaRPr/>
            </a:p>
          </p:txBody>
        </p:sp>
        <p:sp>
          <p:nvSpPr>
            <p:cNvPr id="17" name="object 17"/>
            <p:cNvSpPr/>
            <p:nvPr/>
          </p:nvSpPr>
          <p:spPr>
            <a:xfrm>
              <a:off x="2825495" y="835152"/>
              <a:ext cx="5579745" cy="666115"/>
            </a:xfrm>
            <a:custGeom>
              <a:avLst/>
              <a:gdLst/>
              <a:ahLst/>
              <a:cxnLst/>
              <a:rect l="l" t="t" r="r" b="b"/>
              <a:pathLst>
                <a:path w="5579745" h="666115">
                  <a:moveTo>
                    <a:pt x="0" y="110998"/>
                  </a:moveTo>
                  <a:lnTo>
                    <a:pt x="8717" y="67776"/>
                  </a:lnTo>
                  <a:lnTo>
                    <a:pt x="32496" y="32496"/>
                  </a:lnTo>
                  <a:lnTo>
                    <a:pt x="67776" y="8717"/>
                  </a:lnTo>
                  <a:lnTo>
                    <a:pt x="110998" y="0"/>
                  </a:lnTo>
                  <a:lnTo>
                    <a:pt x="5468365" y="0"/>
                  </a:lnTo>
                  <a:lnTo>
                    <a:pt x="5511587" y="8717"/>
                  </a:lnTo>
                  <a:lnTo>
                    <a:pt x="5546867" y="32496"/>
                  </a:lnTo>
                  <a:lnTo>
                    <a:pt x="5570646" y="67776"/>
                  </a:lnTo>
                  <a:lnTo>
                    <a:pt x="5579363" y="110998"/>
                  </a:lnTo>
                  <a:lnTo>
                    <a:pt x="5579363" y="554989"/>
                  </a:lnTo>
                  <a:lnTo>
                    <a:pt x="5570646" y="598211"/>
                  </a:lnTo>
                  <a:lnTo>
                    <a:pt x="5546867" y="633491"/>
                  </a:lnTo>
                  <a:lnTo>
                    <a:pt x="5511587" y="657270"/>
                  </a:lnTo>
                  <a:lnTo>
                    <a:pt x="5468365" y="665988"/>
                  </a:lnTo>
                  <a:lnTo>
                    <a:pt x="110998" y="665988"/>
                  </a:lnTo>
                  <a:lnTo>
                    <a:pt x="67776" y="657270"/>
                  </a:lnTo>
                  <a:lnTo>
                    <a:pt x="32496" y="633491"/>
                  </a:lnTo>
                  <a:lnTo>
                    <a:pt x="8717" y="598211"/>
                  </a:lnTo>
                  <a:lnTo>
                    <a:pt x="0" y="554989"/>
                  </a:lnTo>
                  <a:lnTo>
                    <a:pt x="0" y="110998"/>
                  </a:lnTo>
                  <a:close/>
                </a:path>
              </a:pathLst>
            </a:custGeom>
            <a:ln w="15875">
              <a:solidFill>
                <a:srgbClr val="001523"/>
              </a:solidFill>
            </a:ln>
          </p:spPr>
          <p:txBody>
            <a:bodyPr wrap="square" lIns="0" tIns="0" rIns="0" bIns="0" rtlCol="0"/>
            <a:lstStyle/>
            <a:p>
              <a:endParaRPr/>
            </a:p>
          </p:txBody>
        </p:sp>
      </p:grpSp>
      <p:sp>
        <p:nvSpPr>
          <p:cNvPr id="18" name="object 18"/>
          <p:cNvSpPr txBox="1"/>
          <p:nvPr/>
        </p:nvSpPr>
        <p:spPr>
          <a:xfrm>
            <a:off x="3048000" y="929377"/>
            <a:ext cx="5029200" cy="289823"/>
          </a:xfrm>
          <a:prstGeom prst="rect">
            <a:avLst/>
          </a:prstGeom>
        </p:spPr>
        <p:txBody>
          <a:bodyPr vert="horz" wrap="square" lIns="0" tIns="12700" rIns="0" bIns="0" rtlCol="0">
            <a:spAutoFit/>
          </a:bodyPr>
          <a:lstStyle/>
          <a:p>
            <a:pPr marL="12700" algn="ctr">
              <a:lnSpc>
                <a:spcPct val="100000"/>
              </a:lnSpc>
              <a:spcBef>
                <a:spcPts val="100"/>
              </a:spcBef>
            </a:pPr>
            <a:r>
              <a:rPr lang="en-IN" sz="1800" b="1" spc="-370" dirty="0" smtClean="0">
                <a:solidFill>
                  <a:srgbClr val="FFFFFF"/>
                </a:solidFill>
                <a:latin typeface="Tahoma"/>
                <a:cs typeface="Tahoma"/>
              </a:rPr>
              <a:t>T  e   c   h   n   o    G   e   n         </a:t>
            </a:r>
            <a:r>
              <a:rPr sz="1800" b="1" spc="-370" dirty="0" smtClean="0">
                <a:solidFill>
                  <a:srgbClr val="FFFFFF"/>
                </a:solidFill>
                <a:latin typeface="Tahoma"/>
                <a:cs typeface="Tahoma"/>
              </a:rPr>
              <a:t>I</a:t>
            </a:r>
            <a:r>
              <a:rPr lang="en-IN" sz="1800" b="1" spc="-370" dirty="0" smtClean="0">
                <a:solidFill>
                  <a:srgbClr val="FFFFFF"/>
                </a:solidFill>
                <a:latin typeface="Tahoma"/>
                <a:cs typeface="Tahoma"/>
              </a:rPr>
              <a:t>  </a:t>
            </a:r>
            <a:r>
              <a:rPr sz="1800" b="1" spc="-370" dirty="0" smtClean="0">
                <a:solidFill>
                  <a:srgbClr val="FFFFFF"/>
                </a:solidFill>
                <a:latin typeface="Tahoma"/>
                <a:cs typeface="Tahoma"/>
              </a:rPr>
              <a:t>T</a:t>
            </a:r>
            <a:r>
              <a:rPr sz="1800" b="1" spc="-10" dirty="0" smtClean="0">
                <a:solidFill>
                  <a:srgbClr val="FFFFFF"/>
                </a:solidFill>
                <a:latin typeface="Tahoma"/>
                <a:cs typeface="Tahoma"/>
              </a:rPr>
              <a:t> </a:t>
            </a:r>
            <a:r>
              <a:rPr lang="en-IN" sz="1800" b="1" spc="-10" dirty="0" smtClean="0">
                <a:solidFill>
                  <a:srgbClr val="FFFFFF"/>
                </a:solidFill>
                <a:latin typeface="Tahoma"/>
                <a:cs typeface="Tahoma"/>
              </a:rPr>
              <a:t> </a:t>
            </a:r>
            <a:r>
              <a:rPr sz="1800" b="1" spc="-204" dirty="0" smtClean="0">
                <a:solidFill>
                  <a:srgbClr val="FFFFFF"/>
                </a:solidFill>
                <a:latin typeface="Tahoma"/>
                <a:cs typeface="Tahoma"/>
              </a:rPr>
              <a:t>&amp;</a:t>
            </a:r>
            <a:r>
              <a:rPr lang="en-IN" sz="1800" b="1" spc="-204" dirty="0" smtClean="0">
                <a:solidFill>
                  <a:srgbClr val="FFFFFF"/>
                </a:solidFill>
                <a:latin typeface="Tahoma"/>
                <a:cs typeface="Tahoma"/>
              </a:rPr>
              <a:t> </a:t>
            </a:r>
            <a:r>
              <a:rPr sz="1800" b="1" spc="5" dirty="0" smtClean="0">
                <a:solidFill>
                  <a:srgbClr val="FFFFFF"/>
                </a:solidFill>
                <a:latin typeface="Tahoma"/>
                <a:cs typeface="Tahoma"/>
              </a:rPr>
              <a:t> </a:t>
            </a:r>
            <a:r>
              <a:rPr lang="en-IN" sz="1800" b="1" spc="5" dirty="0" smtClean="0">
                <a:solidFill>
                  <a:srgbClr val="FFFFFF"/>
                </a:solidFill>
                <a:latin typeface="Tahoma"/>
                <a:cs typeface="Tahoma"/>
              </a:rPr>
              <a:t>S</a:t>
            </a:r>
            <a:r>
              <a:rPr lang="en-IN" sz="1800" b="1" spc="-195" dirty="0" smtClean="0">
                <a:solidFill>
                  <a:srgbClr val="FFFFFF"/>
                </a:solidFill>
                <a:latin typeface="Tahoma"/>
                <a:cs typeface="Tahoma"/>
              </a:rPr>
              <a:t>e c u r </a:t>
            </a:r>
            <a:r>
              <a:rPr lang="en-IN" b="1" spc="-195" dirty="0" err="1" smtClean="0">
                <a:solidFill>
                  <a:srgbClr val="FFFFFF"/>
                </a:solidFill>
                <a:latin typeface="Tahoma"/>
                <a:cs typeface="Tahoma"/>
              </a:rPr>
              <a:t>i</a:t>
            </a:r>
            <a:r>
              <a:rPr lang="en-IN" b="1" spc="-195" dirty="0" smtClean="0">
                <a:solidFill>
                  <a:srgbClr val="FFFFFF"/>
                </a:solidFill>
                <a:latin typeface="Tahoma"/>
                <a:cs typeface="Tahoma"/>
              </a:rPr>
              <a:t> </a:t>
            </a:r>
            <a:r>
              <a:rPr lang="en-IN" sz="1800" b="1" spc="-195" dirty="0" smtClean="0">
                <a:solidFill>
                  <a:srgbClr val="FFFFFF"/>
                </a:solidFill>
                <a:latin typeface="Tahoma"/>
                <a:cs typeface="Tahoma"/>
              </a:rPr>
              <a:t>t y </a:t>
            </a:r>
            <a:r>
              <a:rPr sz="1800" b="1" spc="15" dirty="0" smtClean="0">
                <a:solidFill>
                  <a:srgbClr val="FFFFFF"/>
                </a:solidFill>
                <a:latin typeface="Tahoma"/>
                <a:cs typeface="Tahoma"/>
              </a:rPr>
              <a:t> </a:t>
            </a:r>
            <a:r>
              <a:rPr lang="en-IN" sz="1800" b="1" spc="15" dirty="0" smtClean="0">
                <a:solidFill>
                  <a:srgbClr val="FFFFFF"/>
                </a:solidFill>
                <a:latin typeface="Tahoma"/>
                <a:cs typeface="Tahoma"/>
              </a:rPr>
              <a:t>P</a:t>
            </a:r>
            <a:r>
              <a:rPr lang="en-IN" sz="1800" b="1" spc="-80" dirty="0" smtClean="0">
                <a:solidFill>
                  <a:srgbClr val="FFFFFF"/>
                </a:solidFill>
                <a:latin typeface="Tahoma"/>
                <a:cs typeface="Tahoma"/>
              </a:rPr>
              <a:t>olicy</a:t>
            </a:r>
            <a:endParaRPr sz="1800" dirty="0">
              <a:latin typeface="Tahoma"/>
              <a:cs typeface="Tahoma"/>
            </a:endParaRPr>
          </a:p>
        </p:txBody>
      </p:sp>
      <p:sp>
        <p:nvSpPr>
          <p:cNvPr id="19" name="object 19"/>
          <p:cNvSpPr txBox="1"/>
          <p:nvPr/>
        </p:nvSpPr>
        <p:spPr>
          <a:xfrm>
            <a:off x="941018" y="1728985"/>
            <a:ext cx="5002582" cy="3999172"/>
          </a:xfrm>
          <a:prstGeom prst="rect">
            <a:avLst/>
          </a:prstGeom>
        </p:spPr>
        <p:txBody>
          <a:bodyPr vert="horz" wrap="square" lIns="0" tIns="13335" rIns="0" bIns="0" rtlCol="0">
            <a:spAutoFit/>
          </a:bodyPr>
          <a:lstStyle/>
          <a:p>
            <a:pPr marL="354965" indent="-342265">
              <a:lnSpc>
                <a:spcPct val="100000"/>
              </a:lnSpc>
              <a:spcBef>
                <a:spcPts val="105"/>
              </a:spcBef>
              <a:buAutoNum type="arabicPeriod"/>
              <a:tabLst>
                <a:tab pos="354965" algn="l"/>
              </a:tabLst>
            </a:pPr>
            <a:r>
              <a:rPr sz="1400" b="1" spc="-90" dirty="0">
                <a:solidFill>
                  <a:schemeClr val="tx1"/>
                </a:solidFill>
                <a:latin typeface="Verdana"/>
                <a:cs typeface="Verdana"/>
              </a:rPr>
              <a:t>Organizational</a:t>
            </a:r>
            <a:r>
              <a:rPr sz="1400" b="1" spc="-270" dirty="0">
                <a:solidFill>
                  <a:schemeClr val="tx1"/>
                </a:solidFill>
                <a:latin typeface="Verdana"/>
                <a:cs typeface="Verdana"/>
              </a:rPr>
              <a:t> </a:t>
            </a:r>
            <a:r>
              <a:rPr lang="en-US" sz="1400" b="1" spc="-270" dirty="0" smtClean="0">
                <a:solidFill>
                  <a:schemeClr val="tx1"/>
                </a:solidFill>
                <a:latin typeface="Verdana"/>
                <a:cs typeface="Verdana"/>
              </a:rPr>
              <a:t> </a:t>
            </a:r>
            <a:r>
              <a:rPr sz="1400" b="1" spc="-135" dirty="0" smtClean="0">
                <a:solidFill>
                  <a:schemeClr val="tx1"/>
                </a:solidFill>
                <a:latin typeface="Verdana"/>
                <a:cs typeface="Verdana"/>
              </a:rPr>
              <a:t>Security</a:t>
            </a:r>
            <a:r>
              <a:rPr sz="1400" b="1" spc="-155" dirty="0" smtClean="0">
                <a:solidFill>
                  <a:schemeClr val="tx1"/>
                </a:solidFill>
                <a:latin typeface="Verdana"/>
                <a:cs typeface="Verdana"/>
              </a:rPr>
              <a:t> </a:t>
            </a:r>
            <a:r>
              <a:rPr sz="1400" b="1" spc="-10" dirty="0">
                <a:solidFill>
                  <a:schemeClr val="tx1"/>
                </a:solidFill>
                <a:latin typeface="Verdana"/>
                <a:cs typeface="Verdana"/>
              </a:rPr>
              <a:t>Policy</a:t>
            </a:r>
            <a:endParaRPr sz="1400" b="1" dirty="0">
              <a:solidFill>
                <a:schemeClr val="tx1"/>
              </a:solidFill>
              <a:latin typeface="Verdana"/>
              <a:cs typeface="Verdana"/>
            </a:endParaRPr>
          </a:p>
          <a:p>
            <a:pPr marL="354965" indent="-342265">
              <a:lnSpc>
                <a:spcPct val="100000"/>
              </a:lnSpc>
              <a:spcBef>
                <a:spcPts val="1405"/>
              </a:spcBef>
              <a:buAutoNum type="arabicPeriod"/>
              <a:tabLst>
                <a:tab pos="354965" algn="l"/>
              </a:tabLst>
            </a:pPr>
            <a:r>
              <a:rPr sz="1400" b="1" spc="-125" dirty="0" smtClean="0">
                <a:solidFill>
                  <a:schemeClr val="tx1"/>
                </a:solidFill>
                <a:latin typeface="Verdana"/>
                <a:cs typeface="Verdana"/>
              </a:rPr>
              <a:t>Physical</a:t>
            </a:r>
            <a:r>
              <a:rPr lang="en-US" sz="1400" b="1" spc="-125" dirty="0" smtClean="0">
                <a:solidFill>
                  <a:schemeClr val="tx1"/>
                </a:solidFill>
                <a:latin typeface="Verdana"/>
                <a:cs typeface="Verdana"/>
              </a:rPr>
              <a:t> </a:t>
            </a:r>
            <a:r>
              <a:rPr sz="1400" b="1" spc="-125" dirty="0" smtClean="0">
                <a:solidFill>
                  <a:schemeClr val="tx1"/>
                </a:solidFill>
                <a:latin typeface="Verdana"/>
                <a:cs typeface="Verdana"/>
              </a:rPr>
              <a:t>Security</a:t>
            </a:r>
            <a:r>
              <a:rPr sz="1400" b="1" spc="-120" dirty="0" smtClean="0">
                <a:solidFill>
                  <a:schemeClr val="tx1"/>
                </a:solidFill>
                <a:latin typeface="Verdana"/>
                <a:cs typeface="Verdana"/>
              </a:rPr>
              <a:t> </a:t>
            </a:r>
            <a:r>
              <a:rPr sz="1400" b="1" spc="-10" dirty="0">
                <a:solidFill>
                  <a:schemeClr val="tx1"/>
                </a:solidFill>
                <a:latin typeface="Verdana"/>
                <a:cs typeface="Verdana"/>
              </a:rPr>
              <a:t>Policy</a:t>
            </a:r>
            <a:endParaRPr sz="1400" b="1" dirty="0">
              <a:solidFill>
                <a:schemeClr val="tx1"/>
              </a:solidFill>
              <a:latin typeface="Verdana"/>
              <a:cs typeface="Verdana"/>
            </a:endParaRPr>
          </a:p>
          <a:p>
            <a:pPr marL="354965" indent="-342265">
              <a:lnSpc>
                <a:spcPct val="100000"/>
              </a:lnSpc>
              <a:spcBef>
                <a:spcPts val="1390"/>
              </a:spcBef>
              <a:buAutoNum type="arabicPeriod"/>
              <a:tabLst>
                <a:tab pos="354965" algn="l"/>
              </a:tabLst>
            </a:pPr>
            <a:r>
              <a:rPr sz="1400" b="1" spc="-70" dirty="0">
                <a:solidFill>
                  <a:schemeClr val="tx1"/>
                </a:solidFill>
                <a:latin typeface="Verdana"/>
                <a:cs typeface="Verdana"/>
              </a:rPr>
              <a:t>Logical</a:t>
            </a:r>
            <a:r>
              <a:rPr sz="1400" b="1" spc="-270" dirty="0">
                <a:solidFill>
                  <a:schemeClr val="tx1"/>
                </a:solidFill>
                <a:latin typeface="Verdana"/>
                <a:cs typeface="Verdana"/>
              </a:rPr>
              <a:t> </a:t>
            </a:r>
            <a:r>
              <a:rPr sz="1400" b="1" spc="-55" dirty="0">
                <a:solidFill>
                  <a:schemeClr val="tx1"/>
                </a:solidFill>
                <a:latin typeface="Verdana"/>
                <a:cs typeface="Verdana"/>
              </a:rPr>
              <a:t>Access</a:t>
            </a:r>
            <a:r>
              <a:rPr sz="1400" b="1" spc="-280" dirty="0">
                <a:solidFill>
                  <a:schemeClr val="tx1"/>
                </a:solidFill>
                <a:latin typeface="Verdana"/>
                <a:cs typeface="Verdana"/>
              </a:rPr>
              <a:t> </a:t>
            </a:r>
            <a:r>
              <a:rPr sz="1400" b="1" spc="-95" dirty="0">
                <a:solidFill>
                  <a:schemeClr val="tx1"/>
                </a:solidFill>
                <a:latin typeface="Verdana"/>
                <a:cs typeface="Verdana"/>
              </a:rPr>
              <a:t>Control</a:t>
            </a:r>
            <a:r>
              <a:rPr sz="1400" b="1" spc="-235" dirty="0">
                <a:solidFill>
                  <a:schemeClr val="tx1"/>
                </a:solidFill>
                <a:latin typeface="Verdana"/>
                <a:cs typeface="Verdana"/>
              </a:rPr>
              <a:t> </a:t>
            </a:r>
            <a:r>
              <a:rPr sz="1400" b="1" spc="-10" dirty="0">
                <a:solidFill>
                  <a:schemeClr val="tx1"/>
                </a:solidFill>
                <a:latin typeface="Verdana"/>
                <a:cs typeface="Verdana"/>
              </a:rPr>
              <a:t>Policy</a:t>
            </a:r>
            <a:endParaRPr sz="1400" b="1" dirty="0">
              <a:solidFill>
                <a:schemeClr val="tx1"/>
              </a:solidFill>
              <a:latin typeface="Verdana"/>
              <a:cs typeface="Verdana"/>
            </a:endParaRPr>
          </a:p>
          <a:p>
            <a:pPr marL="354965" indent="-342265">
              <a:lnSpc>
                <a:spcPct val="100000"/>
              </a:lnSpc>
              <a:spcBef>
                <a:spcPts val="1405"/>
              </a:spcBef>
              <a:buAutoNum type="arabicPeriod"/>
              <a:tabLst>
                <a:tab pos="354965" algn="l"/>
              </a:tabLst>
            </a:pPr>
            <a:r>
              <a:rPr sz="1400" b="1" spc="-120" dirty="0">
                <a:solidFill>
                  <a:schemeClr val="tx1"/>
                </a:solidFill>
                <a:latin typeface="Verdana"/>
                <a:cs typeface="Verdana"/>
              </a:rPr>
              <a:t>Password</a:t>
            </a:r>
            <a:r>
              <a:rPr sz="1400" b="1" spc="-210" dirty="0">
                <a:solidFill>
                  <a:schemeClr val="tx1"/>
                </a:solidFill>
                <a:latin typeface="Verdana"/>
                <a:cs typeface="Verdana"/>
              </a:rPr>
              <a:t> </a:t>
            </a:r>
            <a:r>
              <a:rPr sz="1400" b="1" spc="-100" dirty="0" smtClean="0">
                <a:solidFill>
                  <a:schemeClr val="tx1"/>
                </a:solidFill>
                <a:latin typeface="Verdana"/>
                <a:cs typeface="Verdana"/>
              </a:rPr>
              <a:t>Security</a:t>
            </a:r>
            <a:r>
              <a:rPr lang="en-US" sz="1400" b="1" spc="-100" dirty="0" smtClean="0">
                <a:solidFill>
                  <a:schemeClr val="tx1"/>
                </a:solidFill>
                <a:latin typeface="Verdana"/>
                <a:cs typeface="Verdana"/>
              </a:rPr>
              <a:t> </a:t>
            </a:r>
            <a:r>
              <a:rPr sz="1400" b="1" spc="-100" dirty="0" smtClean="0">
                <a:solidFill>
                  <a:schemeClr val="tx1"/>
                </a:solidFill>
                <a:latin typeface="Verdana"/>
                <a:cs typeface="Verdana"/>
              </a:rPr>
              <a:t>and</a:t>
            </a:r>
            <a:r>
              <a:rPr sz="1400" b="1" spc="-285" dirty="0" smtClean="0">
                <a:solidFill>
                  <a:schemeClr val="tx1"/>
                </a:solidFill>
                <a:latin typeface="Verdana"/>
                <a:cs typeface="Verdana"/>
              </a:rPr>
              <a:t> </a:t>
            </a:r>
            <a:r>
              <a:rPr sz="1400" b="1" spc="-10" dirty="0">
                <a:solidFill>
                  <a:schemeClr val="tx1"/>
                </a:solidFill>
                <a:latin typeface="Verdana"/>
                <a:cs typeface="Verdana"/>
              </a:rPr>
              <a:t>ControlPolicy</a:t>
            </a:r>
            <a:endParaRPr sz="1400" b="1" dirty="0">
              <a:solidFill>
                <a:schemeClr val="tx1"/>
              </a:solidFill>
              <a:latin typeface="Verdana"/>
              <a:cs typeface="Verdana"/>
            </a:endParaRPr>
          </a:p>
          <a:p>
            <a:pPr marL="354965" indent="-342265">
              <a:lnSpc>
                <a:spcPct val="100000"/>
              </a:lnSpc>
              <a:spcBef>
                <a:spcPts val="1405"/>
              </a:spcBef>
              <a:buAutoNum type="arabicPeriod"/>
              <a:tabLst>
                <a:tab pos="354965" algn="l"/>
              </a:tabLst>
            </a:pPr>
            <a:r>
              <a:rPr sz="1400" b="1" spc="-85" dirty="0">
                <a:solidFill>
                  <a:schemeClr val="tx1"/>
                </a:solidFill>
                <a:latin typeface="Verdana"/>
                <a:cs typeface="Verdana"/>
              </a:rPr>
              <a:t>Network</a:t>
            </a:r>
            <a:r>
              <a:rPr sz="1400" b="1" spc="-235" dirty="0">
                <a:solidFill>
                  <a:schemeClr val="tx1"/>
                </a:solidFill>
                <a:latin typeface="Verdana"/>
                <a:cs typeface="Verdana"/>
              </a:rPr>
              <a:t> </a:t>
            </a:r>
            <a:r>
              <a:rPr sz="1400" b="1" spc="-60" dirty="0" smtClean="0">
                <a:solidFill>
                  <a:schemeClr val="tx1"/>
                </a:solidFill>
                <a:latin typeface="Verdana"/>
                <a:cs typeface="Verdana"/>
              </a:rPr>
              <a:t>and</a:t>
            </a:r>
            <a:r>
              <a:rPr lang="en-US" sz="1400" b="1" spc="-60" dirty="0" smtClean="0">
                <a:solidFill>
                  <a:schemeClr val="tx1"/>
                </a:solidFill>
                <a:latin typeface="Verdana"/>
                <a:cs typeface="Verdana"/>
              </a:rPr>
              <a:t> </a:t>
            </a:r>
            <a:r>
              <a:rPr sz="1400" b="1" spc="-60" dirty="0" smtClean="0">
                <a:solidFill>
                  <a:schemeClr val="tx1"/>
                </a:solidFill>
                <a:latin typeface="Verdana"/>
                <a:cs typeface="Verdana"/>
              </a:rPr>
              <a:t>Telecommunication</a:t>
            </a:r>
            <a:r>
              <a:rPr lang="en-US" sz="1400" b="1" spc="-60" dirty="0" smtClean="0">
                <a:solidFill>
                  <a:schemeClr val="tx1"/>
                </a:solidFill>
                <a:latin typeface="Verdana"/>
                <a:cs typeface="Verdana"/>
              </a:rPr>
              <a:t> </a:t>
            </a:r>
            <a:r>
              <a:rPr sz="1400" b="1" spc="-60" dirty="0" smtClean="0">
                <a:solidFill>
                  <a:schemeClr val="tx1"/>
                </a:solidFill>
                <a:latin typeface="Verdana"/>
                <a:cs typeface="Verdana"/>
              </a:rPr>
              <a:t>Security</a:t>
            </a:r>
            <a:r>
              <a:rPr lang="en-US" sz="1400" b="1" spc="-60" dirty="0" smtClean="0">
                <a:solidFill>
                  <a:schemeClr val="tx1"/>
                </a:solidFill>
                <a:latin typeface="Verdana"/>
                <a:cs typeface="Verdana"/>
              </a:rPr>
              <a:t> </a:t>
            </a:r>
            <a:r>
              <a:rPr sz="1400" b="1" spc="-10" dirty="0" smtClean="0">
                <a:solidFill>
                  <a:schemeClr val="tx1"/>
                </a:solidFill>
                <a:latin typeface="Verdana"/>
                <a:cs typeface="Verdana"/>
              </a:rPr>
              <a:t>Policy</a:t>
            </a:r>
            <a:endParaRPr sz="1400" b="1" dirty="0">
              <a:solidFill>
                <a:schemeClr val="tx1"/>
              </a:solidFill>
              <a:latin typeface="Verdana"/>
              <a:cs typeface="Verdana"/>
            </a:endParaRPr>
          </a:p>
          <a:p>
            <a:pPr marL="354965" indent="-342265">
              <a:lnSpc>
                <a:spcPct val="100000"/>
              </a:lnSpc>
              <a:spcBef>
                <a:spcPts val="1390"/>
              </a:spcBef>
              <a:buAutoNum type="arabicPeriod" startAt="6"/>
              <a:tabLst>
                <a:tab pos="354965" algn="l"/>
              </a:tabLst>
            </a:pPr>
            <a:r>
              <a:rPr sz="1400" b="1" spc="-45" dirty="0">
                <a:solidFill>
                  <a:schemeClr val="tx1"/>
                </a:solidFill>
                <a:latin typeface="Verdana"/>
                <a:cs typeface="Verdana"/>
              </a:rPr>
              <a:t>Application</a:t>
            </a:r>
            <a:r>
              <a:rPr sz="1400" b="1" spc="-180" dirty="0">
                <a:solidFill>
                  <a:schemeClr val="tx1"/>
                </a:solidFill>
                <a:latin typeface="Verdana"/>
                <a:cs typeface="Verdana"/>
              </a:rPr>
              <a:t> </a:t>
            </a:r>
            <a:r>
              <a:rPr sz="1400" b="1" spc="-130" dirty="0">
                <a:solidFill>
                  <a:schemeClr val="tx1"/>
                </a:solidFill>
                <a:latin typeface="Verdana"/>
                <a:cs typeface="Verdana"/>
              </a:rPr>
              <a:t>Security</a:t>
            </a:r>
            <a:r>
              <a:rPr sz="1400" b="1" spc="-180" dirty="0">
                <a:solidFill>
                  <a:schemeClr val="tx1"/>
                </a:solidFill>
                <a:latin typeface="Verdana"/>
                <a:cs typeface="Verdana"/>
              </a:rPr>
              <a:t> </a:t>
            </a:r>
            <a:r>
              <a:rPr sz="1400" b="1" spc="-10" dirty="0">
                <a:solidFill>
                  <a:schemeClr val="tx1"/>
                </a:solidFill>
                <a:latin typeface="Verdana"/>
                <a:cs typeface="Verdana"/>
              </a:rPr>
              <a:t>Policy</a:t>
            </a:r>
            <a:endParaRPr sz="1400" b="1" dirty="0">
              <a:solidFill>
                <a:schemeClr val="tx1"/>
              </a:solidFill>
              <a:latin typeface="Verdana"/>
              <a:cs typeface="Verdana"/>
            </a:endParaRPr>
          </a:p>
          <a:p>
            <a:pPr marL="355600" marR="5080" indent="-343535">
              <a:lnSpc>
                <a:spcPct val="100000"/>
              </a:lnSpc>
              <a:spcBef>
                <a:spcPts val="1405"/>
              </a:spcBef>
              <a:buAutoNum type="arabicPeriod" startAt="6"/>
              <a:tabLst>
                <a:tab pos="355600" algn="l"/>
              </a:tabLst>
            </a:pPr>
            <a:r>
              <a:rPr sz="1400" b="1" spc="-10" dirty="0">
                <a:solidFill>
                  <a:schemeClr val="tx1"/>
                </a:solidFill>
                <a:latin typeface="Verdana"/>
                <a:cs typeface="Verdana"/>
              </a:rPr>
              <a:t>Change</a:t>
            </a:r>
            <a:r>
              <a:rPr sz="1400" b="1" spc="-229" dirty="0">
                <a:solidFill>
                  <a:schemeClr val="tx1"/>
                </a:solidFill>
                <a:latin typeface="Verdana"/>
                <a:cs typeface="Verdana"/>
              </a:rPr>
              <a:t> </a:t>
            </a:r>
            <a:r>
              <a:rPr sz="1400" b="1" spc="-70" dirty="0">
                <a:solidFill>
                  <a:schemeClr val="tx1"/>
                </a:solidFill>
                <a:latin typeface="Verdana"/>
                <a:cs typeface="Verdana"/>
              </a:rPr>
              <a:t>Management</a:t>
            </a:r>
            <a:r>
              <a:rPr sz="1400" b="1" spc="-70" dirty="0" smtClean="0">
                <a:solidFill>
                  <a:schemeClr val="tx1"/>
                </a:solidFill>
                <a:latin typeface="Verdana"/>
                <a:cs typeface="Verdana"/>
              </a:rPr>
              <a:t>,</a:t>
            </a:r>
            <a:r>
              <a:rPr lang="en-US" sz="1400" b="1" spc="-70" dirty="0" smtClean="0">
                <a:solidFill>
                  <a:schemeClr val="tx1"/>
                </a:solidFill>
                <a:latin typeface="Verdana"/>
                <a:cs typeface="Verdana"/>
              </a:rPr>
              <a:t> </a:t>
            </a:r>
            <a:r>
              <a:rPr sz="1400" b="1" spc="-70" dirty="0" smtClean="0">
                <a:solidFill>
                  <a:schemeClr val="tx1"/>
                </a:solidFill>
                <a:latin typeface="Verdana"/>
                <a:cs typeface="Verdana"/>
              </a:rPr>
              <a:t>Version</a:t>
            </a:r>
            <a:r>
              <a:rPr sz="1400" b="1" spc="-175" dirty="0" smtClean="0">
                <a:solidFill>
                  <a:schemeClr val="tx1"/>
                </a:solidFill>
                <a:latin typeface="Verdana"/>
                <a:cs typeface="Verdana"/>
              </a:rPr>
              <a:t> </a:t>
            </a:r>
            <a:r>
              <a:rPr sz="1400" b="1" spc="-80" dirty="0">
                <a:solidFill>
                  <a:schemeClr val="tx1"/>
                </a:solidFill>
                <a:latin typeface="Verdana"/>
                <a:cs typeface="Verdana"/>
              </a:rPr>
              <a:t>control,</a:t>
            </a:r>
            <a:r>
              <a:rPr sz="1400" b="1" spc="-235" dirty="0">
                <a:solidFill>
                  <a:schemeClr val="tx1"/>
                </a:solidFill>
                <a:latin typeface="Verdana"/>
                <a:cs typeface="Verdana"/>
              </a:rPr>
              <a:t> </a:t>
            </a:r>
            <a:r>
              <a:rPr lang="en-US" sz="1400" b="1" spc="-235" dirty="0" smtClean="0">
                <a:solidFill>
                  <a:schemeClr val="tx1"/>
                </a:solidFill>
                <a:latin typeface="Verdana"/>
                <a:cs typeface="Verdana"/>
              </a:rPr>
              <a:t> </a:t>
            </a:r>
            <a:r>
              <a:rPr sz="1400" b="1" spc="-10" dirty="0" smtClean="0">
                <a:solidFill>
                  <a:schemeClr val="tx1"/>
                </a:solidFill>
                <a:latin typeface="Verdana"/>
                <a:cs typeface="Verdana"/>
              </a:rPr>
              <a:t>Patch </a:t>
            </a:r>
            <a:r>
              <a:rPr sz="1400" b="1" spc="-35" dirty="0">
                <a:solidFill>
                  <a:schemeClr val="tx1"/>
                </a:solidFill>
                <a:latin typeface="Verdana"/>
                <a:cs typeface="Verdana"/>
              </a:rPr>
              <a:t>Management</a:t>
            </a:r>
            <a:r>
              <a:rPr sz="1400" b="1" spc="-185" dirty="0">
                <a:solidFill>
                  <a:schemeClr val="tx1"/>
                </a:solidFill>
                <a:latin typeface="Verdana"/>
                <a:cs typeface="Verdana"/>
              </a:rPr>
              <a:t> </a:t>
            </a:r>
            <a:r>
              <a:rPr sz="1400" b="1" spc="-10" dirty="0">
                <a:solidFill>
                  <a:schemeClr val="tx1"/>
                </a:solidFill>
                <a:latin typeface="Verdana"/>
                <a:cs typeface="Verdana"/>
              </a:rPr>
              <a:t>Policy</a:t>
            </a:r>
            <a:endParaRPr sz="1400" b="1" dirty="0">
              <a:solidFill>
                <a:schemeClr val="tx1"/>
              </a:solidFill>
              <a:latin typeface="Verdana"/>
              <a:cs typeface="Verdana"/>
            </a:endParaRPr>
          </a:p>
          <a:p>
            <a:pPr marL="354965" indent="-342265">
              <a:lnSpc>
                <a:spcPct val="100000"/>
              </a:lnSpc>
              <a:spcBef>
                <a:spcPts val="1405"/>
              </a:spcBef>
              <a:buAutoNum type="arabicPeriod" startAt="6"/>
              <a:tabLst>
                <a:tab pos="354965" algn="l"/>
              </a:tabLst>
            </a:pPr>
            <a:r>
              <a:rPr sz="1400" b="1" spc="-170" smtClean="0">
                <a:solidFill>
                  <a:schemeClr val="tx1"/>
                </a:solidFill>
                <a:latin typeface="Verdana"/>
                <a:cs typeface="Verdana"/>
              </a:rPr>
              <a:t>B</a:t>
            </a:r>
            <a:r>
              <a:rPr lang="en-IN" sz="1400" b="1" spc="-170" dirty="0" smtClean="0">
                <a:solidFill>
                  <a:schemeClr val="tx1"/>
                </a:solidFill>
                <a:latin typeface="Verdana"/>
                <a:cs typeface="Verdana"/>
              </a:rPr>
              <a:t> </a:t>
            </a:r>
            <a:r>
              <a:rPr sz="1400" b="1" spc="-170" smtClean="0">
                <a:solidFill>
                  <a:schemeClr val="tx1"/>
                </a:solidFill>
                <a:latin typeface="Verdana"/>
                <a:cs typeface="Verdana"/>
              </a:rPr>
              <a:t>u</a:t>
            </a:r>
            <a:r>
              <a:rPr lang="en-IN" sz="1400" b="1" spc="-170" dirty="0" smtClean="0">
                <a:solidFill>
                  <a:schemeClr val="tx1"/>
                </a:solidFill>
                <a:latin typeface="Verdana"/>
                <a:cs typeface="Verdana"/>
              </a:rPr>
              <a:t> </a:t>
            </a:r>
            <a:r>
              <a:rPr sz="1400" b="1" spc="-170" smtClean="0">
                <a:solidFill>
                  <a:schemeClr val="tx1"/>
                </a:solidFill>
                <a:latin typeface="Verdana"/>
                <a:cs typeface="Verdana"/>
              </a:rPr>
              <a:t>s</a:t>
            </a:r>
            <a:r>
              <a:rPr lang="en-IN" sz="1400" b="1" spc="-170" dirty="0" smtClean="0">
                <a:solidFill>
                  <a:schemeClr val="tx1"/>
                </a:solidFill>
                <a:latin typeface="Verdana"/>
                <a:cs typeface="Verdana"/>
              </a:rPr>
              <a:t> </a:t>
            </a:r>
            <a:r>
              <a:rPr sz="1400" b="1" spc="-170" smtClean="0">
                <a:solidFill>
                  <a:schemeClr val="tx1"/>
                </a:solidFill>
                <a:latin typeface="Verdana"/>
                <a:cs typeface="Verdana"/>
              </a:rPr>
              <a:t>i</a:t>
            </a:r>
            <a:r>
              <a:rPr lang="en-IN" sz="1400" b="1" spc="-170" dirty="0" smtClean="0">
                <a:solidFill>
                  <a:schemeClr val="tx1"/>
                </a:solidFill>
                <a:latin typeface="Verdana"/>
                <a:cs typeface="Verdana"/>
              </a:rPr>
              <a:t> </a:t>
            </a:r>
            <a:r>
              <a:rPr sz="1400" b="1" spc="-170" smtClean="0">
                <a:solidFill>
                  <a:schemeClr val="tx1"/>
                </a:solidFill>
                <a:latin typeface="Verdana"/>
                <a:cs typeface="Verdana"/>
              </a:rPr>
              <a:t>n</a:t>
            </a:r>
            <a:r>
              <a:rPr lang="en-IN" sz="1400" b="1" spc="-170" dirty="0">
                <a:solidFill>
                  <a:schemeClr val="tx1"/>
                </a:solidFill>
                <a:latin typeface="Verdana"/>
                <a:cs typeface="Verdana"/>
              </a:rPr>
              <a:t> </a:t>
            </a:r>
            <a:r>
              <a:rPr sz="1400" b="1" spc="-170" smtClean="0">
                <a:solidFill>
                  <a:schemeClr val="tx1"/>
                </a:solidFill>
                <a:latin typeface="Verdana"/>
                <a:cs typeface="Verdana"/>
              </a:rPr>
              <a:t>e</a:t>
            </a:r>
            <a:r>
              <a:rPr lang="en-IN" sz="1400" b="1" spc="-170" dirty="0" smtClean="0">
                <a:solidFill>
                  <a:schemeClr val="tx1"/>
                </a:solidFill>
                <a:latin typeface="Verdana"/>
                <a:cs typeface="Verdana"/>
              </a:rPr>
              <a:t> </a:t>
            </a:r>
            <a:r>
              <a:rPr sz="1400" b="1" spc="-170" smtClean="0">
                <a:solidFill>
                  <a:schemeClr val="tx1"/>
                </a:solidFill>
                <a:latin typeface="Verdana"/>
                <a:cs typeface="Verdana"/>
              </a:rPr>
              <a:t>s</a:t>
            </a:r>
            <a:r>
              <a:rPr lang="en-IN" sz="1400" b="1" spc="-170" dirty="0">
                <a:solidFill>
                  <a:schemeClr val="tx1"/>
                </a:solidFill>
                <a:latin typeface="Verdana"/>
                <a:cs typeface="Verdana"/>
              </a:rPr>
              <a:t> </a:t>
            </a:r>
            <a:r>
              <a:rPr lang="en-IN" sz="1400" b="1" spc="-170" dirty="0" smtClean="0">
                <a:solidFill>
                  <a:schemeClr val="tx1"/>
                </a:solidFill>
                <a:latin typeface="Verdana"/>
                <a:cs typeface="Verdana"/>
              </a:rPr>
              <a:t>s</a:t>
            </a:r>
            <a:r>
              <a:rPr sz="1400" b="1" spc="-210" smtClean="0">
                <a:solidFill>
                  <a:schemeClr val="tx1"/>
                </a:solidFill>
                <a:latin typeface="Verdana"/>
                <a:cs typeface="Verdana"/>
              </a:rPr>
              <a:t> </a:t>
            </a:r>
            <a:r>
              <a:rPr lang="en-US" sz="1400" b="1" spc="-210" dirty="0" smtClean="0">
                <a:solidFill>
                  <a:schemeClr val="tx1"/>
                </a:solidFill>
                <a:latin typeface="Verdana"/>
                <a:cs typeface="Verdana"/>
              </a:rPr>
              <a:t> </a:t>
            </a:r>
            <a:r>
              <a:rPr sz="1400" b="1" spc="-100" dirty="0" smtClean="0">
                <a:solidFill>
                  <a:schemeClr val="tx1"/>
                </a:solidFill>
                <a:latin typeface="Verdana"/>
                <a:cs typeface="Verdana"/>
              </a:rPr>
              <a:t>Continuity</a:t>
            </a:r>
            <a:r>
              <a:rPr sz="1400" b="1" spc="-200" dirty="0" smtClean="0">
                <a:solidFill>
                  <a:schemeClr val="tx1"/>
                </a:solidFill>
                <a:latin typeface="Verdana"/>
                <a:cs typeface="Verdana"/>
              </a:rPr>
              <a:t> </a:t>
            </a:r>
            <a:r>
              <a:rPr sz="1400" b="1" spc="-35" dirty="0">
                <a:solidFill>
                  <a:schemeClr val="tx1"/>
                </a:solidFill>
                <a:latin typeface="Verdana"/>
                <a:cs typeface="Verdana"/>
              </a:rPr>
              <a:t>Management</a:t>
            </a:r>
            <a:r>
              <a:rPr sz="1400" b="1" spc="-185" dirty="0">
                <a:solidFill>
                  <a:schemeClr val="tx1"/>
                </a:solidFill>
                <a:latin typeface="Verdana"/>
                <a:cs typeface="Verdana"/>
              </a:rPr>
              <a:t> </a:t>
            </a:r>
            <a:r>
              <a:rPr sz="1400" b="1" spc="-10" dirty="0">
                <a:solidFill>
                  <a:schemeClr val="tx1"/>
                </a:solidFill>
                <a:latin typeface="Verdana"/>
                <a:cs typeface="Verdana"/>
              </a:rPr>
              <a:t>Policy</a:t>
            </a:r>
            <a:endParaRPr sz="1400" b="1" dirty="0">
              <a:solidFill>
                <a:schemeClr val="tx1"/>
              </a:solidFill>
              <a:latin typeface="Verdana"/>
              <a:cs typeface="Verdana"/>
            </a:endParaRPr>
          </a:p>
          <a:p>
            <a:pPr marL="356870" indent="-344170">
              <a:lnSpc>
                <a:spcPct val="100000"/>
              </a:lnSpc>
              <a:spcBef>
                <a:spcPts val="1395"/>
              </a:spcBef>
              <a:buAutoNum type="arabicPeriod" startAt="6"/>
              <a:tabLst>
                <a:tab pos="356870" algn="l"/>
              </a:tabLst>
            </a:pPr>
            <a:r>
              <a:rPr sz="1400" b="1" spc="-85" dirty="0">
                <a:solidFill>
                  <a:schemeClr val="tx1"/>
                </a:solidFill>
                <a:latin typeface="Verdana"/>
                <a:cs typeface="Verdana"/>
              </a:rPr>
              <a:t>Electronic</a:t>
            </a:r>
            <a:r>
              <a:rPr sz="1400" b="1" spc="-220" dirty="0">
                <a:solidFill>
                  <a:schemeClr val="tx1"/>
                </a:solidFill>
                <a:latin typeface="Verdana"/>
                <a:cs typeface="Verdana"/>
              </a:rPr>
              <a:t> </a:t>
            </a:r>
            <a:r>
              <a:rPr sz="1400" b="1" spc="-25" dirty="0">
                <a:solidFill>
                  <a:schemeClr val="tx1"/>
                </a:solidFill>
                <a:latin typeface="Verdana"/>
                <a:cs typeface="Verdana"/>
              </a:rPr>
              <a:t>Mail</a:t>
            </a:r>
            <a:r>
              <a:rPr sz="1400" b="1" spc="-145" dirty="0">
                <a:solidFill>
                  <a:schemeClr val="tx1"/>
                </a:solidFill>
                <a:latin typeface="Verdana"/>
                <a:cs typeface="Verdana"/>
              </a:rPr>
              <a:t> </a:t>
            </a:r>
            <a:r>
              <a:rPr sz="1400" b="1" spc="-140" dirty="0">
                <a:solidFill>
                  <a:schemeClr val="tx1"/>
                </a:solidFill>
                <a:latin typeface="Verdana"/>
                <a:cs typeface="Verdana"/>
              </a:rPr>
              <a:t>Security</a:t>
            </a:r>
            <a:r>
              <a:rPr sz="1400" b="1" spc="-229" dirty="0">
                <a:solidFill>
                  <a:schemeClr val="tx1"/>
                </a:solidFill>
                <a:latin typeface="Verdana"/>
                <a:cs typeface="Verdana"/>
              </a:rPr>
              <a:t> </a:t>
            </a:r>
            <a:r>
              <a:rPr lang="en-US" sz="1400" b="1" spc="-229" dirty="0" smtClean="0">
                <a:solidFill>
                  <a:schemeClr val="tx1"/>
                </a:solidFill>
                <a:latin typeface="Verdana"/>
                <a:cs typeface="Verdana"/>
              </a:rPr>
              <a:t> </a:t>
            </a:r>
            <a:r>
              <a:rPr sz="1400" b="1" spc="-10" dirty="0" smtClean="0">
                <a:solidFill>
                  <a:schemeClr val="tx1"/>
                </a:solidFill>
                <a:latin typeface="Verdana"/>
                <a:cs typeface="Verdana"/>
              </a:rPr>
              <a:t>Policy</a:t>
            </a:r>
            <a:endParaRPr sz="1400" b="1" dirty="0">
              <a:solidFill>
                <a:schemeClr val="tx1"/>
              </a:solidFill>
              <a:latin typeface="Verdana"/>
              <a:cs typeface="Verdana"/>
            </a:endParaRPr>
          </a:p>
          <a:p>
            <a:pPr marL="396240" indent="-383540">
              <a:lnSpc>
                <a:spcPct val="100000"/>
              </a:lnSpc>
              <a:spcBef>
                <a:spcPts val="1405"/>
              </a:spcBef>
              <a:buAutoNum type="arabicPeriod" startAt="6"/>
              <a:tabLst>
                <a:tab pos="396240" algn="l"/>
              </a:tabLst>
            </a:pPr>
            <a:r>
              <a:rPr sz="1400" b="1" spc="-80" dirty="0">
                <a:solidFill>
                  <a:schemeClr val="tx1"/>
                </a:solidFill>
                <a:latin typeface="Verdana"/>
                <a:cs typeface="Verdana"/>
              </a:rPr>
              <a:t>Background</a:t>
            </a:r>
            <a:r>
              <a:rPr sz="1400" b="1" spc="-229" dirty="0">
                <a:solidFill>
                  <a:schemeClr val="tx1"/>
                </a:solidFill>
                <a:latin typeface="Verdana"/>
                <a:cs typeface="Verdana"/>
              </a:rPr>
              <a:t> </a:t>
            </a:r>
            <a:r>
              <a:rPr lang="en-US" sz="1400" b="1" spc="-85" dirty="0">
                <a:solidFill>
                  <a:schemeClr val="tx1"/>
                </a:solidFill>
                <a:latin typeface="Verdana"/>
                <a:cs typeface="Verdana"/>
              </a:rPr>
              <a:t>R</a:t>
            </a:r>
            <a:r>
              <a:rPr sz="1400" b="1" spc="-85" dirty="0" smtClean="0">
                <a:solidFill>
                  <a:schemeClr val="tx1"/>
                </a:solidFill>
                <a:latin typeface="Verdana"/>
                <a:cs typeface="Verdana"/>
              </a:rPr>
              <a:t>ecovery</a:t>
            </a:r>
            <a:r>
              <a:rPr sz="1400" b="1" spc="-229" dirty="0" smtClean="0">
                <a:solidFill>
                  <a:schemeClr val="tx1"/>
                </a:solidFill>
                <a:latin typeface="Verdana"/>
                <a:cs typeface="Verdana"/>
              </a:rPr>
              <a:t> </a:t>
            </a:r>
            <a:r>
              <a:rPr sz="1400" b="1" spc="-10" dirty="0">
                <a:solidFill>
                  <a:schemeClr val="tx1"/>
                </a:solidFill>
                <a:latin typeface="Verdana"/>
                <a:cs typeface="Verdana"/>
              </a:rPr>
              <a:t>Policy</a:t>
            </a:r>
            <a:endParaRPr sz="1400" b="1" dirty="0">
              <a:solidFill>
                <a:schemeClr val="tx1"/>
              </a:solidFill>
              <a:latin typeface="Verdana"/>
              <a:cs typeface="Verdana"/>
            </a:endParaRPr>
          </a:p>
        </p:txBody>
      </p:sp>
      <p:pic>
        <p:nvPicPr>
          <p:cNvPr id="20" name="Picture 2"/>
          <p:cNvPicPr>
            <a:picLocks noChangeAspect="1" noChangeArrowheads="1"/>
          </p:cNvPicPr>
          <p:nvPr/>
        </p:nvPicPr>
        <p:blipFill>
          <a:blip r:embed="rId2" cstate="print"/>
          <a:srcRect/>
          <a:stretch>
            <a:fillRect/>
          </a:stretch>
        </p:blipFill>
        <p:spPr bwMode="auto">
          <a:xfrm>
            <a:off x="304800" y="228600"/>
            <a:ext cx="729666" cy="4886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2071325" y="1894840"/>
            <a:ext cx="1357675"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FFFF00"/>
                </a:solidFill>
                <a:latin typeface="Calibri"/>
                <a:cs typeface="Calibri"/>
              </a:rPr>
              <a:t>Entrance</a:t>
            </a:r>
            <a:endParaRPr sz="2400" dirty="0">
              <a:latin typeface="Calibri"/>
              <a:cs typeface="Calibri"/>
            </a:endParaRPr>
          </a:p>
        </p:txBody>
      </p:sp>
      <p:pic>
        <p:nvPicPr>
          <p:cNvPr id="11" name="object 11"/>
          <p:cNvPicPr/>
          <p:nvPr/>
        </p:nvPicPr>
        <p:blipFill>
          <a:blip r:embed="rId2" cstate="print"/>
          <a:stretch>
            <a:fillRect/>
          </a:stretch>
        </p:blipFill>
        <p:spPr>
          <a:xfrm>
            <a:off x="5978652" y="1658111"/>
            <a:ext cx="1649729" cy="677418"/>
          </a:xfrm>
          <a:prstGeom prst="rect">
            <a:avLst/>
          </a:prstGeom>
        </p:spPr>
      </p:pic>
      <p:sp>
        <p:nvSpPr>
          <p:cNvPr id="12" name="object 12"/>
          <p:cNvSpPr txBox="1"/>
          <p:nvPr/>
        </p:nvSpPr>
        <p:spPr>
          <a:xfrm>
            <a:off x="7643495" y="1818640"/>
            <a:ext cx="1271905"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FFFF00"/>
                </a:solidFill>
                <a:latin typeface="Calibri"/>
                <a:cs typeface="Calibri"/>
              </a:rPr>
              <a:t>Reception</a:t>
            </a:r>
            <a:endParaRPr sz="2400" dirty="0">
              <a:latin typeface="Calibri"/>
              <a:cs typeface="Calibri"/>
            </a:endParaRPr>
          </a:p>
        </p:txBody>
      </p:sp>
      <p:pic>
        <p:nvPicPr>
          <p:cNvPr id="13" name="object 13"/>
          <p:cNvPicPr/>
          <p:nvPr/>
        </p:nvPicPr>
        <p:blipFill>
          <a:blip r:embed="rId3" cstate="print"/>
          <a:stretch>
            <a:fillRect/>
          </a:stretch>
        </p:blipFill>
        <p:spPr>
          <a:xfrm>
            <a:off x="5766815" y="5882640"/>
            <a:ext cx="2477262" cy="677418"/>
          </a:xfrm>
          <a:prstGeom prst="rect">
            <a:avLst/>
          </a:prstGeom>
        </p:spPr>
      </p:pic>
      <p:sp>
        <p:nvSpPr>
          <p:cNvPr id="14" name="object 14"/>
          <p:cNvSpPr txBox="1"/>
          <p:nvPr/>
        </p:nvSpPr>
        <p:spPr>
          <a:xfrm>
            <a:off x="5957696" y="5950711"/>
            <a:ext cx="2099310" cy="391795"/>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FFFF00"/>
                </a:solidFill>
                <a:latin typeface="Calibri"/>
                <a:cs typeface="Calibri"/>
              </a:rPr>
              <a:t>Operations</a:t>
            </a:r>
            <a:r>
              <a:rPr sz="2400" spc="-45" dirty="0">
                <a:solidFill>
                  <a:srgbClr val="FFFF00"/>
                </a:solidFill>
                <a:latin typeface="Calibri"/>
                <a:cs typeface="Calibri"/>
              </a:rPr>
              <a:t> </a:t>
            </a:r>
            <a:r>
              <a:rPr sz="2400" spc="-10" dirty="0">
                <a:solidFill>
                  <a:srgbClr val="FFFF00"/>
                </a:solidFill>
                <a:latin typeface="Calibri"/>
                <a:cs typeface="Calibri"/>
              </a:rPr>
              <a:t>Floor</a:t>
            </a:r>
            <a:endParaRPr sz="2400" dirty="0">
              <a:latin typeface="Calibri"/>
              <a:cs typeface="Calibri"/>
            </a:endParaRPr>
          </a:p>
        </p:txBody>
      </p:sp>
      <p:grpSp>
        <p:nvGrpSpPr>
          <p:cNvPr id="2" name="Group 1"/>
          <p:cNvGrpSpPr/>
          <p:nvPr/>
        </p:nvGrpSpPr>
        <p:grpSpPr>
          <a:xfrm>
            <a:off x="1371600" y="152400"/>
            <a:ext cx="9515374" cy="6464808"/>
            <a:chOff x="1456944" y="164465"/>
            <a:chExt cx="9515374" cy="6464808"/>
          </a:xfrm>
        </p:grpSpPr>
        <p:grpSp>
          <p:nvGrpSpPr>
            <p:cNvPr id="6" name="object 6"/>
            <p:cNvGrpSpPr/>
            <p:nvPr/>
          </p:nvGrpSpPr>
          <p:grpSpPr>
            <a:xfrm>
              <a:off x="1456944" y="164465"/>
              <a:ext cx="9515374" cy="6464808"/>
              <a:chOff x="1456944" y="56388"/>
              <a:chExt cx="7499604" cy="6464808"/>
            </a:xfrm>
          </p:grpSpPr>
          <p:pic>
            <p:nvPicPr>
              <p:cNvPr id="7" name="object 7"/>
              <p:cNvPicPr/>
              <p:nvPr/>
            </p:nvPicPr>
            <p:blipFill>
              <a:blip r:embed="rId4" cstate="print"/>
              <a:stretch>
                <a:fillRect/>
              </a:stretch>
            </p:blipFill>
            <p:spPr>
              <a:xfrm>
                <a:off x="3366516" y="56388"/>
                <a:ext cx="3085338" cy="2875025"/>
              </a:xfrm>
              <a:prstGeom prst="rect">
                <a:avLst/>
              </a:prstGeom>
            </p:spPr>
          </p:pic>
          <p:pic>
            <p:nvPicPr>
              <p:cNvPr id="8" name="object 8"/>
              <p:cNvPicPr/>
              <p:nvPr/>
            </p:nvPicPr>
            <p:blipFill>
              <a:blip r:embed="rId5" cstate="print"/>
              <a:stretch>
                <a:fillRect/>
              </a:stretch>
            </p:blipFill>
            <p:spPr>
              <a:xfrm>
                <a:off x="1456944" y="1711452"/>
                <a:ext cx="7499604" cy="4809744"/>
              </a:xfrm>
              <a:prstGeom prst="rect">
                <a:avLst/>
              </a:prstGeom>
            </p:spPr>
          </p:pic>
          <p:pic>
            <p:nvPicPr>
              <p:cNvPr id="9" name="object 9"/>
              <p:cNvPicPr/>
              <p:nvPr/>
            </p:nvPicPr>
            <p:blipFill>
              <a:blip r:embed="rId6" cstate="print"/>
              <a:stretch>
                <a:fillRect/>
              </a:stretch>
            </p:blipFill>
            <p:spPr>
              <a:xfrm>
                <a:off x="1723644" y="1658112"/>
                <a:ext cx="1500378" cy="677418"/>
              </a:xfrm>
              <a:prstGeom prst="rect">
                <a:avLst/>
              </a:prstGeom>
            </p:spPr>
          </p:pic>
        </p:grpSp>
        <p:pic>
          <p:nvPicPr>
            <p:cNvPr id="16" name="Picture 2"/>
            <p:cNvPicPr>
              <a:picLocks noChangeAspect="1" noChangeArrowheads="1"/>
            </p:cNvPicPr>
            <p:nvPr/>
          </p:nvPicPr>
          <p:blipFill>
            <a:blip r:embed="rId7"/>
            <a:srcRect/>
            <a:stretch>
              <a:fillRect/>
            </a:stretch>
          </p:blipFill>
          <p:spPr bwMode="auto">
            <a:xfrm>
              <a:off x="3962400" y="2798123"/>
              <a:ext cx="1676400" cy="457200"/>
            </a:xfrm>
            <a:prstGeom prst="rect">
              <a:avLst/>
            </a:prstGeom>
            <a:noFill/>
            <a:ln w="9525">
              <a:noFill/>
              <a:miter lim="800000"/>
              <a:headEnd/>
              <a:tailEnd/>
            </a:ln>
            <a:effectLst/>
          </p:spPr>
        </p:pic>
        <p:pic>
          <p:nvPicPr>
            <p:cNvPr id="17" name="Picture 2"/>
            <p:cNvPicPr>
              <a:picLocks noChangeAspect="1" noChangeArrowheads="1"/>
            </p:cNvPicPr>
            <p:nvPr/>
          </p:nvPicPr>
          <p:blipFill>
            <a:blip r:embed="rId8" cstate="print"/>
            <a:srcRect/>
            <a:stretch>
              <a:fillRect/>
            </a:stretch>
          </p:blipFill>
          <p:spPr bwMode="auto">
            <a:xfrm>
              <a:off x="7772400" y="2743200"/>
              <a:ext cx="762000" cy="457200"/>
            </a:xfrm>
            <a:prstGeom prst="rect">
              <a:avLst/>
            </a:prstGeom>
            <a:noFill/>
            <a:ln w="9525">
              <a:noFill/>
              <a:miter lim="800000"/>
              <a:headEnd/>
              <a:tailEnd/>
            </a:ln>
            <a:effectLst/>
          </p:spPr>
        </p:pic>
      </p:grpSp>
      <p:pic>
        <p:nvPicPr>
          <p:cNvPr id="18" name="Picture 2"/>
          <p:cNvPicPr>
            <a:picLocks noChangeAspect="1" noChangeArrowheads="1"/>
          </p:cNvPicPr>
          <p:nvPr/>
        </p:nvPicPr>
        <p:blipFill>
          <a:blip r:embed="rId9" cstate="print"/>
          <a:srcRect/>
          <a:stretch>
            <a:fillRect/>
          </a:stretch>
        </p:blipFill>
        <p:spPr bwMode="auto">
          <a:xfrm>
            <a:off x="304800" y="228600"/>
            <a:ext cx="729666" cy="488676"/>
          </a:xfrm>
          <a:prstGeom prst="rect">
            <a:avLst/>
          </a:prstGeom>
          <a:noFill/>
          <a:ln w="9525">
            <a:noFill/>
            <a:miter lim="800000"/>
            <a:headEnd/>
            <a:tailEnd/>
          </a:ln>
          <a:effectLst/>
        </p:spPr>
      </p:pic>
      <p:sp>
        <p:nvSpPr>
          <p:cNvPr id="21" name="Rectangle 20"/>
          <p:cNvSpPr/>
          <p:nvPr/>
        </p:nvSpPr>
        <p:spPr>
          <a:xfrm>
            <a:off x="1870921" y="2786058"/>
            <a:ext cx="1581873" cy="400110"/>
          </a:xfrm>
          <a:prstGeom prst="rect">
            <a:avLst/>
          </a:prstGeom>
          <a:noFill/>
        </p:spPr>
        <p:txBody>
          <a:bodyPr wrap="square" lIns="91440" tIns="45720" rIns="91440" bIns="45720">
            <a:spAutoFit/>
          </a:bodyPr>
          <a:lstStyle/>
          <a:p>
            <a:pPr algn="ctr"/>
            <a:r>
              <a:rPr lang="en-IN"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Techno Gen</a:t>
            </a:r>
            <a:endParaRPr lang="en-US" sz="20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object 9"/>
          <p:cNvGrpSpPr/>
          <p:nvPr/>
        </p:nvGrpSpPr>
        <p:grpSpPr>
          <a:xfrm>
            <a:off x="3227514" y="277050"/>
            <a:ext cx="4963160" cy="663575"/>
            <a:chOff x="3227514" y="277050"/>
            <a:chExt cx="4963160" cy="663575"/>
          </a:xfrm>
        </p:grpSpPr>
        <p:sp>
          <p:nvSpPr>
            <p:cNvPr id="10" name="object 10"/>
            <p:cNvSpPr/>
            <p:nvPr/>
          </p:nvSpPr>
          <p:spPr>
            <a:xfrm>
              <a:off x="3235451" y="284988"/>
              <a:ext cx="4947285" cy="647700"/>
            </a:xfrm>
            <a:custGeom>
              <a:avLst/>
              <a:gdLst/>
              <a:ahLst/>
              <a:cxnLst/>
              <a:rect l="l" t="t" r="r" b="b"/>
              <a:pathLst>
                <a:path w="4947284" h="647700">
                  <a:moveTo>
                    <a:pt x="4838954" y="0"/>
                  </a:moveTo>
                  <a:lnTo>
                    <a:pt x="107950" y="0"/>
                  </a:lnTo>
                  <a:lnTo>
                    <a:pt x="65954" y="8491"/>
                  </a:lnTo>
                  <a:lnTo>
                    <a:pt x="31638" y="31638"/>
                  </a:lnTo>
                  <a:lnTo>
                    <a:pt x="8491" y="65954"/>
                  </a:lnTo>
                  <a:lnTo>
                    <a:pt x="0" y="107949"/>
                  </a:lnTo>
                  <a:lnTo>
                    <a:pt x="0" y="539749"/>
                  </a:lnTo>
                  <a:lnTo>
                    <a:pt x="8491" y="581745"/>
                  </a:lnTo>
                  <a:lnTo>
                    <a:pt x="31638" y="616061"/>
                  </a:lnTo>
                  <a:lnTo>
                    <a:pt x="65954" y="639208"/>
                  </a:lnTo>
                  <a:lnTo>
                    <a:pt x="107950" y="647699"/>
                  </a:lnTo>
                  <a:lnTo>
                    <a:pt x="4838954" y="647699"/>
                  </a:lnTo>
                  <a:lnTo>
                    <a:pt x="4880949" y="639208"/>
                  </a:lnTo>
                  <a:lnTo>
                    <a:pt x="4915265" y="616061"/>
                  </a:lnTo>
                  <a:lnTo>
                    <a:pt x="4938412" y="581745"/>
                  </a:lnTo>
                  <a:lnTo>
                    <a:pt x="4946904" y="539749"/>
                  </a:lnTo>
                  <a:lnTo>
                    <a:pt x="4946904" y="107949"/>
                  </a:lnTo>
                  <a:lnTo>
                    <a:pt x="4938412" y="65954"/>
                  </a:lnTo>
                  <a:lnTo>
                    <a:pt x="4915265" y="31638"/>
                  </a:lnTo>
                  <a:lnTo>
                    <a:pt x="4880949" y="8491"/>
                  </a:lnTo>
                  <a:lnTo>
                    <a:pt x="4838954" y="0"/>
                  </a:lnTo>
                  <a:close/>
                </a:path>
              </a:pathLst>
            </a:custGeom>
            <a:solidFill>
              <a:srgbClr val="042E60"/>
            </a:solidFill>
          </p:spPr>
          <p:txBody>
            <a:bodyPr wrap="square" lIns="0" tIns="0" rIns="0" bIns="0" rtlCol="0"/>
            <a:lstStyle/>
            <a:p>
              <a:endParaRPr/>
            </a:p>
          </p:txBody>
        </p:sp>
        <p:sp>
          <p:nvSpPr>
            <p:cNvPr id="11" name="object 11"/>
            <p:cNvSpPr/>
            <p:nvPr/>
          </p:nvSpPr>
          <p:spPr>
            <a:xfrm>
              <a:off x="3235451" y="284988"/>
              <a:ext cx="4947285" cy="647700"/>
            </a:xfrm>
            <a:custGeom>
              <a:avLst/>
              <a:gdLst/>
              <a:ahLst/>
              <a:cxnLst/>
              <a:rect l="l" t="t" r="r" b="b"/>
              <a:pathLst>
                <a:path w="4947284" h="647700">
                  <a:moveTo>
                    <a:pt x="0" y="107949"/>
                  </a:moveTo>
                  <a:lnTo>
                    <a:pt x="8491" y="65954"/>
                  </a:lnTo>
                  <a:lnTo>
                    <a:pt x="31638" y="31638"/>
                  </a:lnTo>
                  <a:lnTo>
                    <a:pt x="65954" y="8491"/>
                  </a:lnTo>
                  <a:lnTo>
                    <a:pt x="107950" y="0"/>
                  </a:lnTo>
                  <a:lnTo>
                    <a:pt x="4838954" y="0"/>
                  </a:lnTo>
                  <a:lnTo>
                    <a:pt x="4880949" y="8491"/>
                  </a:lnTo>
                  <a:lnTo>
                    <a:pt x="4915265" y="31638"/>
                  </a:lnTo>
                  <a:lnTo>
                    <a:pt x="4938412" y="65954"/>
                  </a:lnTo>
                  <a:lnTo>
                    <a:pt x="4946904" y="107949"/>
                  </a:lnTo>
                  <a:lnTo>
                    <a:pt x="4946904" y="539749"/>
                  </a:lnTo>
                  <a:lnTo>
                    <a:pt x="4938412" y="581745"/>
                  </a:lnTo>
                  <a:lnTo>
                    <a:pt x="4915265" y="616061"/>
                  </a:lnTo>
                  <a:lnTo>
                    <a:pt x="4880949" y="639208"/>
                  </a:lnTo>
                  <a:lnTo>
                    <a:pt x="4838954" y="647699"/>
                  </a:lnTo>
                  <a:lnTo>
                    <a:pt x="107950" y="647699"/>
                  </a:lnTo>
                  <a:lnTo>
                    <a:pt x="65954" y="639208"/>
                  </a:lnTo>
                  <a:lnTo>
                    <a:pt x="31638" y="616061"/>
                  </a:lnTo>
                  <a:lnTo>
                    <a:pt x="8491" y="581745"/>
                  </a:lnTo>
                  <a:lnTo>
                    <a:pt x="0" y="539749"/>
                  </a:lnTo>
                  <a:lnTo>
                    <a:pt x="0" y="107949"/>
                  </a:lnTo>
                  <a:close/>
                </a:path>
              </a:pathLst>
            </a:custGeom>
            <a:ln w="15874">
              <a:solidFill>
                <a:srgbClr val="001523"/>
              </a:solidFill>
            </a:ln>
          </p:spPr>
          <p:txBody>
            <a:bodyPr wrap="square" lIns="0" tIns="0" rIns="0" bIns="0" rtlCol="0"/>
            <a:lstStyle/>
            <a:p>
              <a:endParaRPr/>
            </a:p>
          </p:txBody>
        </p:sp>
      </p:grpSp>
      <p:sp>
        <p:nvSpPr>
          <p:cNvPr id="12" name="object 12"/>
          <p:cNvSpPr txBox="1"/>
          <p:nvPr/>
        </p:nvSpPr>
        <p:spPr>
          <a:xfrm>
            <a:off x="3346450" y="435355"/>
            <a:ext cx="4017645" cy="299720"/>
          </a:xfrm>
          <a:prstGeom prst="rect">
            <a:avLst/>
          </a:prstGeom>
        </p:spPr>
        <p:txBody>
          <a:bodyPr vert="horz" wrap="square" lIns="0" tIns="12700" rIns="0" bIns="0" rtlCol="0">
            <a:spAutoFit/>
          </a:bodyPr>
          <a:lstStyle/>
          <a:p>
            <a:pPr marL="12700">
              <a:lnSpc>
                <a:spcPct val="100000"/>
              </a:lnSpc>
              <a:spcBef>
                <a:spcPts val="100"/>
              </a:spcBef>
            </a:pPr>
            <a:r>
              <a:rPr sz="1800" b="1" u="sng" spc="955" dirty="0">
                <a:solidFill>
                  <a:srgbClr val="FFFFFF"/>
                </a:solidFill>
                <a:uFill>
                  <a:solidFill>
                    <a:srgbClr val="FFFFFF"/>
                  </a:solidFill>
                </a:uFill>
                <a:latin typeface="Times New Roman"/>
                <a:cs typeface="Times New Roman"/>
                <a:hlinkClick r:id="rId2"/>
              </a:rPr>
              <a:t>EXISTING</a:t>
            </a:r>
            <a:r>
              <a:rPr sz="1800" b="1" u="sng" spc="420" dirty="0">
                <a:solidFill>
                  <a:srgbClr val="FFFFFF"/>
                </a:solidFill>
                <a:uFill>
                  <a:solidFill>
                    <a:srgbClr val="FFFFFF"/>
                  </a:solidFill>
                </a:uFill>
                <a:latin typeface="Times New Roman"/>
                <a:cs typeface="Times New Roman"/>
                <a:hlinkClick r:id="rId2"/>
              </a:rPr>
              <a:t> </a:t>
            </a:r>
            <a:r>
              <a:rPr sz="1800" b="1" u="sng" spc="860" dirty="0">
                <a:solidFill>
                  <a:srgbClr val="FFFFFF"/>
                </a:solidFill>
                <a:uFill>
                  <a:solidFill>
                    <a:srgbClr val="FFFFFF"/>
                  </a:solidFill>
                </a:uFill>
                <a:latin typeface="Times New Roman"/>
                <a:cs typeface="Times New Roman"/>
                <a:hlinkClick r:id="rId2"/>
              </a:rPr>
              <a:t>CLIENTS</a:t>
            </a:r>
            <a:endParaRPr sz="1800">
              <a:latin typeface="Times New Roman"/>
              <a:cs typeface="Times New Roman"/>
            </a:endParaRPr>
          </a:p>
        </p:txBody>
      </p:sp>
      <p:grpSp>
        <p:nvGrpSpPr>
          <p:cNvPr id="2" name="Group 1"/>
          <p:cNvGrpSpPr/>
          <p:nvPr/>
        </p:nvGrpSpPr>
        <p:grpSpPr>
          <a:xfrm>
            <a:off x="381000" y="1219201"/>
            <a:ext cx="11367655" cy="5333999"/>
            <a:chOff x="381000" y="1219201"/>
            <a:chExt cx="11367655" cy="5333999"/>
          </a:xfrm>
        </p:grpSpPr>
        <p:pic>
          <p:nvPicPr>
            <p:cNvPr id="1028" name="Picture 4"/>
            <p:cNvPicPr>
              <a:picLocks noChangeAspect="1" noChangeArrowheads="1"/>
            </p:cNvPicPr>
            <p:nvPr/>
          </p:nvPicPr>
          <p:blipFill>
            <a:blip r:embed="rId3"/>
            <a:srcRect/>
            <a:stretch>
              <a:fillRect/>
            </a:stretch>
          </p:blipFill>
          <p:spPr bwMode="auto">
            <a:xfrm>
              <a:off x="381000" y="1219201"/>
              <a:ext cx="8001000" cy="1142999"/>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381000" y="2590800"/>
              <a:ext cx="8001000" cy="1074737"/>
            </a:xfrm>
            <a:prstGeom prst="rect">
              <a:avLst/>
            </a:prstGeom>
            <a:noFill/>
            <a:ln w="9525">
              <a:noFill/>
              <a:miter lim="800000"/>
              <a:headEnd/>
              <a:tailEnd/>
            </a:ln>
            <a:effectLst/>
          </p:spPr>
        </p:pic>
        <p:pic>
          <p:nvPicPr>
            <p:cNvPr id="1030" name="Picture 6"/>
            <p:cNvPicPr>
              <a:picLocks noChangeAspect="1" noChangeArrowheads="1"/>
            </p:cNvPicPr>
            <p:nvPr/>
          </p:nvPicPr>
          <p:blipFill>
            <a:blip r:embed="rId5"/>
            <a:srcRect/>
            <a:stretch>
              <a:fillRect/>
            </a:stretch>
          </p:blipFill>
          <p:spPr bwMode="auto">
            <a:xfrm>
              <a:off x="381000" y="3870325"/>
              <a:ext cx="8001000" cy="1235075"/>
            </a:xfrm>
            <a:prstGeom prst="rect">
              <a:avLst/>
            </a:prstGeom>
            <a:noFill/>
            <a:ln w="9525">
              <a:noFill/>
              <a:miter lim="800000"/>
              <a:headEnd/>
              <a:tailEnd/>
            </a:ln>
            <a:effectLst/>
          </p:spPr>
        </p:pic>
        <p:pic>
          <p:nvPicPr>
            <p:cNvPr id="1031" name="Picture 7"/>
            <p:cNvPicPr>
              <a:picLocks noChangeAspect="1" noChangeArrowheads="1"/>
            </p:cNvPicPr>
            <p:nvPr/>
          </p:nvPicPr>
          <p:blipFill>
            <a:blip r:embed="rId6"/>
            <a:srcRect/>
            <a:stretch>
              <a:fillRect/>
            </a:stretch>
          </p:blipFill>
          <p:spPr bwMode="auto">
            <a:xfrm>
              <a:off x="381000" y="5318125"/>
              <a:ext cx="8001000" cy="1235075"/>
            </a:xfrm>
            <a:prstGeom prst="rect">
              <a:avLst/>
            </a:prstGeom>
            <a:noFill/>
            <a:ln w="9525">
              <a:noFill/>
              <a:miter lim="800000"/>
              <a:headEnd/>
              <a:tailEnd/>
            </a:ln>
            <a:effectLst/>
          </p:spPr>
        </p:pic>
        <p:pic>
          <p:nvPicPr>
            <p:cNvPr id="1032" name="Picture 8"/>
            <p:cNvPicPr>
              <a:picLocks noChangeAspect="1" noChangeArrowheads="1"/>
            </p:cNvPicPr>
            <p:nvPr/>
          </p:nvPicPr>
          <p:blipFill>
            <a:blip r:embed="rId7"/>
            <a:srcRect/>
            <a:stretch>
              <a:fillRect/>
            </a:stretch>
          </p:blipFill>
          <p:spPr bwMode="auto">
            <a:xfrm>
              <a:off x="8977745" y="2331028"/>
              <a:ext cx="2770910" cy="2424545"/>
            </a:xfrm>
            <a:prstGeom prst="rect">
              <a:avLst/>
            </a:prstGeom>
            <a:noFill/>
            <a:ln w="9525">
              <a:noFill/>
              <a:miter lim="800000"/>
              <a:headEnd/>
              <a:tailEnd/>
            </a:ln>
            <a:effectLst/>
          </p:spPr>
        </p:pic>
      </p:grpSp>
      <p:pic>
        <p:nvPicPr>
          <p:cNvPr id="14" name="Picture 2"/>
          <p:cNvPicPr>
            <a:picLocks noChangeAspect="1" noChangeArrowheads="1"/>
          </p:cNvPicPr>
          <p:nvPr/>
        </p:nvPicPr>
        <p:blipFill>
          <a:blip r:embed="rId8" cstate="print"/>
          <a:srcRect/>
          <a:stretch>
            <a:fillRect/>
          </a:stretch>
        </p:blipFill>
        <p:spPr bwMode="auto">
          <a:xfrm>
            <a:off x="304800" y="228600"/>
            <a:ext cx="729666" cy="4886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52464" y="2752026"/>
            <a:ext cx="10572824" cy="2548763"/>
          </a:xfrm>
          <a:prstGeom prst="rect">
            <a:avLst/>
          </a:prstGeom>
        </p:spPr>
      </p:pic>
      <p:sp>
        <p:nvSpPr>
          <p:cNvPr id="8" name="object 8"/>
          <p:cNvSpPr txBox="1"/>
          <p:nvPr/>
        </p:nvSpPr>
        <p:spPr>
          <a:xfrm>
            <a:off x="2609215" y="3728179"/>
            <a:ext cx="1581785" cy="843821"/>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FFFF"/>
                </a:solidFill>
                <a:latin typeface="Calibri"/>
                <a:cs typeface="Calibri"/>
              </a:rPr>
              <a:t>+</a:t>
            </a:r>
            <a:r>
              <a:rPr sz="1800" b="1" dirty="0" smtClean="0">
                <a:solidFill>
                  <a:srgbClr val="FFFFFF"/>
                </a:solidFill>
                <a:latin typeface="Calibri"/>
                <a:cs typeface="Calibri"/>
              </a:rPr>
              <a:t>91</a:t>
            </a:r>
            <a:r>
              <a:rPr lang="en-IN" sz="1800" b="1" dirty="0" smtClean="0">
                <a:solidFill>
                  <a:srgbClr val="FFFFFF"/>
                </a:solidFill>
                <a:latin typeface="Calibri"/>
                <a:cs typeface="Calibri"/>
              </a:rPr>
              <a:t> 9911001358</a:t>
            </a:r>
            <a:endParaRPr sz="1800" dirty="0">
              <a:latin typeface="Calibri"/>
              <a:cs typeface="Calibri"/>
            </a:endParaRPr>
          </a:p>
          <a:p>
            <a:pPr marL="12700">
              <a:lnSpc>
                <a:spcPct val="100000"/>
              </a:lnSpc>
              <a:spcBef>
                <a:spcPts val="5"/>
              </a:spcBef>
            </a:pPr>
            <a:r>
              <a:rPr sz="1800" b="1" dirty="0">
                <a:solidFill>
                  <a:srgbClr val="FFFFFF"/>
                </a:solidFill>
                <a:latin typeface="Calibri"/>
                <a:cs typeface="Calibri"/>
              </a:rPr>
              <a:t>+91</a:t>
            </a:r>
            <a:r>
              <a:rPr sz="1800" b="1" spc="-30" dirty="0">
                <a:solidFill>
                  <a:srgbClr val="FFFFFF"/>
                </a:solidFill>
                <a:latin typeface="Calibri"/>
                <a:cs typeface="Calibri"/>
              </a:rPr>
              <a:t> </a:t>
            </a:r>
            <a:r>
              <a:rPr lang="en-IN" b="1" spc="-10" dirty="0" smtClean="0">
                <a:solidFill>
                  <a:srgbClr val="FFFFFF"/>
                </a:solidFill>
                <a:latin typeface="Calibri"/>
                <a:cs typeface="Calibri"/>
              </a:rPr>
              <a:t>9748899923</a:t>
            </a:r>
          </a:p>
          <a:p>
            <a:pPr marL="12700">
              <a:lnSpc>
                <a:spcPct val="100000"/>
              </a:lnSpc>
              <a:spcBef>
                <a:spcPts val="5"/>
              </a:spcBef>
            </a:pPr>
            <a:r>
              <a:rPr lang="en-US" sz="1800" b="1" spc="-10" dirty="0" smtClean="0">
                <a:solidFill>
                  <a:srgbClr val="FFFFFF"/>
                </a:solidFill>
                <a:latin typeface="Calibri"/>
                <a:cs typeface="Calibri"/>
              </a:rPr>
              <a:t>+917048963989</a:t>
            </a:r>
            <a:endParaRPr sz="1800" dirty="0">
              <a:latin typeface="Calibri"/>
              <a:cs typeface="Calibri"/>
            </a:endParaRPr>
          </a:p>
        </p:txBody>
      </p:sp>
      <p:sp>
        <p:nvSpPr>
          <p:cNvPr id="9" name="object 9"/>
          <p:cNvSpPr txBox="1"/>
          <p:nvPr/>
        </p:nvSpPr>
        <p:spPr>
          <a:xfrm>
            <a:off x="4738678" y="4000504"/>
            <a:ext cx="2786082" cy="289823"/>
          </a:xfrm>
          <a:prstGeom prst="rect">
            <a:avLst/>
          </a:prstGeom>
        </p:spPr>
        <p:txBody>
          <a:bodyPr vert="horz" wrap="square" lIns="0" tIns="12700" rIns="0" bIns="0" rtlCol="0">
            <a:spAutoFit/>
          </a:bodyPr>
          <a:lstStyle/>
          <a:p>
            <a:pPr marL="12700">
              <a:lnSpc>
                <a:spcPct val="100000"/>
              </a:lnSpc>
              <a:spcBef>
                <a:spcPts val="100"/>
              </a:spcBef>
            </a:pPr>
            <a:r>
              <a:rPr lang="en-IN" b="1" spc="-10" dirty="0" smtClean="0">
                <a:solidFill>
                  <a:srgbClr val="FFFFFF"/>
                </a:solidFill>
                <a:latin typeface="Tahoma"/>
                <a:cs typeface="Tahoma"/>
                <a:hlinkClick r:id="rId3"/>
              </a:rPr>
              <a:t>info</a:t>
            </a:r>
            <a:r>
              <a:rPr sz="1800" b="1" spc="-10" smtClean="0">
                <a:solidFill>
                  <a:srgbClr val="FFFFFF"/>
                </a:solidFill>
                <a:latin typeface="Tahoma"/>
                <a:cs typeface="Tahoma"/>
                <a:hlinkClick r:id="rId3"/>
              </a:rPr>
              <a:t>@</a:t>
            </a:r>
            <a:r>
              <a:rPr lang="en-IN" sz="1800" b="1" spc="-10" dirty="0" err="1" smtClean="0">
                <a:solidFill>
                  <a:srgbClr val="FFFFFF"/>
                </a:solidFill>
                <a:latin typeface="Tahoma"/>
                <a:cs typeface="Tahoma"/>
                <a:hlinkClick r:id="rId3"/>
              </a:rPr>
              <a:t>technogenllc</a:t>
            </a:r>
            <a:r>
              <a:rPr sz="1800" b="1" spc="-10" smtClean="0">
                <a:solidFill>
                  <a:srgbClr val="FFFFFF"/>
                </a:solidFill>
                <a:latin typeface="Tahoma"/>
                <a:cs typeface="Tahoma"/>
                <a:hlinkClick r:id="rId3"/>
              </a:rPr>
              <a:t>.com</a:t>
            </a:r>
            <a:endParaRPr sz="1800" dirty="0">
              <a:latin typeface="Tahoma"/>
              <a:cs typeface="Tahoma"/>
            </a:endParaRPr>
          </a:p>
        </p:txBody>
      </p:sp>
      <p:pic>
        <p:nvPicPr>
          <p:cNvPr id="3074" name="Picture 2"/>
          <p:cNvPicPr>
            <a:picLocks noChangeAspect="1" noChangeArrowheads="1"/>
          </p:cNvPicPr>
          <p:nvPr/>
        </p:nvPicPr>
        <p:blipFill>
          <a:blip r:embed="rId4"/>
          <a:srcRect/>
          <a:stretch>
            <a:fillRect/>
          </a:stretch>
        </p:blipFill>
        <p:spPr bwMode="auto">
          <a:xfrm>
            <a:off x="3505200" y="1066800"/>
            <a:ext cx="4876800" cy="1524000"/>
          </a:xfrm>
          <a:prstGeom prst="rect">
            <a:avLst/>
          </a:prstGeom>
          <a:noFill/>
          <a:ln w="9525">
            <a:noFill/>
            <a:miter lim="800000"/>
            <a:headEnd/>
            <a:tailEnd/>
          </a:ln>
          <a:effectLst/>
        </p:spPr>
      </p:pic>
      <p:pic>
        <p:nvPicPr>
          <p:cNvPr id="11" name="Picture 2"/>
          <p:cNvPicPr>
            <a:picLocks noChangeAspect="1" noChangeArrowheads="1"/>
          </p:cNvPicPr>
          <p:nvPr/>
        </p:nvPicPr>
        <p:blipFill>
          <a:blip r:embed="rId5" cstate="print"/>
          <a:srcRect/>
          <a:stretch>
            <a:fillRect/>
          </a:stretch>
        </p:blipFill>
        <p:spPr bwMode="auto">
          <a:xfrm>
            <a:off x="304800" y="228600"/>
            <a:ext cx="729666" cy="488676"/>
          </a:xfrm>
          <a:prstGeom prst="rect">
            <a:avLst/>
          </a:prstGeom>
          <a:noFill/>
          <a:ln w="9525">
            <a:noFill/>
            <a:miter lim="800000"/>
            <a:headEnd/>
            <a:tailEnd/>
          </a:ln>
          <a:effectLst/>
        </p:spPr>
      </p:pic>
      <p:sp>
        <p:nvSpPr>
          <p:cNvPr id="12" name="object 10"/>
          <p:cNvSpPr txBox="1"/>
          <p:nvPr/>
        </p:nvSpPr>
        <p:spPr>
          <a:xfrm>
            <a:off x="7806214" y="3849486"/>
            <a:ext cx="2861818" cy="579646"/>
          </a:xfrm>
          <a:prstGeom prst="rect">
            <a:avLst/>
          </a:prstGeom>
        </p:spPr>
        <p:txBody>
          <a:bodyPr vert="horz" wrap="square" lIns="0" tIns="12700" rIns="0" bIns="0" rtlCol="0">
            <a:spAutoFit/>
          </a:bodyPr>
          <a:lstStyle/>
          <a:p>
            <a:pPr marL="12700" marR="5080">
              <a:lnSpc>
                <a:spcPct val="100000"/>
              </a:lnSpc>
              <a:spcBef>
                <a:spcPts val="100"/>
              </a:spcBef>
            </a:pPr>
            <a:r>
              <a:rPr lang="en-US" b="1" dirty="0" smtClean="0">
                <a:solidFill>
                  <a:srgbClr val="FFFFFF"/>
                </a:solidFill>
                <a:latin typeface="Calibri"/>
                <a:cs typeface="Calibri"/>
              </a:rPr>
              <a:t>17004 LLANO ST SANTA FE, </a:t>
            </a:r>
          </a:p>
          <a:p>
            <a:pPr marL="12700" marR="5080">
              <a:lnSpc>
                <a:spcPct val="100000"/>
              </a:lnSpc>
              <a:spcBef>
                <a:spcPts val="100"/>
              </a:spcBef>
            </a:pPr>
            <a:r>
              <a:rPr lang="en-US" b="1" dirty="0" smtClean="0">
                <a:solidFill>
                  <a:srgbClr val="FFFFFF"/>
                </a:solidFill>
                <a:latin typeface="Calibri"/>
                <a:cs typeface="Calibri"/>
              </a:rPr>
              <a:t>NM 87110 New Mexico</a:t>
            </a:r>
            <a:endParaRPr dirty="0">
              <a:latin typeface="Calibri"/>
              <a:cs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0" y="1828800"/>
            <a:ext cx="10972800" cy="646331"/>
          </a:xfrm>
          <a:prstGeom prst="rect">
            <a:avLst/>
          </a:prstGeom>
        </p:spPr>
        <p:txBody>
          <a:bodyPr wrap="square">
            <a:spAutoFit/>
          </a:bodyPr>
          <a:lstStyle/>
          <a:p>
            <a:r>
              <a:rPr lang="en-US" dirty="0" smtClean="0">
                <a:latin typeface="+mj-lt"/>
              </a:rPr>
              <a:t>Our mission is to have the most committed and skilled workforce in the industry in order to pioneer the highest level of customer satisfaction.</a:t>
            </a:r>
            <a:endParaRPr lang="en-US" dirty="0">
              <a:latin typeface="+mj-lt"/>
            </a:endParaRPr>
          </a:p>
        </p:txBody>
      </p:sp>
      <p:sp>
        <p:nvSpPr>
          <p:cNvPr id="7" name="Rectangle 6"/>
          <p:cNvSpPr/>
          <p:nvPr/>
        </p:nvSpPr>
        <p:spPr>
          <a:xfrm>
            <a:off x="838200" y="3657600"/>
            <a:ext cx="10287000" cy="646331"/>
          </a:xfrm>
          <a:prstGeom prst="rect">
            <a:avLst/>
          </a:prstGeom>
        </p:spPr>
        <p:txBody>
          <a:bodyPr wrap="square">
            <a:spAutoFit/>
          </a:bodyPr>
          <a:lstStyle/>
          <a:p>
            <a:pPr marL="12700">
              <a:lnSpc>
                <a:spcPct val="100000"/>
              </a:lnSpc>
              <a:spcBef>
                <a:spcPts val="100"/>
              </a:spcBef>
            </a:pPr>
            <a:r>
              <a:rPr lang="en-US" sz="1800" spc="-65" dirty="0" smtClean="0">
                <a:solidFill>
                  <a:schemeClr val="tx1"/>
                </a:solidFill>
                <a:latin typeface="+mj-lt"/>
                <a:cs typeface="Calibri"/>
              </a:rPr>
              <a:t>Our vision is </a:t>
            </a:r>
            <a:r>
              <a:rPr lang="en-US" spc="-65" dirty="0" smtClean="0">
                <a:solidFill>
                  <a:schemeClr val="tx1"/>
                </a:solidFill>
                <a:latin typeface="+mj-lt"/>
                <a:cs typeface="Calibri"/>
              </a:rPr>
              <a:t>t</a:t>
            </a:r>
            <a:r>
              <a:rPr lang="en-US" sz="1800" spc="-65" dirty="0" smtClean="0">
                <a:solidFill>
                  <a:schemeClr val="tx1"/>
                </a:solidFill>
                <a:latin typeface="+mj-lt"/>
                <a:cs typeface="Calibri"/>
              </a:rPr>
              <a:t>o</a:t>
            </a:r>
            <a:r>
              <a:rPr lang="en-US" sz="1800" spc="-40" dirty="0" smtClean="0">
                <a:solidFill>
                  <a:schemeClr val="tx1"/>
                </a:solidFill>
                <a:latin typeface="+mj-lt"/>
                <a:cs typeface="Calibri"/>
              </a:rPr>
              <a:t> </a:t>
            </a:r>
            <a:r>
              <a:rPr lang="en-US" sz="1800" dirty="0" smtClean="0">
                <a:solidFill>
                  <a:schemeClr val="tx1"/>
                </a:solidFill>
                <a:latin typeface="+mj-lt"/>
                <a:cs typeface="Calibri"/>
              </a:rPr>
              <a:t>be one of</a:t>
            </a:r>
            <a:r>
              <a:rPr lang="en-US" sz="1800" spc="-50" dirty="0" smtClean="0">
                <a:solidFill>
                  <a:schemeClr val="tx1"/>
                </a:solidFill>
                <a:latin typeface="+mj-lt"/>
                <a:cs typeface="Calibri"/>
              </a:rPr>
              <a:t> </a:t>
            </a:r>
            <a:r>
              <a:rPr lang="en-US" sz="1800" dirty="0" smtClean="0">
                <a:solidFill>
                  <a:schemeClr val="tx1"/>
                </a:solidFill>
                <a:latin typeface="+mj-lt"/>
                <a:cs typeface="Calibri"/>
              </a:rPr>
              <a:t>the</a:t>
            </a:r>
            <a:r>
              <a:rPr lang="en-US" sz="1800" spc="-45" dirty="0" smtClean="0">
                <a:solidFill>
                  <a:schemeClr val="tx1"/>
                </a:solidFill>
                <a:latin typeface="+mj-lt"/>
                <a:cs typeface="Calibri"/>
              </a:rPr>
              <a:t> </a:t>
            </a:r>
            <a:r>
              <a:rPr lang="en-US" sz="1800" dirty="0" smtClean="0">
                <a:solidFill>
                  <a:schemeClr val="tx1"/>
                </a:solidFill>
                <a:latin typeface="+mj-lt"/>
                <a:cs typeface="Calibri"/>
              </a:rPr>
              <a:t>market</a:t>
            </a:r>
            <a:r>
              <a:rPr lang="en-US" sz="1800" spc="-45" dirty="0" smtClean="0">
                <a:solidFill>
                  <a:schemeClr val="tx1"/>
                </a:solidFill>
                <a:latin typeface="+mj-lt"/>
                <a:cs typeface="Calibri"/>
              </a:rPr>
              <a:t> </a:t>
            </a:r>
            <a:r>
              <a:rPr lang="en-US" sz="1800" dirty="0" smtClean="0">
                <a:solidFill>
                  <a:schemeClr val="tx1"/>
                </a:solidFill>
                <a:latin typeface="+mj-lt"/>
                <a:cs typeface="Calibri"/>
              </a:rPr>
              <a:t>leader</a:t>
            </a:r>
            <a:r>
              <a:rPr lang="en-US" sz="1800" spc="-45" dirty="0" smtClean="0">
                <a:solidFill>
                  <a:schemeClr val="tx1"/>
                </a:solidFill>
                <a:latin typeface="+mj-lt"/>
                <a:cs typeface="Calibri"/>
              </a:rPr>
              <a:t> </a:t>
            </a:r>
            <a:r>
              <a:rPr lang="en-US" sz="1800" dirty="0" smtClean="0">
                <a:solidFill>
                  <a:schemeClr val="tx1"/>
                </a:solidFill>
                <a:latin typeface="+mj-lt"/>
                <a:cs typeface="Calibri"/>
              </a:rPr>
              <a:t>in</a:t>
            </a:r>
            <a:r>
              <a:rPr lang="en-US" sz="1800" spc="-35" dirty="0" smtClean="0">
                <a:solidFill>
                  <a:schemeClr val="tx1"/>
                </a:solidFill>
                <a:latin typeface="+mj-lt"/>
                <a:cs typeface="Calibri"/>
              </a:rPr>
              <a:t> </a:t>
            </a:r>
            <a:r>
              <a:rPr lang="en-US" sz="1800" dirty="0" smtClean="0">
                <a:solidFill>
                  <a:schemeClr val="tx1"/>
                </a:solidFill>
                <a:latin typeface="+mj-lt"/>
                <a:cs typeface="Calibri"/>
              </a:rPr>
              <a:t>providing</a:t>
            </a:r>
            <a:r>
              <a:rPr lang="en-US" sz="1800" spc="-25" dirty="0" smtClean="0">
                <a:solidFill>
                  <a:schemeClr val="tx1"/>
                </a:solidFill>
                <a:latin typeface="+mj-lt"/>
                <a:cs typeface="Calibri"/>
              </a:rPr>
              <a:t> quality </a:t>
            </a:r>
            <a:r>
              <a:rPr lang="en-US" sz="1800" spc="-10" dirty="0" smtClean="0">
                <a:solidFill>
                  <a:schemeClr val="tx1"/>
                </a:solidFill>
                <a:latin typeface="+mj-lt"/>
                <a:cs typeface="Calibri"/>
              </a:rPr>
              <a:t>BPO-</a:t>
            </a:r>
            <a:r>
              <a:rPr lang="en-US" sz="1800" dirty="0" smtClean="0">
                <a:solidFill>
                  <a:schemeClr val="tx1"/>
                </a:solidFill>
                <a:latin typeface="+mj-lt"/>
                <a:cs typeface="Calibri"/>
              </a:rPr>
              <a:t>enabled</a:t>
            </a:r>
            <a:r>
              <a:rPr lang="en-US" sz="1800" spc="-50" dirty="0" smtClean="0">
                <a:solidFill>
                  <a:schemeClr val="tx1"/>
                </a:solidFill>
                <a:latin typeface="+mj-lt"/>
                <a:cs typeface="Calibri"/>
              </a:rPr>
              <a:t> </a:t>
            </a:r>
            <a:r>
              <a:rPr lang="en-US" sz="1800" dirty="0" smtClean="0">
                <a:solidFill>
                  <a:schemeClr val="tx1"/>
                </a:solidFill>
                <a:latin typeface="+mj-lt"/>
                <a:cs typeface="Calibri"/>
              </a:rPr>
              <a:t>services</a:t>
            </a:r>
            <a:r>
              <a:rPr lang="en-US" sz="1800" spc="-45" dirty="0" smtClean="0">
                <a:solidFill>
                  <a:schemeClr val="tx1"/>
                </a:solidFill>
                <a:latin typeface="+mj-lt"/>
                <a:cs typeface="Calibri"/>
              </a:rPr>
              <a:t> </a:t>
            </a:r>
            <a:r>
              <a:rPr lang="en-US" sz="1800" dirty="0" smtClean="0">
                <a:solidFill>
                  <a:schemeClr val="tx1"/>
                </a:solidFill>
                <a:latin typeface="+mj-lt"/>
                <a:cs typeface="Calibri"/>
              </a:rPr>
              <a:t>to our domestic and</a:t>
            </a:r>
            <a:r>
              <a:rPr lang="en-US" sz="1800" spc="-50" dirty="0" smtClean="0">
                <a:solidFill>
                  <a:schemeClr val="tx1"/>
                </a:solidFill>
                <a:latin typeface="+mj-lt"/>
                <a:cs typeface="Calibri"/>
              </a:rPr>
              <a:t> </a:t>
            </a:r>
            <a:r>
              <a:rPr lang="en-US" sz="1800" dirty="0" smtClean="0">
                <a:solidFill>
                  <a:schemeClr val="tx1"/>
                </a:solidFill>
                <a:latin typeface="+mj-lt"/>
                <a:cs typeface="Calibri"/>
              </a:rPr>
              <a:t>Global</a:t>
            </a:r>
            <a:r>
              <a:rPr lang="en-US" sz="1800" spc="-30" dirty="0" smtClean="0">
                <a:solidFill>
                  <a:schemeClr val="tx1"/>
                </a:solidFill>
                <a:latin typeface="+mj-lt"/>
                <a:cs typeface="Calibri"/>
              </a:rPr>
              <a:t> </a:t>
            </a:r>
            <a:r>
              <a:rPr lang="en-US" sz="1800" spc="-10" dirty="0" smtClean="0">
                <a:solidFill>
                  <a:schemeClr val="tx1"/>
                </a:solidFill>
                <a:latin typeface="+mj-lt"/>
                <a:cs typeface="Calibri"/>
              </a:rPr>
              <a:t>Clients</a:t>
            </a:r>
            <a:endParaRPr lang="en-US" dirty="0">
              <a:solidFill>
                <a:schemeClr val="tx1"/>
              </a:solidFill>
              <a:latin typeface="+mj-lt"/>
            </a:endParaRPr>
          </a:p>
        </p:txBody>
      </p:sp>
      <p:sp>
        <p:nvSpPr>
          <p:cNvPr id="9" name="Rectangle 8"/>
          <p:cNvSpPr/>
          <p:nvPr/>
        </p:nvSpPr>
        <p:spPr>
          <a:xfrm>
            <a:off x="762000" y="5248870"/>
            <a:ext cx="10668000" cy="923330"/>
          </a:xfrm>
          <a:prstGeom prst="rect">
            <a:avLst/>
          </a:prstGeom>
        </p:spPr>
        <p:txBody>
          <a:bodyPr wrap="square">
            <a:spAutoFit/>
          </a:bodyPr>
          <a:lstStyle/>
          <a:p>
            <a:r>
              <a:rPr lang="en-US" dirty="0" smtClean="0">
                <a:latin typeface="+mj-lt"/>
              </a:rPr>
              <a:t>We shall strive towards achieving total customer satisfaction by rendering reliable IT-enabled services on time and within the budgeted cost. We shall accomplish this by continually improving our best practices in business process management procedures through periodic review of our defined objectives.</a:t>
            </a:r>
            <a:endParaRPr lang="en-US" dirty="0">
              <a:latin typeface="+mj-lt"/>
            </a:endParaRPr>
          </a:p>
        </p:txBody>
      </p:sp>
      <p:pic>
        <p:nvPicPr>
          <p:cNvPr id="10" name="Picture 2"/>
          <p:cNvPicPr>
            <a:picLocks noChangeAspect="1" noChangeArrowheads="1"/>
          </p:cNvPicPr>
          <p:nvPr/>
        </p:nvPicPr>
        <p:blipFill>
          <a:blip r:embed="rId2" cstate="print"/>
          <a:srcRect/>
          <a:stretch>
            <a:fillRect/>
          </a:stretch>
        </p:blipFill>
        <p:spPr bwMode="auto">
          <a:xfrm>
            <a:off x="304800" y="228600"/>
            <a:ext cx="729666" cy="488676"/>
          </a:xfrm>
          <a:prstGeom prst="rect">
            <a:avLst/>
          </a:prstGeom>
          <a:noFill/>
          <a:ln w="9525">
            <a:noFill/>
            <a:miter lim="800000"/>
            <a:headEnd/>
            <a:tailEnd/>
          </a:ln>
          <a:effectLst/>
        </p:spPr>
      </p:pic>
      <p:grpSp>
        <p:nvGrpSpPr>
          <p:cNvPr id="12" name="Group 11"/>
          <p:cNvGrpSpPr/>
          <p:nvPr/>
        </p:nvGrpSpPr>
        <p:grpSpPr>
          <a:xfrm>
            <a:off x="4343400" y="571480"/>
            <a:ext cx="2667000" cy="4567881"/>
            <a:chOff x="4343400" y="571480"/>
            <a:chExt cx="2667000" cy="4567881"/>
          </a:xfrm>
        </p:grpSpPr>
        <p:pic>
          <p:nvPicPr>
            <p:cNvPr id="4098" name="Picture 2"/>
            <p:cNvPicPr>
              <a:picLocks noChangeAspect="1" noChangeArrowheads="1"/>
            </p:cNvPicPr>
            <p:nvPr/>
          </p:nvPicPr>
          <p:blipFill>
            <a:blip r:embed="rId3"/>
            <a:srcRect/>
            <a:stretch>
              <a:fillRect/>
            </a:stretch>
          </p:blipFill>
          <p:spPr bwMode="auto">
            <a:xfrm>
              <a:off x="4343400" y="2286000"/>
              <a:ext cx="2638425" cy="1219200"/>
            </a:xfrm>
            <a:prstGeom prst="rect">
              <a:avLst/>
            </a:prstGeom>
            <a:noFill/>
            <a:ln w="9525">
              <a:noFill/>
              <a:miter lim="800000"/>
              <a:headEnd/>
              <a:tailEnd/>
            </a:ln>
            <a:effectLst/>
          </p:spPr>
        </p:pic>
        <p:pic>
          <p:nvPicPr>
            <p:cNvPr id="8" name="Picture 6"/>
            <p:cNvPicPr>
              <a:picLocks noChangeAspect="1" noChangeArrowheads="1"/>
            </p:cNvPicPr>
            <p:nvPr/>
          </p:nvPicPr>
          <p:blipFill>
            <a:blip r:embed="rId4"/>
            <a:srcRect/>
            <a:stretch>
              <a:fillRect/>
            </a:stretch>
          </p:blipFill>
          <p:spPr bwMode="auto">
            <a:xfrm>
              <a:off x="4572000" y="4114800"/>
              <a:ext cx="2438400" cy="1024561"/>
            </a:xfrm>
            <a:prstGeom prst="rect">
              <a:avLst/>
            </a:prstGeom>
            <a:noFill/>
            <a:ln w="9525">
              <a:noFill/>
              <a:miter lim="800000"/>
              <a:headEnd/>
              <a:tailEnd/>
            </a:ln>
            <a:effectLst/>
          </p:spPr>
        </p:pic>
        <p:pic>
          <p:nvPicPr>
            <p:cNvPr id="1026" name="Picture 2"/>
            <p:cNvPicPr>
              <a:picLocks noChangeAspect="1" noChangeArrowheads="1"/>
            </p:cNvPicPr>
            <p:nvPr/>
          </p:nvPicPr>
          <p:blipFill>
            <a:blip r:embed="rId5" cstate="print"/>
            <a:srcRect/>
            <a:stretch>
              <a:fillRect/>
            </a:stretch>
          </p:blipFill>
          <p:spPr bwMode="auto">
            <a:xfrm>
              <a:off x="4595802" y="571480"/>
              <a:ext cx="1928826" cy="1249526"/>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Leadership</a:t>
            </a:r>
            <a:br>
              <a:rPr lang="en-US" dirty="0" smtClean="0"/>
            </a:br>
            <a:r>
              <a:rPr lang="en-US" b="1" dirty="0" smtClean="0"/>
              <a:t> </a:t>
            </a:r>
            <a:r>
              <a:rPr lang="en-US" sz="1800" b="1" dirty="0" smtClean="0"/>
              <a:t>Techno Gen LLP is proud to introduce the leaders that are best fit in the BPO industries and offers well fitted solutions.</a:t>
            </a:r>
            <a:endParaRPr lang="en-US" sz="1800" b="1" dirty="0"/>
          </a:p>
        </p:txBody>
      </p:sp>
      <p:pic>
        <p:nvPicPr>
          <p:cNvPr id="5122" name="Picture 2"/>
          <p:cNvPicPr>
            <a:picLocks noGrp="1" noChangeAspect="1" noChangeArrowheads="1"/>
          </p:cNvPicPr>
          <p:nvPr>
            <p:ph idx="1"/>
          </p:nvPr>
        </p:nvPicPr>
        <p:blipFill>
          <a:blip r:embed="rId2"/>
          <a:srcRect/>
          <a:stretch>
            <a:fillRect/>
          </a:stretch>
        </p:blipFill>
        <p:spPr bwMode="auto">
          <a:xfrm>
            <a:off x="7696200" y="2286000"/>
            <a:ext cx="2758620" cy="32004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123" name="Picture 3"/>
          <p:cNvPicPr>
            <a:picLocks noChangeAspect="1" noChangeArrowheads="1"/>
          </p:cNvPicPr>
          <p:nvPr/>
        </p:nvPicPr>
        <p:blipFill>
          <a:blip r:embed="rId3"/>
          <a:srcRect/>
          <a:stretch>
            <a:fillRect/>
          </a:stretch>
        </p:blipFill>
        <p:spPr bwMode="auto">
          <a:xfrm>
            <a:off x="1905000" y="2286000"/>
            <a:ext cx="2971800" cy="32464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aphicFrame>
        <p:nvGraphicFramePr>
          <p:cNvPr id="7" name="Table 6"/>
          <p:cNvGraphicFramePr>
            <a:graphicFrameLocks noGrp="1"/>
          </p:cNvGraphicFramePr>
          <p:nvPr>
            <p:extLst>
              <p:ext uri="{D42A27DB-BD31-4B8C-83A1-F6EECF244321}">
                <p14:modId xmlns:p14="http://schemas.microsoft.com/office/powerpoint/2010/main" xmlns="" val="46118760"/>
              </p:ext>
            </p:extLst>
          </p:nvPr>
        </p:nvGraphicFramePr>
        <p:xfrm>
          <a:off x="1752600" y="5638800"/>
          <a:ext cx="3200400" cy="640080"/>
        </p:xfrm>
        <a:graphic>
          <a:graphicData uri="http://schemas.openxmlformats.org/drawingml/2006/table">
            <a:tbl>
              <a:tblPr firstRow="1" bandRow="1">
                <a:tableStyleId>{5C22544A-7EE6-4342-B048-85BDC9FD1C3A}</a:tableStyleId>
              </a:tblPr>
              <a:tblGrid>
                <a:gridCol w="3200400"/>
              </a:tblGrid>
              <a:tr h="370840">
                <a:tc>
                  <a:txBody>
                    <a:bodyPr/>
                    <a:lstStyle/>
                    <a:p>
                      <a:pPr algn="ctr"/>
                      <a:r>
                        <a:rPr lang="en-IN" dirty="0" smtClean="0"/>
                        <a:t>Mr. Durgesh Kumar Gupta</a:t>
                      </a:r>
                    </a:p>
                    <a:p>
                      <a:pPr algn="ctr"/>
                      <a:r>
                        <a:rPr lang="en-US" dirty="0" smtClean="0"/>
                        <a:t>Director Operations</a:t>
                      </a:r>
                      <a:endParaRPr lang="en-IN" dirty="0" smtClean="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xmlns="" val="3470158529"/>
              </p:ext>
            </p:extLst>
          </p:nvPr>
        </p:nvGraphicFramePr>
        <p:xfrm>
          <a:off x="7772400" y="5638800"/>
          <a:ext cx="2971800" cy="640080"/>
        </p:xfrm>
        <a:graphic>
          <a:graphicData uri="http://schemas.openxmlformats.org/drawingml/2006/table">
            <a:tbl>
              <a:tblPr firstRow="1" bandRow="1">
                <a:tableStyleId>{5C22544A-7EE6-4342-B048-85BDC9FD1C3A}</a:tableStyleId>
              </a:tblPr>
              <a:tblGrid>
                <a:gridCol w="2971800"/>
              </a:tblGrid>
              <a:tr h="370840">
                <a:tc>
                  <a:txBody>
                    <a:bodyPr/>
                    <a:lstStyle/>
                    <a:p>
                      <a:pPr algn="ctr"/>
                      <a:r>
                        <a:rPr lang="en-IN" dirty="0" smtClean="0"/>
                        <a:t>Mr.  Sonu Kumar</a:t>
                      </a:r>
                    </a:p>
                    <a:p>
                      <a:pPr algn="ctr"/>
                      <a:r>
                        <a:rPr lang="en-US" dirty="0" smtClean="0"/>
                        <a:t>Director Finance</a:t>
                      </a:r>
                      <a:endParaRPr lang="en-IN" dirty="0" smtClean="0"/>
                    </a:p>
                  </a:txBody>
                  <a:tcPr/>
                </a:tc>
              </a:tr>
            </a:tbl>
          </a:graphicData>
        </a:graphic>
      </p:graphicFrame>
      <p:pic>
        <p:nvPicPr>
          <p:cNvPr id="10" name="Picture 2"/>
          <p:cNvPicPr>
            <a:picLocks noChangeAspect="1" noChangeArrowheads="1"/>
          </p:cNvPicPr>
          <p:nvPr/>
        </p:nvPicPr>
        <p:blipFill>
          <a:blip r:embed="rId4" cstate="print"/>
          <a:srcRect/>
          <a:stretch>
            <a:fillRect/>
          </a:stretch>
        </p:blipFill>
        <p:spPr bwMode="auto">
          <a:xfrm>
            <a:off x="304800" y="228600"/>
            <a:ext cx="729666" cy="4886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10972800" cy="5181600"/>
          </a:xfrm>
        </p:spPr>
        <p:txBody>
          <a:bodyPr>
            <a:normAutofit/>
          </a:bodyPr>
          <a:lstStyle/>
          <a:p>
            <a:pPr algn="ctr">
              <a:buNone/>
            </a:pPr>
            <a:r>
              <a:rPr lang="en-US" sz="2900" b="1" dirty="0" smtClean="0">
                <a:solidFill>
                  <a:schemeClr val="accent1">
                    <a:lumMod val="75000"/>
                  </a:schemeClr>
                </a:solidFill>
              </a:rPr>
              <a:t>            Durgesh Kumar Gupta</a:t>
            </a:r>
          </a:p>
          <a:p>
            <a:pPr algn="ctr">
              <a:buNone/>
            </a:pPr>
            <a:r>
              <a:rPr lang="en-US" sz="1800" dirty="0" smtClean="0"/>
              <a:t>                   Designation : Director  Operations</a:t>
            </a:r>
          </a:p>
          <a:p>
            <a:pPr>
              <a:buNone/>
            </a:pPr>
            <a:endParaRPr lang="en-US" sz="1700" dirty="0" smtClean="0"/>
          </a:p>
          <a:p>
            <a:pPr>
              <a:buNone/>
            </a:pPr>
            <a:r>
              <a:rPr lang="en-US" sz="1700" dirty="0" smtClean="0"/>
              <a:t>Overview:</a:t>
            </a:r>
          </a:p>
          <a:p>
            <a:pPr>
              <a:buNone/>
            </a:pPr>
            <a:endParaRPr lang="en-US" sz="1700" dirty="0" smtClean="0"/>
          </a:p>
          <a:p>
            <a:pPr>
              <a:buFont typeface="Arial" pitchFamily="34" charset="0"/>
              <a:buChar char="•"/>
            </a:pPr>
            <a:r>
              <a:rPr lang="en-US" sz="1700" dirty="0" smtClean="0"/>
              <a:t> Dedicated and enthusiastic, this roll-up-your-sleeves executive has expertise creating and leading effective support teams across a range of industries, including gaming, banking, telecom and retail.</a:t>
            </a:r>
          </a:p>
          <a:p>
            <a:pPr>
              <a:buNone/>
            </a:pPr>
            <a:endParaRPr lang="en-US" sz="1700" dirty="0" smtClean="0"/>
          </a:p>
          <a:p>
            <a:pPr>
              <a:buFont typeface="Arial" pitchFamily="34" charset="0"/>
              <a:buChar char="•"/>
            </a:pPr>
            <a:r>
              <a:rPr lang="en-US" sz="1700" dirty="0" smtClean="0"/>
              <a:t> Have always demonstrated the ability to instill a common vision and develop a dynamic team based on trust and mutual respect.</a:t>
            </a:r>
          </a:p>
          <a:p>
            <a:endParaRPr lang="en-US" sz="1700" dirty="0" smtClean="0"/>
          </a:p>
          <a:p>
            <a:pPr>
              <a:buFont typeface="Arial" pitchFamily="34" charset="0"/>
              <a:buChar char="•"/>
            </a:pPr>
            <a:r>
              <a:rPr lang="en-US" sz="1700" dirty="0" smtClean="0"/>
              <a:t> Able to see the big picture, predict how it will unfold and take action to achieve corporate goals.</a:t>
            </a:r>
          </a:p>
          <a:p>
            <a:endParaRPr lang="en-US" sz="1700" dirty="0" smtClean="0"/>
          </a:p>
          <a:p>
            <a:pPr>
              <a:buFont typeface="Arial" pitchFamily="34" charset="0"/>
              <a:buChar char="•"/>
            </a:pPr>
            <a:r>
              <a:rPr lang="en-US" sz="1700" dirty="0" smtClean="0"/>
              <a:t> Worked with iEnergizer on multiple international projects spread across verticals like CreditOne Bank, DSW and Electronic Art(EA) and domestic projects like  AirCel,  RBL Bank, ClixCapital and Hero Fincorp.</a:t>
            </a:r>
          </a:p>
          <a:p>
            <a:pPr>
              <a:buNone/>
            </a:pPr>
            <a:endParaRPr lang="en-US" dirty="0"/>
          </a:p>
        </p:txBody>
      </p:sp>
      <p:pic>
        <p:nvPicPr>
          <p:cNvPr id="5" name="Picture 2"/>
          <p:cNvPicPr>
            <a:picLocks noChangeAspect="1" noChangeArrowheads="1"/>
          </p:cNvPicPr>
          <p:nvPr/>
        </p:nvPicPr>
        <p:blipFill>
          <a:blip r:embed="rId2" cstate="print"/>
          <a:srcRect/>
          <a:stretch>
            <a:fillRect/>
          </a:stretch>
        </p:blipFill>
        <p:spPr bwMode="auto">
          <a:xfrm>
            <a:off x="304800" y="228600"/>
            <a:ext cx="729666" cy="4886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252622" y="1447800"/>
            <a:ext cx="4824578" cy="430887"/>
          </a:xfrm>
        </p:spPr>
        <p:txBody>
          <a:bodyPr>
            <a:normAutofit fontScale="90000"/>
          </a:bodyPr>
          <a:lstStyle/>
          <a:p>
            <a:pPr algn="ctr"/>
            <a:r>
              <a:rPr lang="en-US" dirty="0" smtClean="0">
                <a:solidFill>
                  <a:schemeClr val="accent1">
                    <a:lumMod val="75000"/>
                  </a:schemeClr>
                </a:solidFill>
              </a:rPr>
              <a:t>Specialties</a:t>
            </a:r>
            <a:endParaRPr lang="en-US" dirty="0">
              <a:solidFill>
                <a:schemeClr val="accent1">
                  <a:lumMod val="75000"/>
                </a:schemeClr>
              </a:solidFill>
            </a:endParaRPr>
          </a:p>
        </p:txBody>
      </p:sp>
      <p:sp>
        <p:nvSpPr>
          <p:cNvPr id="3" name="Text Placeholder 2"/>
          <p:cNvSpPr>
            <a:spLocks noGrp="1"/>
          </p:cNvSpPr>
          <p:nvPr>
            <p:ph idx="1"/>
          </p:nvPr>
        </p:nvSpPr>
        <p:spPr>
          <a:xfrm>
            <a:off x="978509" y="2133600"/>
            <a:ext cx="10603891" cy="4191000"/>
          </a:xfrm>
        </p:spPr>
        <p:txBody>
          <a:bodyPr>
            <a:noAutofit/>
          </a:bodyPr>
          <a:lstStyle/>
          <a:p>
            <a:pPr algn="l">
              <a:lnSpc>
                <a:spcPct val="200000"/>
              </a:lnSpc>
              <a:buFont typeface="Arial" pitchFamily="34" charset="0"/>
              <a:buChar char="•"/>
            </a:pPr>
            <a:r>
              <a:rPr lang="en-US" sz="1800" b="0" dirty="0" smtClean="0"/>
              <a:t> Customer Experience, Strategy and Implementation, Operations Management, Delivery.</a:t>
            </a:r>
          </a:p>
          <a:p>
            <a:pPr algn="l">
              <a:lnSpc>
                <a:spcPct val="200000"/>
              </a:lnSpc>
              <a:buFont typeface="Arial" pitchFamily="34" charset="0"/>
              <a:buChar char="•"/>
            </a:pPr>
            <a:r>
              <a:rPr lang="en-US" sz="1800" b="0" dirty="0" smtClean="0"/>
              <a:t> CRM, KPI Management.</a:t>
            </a:r>
          </a:p>
          <a:p>
            <a:pPr algn="l">
              <a:lnSpc>
                <a:spcPct val="200000"/>
              </a:lnSpc>
              <a:buFont typeface="Arial" pitchFamily="34" charset="0"/>
              <a:buChar char="•"/>
            </a:pPr>
            <a:r>
              <a:rPr lang="en-US" sz="1800" dirty="0" smtClean="0"/>
              <a:t> </a:t>
            </a:r>
            <a:r>
              <a:rPr lang="en-US" sz="1800" b="0" dirty="0" smtClean="0"/>
              <a:t>Multi-Channel, Multi-Language Operations.</a:t>
            </a:r>
          </a:p>
          <a:p>
            <a:pPr algn="l">
              <a:lnSpc>
                <a:spcPct val="200000"/>
              </a:lnSpc>
              <a:buFont typeface="Arial" pitchFamily="34" charset="0"/>
              <a:buChar char="•"/>
            </a:pPr>
            <a:r>
              <a:rPr lang="en-US" sz="1800" b="0" dirty="0" smtClean="0"/>
              <a:t> Training &amp; Quality, Business Process Improvement, RFI, RFP and RFQ processes.</a:t>
            </a:r>
          </a:p>
          <a:p>
            <a:pPr algn="l">
              <a:lnSpc>
                <a:spcPct val="200000"/>
              </a:lnSpc>
              <a:buFont typeface="Arial" pitchFamily="34" charset="0"/>
              <a:buChar char="•"/>
            </a:pPr>
            <a:r>
              <a:rPr lang="en-US" sz="1800" b="0" dirty="0" smtClean="0"/>
              <a:t> People Management, Strong Team-building Skills, Employee Development, Mentoring and Coaching.</a:t>
            </a:r>
          </a:p>
          <a:p>
            <a:pPr algn="l">
              <a:lnSpc>
                <a:spcPct val="200000"/>
              </a:lnSpc>
              <a:buFont typeface="Arial" pitchFamily="34" charset="0"/>
              <a:buChar char="•"/>
            </a:pPr>
            <a:r>
              <a:rPr lang="en-US" sz="1800" b="0" dirty="0" smtClean="0"/>
              <a:t> Problem Solving, Breakthrough Thinking, Conflict Management, Best Practices Expertise.</a:t>
            </a:r>
            <a:endParaRPr lang="en-US" sz="1800" dirty="0"/>
          </a:p>
        </p:txBody>
      </p:sp>
      <p:pic>
        <p:nvPicPr>
          <p:cNvPr id="6" name="Picture 2"/>
          <p:cNvPicPr>
            <a:picLocks noChangeAspect="1" noChangeArrowheads="1"/>
          </p:cNvPicPr>
          <p:nvPr/>
        </p:nvPicPr>
        <p:blipFill>
          <a:blip r:embed="rId2" cstate="print"/>
          <a:srcRect/>
          <a:stretch>
            <a:fillRect/>
          </a:stretch>
        </p:blipFill>
        <p:spPr bwMode="auto">
          <a:xfrm>
            <a:off x="304800" y="228600"/>
            <a:ext cx="729666" cy="4886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685800" y="1295400"/>
            <a:ext cx="10591800" cy="5816977"/>
          </a:xfrm>
        </p:spPr>
        <p:txBody>
          <a:bodyPr>
            <a:normAutofit/>
          </a:bodyPr>
          <a:lstStyle/>
          <a:p>
            <a:r>
              <a:rPr lang="en-US" sz="1800" b="0" dirty="0" smtClean="0">
                <a:latin typeface="+mj-lt"/>
              </a:rPr>
              <a:t>Strategic thinker: Identify and see the relationship among key issues while understanding the bigger picture.</a:t>
            </a:r>
          </a:p>
          <a:p>
            <a:endParaRPr lang="en-US" sz="1800" b="0" dirty="0" smtClean="0">
              <a:latin typeface="+mj-lt"/>
            </a:endParaRPr>
          </a:p>
          <a:p>
            <a:pPr>
              <a:buFont typeface="Arial" pitchFamily="34" charset="0"/>
              <a:buChar char="•"/>
            </a:pPr>
            <a:r>
              <a:rPr lang="en-US" sz="1800" dirty="0" smtClean="0">
                <a:latin typeface="+mj-lt"/>
              </a:rPr>
              <a:t> </a:t>
            </a:r>
            <a:r>
              <a:rPr lang="en-US" sz="1800" b="0" dirty="0" smtClean="0">
                <a:latin typeface="+mj-lt"/>
              </a:rPr>
              <a:t>Forward thinker: Anticipate and plan on hand to deal with future events, trends, problems or opportunities.</a:t>
            </a:r>
            <a:r>
              <a:rPr lang="en-US" sz="1800" dirty="0" smtClean="0">
                <a:latin typeface="+mj-lt"/>
              </a:rPr>
              <a:t/>
            </a:r>
            <a:br>
              <a:rPr lang="en-US" sz="1800" dirty="0" smtClean="0">
                <a:latin typeface="+mj-lt"/>
              </a:rPr>
            </a:br>
            <a:endParaRPr lang="en-US" sz="1800" dirty="0" smtClean="0">
              <a:latin typeface="+mj-lt"/>
            </a:endParaRPr>
          </a:p>
          <a:p>
            <a:pPr>
              <a:buFont typeface="Arial" pitchFamily="34" charset="0"/>
              <a:buChar char="•"/>
            </a:pPr>
            <a:r>
              <a:rPr lang="en-US" sz="1800" dirty="0" smtClean="0">
                <a:latin typeface="+mj-lt"/>
              </a:rPr>
              <a:t> </a:t>
            </a:r>
            <a:r>
              <a:rPr lang="en-US" sz="1800" b="0" dirty="0" smtClean="0">
                <a:latin typeface="+mj-lt"/>
              </a:rPr>
              <a:t>Inquisitive: Investigate and ask relevant questions needed to get the whole picture then provide specific actionable recommendations for excellence.</a:t>
            </a:r>
            <a:r>
              <a:rPr lang="en-US" sz="1800" dirty="0" smtClean="0">
                <a:latin typeface="+mj-lt"/>
              </a:rPr>
              <a:t/>
            </a:r>
            <a:br>
              <a:rPr lang="en-US" sz="1800" dirty="0" smtClean="0">
                <a:latin typeface="+mj-lt"/>
              </a:rPr>
            </a:br>
            <a:endParaRPr lang="en-US" sz="1800" dirty="0" smtClean="0">
              <a:latin typeface="+mj-lt"/>
            </a:endParaRPr>
          </a:p>
          <a:p>
            <a:pPr>
              <a:buFont typeface="Arial" pitchFamily="34" charset="0"/>
              <a:buChar char="•"/>
            </a:pPr>
            <a:r>
              <a:rPr lang="en-US" sz="1800" b="0" dirty="0" smtClean="0">
                <a:latin typeface="+mj-lt"/>
              </a:rPr>
              <a:t> Team Player: Believe in encouraging team collaboration, work well with peers across multiple functions within the company - Promote enthusiasm, motivate relationship building.</a:t>
            </a:r>
            <a:r>
              <a:rPr lang="en-US" sz="1800" dirty="0" smtClean="0">
                <a:latin typeface="+mj-lt"/>
              </a:rPr>
              <a:t/>
            </a:r>
            <a:br>
              <a:rPr lang="en-US" sz="1800" dirty="0" smtClean="0">
                <a:latin typeface="+mj-lt"/>
              </a:rPr>
            </a:br>
            <a:endParaRPr lang="en-US" sz="1800" dirty="0" smtClean="0">
              <a:latin typeface="+mj-lt"/>
            </a:endParaRPr>
          </a:p>
          <a:p>
            <a:pPr>
              <a:buFont typeface="Arial" pitchFamily="34" charset="0"/>
              <a:buChar char="•"/>
            </a:pPr>
            <a:r>
              <a:rPr lang="en-US" sz="1800" dirty="0" smtClean="0">
                <a:latin typeface="+mj-lt"/>
              </a:rPr>
              <a:t> </a:t>
            </a:r>
            <a:r>
              <a:rPr lang="en-US" sz="1800" b="0" dirty="0" smtClean="0">
                <a:latin typeface="+mj-lt"/>
              </a:rPr>
              <a:t>High-energy, assertive and decisive person with strong interpersonal skills and can build rapport and trust quickly in order to form strong business partnerships.</a:t>
            </a:r>
            <a:r>
              <a:rPr lang="en-US" sz="1800" dirty="0" smtClean="0">
                <a:latin typeface="+mj-lt"/>
              </a:rPr>
              <a:t/>
            </a:r>
            <a:br>
              <a:rPr lang="en-US" sz="1800" dirty="0" smtClean="0">
                <a:latin typeface="+mj-lt"/>
              </a:rPr>
            </a:br>
            <a:endParaRPr lang="en-US" sz="1800" dirty="0" smtClean="0">
              <a:latin typeface="+mj-lt"/>
            </a:endParaRPr>
          </a:p>
          <a:p>
            <a:pPr>
              <a:buFont typeface="Arial" pitchFamily="34" charset="0"/>
              <a:buChar char="•"/>
            </a:pPr>
            <a:r>
              <a:rPr lang="en-US" sz="1800" b="0" dirty="0" smtClean="0">
                <a:latin typeface="+mj-lt"/>
              </a:rPr>
              <a:t> Creative: Ability to find out-of-the-box/non-traditional ways of problem solving and apply innovative thinking when approaching and defining solutions.</a:t>
            </a:r>
            <a:r>
              <a:rPr lang="en-US" sz="1800" dirty="0" smtClean="0">
                <a:latin typeface="+mj-lt"/>
              </a:rPr>
              <a:t/>
            </a:r>
            <a:br>
              <a:rPr lang="en-US" sz="1800" dirty="0" smtClean="0">
                <a:latin typeface="+mj-lt"/>
              </a:rPr>
            </a:br>
            <a:endParaRPr lang="en-US" sz="1800" dirty="0" smtClean="0">
              <a:latin typeface="+mj-lt"/>
            </a:endParaRPr>
          </a:p>
          <a:p>
            <a:pPr>
              <a:buFont typeface="Arial" pitchFamily="34" charset="0"/>
              <a:buChar char="•"/>
            </a:pPr>
            <a:r>
              <a:rPr lang="en-US" sz="1800" dirty="0" smtClean="0">
                <a:latin typeface="+mj-lt"/>
              </a:rPr>
              <a:t> </a:t>
            </a:r>
            <a:r>
              <a:rPr lang="en-US" sz="1800" b="0" dirty="0" smtClean="0">
                <a:latin typeface="+mj-lt"/>
              </a:rPr>
              <a:t>Get it done: Believe in actions speak louder than words philosophy, thrive on achievements.</a:t>
            </a:r>
            <a:endParaRPr lang="en-US" sz="1800" dirty="0">
              <a:latin typeface="+mj-lt"/>
            </a:endParaRPr>
          </a:p>
        </p:txBody>
      </p:sp>
      <p:sp>
        <p:nvSpPr>
          <p:cNvPr id="4" name="Title 1"/>
          <p:cNvSpPr>
            <a:spLocks noGrp="1"/>
          </p:cNvSpPr>
          <p:nvPr>
            <p:ph type="title"/>
          </p:nvPr>
        </p:nvSpPr>
        <p:spPr>
          <a:xfrm>
            <a:off x="2947822" y="381000"/>
            <a:ext cx="6653378" cy="861774"/>
          </a:xfrm>
        </p:spPr>
        <p:txBody>
          <a:bodyPr>
            <a:normAutofit/>
          </a:bodyPr>
          <a:lstStyle/>
          <a:p>
            <a:r>
              <a:rPr lang="en-US" b="0" dirty="0" smtClean="0">
                <a:solidFill>
                  <a:schemeClr val="accent1">
                    <a:lumMod val="75000"/>
                  </a:schemeClr>
                </a:solidFill>
              </a:rPr>
              <a:t>Personal Competencies</a:t>
            </a:r>
            <a:endParaRPr lang="en-US" dirty="0">
              <a:solidFill>
                <a:schemeClr val="accent1">
                  <a:lumMod val="75000"/>
                </a:schemeClr>
              </a:solidFill>
            </a:endParaRPr>
          </a:p>
        </p:txBody>
      </p:sp>
      <p:pic>
        <p:nvPicPr>
          <p:cNvPr id="6" name="Picture 2"/>
          <p:cNvPicPr>
            <a:picLocks noChangeAspect="1" noChangeArrowheads="1"/>
          </p:cNvPicPr>
          <p:nvPr/>
        </p:nvPicPr>
        <p:blipFill>
          <a:blip r:embed="rId2" cstate="print"/>
          <a:srcRect/>
          <a:stretch>
            <a:fillRect/>
          </a:stretch>
        </p:blipFill>
        <p:spPr bwMode="auto">
          <a:xfrm>
            <a:off x="304800" y="228600"/>
            <a:ext cx="729666" cy="4886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673709" y="838200"/>
            <a:ext cx="10908691" cy="5539978"/>
          </a:xfrm>
        </p:spPr>
        <p:txBody>
          <a:bodyPr>
            <a:normAutofit/>
          </a:bodyPr>
          <a:lstStyle/>
          <a:p>
            <a:pPr algn="ctr">
              <a:buNone/>
            </a:pPr>
            <a:r>
              <a:rPr lang="en-IN" sz="3800" dirty="0" smtClean="0">
                <a:solidFill>
                  <a:schemeClr val="accent1">
                    <a:lumMod val="75000"/>
                  </a:schemeClr>
                </a:solidFill>
              </a:rPr>
              <a:t>Sonu Kumar</a:t>
            </a:r>
            <a:endParaRPr lang="en-US" sz="3800" dirty="0" smtClean="0">
              <a:solidFill>
                <a:schemeClr val="accent1">
                  <a:lumMod val="75000"/>
                </a:schemeClr>
              </a:solidFill>
            </a:endParaRPr>
          </a:p>
          <a:p>
            <a:pPr algn="ctr">
              <a:buNone/>
            </a:pPr>
            <a:r>
              <a:rPr lang="en-US" sz="2400" dirty="0" smtClean="0"/>
              <a:t>Designation : Director Finance</a:t>
            </a:r>
          </a:p>
          <a:p>
            <a:pPr>
              <a:buNone/>
            </a:pPr>
            <a:endParaRPr lang="en-US" sz="1700" b="0" dirty="0" smtClean="0"/>
          </a:p>
          <a:p>
            <a:pPr>
              <a:buNone/>
            </a:pPr>
            <a:r>
              <a:rPr lang="en-US" sz="2000" b="0" dirty="0" smtClean="0"/>
              <a:t>Overview:</a:t>
            </a:r>
            <a:endParaRPr lang="en-US" sz="2000" dirty="0" smtClean="0"/>
          </a:p>
          <a:p>
            <a:pPr>
              <a:buFont typeface="Arial" pitchFamily="34" charset="0"/>
              <a:buChar char="•"/>
            </a:pPr>
            <a:r>
              <a:rPr lang="en-US" sz="1700" b="0" dirty="0" smtClean="0"/>
              <a:t> Committed to excellent communication and leadership has been pivotal in driving the finance department towards operational excellence and strategic growth.</a:t>
            </a:r>
            <a:r>
              <a:rPr lang="en-US" sz="1700" dirty="0" smtClean="0"/>
              <a:t> </a:t>
            </a:r>
          </a:p>
          <a:p>
            <a:pPr marL="0" indent="0">
              <a:buNone/>
            </a:pPr>
            <a:endParaRPr lang="en-US" sz="1700" b="0" dirty="0" smtClean="0"/>
          </a:p>
          <a:p>
            <a:pPr>
              <a:buFont typeface="Arial" pitchFamily="34" charset="0"/>
              <a:buChar char="•"/>
            </a:pPr>
            <a:r>
              <a:rPr lang="en-US" sz="1700" b="0" dirty="0" smtClean="0"/>
              <a:t> 5+ years of industry experience working collaboratively with leadership teams. Adept in leading the efforts of various programs to ensure fiscal responsibilities are met, and community and professional relationships are strengthened.</a:t>
            </a:r>
          </a:p>
          <a:p>
            <a:pPr>
              <a:buFont typeface="Arial" pitchFamily="34" charset="0"/>
              <a:buChar char="•"/>
            </a:pPr>
            <a:endParaRPr lang="en-IN" sz="1700" b="0" dirty="0" smtClean="0"/>
          </a:p>
          <a:p>
            <a:pPr>
              <a:buFont typeface="Arial" pitchFamily="34" charset="0"/>
              <a:buChar char="•"/>
            </a:pPr>
            <a:r>
              <a:rPr lang="en-US" sz="1700" b="0" dirty="0" smtClean="0"/>
              <a:t> Meticulous consolidation and finalization of accounts, ensuring rigorous scrutiny and reconciliation that align with standards.</a:t>
            </a:r>
            <a:endParaRPr lang="en-US" sz="1700" dirty="0" smtClean="0"/>
          </a:p>
          <a:p>
            <a:endParaRPr lang="en-US" sz="1700" dirty="0" smtClean="0"/>
          </a:p>
          <a:p>
            <a:pPr>
              <a:buFont typeface="Arial" pitchFamily="34" charset="0"/>
              <a:buChar char="•"/>
            </a:pPr>
            <a:r>
              <a:rPr lang="en-US" sz="1700" dirty="0" smtClean="0"/>
              <a:t> Worked with TATA AIA financial accounts and operations with a 35-employee team.</a:t>
            </a:r>
          </a:p>
          <a:p>
            <a:pPr>
              <a:buFont typeface="Arial" pitchFamily="34" charset="0"/>
              <a:buChar char="•"/>
            </a:pPr>
            <a:endParaRPr lang="en-IN" dirty="0" smtClean="0"/>
          </a:p>
          <a:p>
            <a:pPr>
              <a:buFont typeface="Arial" pitchFamily="34" charset="0"/>
              <a:buChar char="•"/>
            </a:pPr>
            <a:endParaRPr lang="en-US" dirty="0" smtClean="0"/>
          </a:p>
          <a:p>
            <a:pPr>
              <a:buFont typeface="Arial" pitchFamily="34" charset="0"/>
              <a:buChar char="•"/>
            </a:pPr>
            <a:endParaRPr lang="en-US" dirty="0"/>
          </a:p>
        </p:txBody>
      </p:sp>
      <p:pic>
        <p:nvPicPr>
          <p:cNvPr id="5" name="Picture 2"/>
          <p:cNvPicPr>
            <a:picLocks noChangeAspect="1" noChangeArrowheads="1"/>
          </p:cNvPicPr>
          <p:nvPr/>
        </p:nvPicPr>
        <p:blipFill>
          <a:blip r:embed="rId2" cstate="print"/>
          <a:srcRect/>
          <a:stretch>
            <a:fillRect/>
          </a:stretch>
        </p:blipFill>
        <p:spPr bwMode="auto">
          <a:xfrm>
            <a:off x="304800" y="228600"/>
            <a:ext cx="729666" cy="4886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7622" y="762000"/>
            <a:ext cx="8558378" cy="521716"/>
          </a:xfrm>
        </p:spPr>
        <p:txBody>
          <a:bodyPr>
            <a:normAutofit fontScale="90000"/>
          </a:bodyPr>
          <a:lstStyle/>
          <a:p>
            <a:pPr algn="ctr"/>
            <a:r>
              <a:rPr lang="en-US" dirty="0" smtClean="0">
                <a:solidFill>
                  <a:schemeClr val="accent1">
                    <a:lumMod val="75000"/>
                  </a:schemeClr>
                </a:solidFill>
              </a:rPr>
              <a:t>Specialties</a:t>
            </a:r>
            <a:endParaRPr lang="en-US" dirty="0">
              <a:solidFill>
                <a:schemeClr val="accent1">
                  <a:lumMod val="75000"/>
                </a:schemeClr>
              </a:solidFill>
            </a:endParaRPr>
          </a:p>
        </p:txBody>
      </p:sp>
      <p:sp>
        <p:nvSpPr>
          <p:cNvPr id="3" name="Text Placeholder 2"/>
          <p:cNvSpPr>
            <a:spLocks noGrp="1"/>
          </p:cNvSpPr>
          <p:nvPr>
            <p:ph idx="1"/>
          </p:nvPr>
        </p:nvSpPr>
        <p:spPr>
          <a:xfrm>
            <a:off x="1265555" y="1684615"/>
            <a:ext cx="9973981" cy="4258985"/>
          </a:xfrm>
        </p:spPr>
        <p:txBody>
          <a:bodyPr>
            <a:noAutofit/>
          </a:bodyPr>
          <a:lstStyle/>
          <a:p>
            <a:pPr>
              <a:buFont typeface="Arial" pitchFamily="34" charset="0"/>
              <a:buChar char="•"/>
            </a:pPr>
            <a:r>
              <a:rPr lang="en-IN" sz="2000" dirty="0" smtClean="0">
                <a:latin typeface="+mj-lt"/>
              </a:rPr>
              <a:t> Overseeing financial reporting and analysis.</a:t>
            </a:r>
          </a:p>
          <a:p>
            <a:pPr>
              <a:buFont typeface="Arial" pitchFamily="34" charset="0"/>
              <a:buChar char="•"/>
            </a:pPr>
            <a:endParaRPr lang="en-IN" sz="2000" dirty="0" smtClean="0">
              <a:latin typeface="+mj-lt"/>
            </a:endParaRPr>
          </a:p>
          <a:p>
            <a:pPr>
              <a:buFont typeface="Arial" pitchFamily="34" charset="0"/>
              <a:buChar char="•"/>
            </a:pPr>
            <a:r>
              <a:rPr lang="en-IN" sz="2000" dirty="0" smtClean="0">
                <a:latin typeface="+mj-lt"/>
              </a:rPr>
              <a:t> Managing budgets and financial forecasts.</a:t>
            </a:r>
          </a:p>
          <a:p>
            <a:pPr>
              <a:buFont typeface="Arial" pitchFamily="34" charset="0"/>
              <a:buChar char="•"/>
            </a:pPr>
            <a:endParaRPr lang="en-IN" sz="2000" dirty="0" smtClean="0">
              <a:latin typeface="+mj-lt"/>
            </a:endParaRPr>
          </a:p>
          <a:p>
            <a:pPr>
              <a:buFont typeface="Arial" pitchFamily="34" charset="0"/>
              <a:buChar char="•"/>
            </a:pPr>
            <a:r>
              <a:rPr lang="en-IN" sz="2000" dirty="0" smtClean="0">
                <a:latin typeface="+mj-lt"/>
              </a:rPr>
              <a:t> Developing and implementing financial strategies.</a:t>
            </a:r>
          </a:p>
          <a:p>
            <a:pPr>
              <a:buFont typeface="Arial" pitchFamily="34" charset="0"/>
              <a:buChar char="•"/>
            </a:pPr>
            <a:endParaRPr lang="en-IN" sz="2000" dirty="0" smtClean="0">
              <a:latin typeface="+mj-lt"/>
            </a:endParaRPr>
          </a:p>
          <a:p>
            <a:pPr>
              <a:buFont typeface="Arial" pitchFamily="34" charset="0"/>
              <a:buChar char="•"/>
            </a:pPr>
            <a:r>
              <a:rPr lang="en-IN" sz="2000" dirty="0" smtClean="0">
                <a:latin typeface="+mj-lt"/>
              </a:rPr>
              <a:t> Ensuring compliance and financial regulations</a:t>
            </a:r>
          </a:p>
          <a:p>
            <a:pPr>
              <a:buFont typeface="Arial" pitchFamily="34" charset="0"/>
              <a:buChar char="•"/>
            </a:pPr>
            <a:endParaRPr lang="en-IN" sz="2000" dirty="0" smtClean="0">
              <a:latin typeface="+mj-lt"/>
            </a:endParaRPr>
          </a:p>
          <a:p>
            <a:pPr>
              <a:buFont typeface="Arial" pitchFamily="34" charset="0"/>
              <a:buChar char="•"/>
            </a:pPr>
            <a:r>
              <a:rPr lang="en-IN" sz="2000" dirty="0" smtClean="0">
                <a:latin typeface="+mj-lt"/>
              </a:rPr>
              <a:t> </a:t>
            </a:r>
            <a:r>
              <a:rPr lang="en-IN" sz="1800" dirty="0" smtClean="0">
                <a:latin typeface="+mj-lt"/>
              </a:rPr>
              <a:t>Supporting</a:t>
            </a:r>
            <a:r>
              <a:rPr lang="en-IN" sz="2000" dirty="0" smtClean="0">
                <a:latin typeface="+mj-lt"/>
              </a:rPr>
              <a:t> business developments and strategic initiatives.</a:t>
            </a:r>
          </a:p>
          <a:p>
            <a:pPr>
              <a:buFont typeface="Arial" pitchFamily="34" charset="0"/>
              <a:buChar char="•"/>
            </a:pPr>
            <a:endParaRPr lang="en-IN" sz="2000" dirty="0" smtClean="0">
              <a:latin typeface="+mj-lt"/>
            </a:endParaRPr>
          </a:p>
          <a:p>
            <a:pPr>
              <a:buFont typeface="Arial" pitchFamily="34" charset="0"/>
              <a:buChar char="•"/>
            </a:pPr>
            <a:r>
              <a:rPr lang="en-IN" sz="2000" dirty="0" smtClean="0">
                <a:latin typeface="+mj-lt"/>
              </a:rPr>
              <a:t> Collaborating with operations department on financial matters.</a:t>
            </a:r>
          </a:p>
          <a:p>
            <a:pPr>
              <a:buFont typeface="Arial" pitchFamily="34" charset="0"/>
              <a:buChar char="•"/>
            </a:pPr>
            <a:endParaRPr lang="en-IN" sz="2000" dirty="0" smtClean="0">
              <a:latin typeface="+mj-lt"/>
            </a:endParaRPr>
          </a:p>
          <a:p>
            <a:pPr>
              <a:buFont typeface="Arial" pitchFamily="34" charset="0"/>
              <a:buChar char="•"/>
            </a:pPr>
            <a:endParaRPr lang="en-IN" sz="2000" dirty="0" smtClean="0">
              <a:latin typeface="+mj-lt"/>
            </a:endParaRPr>
          </a:p>
          <a:p>
            <a:pPr>
              <a:buFont typeface="Arial" pitchFamily="34" charset="0"/>
              <a:buChar char="•"/>
            </a:pPr>
            <a:endParaRPr lang="en-US" sz="2000" dirty="0">
              <a:latin typeface="+mj-lt"/>
            </a:endParaRPr>
          </a:p>
        </p:txBody>
      </p:sp>
      <p:pic>
        <p:nvPicPr>
          <p:cNvPr id="5" name="Picture 2"/>
          <p:cNvPicPr>
            <a:picLocks noChangeAspect="1" noChangeArrowheads="1"/>
          </p:cNvPicPr>
          <p:nvPr/>
        </p:nvPicPr>
        <p:blipFill>
          <a:blip r:embed="rId2" cstate="print"/>
          <a:srcRect/>
          <a:stretch>
            <a:fillRect/>
          </a:stretch>
        </p:blipFill>
        <p:spPr bwMode="auto">
          <a:xfrm>
            <a:off x="304800" y="228600"/>
            <a:ext cx="729666" cy="4886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67026"/>
            <a:ext cx="10668000" cy="861774"/>
          </a:xfrm>
        </p:spPr>
        <p:txBody>
          <a:bodyPr>
            <a:normAutofit/>
          </a:bodyPr>
          <a:lstStyle/>
          <a:p>
            <a:pPr algn="ctr"/>
            <a:r>
              <a:rPr lang="en-US" b="0" dirty="0" smtClean="0">
                <a:solidFill>
                  <a:schemeClr val="accent1">
                    <a:lumMod val="75000"/>
                  </a:schemeClr>
                </a:solidFill>
              </a:rPr>
              <a:t>Personal Competencies</a:t>
            </a:r>
            <a:endParaRPr lang="en-US" dirty="0">
              <a:solidFill>
                <a:schemeClr val="accent1">
                  <a:lumMod val="75000"/>
                </a:schemeClr>
              </a:solidFill>
            </a:endParaRPr>
          </a:p>
        </p:txBody>
      </p:sp>
      <p:sp>
        <p:nvSpPr>
          <p:cNvPr id="3" name="Text Placeholder 2"/>
          <p:cNvSpPr>
            <a:spLocks noGrp="1"/>
          </p:cNvSpPr>
          <p:nvPr>
            <p:ph idx="1"/>
          </p:nvPr>
        </p:nvSpPr>
        <p:spPr>
          <a:xfrm>
            <a:off x="673709" y="2362200"/>
            <a:ext cx="10908691" cy="4114800"/>
          </a:xfrm>
        </p:spPr>
        <p:txBody>
          <a:bodyPr>
            <a:normAutofit fontScale="77500" lnSpcReduction="20000"/>
          </a:bodyPr>
          <a:lstStyle/>
          <a:p>
            <a:pPr>
              <a:buFont typeface="Arial" pitchFamily="34" charset="0"/>
              <a:buChar char="•"/>
            </a:pPr>
            <a:r>
              <a:rPr lang="en-IN" dirty="0" smtClean="0"/>
              <a:t> Strong understanding of various financial disciplines, including accounting, financial planning and analysis, budgeting, risk management and potentially even treasury operations.</a:t>
            </a:r>
          </a:p>
          <a:p>
            <a:pPr>
              <a:buFont typeface="Arial" pitchFamily="34" charset="0"/>
              <a:buChar char="•"/>
            </a:pPr>
            <a:endParaRPr lang="en-IN" dirty="0" smtClean="0"/>
          </a:p>
          <a:p>
            <a:pPr>
              <a:buFont typeface="Arial" pitchFamily="34" charset="0"/>
              <a:buChar char="•"/>
            </a:pPr>
            <a:r>
              <a:rPr lang="en-IN" dirty="0" smtClean="0"/>
              <a:t> Can see the bigger picture and how different financial decision impact the overall business strategy.</a:t>
            </a:r>
          </a:p>
          <a:p>
            <a:pPr>
              <a:buFont typeface="Arial" pitchFamily="34" charset="0"/>
              <a:buChar char="•"/>
            </a:pPr>
            <a:endParaRPr lang="en-IN" dirty="0" smtClean="0"/>
          </a:p>
          <a:p>
            <a:pPr>
              <a:buFont typeface="Arial" pitchFamily="34" charset="0"/>
              <a:buChar char="•"/>
            </a:pPr>
            <a:r>
              <a:rPr lang="en-IN" dirty="0" smtClean="0"/>
              <a:t> Readily adapt to changing business needs and take on different roles as required, making them valuable in dynamic environment.</a:t>
            </a:r>
          </a:p>
          <a:p>
            <a:pPr>
              <a:buFont typeface="Arial" pitchFamily="34" charset="0"/>
              <a:buChar char="•"/>
            </a:pPr>
            <a:endParaRPr lang="en-IN" dirty="0" smtClean="0"/>
          </a:p>
          <a:p>
            <a:pPr>
              <a:buFont typeface="Arial" pitchFamily="34" charset="0"/>
              <a:buChar char="•"/>
            </a:pPr>
            <a:r>
              <a:rPr lang="en-IN" dirty="0" smtClean="0"/>
              <a:t> Effectively collaborate with operations to achieve the company’s financial goals.</a:t>
            </a:r>
          </a:p>
          <a:p>
            <a:pPr>
              <a:buFont typeface="Arial" pitchFamily="34" charset="0"/>
              <a:buChar char="•"/>
            </a:pPr>
            <a:endParaRPr lang="en-IN" dirty="0" smtClean="0"/>
          </a:p>
          <a:p>
            <a:pPr>
              <a:buFont typeface="Arial" pitchFamily="34" charset="0"/>
              <a:buChar char="•"/>
            </a:pPr>
            <a:r>
              <a:rPr lang="en-IN" dirty="0" smtClean="0"/>
              <a:t> Can handle a wide range of tasks and responsibilities, potentially reducing the need for multiple  specialized finance professionals.</a:t>
            </a:r>
            <a:endParaRPr lang="en-US" dirty="0"/>
          </a:p>
        </p:txBody>
      </p:sp>
      <p:pic>
        <p:nvPicPr>
          <p:cNvPr id="5" name="Picture 2"/>
          <p:cNvPicPr>
            <a:picLocks noChangeAspect="1" noChangeArrowheads="1"/>
          </p:cNvPicPr>
          <p:nvPr/>
        </p:nvPicPr>
        <p:blipFill>
          <a:blip r:embed="rId2" cstate="print"/>
          <a:srcRect/>
          <a:stretch>
            <a:fillRect/>
          </a:stretch>
        </p:blipFill>
        <p:spPr bwMode="auto">
          <a:xfrm>
            <a:off x="304800" y="228600"/>
            <a:ext cx="729666" cy="4886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1781</TotalTime>
  <Words>935</Words>
  <Application>Microsoft Office PowerPoint</Application>
  <PresentationFormat>Custom</PresentationFormat>
  <Paragraphs>138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Slide 1</vt:lpstr>
      <vt:lpstr>Slide 2</vt:lpstr>
      <vt:lpstr>Leadership  Techno Gen LLP is proud to introduce the leaders that are best fit in the BPO industries and offers well fitted solutions.</vt:lpstr>
      <vt:lpstr>Slide 4</vt:lpstr>
      <vt:lpstr>Specialties</vt:lpstr>
      <vt:lpstr>Personal Competencies</vt:lpstr>
      <vt:lpstr>Slide 7</vt:lpstr>
      <vt:lpstr>Specialties</vt:lpstr>
      <vt:lpstr>Personal Competencies</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 Gen LLC</dc:title>
  <dc:creator>Deepak Singh</dc:creator>
  <cp:lastModifiedBy>Deepak Singh</cp:lastModifiedBy>
  <cp:revision>76</cp:revision>
  <dcterms:created xsi:type="dcterms:W3CDTF">2025-06-22T09:50:55Z</dcterms:created>
  <dcterms:modified xsi:type="dcterms:W3CDTF">2025-06-25T04:46:54Z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2024-08-21T00:00:00Z</vt:filetime>
  </property>
  <property fmtid="{D5CDD505-2E9C-101B-9397-08002B2CF9AE}" pid="3" name="Creator">
    <vt:lpwstr>Microsoft® PowerPoint® for Microsoft 365</vt:lpwstr>
  </property>
  <property fmtid="{D5CDD505-2E9C-101B-9397-08002B2CF9AE}" pid="4" name="LastSaved">
    <vt:filetime>2025-06-22T00:00:00Z</vt:filetime>
  </property>
  <property fmtid="{D5CDD505-2E9C-101B-9397-08002B2CF9AE}" pid="5" name="Producer">
    <vt:lpwstr>Microsoft® PowerPoint® for Microsoft 365</vt:lpwstr>
  </property>
</Properties>
</file>