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50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03" autoAdjust="0"/>
  </p:normalViewPr>
  <p:slideViewPr>
    <p:cSldViewPr>
      <p:cViewPr varScale="1">
        <p:scale>
          <a:sx n="67" d="100"/>
          <a:sy n="67" d="100"/>
        </p:scale>
        <p:origin x="1248" y="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6-04-07T06:34:51.56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336E7-F42F-4A2E-9F47-4CAB93D18031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9DC25-1DF3-4044-A1F0-C27348374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799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ED9701B-4197-4FE5-B5DA-5416DC1669A5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033A-B298-4829-B013-FB02CFC1E8B2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6322D89-321D-4885-89B2-A0E512222A49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6247-266E-48C6-8B14-289F25875231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5BE9-30F8-4EBE-A9C2-AB249A42BA31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7E2C2CD-497C-4296-A0B9-87C9C1109BD9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5E19621-E3B2-4562-A73B-168B240E71B6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16C8-561B-4A8C-9EFE-F6FCC4B46780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F784-2C90-4317-995F-7291EE975927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36A7-51C4-461E-A63E-A4F97ED44C5C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D3C3FD1-F0F2-4061-8913-C3CEB2D6BA24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97045A6-C381-463D-A4BA-F030581BD3A5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39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36.wmf"/><Relationship Id="rId17" Type="http://schemas.openxmlformats.org/officeDocument/2006/relationships/customXml" Target="../ink/ink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37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4.emf"/><Relationship Id="rId4" Type="http://schemas.openxmlformats.org/officeDocument/2006/relationships/oleObject" Target="../embeddings/oleObject1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6.emf"/><Relationship Id="rId4" Type="http://schemas.openxmlformats.org/officeDocument/2006/relationships/oleObject" Target="../embeddings/oleObject11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72.png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000" dirty="0" smtClean="0"/>
              <a:t>条件分布、多维连续随机变量函数分布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5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和的分布：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𝒁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3067" b="-19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676672"/>
              </a:xfrm>
            </p:spPr>
            <p:txBody>
              <a:bodyPr/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的联合密度为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𝒚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676672"/>
              </a:xfrm>
              <a:blipFill rotWithShape="1">
                <a:blip r:embed="rId3"/>
                <a:stretch>
                  <a:fillRect l="-449" t="-8108"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2276872"/>
            <a:ext cx="4791424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348880"/>
            <a:ext cx="2886695" cy="3236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40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和的分布：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𝒁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𝑿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𝒀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3067" b="-19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408" y="1563690"/>
            <a:ext cx="4687365" cy="233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1763688" y="4005064"/>
            <a:ext cx="5328592" cy="2664296"/>
            <a:chOff x="1403648" y="4149080"/>
            <a:chExt cx="5328592" cy="2664296"/>
          </a:xfrm>
        </p:grpSpPr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1403648" y="4149080"/>
              <a:ext cx="5328592" cy="2664296"/>
            </a:xfrm>
            <a:prstGeom prst="rect">
              <a:avLst/>
            </a:prstGeom>
            <a:noFill/>
            <a:ln w="19050" algn="ctr">
              <a:solidFill>
                <a:srgbClr val="EE0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32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>
                  <a:solidFill>
                    <a:srgbClr val="7030A0"/>
                  </a:solidFill>
                </a:rPr>
                <a:t> 卷积公式</a:t>
              </a:r>
            </a:p>
          </p:txBody>
        </p:sp>
        <p:pic>
          <p:nvPicPr>
            <p:cNvPr id="19459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0245" y="4853283"/>
              <a:ext cx="4752528" cy="186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5046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极大极小分布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/>
                  <a:t>相互独立，分布函数分别为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𝒀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𝒚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，求</a:t>
                </a:r>
                <a:endParaRPr lang="en-US" altLang="zh-CN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𝑴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1" i="1" smtClean="0">
                          <a:latin typeface="Cambria Math"/>
                        </a:rPr>
                        <m:t>max</m:t>
                      </m:r>
                      <m:r>
                        <a:rPr lang="en-US" altLang="zh-CN" b="1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𝒀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, </m:t>
                      </m:r>
                      <m:r>
                        <a:rPr lang="en-US" altLang="zh-CN" b="1" i="1" smtClean="0">
                          <a:latin typeface="Cambria Math"/>
                        </a:rPr>
                        <m:t>𝑵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1" i="1" smtClean="0">
                          <a:latin typeface="Cambria Math"/>
                        </a:rPr>
                        <m:t>min</m:t>
                      </m:r>
                      <m:r>
                        <a:rPr lang="en-US" altLang="zh-CN" b="1" i="1" smtClean="0">
                          <a:latin typeface="Cambria Math"/>
                        </a:rPr>
                        <m:t> {</m:t>
                      </m:r>
                      <m:r>
                        <a:rPr lang="en-US" altLang="zh-CN" b="1" i="1" smtClean="0">
                          <a:latin typeface="Cambria Math"/>
                        </a:rPr>
                        <m:t>𝑿</m:t>
                      </m:r>
                      <m:r>
                        <a:rPr lang="en-US" altLang="zh-CN" b="1" i="1" smtClean="0">
                          <a:latin typeface="Cambria Math"/>
                        </a:rPr>
                        <m:t>,</m:t>
                      </m:r>
                      <m:r>
                        <a:rPr lang="en-US" altLang="zh-CN" b="1" i="1" smtClean="0">
                          <a:latin typeface="Cambria Math"/>
                        </a:rPr>
                        <m:t>𝒀</m:t>
                      </m:r>
                      <m:r>
                        <a:rPr lang="en-US" altLang="zh-CN" b="1" i="1" smtClean="0">
                          <a:latin typeface="Cambria Math"/>
                        </a:rPr>
                        <m:t>} 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的分布函数。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𝑴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𝒛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1" i="1" smtClean="0">
                              <a:latin typeface="Cambria Math"/>
                            </a:rPr>
                            <m:t>max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𝒀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𝒛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𝒛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𝒀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𝒛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𝒛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𝒀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𝒛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𝒛</m:t>
                          </m:r>
                        </m:e>
                      </m:d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𝒀</m:t>
                          </m:r>
                        </m:sub>
                      </m:sSub>
                      <m:r>
                        <a:rPr lang="en-US" altLang="zh-CN" b="1" i="1" smtClean="0">
                          <a:latin typeface="Cambria Math"/>
                        </a:rPr>
                        <m:t>(</m:t>
                      </m:r>
                      <m:r>
                        <a:rPr lang="en-US" altLang="zh-CN" b="1" i="1" smtClean="0">
                          <a:latin typeface="Cambria Math"/>
                        </a:rPr>
                        <m:t>𝒛</m:t>
                      </m:r>
                      <m:r>
                        <a:rPr lang="en-US" altLang="zh-CN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𝑵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𝒛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1" i="1" smtClean="0">
                              <a:latin typeface="Cambria Math"/>
                            </a:rPr>
                            <m:t>min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𝒀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𝒛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−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/>
                            </a:rPr>
                            <m:t>min</m:t>
                          </m:r>
                          <m:r>
                            <a:rPr lang="en-US" altLang="zh-CN" i="1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𝒀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/>
                            </a:rPr>
                            <m:t>&gt;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𝒛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−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&gt;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𝒛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𝒀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&gt;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𝒛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−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&gt;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𝒛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𝒀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&gt;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𝒛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𝒀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421" t="-1085" r="-1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32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极大极小分布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个相互独立的随机变量，它们的分布函数分别为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𝑭</m:t>
                        </m:r>
                      </m:e>
                      <m:sub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, </m:t>
                    </m:r>
                    <m:r>
                      <a:rPr lang="en-US" altLang="zh-CN" b="1" i="1" smtClean="0">
                        <a:latin typeface="Cambria Math"/>
                      </a:rPr>
                      <m:t>𝒊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,…,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则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𝑴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en-US" dirty="0" smtClean="0"/>
                  <a:t>的分布函数为</a:t>
                </a:r>
                <a:endParaRPr lang="en-US" altLang="zh-CN" dirty="0" smtClean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𝑴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𝒛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𝑭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𝒛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⋯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𝑭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sub>
                      </m:sSub>
                      <m:r>
                        <a:rPr lang="en-US" altLang="zh-CN" b="1" i="1" smtClean="0">
                          <a:latin typeface="Cambria Math"/>
                        </a:rPr>
                        <m:t>(</m:t>
                      </m:r>
                      <m:r>
                        <a:rPr lang="en-US" altLang="zh-CN" b="1" i="1" smtClean="0">
                          <a:latin typeface="Cambria Math"/>
                        </a:rPr>
                        <m:t>𝒛</m:t>
                      </m:r>
                      <m:r>
                        <a:rPr lang="en-US" altLang="zh-CN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𝑵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en-US" dirty="0" smtClean="0"/>
                  <a:t>的分布函数为</a:t>
                </a:r>
                <a:endParaRPr lang="en-US" altLang="zh-CN" dirty="0" smtClean="0"/>
              </a:p>
              <a:p>
                <a:pPr marL="36576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𝑵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𝒛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𝑭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𝒛</m:t>
                            </m:r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⋯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𝑭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𝒏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𝒛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特别地，当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独立同分布</a:t>
                </a:r>
                <a:r>
                  <a:rPr lang="zh-CN" altLang="en-US" dirty="0" smtClean="0"/>
                  <a:t>时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𝑴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𝒛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𝑭</m:t>
                            </m:r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𝑵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𝒛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𝑭</m:t>
                            </m:r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 r="-14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45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连续型</a:t>
            </a:r>
            <a:r>
              <a:rPr lang="en-US" altLang="zh-CN" dirty="0" err="1" smtClean="0"/>
              <a:t>r.v</a:t>
            </a:r>
            <a:r>
              <a:rPr lang="en-US" altLang="zh-CN" dirty="0" smtClean="0"/>
              <a:t>.</a:t>
            </a:r>
            <a:r>
              <a:rPr lang="zh-CN" altLang="en-US" dirty="0" smtClean="0"/>
              <a:t>的期望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233285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/>
                  <a:t>是连续型随机变量，密度函数为</a:t>
                </a:r>
                <a:endParaRPr lang="en-US" altLang="zh-CN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其它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上取分点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/>
                  <a:t>落在区间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的概率是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2332856"/>
              </a:xfrm>
              <a:blipFill rotWithShape="0">
                <a:blip r:embed="rId2"/>
                <a:stretch>
                  <a:fillRect l="-1421" t="-3927" b="-60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933056"/>
            <a:ext cx="4144318" cy="11931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539552" y="5056584"/>
                <a:ext cx="8153400" cy="604664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800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2800" dirty="0" smtClean="0"/>
                  <a:t>可以近似为离散型</a:t>
                </a:r>
                <a:r>
                  <a:rPr lang="en-US" altLang="zh-CN" sz="2800" dirty="0" err="1" smtClean="0"/>
                  <a:t>r.v</a:t>
                </a:r>
                <a:r>
                  <a:rPr lang="en-US" altLang="zh-CN" sz="2800" dirty="0" smtClean="0"/>
                  <a:t>.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056584"/>
                <a:ext cx="8153400" cy="604664"/>
              </a:xfrm>
              <a:prstGeom prst="rect">
                <a:avLst/>
              </a:prstGeom>
              <a:blipFill rotWithShape="0">
                <a:blip r:embed="rId4"/>
                <a:stretch>
                  <a:fillRect l="-1571" t="-15000" b="-1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Group 12"/>
          <p:cNvGraphicFramePr>
            <a:graphicFrameLocks noGrp="1"/>
          </p:cNvGraphicFramePr>
          <p:nvPr>
            <p:extLst/>
          </p:nvPr>
        </p:nvGraphicFramePr>
        <p:xfrm>
          <a:off x="611188" y="5589240"/>
          <a:ext cx="4537075" cy="1036638"/>
        </p:xfrm>
        <a:graphic>
          <a:graphicData uri="http://schemas.openxmlformats.org/drawingml/2006/table">
            <a:tbl>
              <a:tblPr/>
              <a:tblGrid>
                <a:gridCol w="908050"/>
                <a:gridCol w="908050"/>
                <a:gridCol w="904875"/>
                <a:gridCol w="908050"/>
                <a:gridCol w="908050"/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A0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B0A0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B0A0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B0A09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A0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B0A0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1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A09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B0A0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…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B0A0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1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B0A0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</a:t>
                      </a:r>
                      <a:endParaRPr kumimoji="1" lang="en-US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rgbClr val="0B0A09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B0A0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B0A0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B0A0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B0A09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A0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B0A0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1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A09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B0A0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…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B0A0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  <a:r>
                        <a:rPr kumimoji="1" lang="en-US" altLang="zh-CN" sz="28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B0A0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</a:t>
                      </a:r>
                      <a:endParaRPr kumimoji="1" lang="en-US" altLang="zh-CN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B0A09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5762822" y="3789064"/>
            <a:ext cx="3201666" cy="2808288"/>
            <a:chOff x="5701034" y="3789064"/>
            <a:chExt cx="3201666" cy="2808288"/>
          </a:xfrm>
        </p:grpSpPr>
        <p:pic>
          <p:nvPicPr>
            <p:cNvPr id="9" name="Picture 9" descr="ZHEN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1034" y="3789064"/>
              <a:ext cx="3119438" cy="2511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6886575" y="6165552"/>
              <a:ext cx="2016125" cy="431800"/>
            </a:xfrm>
            <a:prstGeom prst="wedgeRectCallout">
              <a:avLst>
                <a:gd name="adj1" fmla="val -49449"/>
                <a:gd name="adj2" fmla="val -12206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rgbClr val="2A2622"/>
                  </a:solidFill>
                </a:rPr>
                <a:t>小区间（</a:t>
              </a:r>
              <a:r>
                <a:rPr lang="en-US" altLang="zh-CN" sz="2000" i="1" dirty="0">
                  <a:solidFill>
                    <a:srgbClr val="2A2622"/>
                  </a:solidFill>
                </a:rPr>
                <a:t>x</a:t>
              </a:r>
              <a:r>
                <a:rPr lang="en-US" altLang="zh-CN" sz="2000" i="1" baseline="-25000" dirty="0">
                  <a:solidFill>
                    <a:srgbClr val="2A2622"/>
                  </a:solidFill>
                </a:rPr>
                <a:t>i-</a:t>
              </a:r>
              <a:r>
                <a:rPr lang="en-US" altLang="zh-CN" sz="2000" baseline="-25000" dirty="0">
                  <a:solidFill>
                    <a:srgbClr val="2A2622"/>
                  </a:solidFill>
                </a:rPr>
                <a:t>1</a:t>
              </a:r>
              <a:r>
                <a:rPr lang="en-US" altLang="zh-CN" sz="2000" i="1" baseline="-25000" dirty="0">
                  <a:solidFill>
                    <a:srgbClr val="2A2622"/>
                  </a:solidFill>
                </a:rPr>
                <a:t> </a:t>
              </a:r>
              <a:r>
                <a:rPr lang="en-US" altLang="zh-CN" sz="2000" dirty="0">
                  <a:solidFill>
                    <a:srgbClr val="2A2622"/>
                  </a:solidFill>
                </a:rPr>
                <a:t>, </a:t>
              </a:r>
              <a:r>
                <a:rPr lang="en-US" altLang="zh-CN" sz="2000" i="1" dirty="0">
                  <a:solidFill>
                    <a:srgbClr val="2A2622"/>
                  </a:solidFill>
                </a:rPr>
                <a:t>x</a:t>
              </a:r>
              <a:r>
                <a:rPr lang="en-US" altLang="zh-CN" sz="2000" i="1" baseline="-25000" dirty="0">
                  <a:solidFill>
                    <a:srgbClr val="2A2622"/>
                  </a:solidFill>
                </a:rPr>
                <a:t>i </a:t>
              </a:r>
              <a:r>
                <a:rPr lang="en-US" altLang="zh-CN" sz="2000" dirty="0">
                  <a:solidFill>
                    <a:srgbClr val="2A2622"/>
                  </a:solidFill>
                </a:rPr>
                <a:t>)</a:t>
              </a:r>
              <a:endParaRPr lang="zh-CN" altLang="en-US" sz="2800" dirty="0">
                <a:solidFill>
                  <a:srgbClr val="2A262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789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连续型</a:t>
            </a:r>
            <a:r>
              <a:rPr lang="en-US" altLang="zh-CN" dirty="0" err="1"/>
              <a:t>r.v</a:t>
            </a:r>
            <a:r>
              <a:rPr lang="en-US" altLang="zh-CN" dirty="0"/>
              <a:t>.</a:t>
            </a:r>
            <a:r>
              <a:rPr lang="zh-CN" altLang="en-US" dirty="0"/>
              <a:t>的</a:t>
            </a:r>
            <a:r>
              <a:rPr lang="zh-CN" altLang="en-US" dirty="0" smtClean="0"/>
              <a:t>期望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按离散型，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的数学期望近似为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CN" altLang="en-US" dirty="0" smtClean="0"/>
                  <a:t>，上式为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p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𝒙𝒑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推广到密度函数的一般情况，得到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𝒙𝒑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5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34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连续型</a:t>
            </a:r>
            <a:r>
              <a:rPr lang="en-US" altLang="zh-CN" dirty="0" err="1" smtClean="0"/>
              <a:t>r.v</a:t>
            </a:r>
            <a:r>
              <a:rPr lang="en-US" altLang="zh-CN" dirty="0" smtClean="0"/>
              <a:t>.</a:t>
            </a:r>
            <a:r>
              <a:rPr lang="zh-CN" altLang="en-US" dirty="0" smtClean="0"/>
              <a:t>期望定义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44824"/>
            <a:ext cx="7652375" cy="420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6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一些性质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类似于离散型，连续型</a:t>
                </a:r>
                <a:r>
                  <a:rPr lang="en-US" altLang="zh-CN" dirty="0" err="1" smtClean="0"/>
                  <a:t>r.v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期望同样具有线性性质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/>
                  <a:t>连续型，密度函数为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连续</m:t>
                    </m:r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</m:oMath>
                </a14:m>
                <a:r>
                  <a:rPr lang="zh-CN" altLang="en-US" dirty="0" smtClean="0"/>
                  <a:t>绝对收敛，则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类似</a:t>
                </a:r>
                <a:r>
                  <a:rPr lang="zh-CN" altLang="en-US" dirty="0" smtClean="0"/>
                  <a:t>地，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dirty="0"/>
                  <a:t>连续型</a:t>
                </a:r>
                <a:r>
                  <a:rPr lang="zh-CN" altLang="en-US" dirty="0" smtClean="0"/>
                  <a:t>，</a:t>
                </a:r>
                <a:r>
                  <a:rPr lang="zh-CN" altLang="en-US" dirty="0"/>
                  <a:t>联合</a:t>
                </a:r>
                <a:r>
                  <a:rPr lang="zh-CN" altLang="en-US" dirty="0" smtClean="0"/>
                  <a:t>密度为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 smtClean="0"/>
                  <a:t>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𝒅𝒚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3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143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方差、协方差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离散</a:t>
                </a:r>
                <a:r>
                  <a:rPr lang="zh-CN" altLang="en-US" dirty="0" smtClean="0"/>
                  <a:t>型</a:t>
                </a:r>
                <a:r>
                  <a:rPr lang="en-US" altLang="zh-CN" dirty="0" err="1" smtClean="0"/>
                  <a:t>r.v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的</a:t>
                </a:r>
                <a:r>
                  <a:rPr lang="zh-CN" altLang="en-US" dirty="0"/>
                  <a:t>定义可直接推广到连续型</a:t>
                </a:r>
                <a:r>
                  <a:rPr lang="en-US" altLang="zh-CN" dirty="0" err="1"/>
                  <a:t>r.v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𝑪𝒐𝒗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d>
                          </m:e>
                        </m:d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𝑿𝒀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747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000" dirty="0" smtClean="0"/>
              <a:t>典型连续型随机变量的分布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61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二维离散</a:t>
            </a:r>
            <a:r>
              <a:rPr lang="en-US" altLang="zh-CN" dirty="0" err="1" smtClean="0"/>
              <a:t>r.v</a:t>
            </a:r>
            <a:r>
              <a:rPr lang="en-US" altLang="zh-CN" dirty="0" smtClean="0"/>
              <a:t>.</a:t>
            </a:r>
            <a:r>
              <a:rPr lang="zh-CN" altLang="en-US" dirty="0" smtClean="0"/>
              <a:t>条件分布律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设二维离散</a:t>
                </a:r>
                <a:r>
                  <a:rPr lang="en-US" altLang="zh-CN" dirty="0" err="1" smtClean="0"/>
                  <a:t>r.v</a:t>
                </a:r>
                <a:r>
                  <a:rPr lang="en-US" altLang="zh-CN" dirty="0" smtClean="0"/>
                  <a:t>.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的分布为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𝒀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𝒊𝒋</m:t>
                          </m:r>
                        </m:sub>
                      </m:sSub>
                      <m:r>
                        <a:rPr lang="en-US" altLang="zh-CN" b="1" i="1" smtClean="0">
                          <a:latin typeface="Cambria Math"/>
                        </a:rPr>
                        <m:t>, </m:t>
                      </m:r>
                      <m:r>
                        <a:rPr lang="en-US" altLang="zh-CN" b="1" i="1" smtClean="0">
                          <a:latin typeface="Cambria Math"/>
                        </a:rPr>
                        <m:t>𝒊</m:t>
                      </m:r>
                      <m:r>
                        <a:rPr lang="en-US" altLang="zh-CN" b="1" i="1" smtClean="0">
                          <a:latin typeface="Cambria Math"/>
                        </a:rPr>
                        <m:t>,</m:t>
                      </m:r>
                      <m:r>
                        <a:rPr lang="en-US" altLang="zh-CN" b="1" i="1" smtClean="0">
                          <a:latin typeface="Cambria Math"/>
                        </a:rPr>
                        <m:t>𝒋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,</m:t>
                      </m:r>
                      <m:r>
                        <a:rPr lang="en-US" altLang="zh-CN" b="1" i="1" smtClean="0">
                          <a:latin typeface="Cambria Math"/>
                        </a:rPr>
                        <m:t>𝟐</m:t>
                      </m:r>
                      <m:r>
                        <a:rPr lang="en-US" altLang="zh-CN" b="1" i="1" smtClean="0">
                          <a:latin typeface="Cambria Math"/>
                        </a:rPr>
                        <m:t>,⋯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⋅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𝒋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𝒊𝒋</m:t>
                            </m:r>
                          </m:sub>
                        </m:sSub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&gt;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𝒀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𝒀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𝒊𝒋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⋅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被称为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 smtClean="0"/>
                  <a:t>条件下，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条件分布律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类似地，可定义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条件下，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的条件分布律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2171" r="-8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374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均匀分布</a:t>
            </a:r>
            <a:r>
              <a:rPr lang="en-US" altLang="zh-CN" dirty="0" smtClean="0"/>
              <a:t>(uniform distribution)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1331913" y="1628775"/>
          <a:ext cx="6019800" cy="283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公式" r:id="rId3" imgW="2857500" imgH="1346200" progId="Equation.3">
                  <p:embed/>
                </p:oleObj>
              </mc:Choice>
              <mc:Fallback>
                <p:oleObj name="公式" r:id="rId3" imgW="2857500" imgH="1346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628775"/>
                        <a:ext cx="6019800" cy="283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5"/>
          <p:cNvGrpSpPr>
            <a:grpSpLocks/>
          </p:cNvGrpSpPr>
          <p:nvPr/>
        </p:nvGrpSpPr>
        <p:grpSpPr bwMode="auto">
          <a:xfrm>
            <a:off x="5795963" y="4437063"/>
            <a:ext cx="2819400" cy="1676400"/>
            <a:chOff x="3648" y="2592"/>
            <a:chExt cx="1776" cy="1056"/>
          </a:xfrm>
        </p:grpSpPr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3648" y="3408"/>
              <a:ext cx="17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V="1">
              <a:off x="4512" y="2592"/>
              <a:ext cx="0" cy="10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" name="Group 9"/>
          <p:cNvGrpSpPr>
            <a:grpSpLocks/>
          </p:cNvGrpSpPr>
          <p:nvPr/>
        </p:nvGrpSpPr>
        <p:grpSpPr bwMode="auto">
          <a:xfrm>
            <a:off x="5819775" y="4443413"/>
            <a:ext cx="2740025" cy="1746250"/>
            <a:chOff x="3938" y="1241"/>
            <a:chExt cx="1726" cy="1100"/>
          </a:xfrm>
        </p:grpSpPr>
        <p:graphicFrame>
          <p:nvGraphicFramePr>
            <p:cNvPr id="19" name="Object 10"/>
            <p:cNvGraphicFramePr>
              <a:graphicFrameLocks noChangeAspect="1"/>
            </p:cNvGraphicFramePr>
            <p:nvPr/>
          </p:nvGraphicFramePr>
          <p:xfrm>
            <a:off x="4165" y="1241"/>
            <a:ext cx="1344" cy="1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Equation" r:id="rId5" imgW="1181100" imgH="965200" progId="Equation.3">
                    <p:embed/>
                  </p:oleObj>
                </mc:Choice>
                <mc:Fallback>
                  <p:oleObj name="Equation" r:id="rId5" imgW="1181100" imgH="965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5" y="1241"/>
                          <a:ext cx="1344" cy="1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" name="Group 11"/>
            <p:cNvGrpSpPr>
              <a:grpSpLocks/>
            </p:cNvGrpSpPr>
            <p:nvPr/>
          </p:nvGrpSpPr>
          <p:grpSpPr bwMode="auto">
            <a:xfrm>
              <a:off x="3938" y="1599"/>
              <a:ext cx="1726" cy="452"/>
              <a:chOff x="3938" y="1475"/>
              <a:chExt cx="1726" cy="452"/>
            </a:xfrm>
          </p:grpSpPr>
          <p:sp>
            <p:nvSpPr>
              <p:cNvPr id="21" name="Line 12"/>
              <p:cNvSpPr>
                <a:spLocks noChangeShapeType="1"/>
              </p:cNvSpPr>
              <p:nvPr/>
            </p:nvSpPr>
            <p:spPr bwMode="auto">
              <a:xfrm>
                <a:off x="4388" y="1475"/>
                <a:ext cx="105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" name="Line 13"/>
              <p:cNvSpPr>
                <a:spLocks noChangeShapeType="1"/>
              </p:cNvSpPr>
              <p:nvPr/>
            </p:nvSpPr>
            <p:spPr bwMode="auto">
              <a:xfrm flipH="1">
                <a:off x="3938" y="1927"/>
                <a:ext cx="45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" name="Line 14"/>
              <p:cNvSpPr>
                <a:spLocks noChangeShapeType="1"/>
              </p:cNvSpPr>
              <p:nvPr/>
            </p:nvSpPr>
            <p:spPr bwMode="auto">
              <a:xfrm>
                <a:off x="5437" y="1924"/>
                <a:ext cx="227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15"/>
              <p:cNvSpPr>
                <a:spLocks noChangeShapeType="1"/>
              </p:cNvSpPr>
              <p:nvPr/>
            </p:nvSpPr>
            <p:spPr bwMode="auto">
              <a:xfrm>
                <a:off x="4395" y="1494"/>
                <a:ext cx="0" cy="4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>
                <a:off x="5443" y="1494"/>
                <a:ext cx="0" cy="4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3492500" y="4797425"/>
            <a:ext cx="1752600" cy="1169988"/>
          </a:xfrm>
          <a:prstGeom prst="rect">
            <a:avLst/>
          </a:prstGeom>
          <a:noFill/>
          <a:ln w="9525">
            <a:solidFill>
              <a:srgbClr val="DE32D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32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8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4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800" dirty="0">
                <a:solidFill>
                  <a:srgbClr val="2A2622"/>
                </a:solidFill>
              </a:rPr>
              <a:t>概率密度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800" dirty="0">
                <a:solidFill>
                  <a:srgbClr val="2A2622"/>
                </a:solidFill>
              </a:rPr>
              <a:t>函数图形</a:t>
            </a:r>
          </a:p>
        </p:txBody>
      </p:sp>
    </p:spTree>
    <p:extLst>
      <p:ext uri="{BB962C8B-B14F-4D97-AF65-F5344CB8AC3E}">
        <p14:creationId xmlns:p14="http://schemas.microsoft.com/office/powerpoint/2010/main" val="55436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均匀分布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/>
          </p:nvPr>
        </p:nvGraphicFramePr>
        <p:xfrm>
          <a:off x="395288" y="3079279"/>
          <a:ext cx="3962400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4013200" imgH="1968500" progId="Equation.3">
                  <p:embed/>
                </p:oleObj>
              </mc:Choice>
              <mc:Fallback>
                <p:oleObj name="Equation" r:id="rId3" imgW="4013200" imgH="196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079279"/>
                        <a:ext cx="3962400" cy="202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00113" y="1999779"/>
            <a:ext cx="2303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32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8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4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ea typeface="黑体" pitchFamily="2" charset="-122"/>
              </a:rPr>
              <a:t>分布函数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4857750" y="2934816"/>
            <a:ext cx="3429000" cy="2438400"/>
            <a:chOff x="1872" y="2304"/>
            <a:chExt cx="2160" cy="1536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1872" y="2304"/>
              <a:ext cx="2160" cy="1536"/>
              <a:chOff x="1104" y="2688"/>
              <a:chExt cx="2160" cy="1344"/>
            </a:xfrm>
          </p:grpSpPr>
          <p:sp>
            <p:nvSpPr>
              <p:cNvPr id="12" name="Line 6"/>
              <p:cNvSpPr>
                <a:spLocks noChangeShapeType="1"/>
              </p:cNvSpPr>
              <p:nvPr/>
            </p:nvSpPr>
            <p:spPr bwMode="auto">
              <a:xfrm>
                <a:off x="1104" y="3696"/>
                <a:ext cx="21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 flipV="1">
                <a:off x="1920" y="2688"/>
                <a:ext cx="0" cy="13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3844" y="3556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Equation" r:id="rId5" imgW="253890" imgH="241195" progId="Equation.3">
                    <p:embed/>
                  </p:oleObj>
                </mc:Choice>
                <mc:Fallback>
                  <p:oleObj name="Equation" r:id="rId5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4" y="3556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/>
          </p:nvGraphicFramePr>
          <p:xfrm>
            <a:off x="2496" y="3504"/>
            <a:ext cx="14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Equation" r:id="rId7" imgW="228501" imgH="253890" progId="Equation.3">
                    <p:embed/>
                  </p:oleObj>
                </mc:Choice>
                <mc:Fallback>
                  <p:oleObj name="Equation" r:id="rId7" imgW="228501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504"/>
                          <a:ext cx="144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2732" y="2308"/>
            <a:ext cx="50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Equation" r:id="rId9" imgW="799753" imgH="393529" progId="Equation.3">
                    <p:embed/>
                  </p:oleObj>
                </mc:Choice>
                <mc:Fallback>
                  <p:oleObj name="Equation" r:id="rId9" imgW="799753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2" y="2308"/>
                          <a:ext cx="504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7067550" y="3696816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5467350" y="3696816"/>
            <a:ext cx="16002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" name="Object 13"/>
          <p:cNvGraphicFramePr>
            <a:graphicFrameLocks noChangeAspect="1"/>
          </p:cNvGraphicFramePr>
          <p:nvPr>
            <p:extLst/>
          </p:nvPr>
        </p:nvGraphicFramePr>
        <p:xfrm>
          <a:off x="5391150" y="4611216"/>
          <a:ext cx="2270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1" imgW="228501" imgH="545863" progId="Equation.3">
                  <p:embed/>
                </p:oleObj>
              </mc:Choice>
              <mc:Fallback>
                <p:oleObj name="Equation" r:id="rId11" imgW="228501" imgH="5458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4611216"/>
                        <a:ext cx="22701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4"/>
          <p:cNvGraphicFramePr>
            <a:graphicFrameLocks noChangeAspect="1"/>
          </p:cNvGraphicFramePr>
          <p:nvPr>
            <p:extLst/>
          </p:nvPr>
        </p:nvGraphicFramePr>
        <p:xfrm>
          <a:off x="6915150" y="4611216"/>
          <a:ext cx="215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公式" r:id="rId13" imgW="215713" imgH="545626" progId="Equation.3">
                  <p:embed/>
                </p:oleObj>
              </mc:Choice>
              <mc:Fallback>
                <p:oleObj name="公式" r:id="rId13" imgW="215713" imgH="5456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5150" y="4611216"/>
                        <a:ext cx="215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5"/>
          <p:cNvGraphicFramePr>
            <a:graphicFrameLocks noChangeAspect="1"/>
          </p:cNvGraphicFramePr>
          <p:nvPr>
            <p:extLst/>
          </p:nvPr>
        </p:nvGraphicFramePr>
        <p:xfrm>
          <a:off x="5880100" y="3544416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15" imgW="393359" imgH="304536" progId="Equation.3">
                  <p:embed/>
                </p:oleObj>
              </mc:Choice>
              <mc:Fallback>
                <p:oleObj name="Equation" r:id="rId15" imgW="393359" imgH="3045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3544416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6153150" y="3696816"/>
            <a:ext cx="10668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4699000" y="4760441"/>
            <a:ext cx="7921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1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29563" y="3187229"/>
              <a:ext cx="1587" cy="1587"/>
            </p14:xfrm>
          </p:contentPart>
        </mc:Choice>
        <mc:Fallback>
          <p:pic>
            <p:nvPicPr>
              <p:cNvPr id="21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851800" y="3109466"/>
                <a:ext cx="157113" cy="1571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401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 animBg="1"/>
      <p:bldP spid="15" grpId="0" animBg="1"/>
      <p:bldP spid="19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均匀分布下的数字特征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∼</m:t>
                    </m:r>
                    <m:r>
                      <a:rPr lang="en-US" altLang="zh-CN" b="1" i="1" smtClean="0"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𝒂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𝒃</m:t>
                        </m:r>
                      </m:e>
                    </m:d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𝒂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𝒃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𝒃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𝒂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𝟏𝟐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证：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𝒂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𝒃</m:t>
                        </m:r>
                      </m:sup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</a:rPr>
                              <m:t>𝒃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𝒂</m:t>
                            </m:r>
                          </m:den>
                        </m:f>
                        <m:r>
                          <a:rPr lang="en-US" altLang="zh-CN" b="1" i="1" smtClean="0">
                            <a:latin typeface="Cambria Math"/>
                          </a:rPr>
                          <m:t>𝒅𝒙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</a:rPr>
                              <m:t>𝒃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𝒂</m:t>
                            </m:r>
                          </m:den>
                        </m:f>
                        <m:r>
                          <a:rPr lang="en-US" altLang="zh-CN" b="1" i="1" smtClean="0">
                            <a:latin typeface="Cambria Math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b="1" i="1" smtClean="0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𝒂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𝒃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𝒂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𝒃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𝒃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𝒂</m:t>
                          </m:r>
                        </m:den>
                      </m:f>
                      <m:r>
                        <a:rPr lang="en-US" altLang="zh-CN" i="1">
                          <a:latin typeface="Cambria Math"/>
                        </a:rPr>
                        <m:t>𝒅𝒙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𝒃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𝒂</m:t>
                          </m:r>
                        </m:den>
                      </m:f>
                      <m:r>
                        <a:rPr lang="en-US" altLang="zh-CN" b="1" i="1" smtClean="0"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𝟑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𝒂𝒃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/>
                        </a:rPr>
                        <m:t>∴</m:t>
                      </m:r>
                      <m:r>
                        <a:rPr lang="en-US" altLang="zh-CN" b="1" i="1" smtClean="0"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𝑬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𝒃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𝟏𝟐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034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均匀分布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612648" y="3140968"/>
                <a:ext cx="8153400" cy="2883024"/>
              </a:xfrm>
              <a:prstGeom prst="rect">
                <a:avLst/>
              </a:prstGeom>
            </p:spPr>
            <p:txBody>
              <a:bodyPr vert="horz">
                <a:normAutofit fontScale="85000" lnSpcReduction="10000"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/>
                  <a:t>证：根据假设有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𝑭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b="1" dirty="0" smtClean="0">
                    <a:latin typeface="Cambria Math"/>
                  </a:rPr>
                  <a:t>存在反函数，记为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𝑭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(⋅)</m:t>
                    </m:r>
                  </m:oMath>
                </a14:m>
                <a:endParaRPr lang="en-US" altLang="zh-CN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zh-CN" altLang="en-US" b="1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&lt;</m:t>
                    </m:r>
                    <m:r>
                      <a:rPr lang="en-US" altLang="zh-CN" b="1" i="1" smtClean="0">
                        <a:latin typeface="Cambria Math"/>
                      </a:rPr>
                      <m:t>𝒚</m:t>
                    </m:r>
                    <m:r>
                      <a:rPr lang="en-US" altLang="zh-CN" b="1" i="1" smtClean="0">
                        <a:latin typeface="Cambria Math"/>
                      </a:rPr>
                      <m:t>&lt;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b="1" dirty="0" smtClean="0">
                    <a:latin typeface="Cambria Math"/>
                  </a:rPr>
                  <a:t>时，</a:t>
                </a:r>
                <a:endParaRPr lang="en-US" altLang="zh-CN" b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𝑭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/>
                            </a:rPr>
                            <m:t>&lt;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𝑭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</m:d>
                        </m:e>
                      </m:d>
                      <m:r>
                        <a:rPr lang="en-US" altLang="zh-CN" b="1" i="0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𝑭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</m:d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∴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𝒀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𝒚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eqArrPr>
                          <m:e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𝟎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&lt;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𝒚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&lt;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𝟎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,           </m:t>
                            </m:r>
                            <m:r>
                              <a:rPr lang="zh-CN" altLang="en-US" i="1">
                                <a:latin typeface="Cambria Math"/>
                                <a:ea typeface="Cambria Math"/>
                              </a:rPr>
                              <m:t>其它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dirty="0" smtClean="0"/>
                  <a:t>，即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∼</m:t>
                    </m:r>
                    <m:r>
                      <a:rPr lang="en-US" altLang="zh-CN" b="1" i="1" smtClean="0">
                        <a:latin typeface="Cambria Math"/>
                      </a:rPr>
                      <m:t>𝑼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3140968"/>
                <a:ext cx="8153400" cy="2883024"/>
              </a:xfrm>
              <a:prstGeom prst="rect">
                <a:avLst/>
              </a:prstGeom>
              <a:blipFill rotWithShape="0">
                <a:blip r:embed="rId2"/>
                <a:stretch>
                  <a:fillRect l="-1272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907704" y="1628800"/>
                <a:ext cx="4896544" cy="1200329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7030A0"/>
                    </a:solidFill>
                  </a:rPr>
                  <a:t>定理</a:t>
                </a:r>
                <a:endParaRPr lang="en-US" altLang="zh-CN" sz="2400" b="1" dirty="0" smtClean="0">
                  <a:solidFill>
                    <a:srgbClr val="7030A0"/>
                  </a:solidFill>
                </a:endParaRPr>
              </a:p>
              <a:p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的分布函数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𝑭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严格单调递增，令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𝒀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𝑭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𝑿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𝒀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∼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sz="2400" b="1" i="0" smtClean="0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altLang="zh-CN" sz="24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628800"/>
                <a:ext cx="4896544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861" t="-3000" r="-7816" b="-10000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18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均匀分布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∼</m:t>
                    </m:r>
                    <m:r>
                      <a:rPr lang="en-US" altLang="zh-CN" b="1" i="1" smtClean="0">
                        <a:latin typeface="Cambria Math"/>
                      </a:rPr>
                      <m:t>𝑼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𝒂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𝒃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，则对于任意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𝐚</m:t>
                    </m:r>
                    <m:r>
                      <a:rPr lang="en-US" altLang="zh-CN" b="1" i="1" smtClean="0">
                        <a:latin typeface="Cambria Math"/>
                      </a:rPr>
                      <m:t>&lt;</m:t>
                    </m:r>
                    <m:r>
                      <a:rPr lang="en-US" altLang="zh-CN" b="1" i="1" smtClean="0">
                        <a:latin typeface="Cambria Math"/>
                      </a:rPr>
                      <m:t>𝒄</m:t>
                    </m:r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</a:rPr>
                      <m:t>𝒅</m:t>
                    </m:r>
                    <m:r>
                      <a:rPr lang="en-US" altLang="zh-CN" b="1" i="1" smtClean="0">
                        <a:latin typeface="Cambria Math"/>
                      </a:rPr>
                      <m:t>&lt;</m:t>
                    </m:r>
                    <m:r>
                      <a:rPr lang="en-US" altLang="zh-CN" b="1" i="1" smtClean="0">
                        <a:latin typeface="Cambria Math"/>
                      </a:rPr>
                      <m:t>𝒃</m:t>
                    </m:r>
                  </m:oMath>
                </a14:m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𝒄</m:t>
                          </m:r>
                        </m:e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𝒅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𝒄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𝒂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𝒅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即在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</a:rPr>
                      <m:t>𝒅</m:t>
                    </m:r>
                  </m:oMath>
                </a14:m>
                <a:r>
                  <a:rPr lang="zh-CN" altLang="en-US" dirty="0" smtClean="0"/>
                  <a:t>的条件下，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均匀分布于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𝒂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𝒅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证：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≤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𝒄</m:t>
                        </m:r>
                      </m: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≤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𝒅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𝒄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𝒅</m:t>
                            </m:r>
                          </m:e>
                        </m:d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𝒅</m:t>
                            </m:r>
                          </m:e>
                        </m:d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𝒄</m:t>
                            </m:r>
                          </m:e>
                        </m:d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𝒅</m:t>
                            </m:r>
                          </m:e>
                        </m:d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𝒄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𝒂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𝒅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𝒂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5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95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指数分布</a:t>
            </a:r>
            <a:r>
              <a:rPr lang="en-US" altLang="zh-CN" dirty="0" smtClean="0"/>
              <a:t>(exponential distribution)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设连续型随机变量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的概率密度为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𝝀</m:t>
                              </m:r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𝝀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𝒙</m:t>
                                  </m:r>
                                </m:sup>
                              </m:s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𝝀</m:t>
                    </m:r>
                  </m:oMath>
                </a14:m>
                <a:r>
                  <a:rPr lang="zh-CN" altLang="en-US" dirty="0" smtClean="0"/>
                  <a:t>为常数，则称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服从参数为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𝝀</m:t>
                    </m:r>
                  </m:oMath>
                </a14:m>
                <a:r>
                  <a:rPr lang="zh-CN" altLang="en-US" dirty="0" smtClean="0"/>
                  <a:t>的指数分布，记为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∼</m:t>
                    </m:r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𝝀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1645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275856" y="3789040"/>
            <a:ext cx="5255369" cy="2880048"/>
            <a:chOff x="1927" y="2296"/>
            <a:chExt cx="3447" cy="1891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290" y="2659"/>
              <a:ext cx="681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80202"/>
                  </a:solidFill>
                </a:rPr>
                <a:t>λ=3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426" y="3113"/>
              <a:ext cx="68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303F7"/>
                  </a:solidFill>
                </a:rPr>
                <a:t>λ=2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750" y="3548"/>
              <a:ext cx="681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7B107"/>
                  </a:solidFill>
                </a:rPr>
                <a:t>λ=1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1927" y="2387"/>
            <a:ext cx="3240" cy="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Mathcad" r:id="rId4" imgW="5124573" imgH="2838581" progId="Mathcad">
                    <p:embed/>
                  </p:oleObj>
                </mc:Choice>
                <mc:Fallback>
                  <p:oleObj name="Mathcad" r:id="rId4" imgW="5124573" imgH="2838581" progId="Mathcad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2387"/>
                          <a:ext cx="3240" cy="18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alpha val="30196"/>
                          </a:scheme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2366" y="2296"/>
              <a:ext cx="0" cy="1814"/>
            </a:xfrm>
            <a:prstGeom prst="line">
              <a:avLst/>
            </a:prstGeom>
            <a:noFill/>
            <a:ln w="19050">
              <a:solidFill>
                <a:srgbClr val="0B0A0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154" y="3967"/>
              <a:ext cx="3220" cy="0"/>
            </a:xfrm>
            <a:prstGeom prst="line">
              <a:avLst/>
            </a:prstGeom>
            <a:noFill/>
            <a:ln w="19050">
              <a:solidFill>
                <a:srgbClr val="0B0A0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927" y="2432"/>
              <a:ext cx="318" cy="272"/>
            </a:xfrm>
            <a:prstGeom prst="rect">
              <a:avLst/>
            </a:prstGeom>
            <a:solidFill>
              <a:srgbClr val="EAE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 dirty="0"/>
                <a:t>p(x)</a:t>
              </a:r>
              <a:endParaRPr lang="zh-CN" altLang="en-US" sz="20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3381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指数分布</a:t>
            </a:r>
            <a:r>
              <a:rPr lang="en-US" altLang="zh-CN" dirty="0" err="1" smtClean="0"/>
              <a:t>r.v</a:t>
            </a:r>
            <a:r>
              <a:rPr lang="en-US" altLang="zh-CN" dirty="0" smtClean="0"/>
              <a:t>.</a:t>
            </a:r>
            <a:r>
              <a:rPr lang="zh-CN" altLang="en-US" dirty="0" smtClean="0"/>
              <a:t>的分布函数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𝝀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𝒙</m:t>
                                </m:r>
                              </m:sup>
                            </m:sSup>
                            <m:r>
                              <a:rPr lang="en-US" altLang="zh-CN" b="1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𝟎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𝟎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,               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 dirty="0"/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611560" y="2852936"/>
            <a:ext cx="4320480" cy="3384376"/>
            <a:chOff x="2608" y="300"/>
            <a:chExt cx="2982" cy="2223"/>
          </a:xfrm>
        </p:grpSpPr>
        <p:graphicFrame>
          <p:nvGraphicFramePr>
            <p:cNvPr id="11" name="Object 7"/>
            <p:cNvGraphicFramePr>
              <a:graphicFrameLocks noChangeAspect="1"/>
            </p:cNvGraphicFramePr>
            <p:nvPr/>
          </p:nvGraphicFramePr>
          <p:xfrm>
            <a:off x="2608" y="300"/>
            <a:ext cx="2982" cy="2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" name="Mathcad" r:id="rId4" imgW="4886239" imgH="3457772" progId="Mathcad">
                    <p:embed/>
                  </p:oleObj>
                </mc:Choice>
                <mc:Fallback>
                  <p:oleObj name="Mathcad" r:id="rId4" imgW="4886239" imgH="3457772" progId="Mathcad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300"/>
                          <a:ext cx="2982" cy="2223"/>
                        </a:xfrm>
                        <a:prstGeom prst="rect">
                          <a:avLst/>
                        </a:prstGeom>
                        <a:solidFill>
                          <a:srgbClr val="E8E5E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3424" y="799"/>
              <a:ext cx="389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C2110"/>
                  </a:solidFill>
                </a:rPr>
                <a:t>λ=3</a:t>
              </a: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3706" y="1046"/>
              <a:ext cx="389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261CF0"/>
                  </a:solidFill>
                </a:rPr>
                <a:t>λ=2</a:t>
              </a: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3923" y="1305"/>
              <a:ext cx="37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700">
                  <a:solidFill>
                    <a:srgbClr val="01951D"/>
                  </a:solidFill>
                </a:rPr>
                <a:t>λ=1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5148064" y="2132856"/>
            <a:ext cx="3816424" cy="341632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7030A0"/>
                </a:solidFill>
              </a:rPr>
              <a:t>应用背景</a:t>
            </a:r>
            <a:endParaRPr lang="en-US" altLang="zh-CN" sz="2400" b="1" dirty="0" smtClean="0">
              <a:solidFill>
                <a:srgbClr val="7030A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元件或设备的寿命，如无线电元件的寿命，动物寿命等；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来电的时间间隔；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相邻报文到达的事件间隔；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网站访问的时间间隔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41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指数分布</a:t>
            </a:r>
            <a:r>
              <a:rPr lang="en-US" altLang="zh-CN" dirty="0" err="1"/>
              <a:t>r.v</a:t>
            </a:r>
            <a:r>
              <a:rPr lang="en-US" altLang="zh-CN" dirty="0"/>
              <a:t>.</a:t>
            </a:r>
            <a:r>
              <a:rPr lang="zh-CN" altLang="en-US" dirty="0" smtClean="0"/>
              <a:t>的数字特征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∼</m:t>
                    </m:r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𝝀</m:t>
                        </m:r>
                      </m:e>
                    </m:d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𝝀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𝝀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证：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𝝀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𝝀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sup>
                        </m:sSup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𝒅𝒙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𝝀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b="1" i="1" smtClean="0">
                              <a:latin typeface="Cambria Math"/>
                            </a:rPr>
                            <m:t>𝝀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𝝀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altLang="zh-CN" b="1" i="1" smtClean="0">
                              <a:latin typeface="Cambria Math"/>
                            </a:rPr>
                            <m:t>𝒅𝒙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𝝀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∴</m:t>
                      </m:r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𝑫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𝑬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  <a:ea typeface="Cambria Math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  <a:ea typeface="Cambria Math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  <a:ea typeface="Cambria Math"/>
                                </a:rPr>
                                <m:t>𝝀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424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指数分布的无记忆性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3340968"/>
              </a:xfrm>
            </p:spPr>
            <p:txBody>
              <a:bodyPr/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∼</m:t>
                    </m:r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𝝀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则对于任意</a:t>
                </a:r>
                <a:r>
                  <a:rPr lang="zh-CN" altLang="en-US" dirty="0"/>
                  <a:t>实数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𝒔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𝒕</m:t>
                    </m:r>
                    <m:r>
                      <a:rPr lang="en-US" altLang="zh-CN" b="1" i="1" smtClean="0">
                        <a:latin typeface="Cambria Math"/>
                      </a:rPr>
                      <m:t>&gt;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dirty="0" smtClean="0"/>
                  <a:t>有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&gt;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𝒔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𝒕</m:t>
                          </m:r>
                        </m:e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&gt;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&gt;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证：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&gt;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𝒔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𝒕</m:t>
                        </m:r>
                      </m: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&gt;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𝒔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𝒕</m:t>
                            </m:r>
                          </m:e>
                        </m:d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𝒕</m:t>
                            </m:r>
                          </m:e>
                        </m:d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𝑭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𝒔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𝒕</m:t>
                            </m:r>
                          </m:e>
                        </m:d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𝑭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𝒕</m:t>
                            </m:r>
                          </m:e>
                        </m:d>
                      </m:den>
                    </m:f>
                  </m:oMath>
                </a14:m>
                <a:endParaRPr lang="en-US" altLang="zh-CN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𝝀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𝒔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𝒕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𝝀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𝒕</m:t>
                              </m:r>
                            </m:sup>
                          </m:sSup>
                        </m:den>
                      </m:f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𝝀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𝒔</m:t>
                          </m:r>
                        </m:sup>
                      </m:sSup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−</m:t>
                      </m:r>
                      <m:r>
                        <a:rPr lang="en-US" altLang="zh-CN" b="1" i="1" smtClean="0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𝒔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&gt;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3340968"/>
              </a:xfrm>
              <a:blipFill rotWithShape="0">
                <a:blip r:embed="rId2"/>
                <a:stretch>
                  <a:fillRect l="-1645" t="-2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71600" y="5085184"/>
            <a:ext cx="7344816" cy="46166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</a:rPr>
              <a:t>指数分布是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唯一具有无记忆性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的连续型随机变量分布</a:t>
            </a:r>
            <a:endParaRPr lang="en-US" altLang="zh-CN" sz="24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62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个独立指数分布</a:t>
            </a:r>
            <a:r>
              <a:rPr lang="en-US" altLang="zh-CN" dirty="0" err="1" smtClean="0"/>
              <a:t>r.v</a:t>
            </a:r>
            <a:r>
              <a:rPr lang="en-US" altLang="zh-CN" dirty="0" smtClean="0"/>
              <a:t>.</a:t>
            </a:r>
            <a:r>
              <a:rPr lang="zh-CN" altLang="en-US" dirty="0" smtClean="0"/>
              <a:t>极小值分布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∼</m:t>
                    </m:r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, </m:t>
                    </m:r>
                    <m:r>
                      <a:rPr lang="en-US" altLang="zh-CN" b="1" i="1" smtClean="0">
                        <a:latin typeface="Cambria Math"/>
                      </a:rPr>
                      <m:t>𝒊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  <m:r>
                      <a:rPr lang="en-US" altLang="zh-CN" b="1" i="1" smtClean="0">
                        <a:latin typeface="Cambria Math"/>
                      </a:rPr>
                      <m:t>,…,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zh-CN" altLang="en-US" dirty="0" smtClean="0"/>
                  <a:t>且相互独立，令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𝒀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𝒊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∼</m:t>
                    </m:r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dirty="0" smtClean="0"/>
                  <a:t>且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i="1">
                                    <a:latin typeface="Cambria Math"/>
                                  </a:rPr>
                                  <m:t>𝒊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func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证：只需证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</m:oMath>
                </a14:m>
                <a:r>
                  <a:rPr lang="zh-CN" altLang="en-US" dirty="0" smtClean="0"/>
                  <a:t>的情况，一般性可由归纳法证明。当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𝒚</m:t>
                    </m:r>
                    <m:r>
                      <a:rPr lang="en-US" altLang="zh-CN" b="1" i="1" smtClean="0">
                        <a:latin typeface="Cambria Math"/>
                      </a:rPr>
                      <m:t>&gt;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dirty="0" smtClean="0"/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𝒀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𝑭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𝒚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𝑭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𝒚</m:t>
                            </m:r>
                          </m:e>
                        </m:d>
                      </m:e>
                    </m:d>
                  </m:oMath>
                </a14:m>
                <a:endParaRPr lang="en-US" altLang="zh-CN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𝒆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/>
                            </a:rPr>
                            <m:t>𝒚</m:t>
                          </m:r>
                        </m:sup>
                      </m:sSup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/>
                            </a:rPr>
                            <m:t>𝒚</m:t>
                          </m:r>
                        </m:sup>
                      </m:sSup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1" i="1" smtClean="0">
                              <a:latin typeface="Cambria Math"/>
                            </a:rPr>
                            <m:t>𝒚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421" t="-1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575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二维连续型</a:t>
            </a:r>
            <a:r>
              <a:rPr lang="en-US" altLang="zh-CN" dirty="0" err="1" smtClean="0"/>
              <a:t>r.v</a:t>
            </a:r>
            <a:r>
              <a:rPr lang="en-US" altLang="zh-CN" dirty="0" smtClean="0"/>
              <a:t>.</a:t>
            </a:r>
            <a:r>
              <a:rPr lang="zh-CN" altLang="en-US" dirty="0" smtClean="0"/>
              <a:t>的条件分布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/>
                  <a:t>连续时，条件分布不能用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𝒀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来定义，因为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𝒀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  <m:e>
                        <m:r>
                          <a:rPr lang="en-US" altLang="zh-CN" i="1">
                            <a:latin typeface="Cambria Math"/>
                          </a:rPr>
                          <m:t>𝑿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dirty="0" smtClean="0"/>
                  <a:t>，而应该用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</a:rPr>
                      <m:t>𝒚</m:t>
                    </m:r>
                    <m:r>
                      <a:rPr lang="en-US" altLang="zh-CN" b="1" i="1" smtClean="0">
                        <a:latin typeface="Cambria Math"/>
                      </a:rPr>
                      <m:t>|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来定义。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dirty="0" smtClean="0"/>
                  <a:t>，所以不能用事件的条件概率来简单定义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407" r="-8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45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个独立指数分布</a:t>
            </a:r>
            <a:r>
              <a:rPr lang="en-US" altLang="zh-CN" dirty="0" err="1" smtClean="0"/>
              <a:t>r.v</a:t>
            </a:r>
            <a:r>
              <a:rPr lang="en-US" altLang="zh-CN" dirty="0" smtClean="0"/>
              <a:t>.</a:t>
            </a:r>
            <a:r>
              <a:rPr lang="zh-CN" altLang="en-US" dirty="0" smtClean="0"/>
              <a:t>极小值分布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16127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sz="2400" dirty="0" smtClean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∼</m:t>
                    </m:r>
                    <m:r>
                      <a:rPr lang="en-US" altLang="zh-CN" sz="2400" b="1" i="1" smtClean="0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/>
                      </a:rPr>
                      <m:t>, </m:t>
                    </m:r>
                    <m:r>
                      <a:rPr lang="en-US" altLang="zh-CN" sz="2400" b="1" i="1" smtClean="0">
                        <a:latin typeface="Cambria Math"/>
                      </a:rPr>
                      <m:t>𝒊</m:t>
                    </m:r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latin typeface="Cambria Math"/>
                      </a:rPr>
                      <m:t>𝟏</m:t>
                    </m:r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r>
                      <a:rPr lang="en-US" altLang="zh-CN" sz="2400" b="1" i="1" smtClean="0">
                        <a:latin typeface="Cambria Math"/>
                      </a:rPr>
                      <m:t>𝟐</m:t>
                    </m:r>
                    <m:r>
                      <a:rPr lang="en-US" altLang="zh-CN" sz="2400" b="1" i="1" smtClean="0">
                        <a:latin typeface="Cambria Math"/>
                      </a:rPr>
                      <m:t>,…,</m:t>
                    </m:r>
                    <m:r>
                      <a:rPr lang="en-US" altLang="zh-CN" sz="2400" b="1" i="1" smtClean="0">
                        <a:latin typeface="Cambria Math"/>
                      </a:rPr>
                      <m:t>𝒏</m:t>
                    </m:r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zh-CN" altLang="en-US" sz="2400" dirty="0" smtClean="0"/>
                  <a:t>且相互独立，令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𝒀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𝒊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𝒀</m:t>
                    </m:r>
                    <m:r>
                      <a:rPr lang="en-US" altLang="zh-CN" sz="2400" b="1" i="1" smtClean="0">
                        <a:latin typeface="Cambria Math"/>
                      </a:rPr>
                      <m:t>∼</m:t>
                    </m:r>
                    <m:r>
                      <a:rPr lang="en-US" altLang="zh-CN" sz="2400" b="1" i="1" smtClean="0">
                        <a:latin typeface="Cambria Math"/>
                      </a:rPr>
                      <m:t>𝑬</m:t>
                    </m:r>
                    <m:r>
                      <a:rPr lang="en-US" altLang="zh-CN" sz="2400" b="1" i="1" smtClean="0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且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𝒊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func>
                        <m:r>
                          <a:rPr lang="en-US" altLang="zh-CN" sz="2400" b="1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𝒊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1612776"/>
              </a:xfrm>
              <a:blipFill rotWithShape="0">
                <a:blip r:embed="rId2"/>
                <a:stretch>
                  <a:fillRect l="-1197" t="-49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595064" y="3284984"/>
                <a:ext cx="8153400" cy="2548880"/>
              </a:xfrm>
              <a:prstGeom prst="rect">
                <a:avLst/>
              </a:prstGeom>
            </p:spPr>
            <p:txBody>
              <a:bodyPr vert="horz">
                <a:normAutofit fontScale="55000" lnSpcReduction="20000"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/>
                  <a:buNone/>
                </a:pPr>
                <a:r>
                  <a:rPr lang="zh-CN" altLang="en-US" sz="3800" dirty="0" smtClean="0"/>
                  <a:t>第二部分：令</a:t>
                </a:r>
                <a14:m>
                  <m:oMath xmlns:m="http://schemas.openxmlformats.org/officeDocument/2006/math">
                    <m:r>
                      <a:rPr lang="en-US" altLang="zh-CN" sz="3800" b="1" i="1" smtClean="0"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altLang="zh-CN" sz="3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8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8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3800" b="1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3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8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8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3800" dirty="0" smtClean="0"/>
                  <a:t>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8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800" b="1" i="1" dirty="0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3800" b="1" i="1" dirty="0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3800" b="1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38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800" b="1" i="1" dirty="0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3800" b="1" i="1" dirty="0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3800" dirty="0" smtClean="0"/>
                  <a:t>的联合密度，由独立性知</a:t>
                </a:r>
                <a14:m>
                  <m:oMath xmlns:m="http://schemas.openxmlformats.org/officeDocument/2006/math">
                    <m:r>
                      <a:rPr lang="en-US" altLang="zh-CN" sz="3800" b="1" i="1" smtClean="0"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altLang="zh-CN" sz="3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8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8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3800" b="1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3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8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8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38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3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800" b="1" i="1" smtClean="0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sz="3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altLang="zh-CN" sz="3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800" b="1" i="1" smtClean="0"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altLang="zh-CN" sz="3800" b="1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3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800" b="1" i="1" smtClean="0">
                                <a:latin typeface="Cambria Math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38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3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8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8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sup>
                    </m:sSup>
                    <m:sSub>
                      <m:sSubPr>
                        <m:ctrlPr>
                          <a:rPr lang="en-US" altLang="zh-CN" sz="3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800" b="1" i="1" smtClean="0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sz="3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en-US" altLang="zh-CN" sz="3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800" b="1" i="1" smtClean="0"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altLang="zh-CN" sz="3800" b="1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3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800" b="1" i="1" smtClean="0">
                                <a:latin typeface="Cambria Math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38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3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8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8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sz="3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/>
                          <a:ea typeface="Cambria Math"/>
                        </a:rPr>
                        <m:t>∴</m:t>
                      </m:r>
                      <m:r>
                        <a:rPr lang="en-US" altLang="zh-CN" sz="3200" b="1" i="1" smtClean="0">
                          <a:latin typeface="Cambria Math"/>
                          <a:ea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/>
                              <a:ea typeface="Cambria Math"/>
                            </a:rPr>
                            <m:t>𝒀</m:t>
                          </m:r>
                          <m:r>
                            <a:rPr lang="en-US" altLang="zh-CN" sz="3200" b="1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3200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/>
                          <a:ea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3200" b="1" i="1" smtClean="0">
                              <a:latin typeface="Cambria Math"/>
                              <a:ea typeface="Cambria Math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3200" b="1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altLang="zh-CN" sz="3200" b="1" i="1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3200" b="1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1" i="1" smtClean="0"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3200" b="1" i="1" smtClean="0"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  <m:d>
                                <m:dPr>
                                  <m:ctrlP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1" i="1" smtClean="0"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3200" b="1" i="1" smtClean="0">
                                          <a:latin typeface="Cambria Math"/>
                                          <a:ea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zh-CN" sz="3200" b="1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1" i="1" smtClean="0"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3200" b="1" i="1" smtClean="0"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𝒅</m:t>
                              </m:r>
                              <m:sSub>
                                <m:sSubPr>
                                  <m:ctrlP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1" i="1" smtClean="0"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3200" b="1" i="1" smtClean="0"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𝒅</m:t>
                              </m:r>
                              <m:sSub>
                                <m:sSubPr>
                                  <m:ctrlP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1" i="1" smtClean="0"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3200" b="1" i="1" smtClean="0"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3200" b="1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altLang="zh-CN" sz="3200" b="1" i="1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3200" b="1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1" i="1" smtClean="0">
                                      <a:latin typeface="Cambria Math"/>
                                      <a:ea typeface="Cambria Math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zh-CN" sz="3200" b="1" i="1" smtClean="0"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1" i="1" smtClean="0"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3200" b="1" i="1" smtClean="0"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1" i="1" smtClean="0"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3200" b="1" i="1" smtClean="0">
                                          <a:latin typeface="Cambria Math"/>
                                          <a:ea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altLang="zh-CN" sz="3200" b="1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1" i="1" smtClean="0">
                                          <a:latin typeface="Cambria Math"/>
                                          <a:ea typeface="Cambria Math"/>
                                        </a:rPr>
                                        <m:t>𝝀</m:t>
                                      </m:r>
                                    </m:e>
                                    <m:sub>
                                      <m:r>
                                        <a:rPr lang="en-US" altLang="zh-CN" sz="3200" b="1" i="1" smtClean="0"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200" b="1" i="1" smtClean="0">
                                          <a:latin typeface="Cambria Math"/>
                                          <a:ea typeface="Cambria Math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altLang="zh-CN" sz="3200" b="1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3200" b="1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b="1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US" altLang="zh-CN" sz="3200" b="1" i="1" smtClean="0">
                                      <a:latin typeface="Cambria Math"/>
                                      <a:ea typeface="Cambria Math"/>
                                    </a:rPr>
                                    <m:t>𝒅</m:t>
                                  </m:r>
                                  <m:sSub>
                                    <m:sSubPr>
                                      <m:ctrlP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1" i="1" smtClean="0"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3200" b="1" i="1" smtClean="0"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altLang="zh-CN" sz="3200" b="1" i="1" smtClean="0">
                              <a:latin typeface="Cambria Math"/>
                              <a:ea typeface="Cambria Math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3200" b="1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altLang="zh-CN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altLang="zh-CN" sz="3200" i="1"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32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/>
                                  <a:ea typeface="Cambria Math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/>
                                  <a:ea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32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/>
                                      <a:ea typeface="Cambria Math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/>
                                  <a:ea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32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/>
                                      <a:ea typeface="Cambria Math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3200" i="1">
                              <a:latin typeface="Cambria Math"/>
                              <a:ea typeface="Cambria Math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nary>
                      <m:r>
                        <a:rPr lang="en-US" altLang="zh-CN" sz="3200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/>
                                  <a:ea typeface="Cambria Math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/>
                                  <a:ea typeface="Cambria Math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/>
                                  <a:ea typeface="Cambria Math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Font typeface="Wingdings"/>
                  <a:buNone/>
                </a:pPr>
                <a:endParaRPr lang="en-US" altLang="zh-CN" dirty="0" smtClean="0"/>
              </a:p>
              <a:p>
                <a:pPr marL="0" indent="0">
                  <a:buFont typeface="Wingdings"/>
                  <a:buNone/>
                </a:pPr>
                <a:endParaRPr lang="en-US" altLang="zh-CN" dirty="0" smtClean="0"/>
              </a:p>
              <a:p>
                <a:pPr marL="0" indent="0">
                  <a:buFont typeface="Wingdings"/>
                  <a:buNone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64" y="3284984"/>
                <a:ext cx="8153400" cy="2548880"/>
              </a:xfrm>
              <a:prstGeom prst="rect">
                <a:avLst/>
              </a:prstGeom>
              <a:blipFill rotWithShape="0">
                <a:blip r:embed="rId3"/>
                <a:stretch>
                  <a:fillRect l="-898" t="-3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7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正态分布</a:t>
            </a:r>
            <a:r>
              <a:rPr lang="en-US" altLang="zh-CN" dirty="0" smtClean="0"/>
              <a:t>(normal distribution)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设连续型随机变量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/>
                  <a:t>的概率密度</a:t>
                </a:r>
                <a:r>
                  <a:rPr lang="zh-CN" altLang="en-US" dirty="0" smtClean="0"/>
                  <a:t>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</m:ra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 −∞&lt;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为常数，则称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/>
                  <a:t>服从参数为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的正态分布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也叫高斯分布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，记为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5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547664" y="4221088"/>
            <a:ext cx="6192688" cy="2448272"/>
            <a:chOff x="942975" y="3428255"/>
            <a:chExt cx="7661275" cy="3313113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975" y="3428255"/>
              <a:ext cx="7661275" cy="3313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140200" y="3500438"/>
              <a:ext cx="1079500" cy="360362"/>
            </a:xfrm>
            <a:prstGeom prst="rect">
              <a:avLst/>
            </a:prstGeom>
            <a:solidFill>
              <a:srgbClr val="C8C8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/>
                <a:t>p(x)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539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正态分布概率密度的几何特征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28672" y="4509120"/>
                <a:ext cx="6191600" cy="2016224"/>
              </a:xfrm>
            </p:spPr>
            <p:txBody>
              <a:bodyPr/>
              <a:lstStyle/>
              <a:p>
                <a:r>
                  <a:rPr lang="zh-CN" altLang="en-US" dirty="0" smtClean="0"/>
                  <a:t>曲线关于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zh-CN" altLang="en-US" dirty="0" smtClean="0"/>
                  <a:t>对称，先增后减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zh-CN" altLang="en-US" dirty="0" smtClean="0"/>
                  <a:t>时，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取得最大值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</m:ra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→±∞</m:t>
                    </m:r>
                  </m:oMath>
                </a14:m>
                <a:r>
                  <a:rPr lang="zh-CN" altLang="en-US" dirty="0" smtClean="0"/>
                  <a:t>时，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28672" y="4509120"/>
                <a:ext cx="6191600" cy="2016224"/>
              </a:xfrm>
              <a:blipFill rotWithShape="0">
                <a:blip r:embed="rId2"/>
                <a:stretch>
                  <a:fillRect l="-591" t="-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483768" y="1700808"/>
            <a:ext cx="4392488" cy="2736304"/>
            <a:chOff x="914400" y="836613"/>
            <a:chExt cx="7689850" cy="3168650"/>
          </a:xfrm>
        </p:grpSpPr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836613"/>
              <a:ext cx="7689850" cy="316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3203575" y="908050"/>
              <a:ext cx="1079500" cy="360363"/>
            </a:xfrm>
            <a:prstGeom prst="rect">
              <a:avLst/>
            </a:prstGeom>
            <a:solidFill>
              <a:srgbClr val="C8C8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/>
                <a:t>p(x)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637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正态分布概率密度的几何特征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27584" y="4365104"/>
                <a:ext cx="7776864" cy="201622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 smtClean="0"/>
                  <a:t>曲线在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zh-CN" altLang="en-US" dirty="0" smtClean="0"/>
                  <a:t>处有拐点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当固定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改变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zh-CN" altLang="en-US" dirty="0" smtClean="0"/>
                  <a:t>大小时，图形的形状不变，只是沿着横轴作平移变换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当固定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改变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zh-CN" altLang="en-US" dirty="0" smtClean="0"/>
                  <a:t>大小时，图形对称轴不变，但形状在改变；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zh-CN" altLang="en-US" dirty="0" smtClean="0"/>
                  <a:t>越小，图形越高越陡，反之图形越低越缓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27584" y="4365104"/>
                <a:ext cx="7776864" cy="2016224"/>
              </a:xfrm>
              <a:blipFill rotWithShape="0">
                <a:blip r:embed="rId2"/>
                <a:stretch>
                  <a:fillRect l="-235" t="-3625" r="-1020" b="-6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66700" y="1628800"/>
            <a:ext cx="3945260" cy="2483237"/>
            <a:chOff x="914400" y="836613"/>
            <a:chExt cx="7689850" cy="3168650"/>
          </a:xfrm>
        </p:grpSpPr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836613"/>
              <a:ext cx="7689850" cy="316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3203575" y="908050"/>
              <a:ext cx="1079500" cy="360363"/>
            </a:xfrm>
            <a:prstGeom prst="rect">
              <a:avLst/>
            </a:prstGeom>
            <a:solidFill>
              <a:srgbClr val="C8C8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/>
                <a:t>p(x)</a:t>
              </a:r>
            </a:p>
          </p:txBody>
        </p:sp>
      </p:grp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687" y="1628800"/>
            <a:ext cx="4296361" cy="2434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159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正态分布的分布函数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/>
                          </a:rPr>
                          <m:t>−∞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sup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/>
                          </a:rPr>
                          <m:t>𝒅𝒕</m:t>
                        </m:r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𝝅</m:t>
                            </m:r>
                          </m:e>
                        </m:rad>
                        <m:r>
                          <a:rPr lang="en-US" altLang="zh-CN" b="1" i="1" smtClean="0">
                            <a:latin typeface="Cambria Math"/>
                          </a:rPr>
                          <m:t>𝝈</m:t>
                        </m:r>
                      </m:den>
                    </m:f>
                    <m:nary>
                      <m:nary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/>
                          </a:rPr>
                          <m:t>−∞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sup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𝒕</m:t>
                                        </m:r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𝝁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𝟐</m:t>
                                </m:r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𝝈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den>
                            </m:f>
                          </m:sup>
                        </m:sSup>
                        <m:r>
                          <a:rPr lang="en-US" altLang="zh-CN" b="1" i="1" smtClean="0">
                            <a:latin typeface="Cambria Math"/>
                          </a:rPr>
                          <m:t>𝒅𝒕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08920"/>
            <a:ext cx="7561336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29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正态分布</a:t>
            </a:r>
            <a:r>
              <a:rPr lang="en-US" altLang="zh-CN" dirty="0" err="1" smtClean="0"/>
              <a:t>r.v</a:t>
            </a:r>
            <a:r>
              <a:rPr lang="en-US" altLang="zh-CN" dirty="0" smtClean="0"/>
              <a:t>.</a:t>
            </a:r>
            <a:r>
              <a:rPr lang="zh-CN" altLang="en-US" dirty="0" smtClean="0"/>
              <a:t>的数字特征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∼</m:t>
                    </m:r>
                    <m:r>
                      <a:rPr lang="en-US" altLang="zh-CN" b="1" i="1" smtClean="0"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𝝁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𝝈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𝝁</m:t>
                    </m:r>
                    <m:r>
                      <a:rPr lang="en-US" altLang="zh-CN" b="1" i="1" smtClean="0">
                        <a:latin typeface="Cambria Math"/>
                      </a:rPr>
                      <m:t>, </m:t>
                    </m:r>
                    <m:r>
                      <a:rPr lang="en-US" altLang="zh-CN" b="1" i="1" smtClean="0"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𝝈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证：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5" t="-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35</a:t>
            </a:fld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76872"/>
            <a:ext cx="5800349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321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正态分布</a:t>
            </a:r>
            <a:r>
              <a:rPr lang="en-US" altLang="zh-CN" dirty="0" err="1" smtClean="0"/>
              <a:t>r.v</a:t>
            </a:r>
            <a:r>
              <a:rPr lang="en-US" altLang="zh-CN" dirty="0" smtClean="0"/>
              <a:t>.</a:t>
            </a:r>
            <a:r>
              <a:rPr lang="zh-CN" altLang="en-US" dirty="0" smtClean="0"/>
              <a:t>的数字特征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748680"/>
              </a:xfrm>
            </p:spPr>
            <p:txBody>
              <a:bodyPr/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∼</m:t>
                    </m:r>
                    <m:r>
                      <a:rPr lang="en-US" altLang="zh-CN" b="1" i="1" smtClean="0"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𝝁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𝝈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𝝁</m:t>
                    </m:r>
                    <m:r>
                      <a:rPr lang="en-US" altLang="zh-CN" b="1" i="1" smtClean="0">
                        <a:latin typeface="Cambria Math"/>
                      </a:rPr>
                      <m:t>, </m:t>
                    </m:r>
                    <m:r>
                      <a:rPr lang="en-US" altLang="zh-CN" b="1" i="1" smtClean="0"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𝝈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748680"/>
              </a:xfrm>
              <a:blipFill rotWithShape="0">
                <a:blip r:embed="rId2"/>
                <a:stretch>
                  <a:fillRect l="-449" t="-2459" b="-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36</a:t>
            </a:fld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64904"/>
            <a:ext cx="6408712" cy="3241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360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正态分布应用背景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正态分布时最常见最重要的一种分布，例如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测量误差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人的身高、体重等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正常情况下生产的产品尺寸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高斯白噪声</a:t>
            </a:r>
            <a:endParaRPr lang="en-US" altLang="zh-CN" dirty="0"/>
          </a:p>
          <a:p>
            <a:r>
              <a:rPr lang="zh-CN" altLang="en-US" dirty="0" smtClean="0"/>
              <a:t>一般而言，如果一个量是由许多微小的独立随机因素影响的结果，那么可以认为这个量具有正态分布</a:t>
            </a:r>
            <a:r>
              <a:rPr lang="en-US" altLang="zh-CN" dirty="0" smtClean="0"/>
              <a:t>(</a:t>
            </a:r>
            <a:r>
              <a:rPr lang="zh-CN" altLang="en-US" dirty="0" smtClean="0"/>
              <a:t>中心极限定理</a:t>
            </a:r>
            <a:r>
              <a:rPr lang="en-US" altLang="zh-CN" dirty="0" smtClean="0"/>
              <a:t>).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66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正态分布下的概率计算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38</a:t>
            </a:fld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7276297" cy="2606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487488" y="4581525"/>
            <a:ext cx="5662612" cy="547688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80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32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8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4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dirty="0">
                <a:solidFill>
                  <a:srgbClr val="CC00CC"/>
                </a:solidFill>
                <a:ea typeface="黑体" pitchFamily="2" charset="-122"/>
                <a:cs typeface="Arial Unicode MS" pitchFamily="34" charset="-122"/>
              </a:rPr>
              <a:t>方法</a:t>
            </a:r>
            <a:r>
              <a:rPr kumimoji="0" lang="en-US" altLang="zh-CN" sz="2800" dirty="0">
                <a:solidFill>
                  <a:srgbClr val="CC00CC"/>
                </a:solidFill>
                <a:ea typeface="黑体" pitchFamily="2" charset="-122"/>
                <a:cs typeface="Arial Unicode MS" pitchFamily="34" charset="-122"/>
              </a:rPr>
              <a:t>:</a:t>
            </a:r>
            <a:r>
              <a:rPr kumimoji="0" lang="zh-CN" altLang="en-US" sz="2800" dirty="0">
                <a:solidFill>
                  <a:srgbClr val="CC00CC"/>
                </a:solidFill>
                <a:ea typeface="黑体" pitchFamily="2" charset="-122"/>
                <a:cs typeface="Arial Unicode MS" pitchFamily="34" charset="-122"/>
              </a:rPr>
              <a:t>转化为标准正态分布查表计算</a:t>
            </a:r>
          </a:p>
        </p:txBody>
      </p:sp>
    </p:spTree>
    <p:extLst>
      <p:ext uri="{BB962C8B-B14F-4D97-AF65-F5344CB8AC3E}">
        <p14:creationId xmlns:p14="http://schemas.microsoft.com/office/powerpoint/2010/main" val="395549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标准正态分布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正态分布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𝝁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𝝈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中，当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𝝁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, </m:t>
                    </m:r>
                    <m:r>
                      <a:rPr lang="en-US" altLang="zh-CN" b="1" i="1" smtClean="0">
                        <a:latin typeface="Cambria Math"/>
                      </a:rPr>
                      <m:t>𝝈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dirty="0" smtClean="0"/>
                  <a:t>时，称为标准正态分布，记为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𝑵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标准正态分布的密度函数记为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𝝋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𝝋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𝝅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altLang="zh-CN" b="1" i="1" smtClean="0">
                          <a:latin typeface="Cambria Math"/>
                        </a:rPr>
                        <m:t>,  −∞&lt;</m:t>
                      </m:r>
                      <m:r>
                        <a:rPr lang="en-US" altLang="zh-CN" b="1" i="1" smtClean="0">
                          <a:latin typeface="Cambria Math"/>
                        </a:rPr>
                        <m:t>𝒙</m:t>
                      </m:r>
                      <m:r>
                        <a:rPr lang="en-US" altLang="zh-CN" b="1" i="1" smtClean="0">
                          <a:latin typeface="Cambria Math"/>
                        </a:rPr>
                        <m:t>&lt;∞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标准正态分布的分布函数记为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𝜱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𝜱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𝝅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𝒕</m:t>
                                      </m:r>
                                    </m:e>
                                    <m:sup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 b="1" i="1" smtClean="0">
                              <a:latin typeface="Cambria Math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en-US" altLang="zh-CN" i="1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5" t="-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804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772816"/>
            <a:ext cx="42291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二维连续型</a:t>
            </a:r>
            <a:r>
              <a:rPr lang="en-US" altLang="zh-CN" dirty="0" err="1"/>
              <a:t>r.v</a:t>
            </a:r>
            <a:r>
              <a:rPr lang="en-US" altLang="zh-CN" dirty="0"/>
              <a:t>.</a:t>
            </a:r>
            <a:r>
              <a:rPr lang="zh-CN" altLang="en-US" dirty="0"/>
              <a:t>的条件分布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851920" y="1628800"/>
                <a:ext cx="4914128" cy="44672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𝒖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𝒗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/>
                          </a:rPr>
                          <m:t>𝑿</m:t>
                        </m:r>
                      </m:sub>
                    </m:sSub>
                    <m:r>
                      <a:rPr lang="en-US" altLang="zh-CN" b="1" i="1" dirty="0" smtClean="0">
                        <a:latin typeface="Cambria Math"/>
                      </a:rPr>
                      <m:t>(</m:t>
                    </m:r>
                    <m:r>
                      <a:rPr lang="en-US" altLang="zh-CN" b="1" i="1" dirty="0" smtClean="0">
                        <a:latin typeface="Cambria Math"/>
                      </a:rPr>
                      <m:t>𝒖</m:t>
                    </m:r>
                    <m:r>
                      <a:rPr lang="en-US" altLang="zh-CN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连续下，左式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1" i="1" dirty="0" smtClean="0">
                                  <a:latin typeface="Cambria Math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altLang="zh-CN" sz="2400" b="1" i="1" dirty="0" smtClean="0">
                                  <a:latin typeface="Cambria Math"/>
                                </a:rPr>
                                <m:t>𝒚</m:t>
                              </m:r>
                            </m:sup>
                            <m:e>
                              <m:r>
                                <a:rPr lang="en-US" altLang="zh-CN" sz="2400" b="1" i="1" dirty="0" smtClean="0">
                                  <a:latin typeface="Cambria Math"/>
                                </a:rPr>
                                <m:t>𝒑</m:t>
                              </m:r>
                              <m:d>
                                <m:dPr>
                                  <m:ctrlP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dirty="0" smtClean="0"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altLang="zh-CN" sz="2400" b="1" i="1" dirty="0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sz="2400" b="1" i="1" dirty="0" smtClean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sz="2400" b="1" i="1" dirty="0" smtClean="0">
                                  <a:latin typeface="Cambria Math"/>
                                </a:rPr>
                                <m:t>𝒅𝒗</m:t>
                              </m:r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latin typeface="Cambria Math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dirty="0" smtClean="0"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den>
                      </m:f>
                      <m:r>
                        <a:rPr lang="en-US" altLang="zh-CN" sz="2400" b="1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1" i="1" dirty="0" smtClean="0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sz="2400" b="1" i="1" dirty="0" smtClean="0">
                              <a:latin typeface="Cambria Math"/>
                            </a:rPr>
                            <m:t>𝒚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dirty="0" smtClean="0">
                                  <a:latin typeface="Cambria Math"/>
                                </a:rPr>
                                <m:t>𝒑</m:t>
                              </m:r>
                              <m:d>
                                <m:dPr>
                                  <m:ctrlP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dirty="0" smtClean="0"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altLang="zh-CN" sz="2400" b="1" i="1" dirty="0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sz="2400" b="1" i="1" dirty="0" smtClean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dirty="0" smtClean="0"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zh-CN" sz="2400" b="1" i="1" dirty="0" smtClean="0">
                                      <a:latin typeface="Cambria Math"/>
                                    </a:rPr>
                                    <m:t>𝑿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dirty="0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CN" sz="2400" b="1" i="1" dirty="0" smtClean="0">
                              <a:latin typeface="Cambria Math"/>
                            </a:rPr>
                            <m:t>𝒅𝒗</m:t>
                          </m:r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记</a:t>
                </a:r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𝒀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|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𝒚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851920" y="1628800"/>
                <a:ext cx="4914128" cy="4467200"/>
              </a:xfrm>
              <a:blipFill rotWithShape="1">
                <a:blip r:embed="rId3"/>
                <a:stretch>
                  <a:fillRect l="-2730" t="-1364" r="-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52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标准正态分布的图形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40</a:t>
            </a:fld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547664" y="1772816"/>
            <a:ext cx="6336704" cy="4464496"/>
            <a:chOff x="914400" y="765175"/>
            <a:chExt cx="7704138" cy="5976938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765175"/>
              <a:ext cx="7704138" cy="3024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3832225"/>
              <a:ext cx="7704138" cy="290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3622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标准正态分布表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𝜱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/>
                          </a:rPr>
                          <m:t>−∞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sup>
                      <m:e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𝝅</m:t>
                                </m:r>
                              </m:e>
                            </m:rad>
                          </m:den>
                        </m:f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𝒕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b="1" i="1" smtClean="0">
                            <a:latin typeface="Cambria Math"/>
                          </a:rPr>
                          <m:t>𝒅𝒕</m:t>
                        </m:r>
                      </m:e>
                    </m:nary>
                  </m:oMath>
                </a14:m>
                <a:endParaRPr lang="zh-CN" altLang="en-US" i="1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41</a:t>
            </a:fld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5223514" y="1556792"/>
            <a:ext cx="3614738" cy="1927324"/>
            <a:chOff x="3995738" y="836613"/>
            <a:chExt cx="4622800" cy="2503487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738" y="836613"/>
              <a:ext cx="4622800" cy="2447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5003800" y="1557338"/>
              <a:ext cx="1439863" cy="1492250"/>
              <a:chOff x="3152" y="981"/>
              <a:chExt cx="907" cy="940"/>
            </a:xfrm>
          </p:grpSpPr>
          <p:sp>
            <p:nvSpPr>
              <p:cNvPr id="10" name="Line 7"/>
              <p:cNvSpPr>
                <a:spLocks noChangeShapeType="1"/>
              </p:cNvSpPr>
              <p:nvPr/>
            </p:nvSpPr>
            <p:spPr bwMode="auto">
              <a:xfrm flipV="1">
                <a:off x="4059" y="1132"/>
                <a:ext cx="0" cy="771"/>
              </a:xfrm>
              <a:prstGeom prst="line">
                <a:avLst/>
              </a:prstGeom>
              <a:noFill/>
              <a:ln w="28575">
                <a:solidFill>
                  <a:srgbClr val="FC211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" name="Group 8"/>
              <p:cNvGrpSpPr>
                <a:grpSpLocks/>
              </p:cNvGrpSpPr>
              <p:nvPr/>
            </p:nvGrpSpPr>
            <p:grpSpPr bwMode="auto">
              <a:xfrm>
                <a:off x="3152" y="981"/>
                <a:ext cx="907" cy="940"/>
                <a:chOff x="3152" y="981"/>
                <a:chExt cx="907" cy="940"/>
              </a:xfrm>
            </p:grpSpPr>
            <p:sp>
              <p:nvSpPr>
                <p:cNvPr id="12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3651" y="981"/>
                  <a:ext cx="318" cy="226"/>
                </a:xfrm>
                <a:prstGeom prst="line">
                  <a:avLst/>
                </a:prstGeom>
                <a:noFill/>
                <a:ln w="19050">
                  <a:solidFill>
                    <a:srgbClr val="FC211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3560" y="1077"/>
                  <a:ext cx="454" cy="363"/>
                </a:xfrm>
                <a:prstGeom prst="line">
                  <a:avLst/>
                </a:prstGeom>
                <a:noFill/>
                <a:ln w="19050">
                  <a:solidFill>
                    <a:srgbClr val="FC211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3379" y="1371"/>
                  <a:ext cx="680" cy="544"/>
                </a:xfrm>
                <a:prstGeom prst="line">
                  <a:avLst/>
                </a:prstGeom>
                <a:noFill/>
                <a:ln w="19050">
                  <a:solidFill>
                    <a:srgbClr val="FC211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3606" y="1558"/>
                  <a:ext cx="453" cy="363"/>
                </a:xfrm>
                <a:prstGeom prst="line">
                  <a:avLst/>
                </a:prstGeom>
                <a:noFill/>
                <a:ln w="19050">
                  <a:solidFill>
                    <a:srgbClr val="FC211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3152" y="1225"/>
                  <a:ext cx="907" cy="681"/>
                </a:xfrm>
                <a:prstGeom prst="line">
                  <a:avLst/>
                </a:prstGeom>
                <a:noFill/>
                <a:ln w="19050">
                  <a:solidFill>
                    <a:srgbClr val="FC211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833" y="1724"/>
                  <a:ext cx="226" cy="182"/>
                </a:xfrm>
                <a:prstGeom prst="line">
                  <a:avLst/>
                </a:prstGeom>
                <a:noFill/>
                <a:ln w="19050">
                  <a:solidFill>
                    <a:srgbClr val="FC211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6276975" y="2943225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solidFill>
                    <a:srgbClr val="FC2110"/>
                  </a:solidFill>
                </a:rPr>
                <a:t>x</a:t>
              </a:r>
            </a:p>
          </p:txBody>
        </p:sp>
      </p:grpSp>
      <p:graphicFrame>
        <p:nvGraphicFramePr>
          <p:cNvPr id="18" name="Group 17"/>
          <p:cNvGraphicFramePr>
            <a:graphicFrameLocks noGrp="1"/>
          </p:cNvGraphicFramePr>
          <p:nvPr>
            <p:extLst/>
          </p:nvPr>
        </p:nvGraphicFramePr>
        <p:xfrm>
          <a:off x="899592" y="3560400"/>
          <a:ext cx="7200156" cy="3108960"/>
        </p:xfrm>
        <a:graphic>
          <a:graphicData uri="http://schemas.openxmlformats.org/drawingml/2006/table">
            <a:tbl>
              <a:tblPr/>
              <a:tblGrid>
                <a:gridCol w="1200026"/>
                <a:gridCol w="1200026"/>
                <a:gridCol w="1200026"/>
                <a:gridCol w="1200026"/>
                <a:gridCol w="1200026"/>
                <a:gridCol w="1200026"/>
              </a:tblGrid>
              <a:tr h="456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62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62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262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262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262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262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0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262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262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262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0.5040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262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0.5080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262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......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2A262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262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0.5359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262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262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0.5398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62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0.5438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262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0.5478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262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262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0.5753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262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2A262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2A262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2A262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2A262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2A262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0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262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262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0.9981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262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262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262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262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0.9986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262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2A262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2A262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2A262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2A262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A262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41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𝚽</m:t>
                    </m:r>
                    <m:r>
                      <a:rPr lang="en-US" altLang="zh-CN" b="1" i="0" smtClean="0">
                        <a:latin typeface="Cambria Math"/>
                      </a:rPr>
                      <m:t>(</m:t>
                    </m:r>
                    <m:r>
                      <a:rPr lang="en-US" altLang="zh-CN" b="1" i="0" smtClean="0">
                        <a:latin typeface="Cambria Math"/>
                      </a:rPr>
                      <m:t>𝐱</m:t>
                    </m:r>
                    <m:r>
                      <a:rPr lang="en-US" altLang="zh-CN" b="1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性质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b="-19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60466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/>
                        </a:rPr>
                        <m:t>𝚽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0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0" smtClean="0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en-US" altLang="zh-CN" b="1" i="0" smtClean="0">
                          <a:latin typeface="Cambria Math"/>
                        </a:rPr>
                        <m:t>=</m:t>
                      </m:r>
                      <m:r>
                        <a:rPr lang="en-US" altLang="zh-CN" b="1" i="0" smtClean="0">
                          <a:latin typeface="Cambria Math"/>
                        </a:rPr>
                        <m:t>𝟏</m:t>
                      </m:r>
                      <m:r>
                        <a:rPr lang="en-US" altLang="zh-CN" b="1" i="0" smtClean="0">
                          <a:latin typeface="Cambria Math"/>
                        </a:rPr>
                        <m:t>−</m:t>
                      </m:r>
                      <m:r>
                        <a:rPr lang="en-US" altLang="zh-CN" b="1" i="0" smtClean="0">
                          <a:latin typeface="Cambria Math"/>
                        </a:rPr>
                        <m:t>𝚽</m:t>
                      </m:r>
                      <m:r>
                        <a:rPr lang="en-US" altLang="zh-CN" b="1" i="0" smtClean="0">
                          <a:latin typeface="Cambria Math"/>
                        </a:rPr>
                        <m:t>(</m:t>
                      </m:r>
                      <m:r>
                        <a:rPr lang="en-US" altLang="zh-CN" b="1" i="0" smtClean="0">
                          <a:latin typeface="Cambria Math"/>
                        </a:rPr>
                        <m:t>𝐱</m:t>
                      </m:r>
                      <m:r>
                        <a:rPr lang="en-US" altLang="zh-CN" b="1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604664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42</a:t>
            </a:fld>
            <a:endParaRPr lang="zh-CN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6872"/>
            <a:ext cx="5858607" cy="150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1979712" y="3861048"/>
            <a:ext cx="5545038" cy="2739207"/>
            <a:chOff x="1187450" y="3113088"/>
            <a:chExt cx="6337300" cy="3559175"/>
          </a:xfrm>
        </p:grpSpPr>
        <p:pic>
          <p:nvPicPr>
            <p:cNvPr id="8" name="Picture 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350" y="3113088"/>
              <a:ext cx="6048375" cy="290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9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1187450" y="6092825"/>
            <a:ext cx="6337300" cy="579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" name="Equation" r:id="rId7" imgW="2197100" imgH="215900" progId="Equation.DSMT4">
                    <p:embed/>
                  </p:oleObj>
                </mc:Choice>
                <mc:Fallback>
                  <p:oleObj name="Equation" r:id="rId7" imgW="2197100" imgH="215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450" y="6092825"/>
                          <a:ext cx="6337300" cy="579438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DE32D6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0364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已知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∼</m:t>
                    </m:r>
                    <m:r>
                      <a:rPr lang="en-US" altLang="zh-CN" b="1" i="1" smtClean="0"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求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𝑷</m:t>
                    </m:r>
                    <m:r>
                      <a:rPr lang="en-US" altLang="zh-CN" b="1" i="1" dirty="0" smtClean="0">
                        <a:latin typeface="Cambria Math"/>
                      </a:rPr>
                      <m:t>(−</m:t>
                    </m:r>
                    <m:r>
                      <a:rPr lang="en-US" altLang="zh-CN" b="1" i="1" dirty="0" smtClean="0">
                        <a:latin typeface="Cambria Math"/>
                      </a:rPr>
                      <m:t>𝟏</m:t>
                    </m:r>
                    <m:r>
                      <a:rPr lang="en-US" altLang="zh-CN" b="1" i="1" dirty="0" smtClean="0">
                        <a:latin typeface="Cambria Math"/>
                      </a:rPr>
                      <m:t>.</m:t>
                    </m:r>
                    <m:r>
                      <a:rPr lang="en-US" altLang="zh-CN" b="1" i="1" dirty="0" smtClean="0">
                        <a:latin typeface="Cambria Math"/>
                      </a:rPr>
                      <m:t>𝟐𝟓</m:t>
                    </m:r>
                    <m:r>
                      <a:rPr lang="en-US" altLang="zh-CN" b="1" i="1" dirty="0" smtClean="0">
                        <a:latin typeface="Cambria Math"/>
                      </a:rPr>
                      <m:t>≤</m:t>
                    </m:r>
                    <m:r>
                      <a:rPr lang="en-US" altLang="zh-CN" b="1" i="1" dirty="0" smtClean="0">
                        <a:latin typeface="Cambria Math"/>
                      </a:rPr>
                      <m:t>𝑿</m:t>
                    </m:r>
                    <m:r>
                      <a:rPr lang="en-US" altLang="zh-CN" b="1" i="1" dirty="0" smtClean="0">
                        <a:latin typeface="Cambria Math"/>
                      </a:rPr>
                      <m:t>&lt;</m:t>
                    </m:r>
                    <m:r>
                      <a:rPr lang="en-US" altLang="zh-CN" b="1" i="1" dirty="0" smtClean="0">
                        <a:latin typeface="Cambria Math"/>
                      </a:rPr>
                      <m:t>𝟐</m:t>
                    </m:r>
                    <m:r>
                      <a:rPr lang="en-US" altLang="zh-CN" b="1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解：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.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𝟐𝟓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≤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&lt;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0" smtClean="0"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0" smtClean="0">
                            <a:latin typeface="Cambria Math"/>
                          </a:rPr>
                          <m:t>𝟐</m:t>
                        </m:r>
                      </m:e>
                    </m:d>
                    <m:r>
                      <a:rPr lang="en-US" altLang="zh-CN" b="1" i="0" smtClean="0">
                        <a:latin typeface="Cambria Math"/>
                      </a:rPr>
                      <m:t>−</m:t>
                    </m:r>
                    <m:r>
                      <a:rPr lang="en-US" altLang="zh-CN" b="1" i="0" smtClean="0"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0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0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0" smtClean="0">
                            <a:latin typeface="Cambria Math"/>
                          </a:rPr>
                          <m:t>.</m:t>
                        </m:r>
                        <m:r>
                          <a:rPr lang="en-US" altLang="zh-CN" b="1" i="0" smtClean="0">
                            <a:latin typeface="Cambria Math"/>
                          </a:rPr>
                          <m:t>𝟐𝟓</m:t>
                        </m:r>
                      </m:e>
                    </m:d>
                  </m:oMath>
                </a14:m>
                <a:endParaRPr lang="en-US" altLang="zh-CN" b="1" i="0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altLang="zh-CN" b="1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r>
                      <a:rPr lang="en-US" altLang="zh-CN" b="1" i="0" smtClean="0"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0" smtClean="0">
                            <a:latin typeface="Cambria Math"/>
                          </a:rPr>
                          <m:t>𝟐</m:t>
                        </m:r>
                      </m:e>
                    </m:d>
                    <m:r>
                      <a:rPr lang="en-US" altLang="zh-CN" b="1" i="0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0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0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0" smtClean="0">
                            <a:latin typeface="Cambria Math"/>
                          </a:rPr>
                          <m:t>𝚽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0" smtClean="0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b="1" i="0" smtClean="0">
                                <a:latin typeface="Cambria Math"/>
                              </a:rPr>
                              <m:t>.</m:t>
                            </m:r>
                            <m:r>
                              <a:rPr lang="en-US" altLang="zh-CN" b="1" i="0" smtClean="0">
                                <a:latin typeface="Cambria Math"/>
                              </a:rPr>
                              <m:t>𝟐𝟓</m:t>
                            </m:r>
                          </m:e>
                        </m:d>
                      </m:e>
                    </m:d>
                  </m:oMath>
                </a14:m>
                <a:endParaRPr lang="en-US" altLang="zh-CN" b="1" i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/>
                        </a:rPr>
                        <m:t>=</m:t>
                      </m:r>
                      <m:r>
                        <a:rPr lang="en-US" altLang="zh-CN" b="1" i="0" smtClean="0">
                          <a:latin typeface="Cambria Math"/>
                        </a:rPr>
                        <m:t>𝟎</m:t>
                      </m:r>
                      <m:r>
                        <a:rPr lang="en-US" altLang="zh-CN" b="1" i="0" smtClean="0">
                          <a:latin typeface="Cambria Math"/>
                        </a:rPr>
                        <m:t>.</m:t>
                      </m:r>
                      <m:r>
                        <a:rPr lang="en-US" altLang="zh-CN" b="1" i="0" smtClean="0">
                          <a:latin typeface="Cambria Math"/>
                        </a:rPr>
                        <m:t>𝟗𝟕𝟕𝟐</m:t>
                      </m:r>
                      <m:r>
                        <a:rPr lang="en-US" altLang="zh-CN" b="1" i="0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0" smtClean="0">
                              <a:latin typeface="Cambria Math"/>
                            </a:rPr>
                            <m:t>𝟏</m:t>
                          </m:r>
                          <m:r>
                            <a:rPr lang="en-US" altLang="zh-CN" b="1" i="0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0" smtClean="0">
                              <a:latin typeface="Cambria Math"/>
                            </a:rPr>
                            <m:t>𝟎</m:t>
                          </m:r>
                          <m:r>
                            <a:rPr lang="en-US" altLang="zh-CN" b="1" i="0" smtClean="0">
                              <a:latin typeface="Cambria Math"/>
                            </a:rPr>
                            <m:t>.</m:t>
                          </m:r>
                          <m:r>
                            <a:rPr lang="en-US" altLang="zh-CN" b="1" i="0" smtClean="0">
                              <a:latin typeface="Cambria Math"/>
                            </a:rPr>
                            <m:t>𝟖𝟗𝟒𝟒</m:t>
                          </m:r>
                        </m:e>
                      </m:d>
                      <m:r>
                        <a:rPr lang="en-US" altLang="zh-CN" b="1" i="0" smtClean="0">
                          <a:latin typeface="Cambria Math"/>
                        </a:rPr>
                        <m:t>=</m:t>
                      </m:r>
                      <m:r>
                        <a:rPr lang="en-US" altLang="zh-CN" b="1" i="0" smtClean="0">
                          <a:latin typeface="Cambria Math"/>
                        </a:rPr>
                        <m:t>𝟎</m:t>
                      </m:r>
                      <m:r>
                        <a:rPr lang="en-US" altLang="zh-CN" b="1" i="0" smtClean="0">
                          <a:latin typeface="Cambria Math"/>
                        </a:rPr>
                        <m:t>.</m:t>
                      </m:r>
                      <m:r>
                        <a:rPr lang="en-US" altLang="zh-CN" b="1" i="0" smtClean="0">
                          <a:latin typeface="Cambria Math"/>
                        </a:rPr>
                        <m:t>𝟖𝟕𝟏𝟔</m:t>
                      </m:r>
                      <m:r>
                        <a:rPr lang="en-US" altLang="zh-CN" b="1" i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 smtClean="0"/>
                  <a:t>一般正态分布，如何求概率？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5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423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正态分布的性质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∼</m:t>
                    </m:r>
                    <m:r>
                      <a:rPr lang="en-US" altLang="zh-CN" b="1" i="1" smtClean="0">
                        <a:latin typeface="Cambria Math"/>
                      </a:rPr>
                      <m:t>𝑵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𝝁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𝝈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𝒂𝑿</m:t>
                    </m:r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𝒃</m:t>
                    </m:r>
                    <m:r>
                      <a:rPr lang="en-US" altLang="zh-CN" b="1" i="1" smtClean="0">
                        <a:latin typeface="Cambria Math"/>
                      </a:rPr>
                      <m:t> (</m:t>
                    </m:r>
                    <m:r>
                      <a:rPr lang="en-US" altLang="zh-CN" b="1" i="1" smtClean="0">
                        <a:latin typeface="Cambria Math"/>
                      </a:rPr>
                      <m:t>𝒂</m:t>
                    </m:r>
                    <m:r>
                      <a:rPr lang="en-US" altLang="zh-CN" b="1" i="1" smtClean="0">
                        <a:latin typeface="Cambria Math"/>
                      </a:rPr>
                      <m:t>≠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𝒀</m:t>
                      </m:r>
                      <m:r>
                        <a:rPr lang="en-US" altLang="zh-CN" b="1" i="1" smtClean="0">
                          <a:latin typeface="Cambria Math"/>
                        </a:rPr>
                        <m:t>∼</m:t>
                      </m:r>
                      <m:r>
                        <a:rPr lang="en-US" altLang="zh-CN" b="1" i="1" smtClean="0">
                          <a:latin typeface="Cambria Math"/>
                        </a:rPr>
                        <m:t>𝑵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𝒂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𝝁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𝒃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𝒂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𝝈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证：令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𝒚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𝒂𝒙</m:t>
                    </m:r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𝒃</m:t>
                    </m:r>
                    <m:r>
                      <a:rPr lang="zh-CN" altLang="en-US" b="1" i="1" smtClean="0">
                        <a:latin typeface="Cambria Math"/>
                      </a:rPr>
                      <m:t>，</m:t>
                    </m:r>
                  </m:oMath>
                </a14:m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𝒈</m:t>
                        </m:r>
                      </m:e>
                      <m:sup>
                        <m:r>
                          <a:rPr lang="en-US" altLang="zh-CN" b="1" i="1" dirty="0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altLang="zh-CN" b="1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dirty="0" smtClean="0">
                            <a:latin typeface="Cambria Math"/>
                          </a:rPr>
                          <m:t>𝒚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𝒃</m:t>
                        </m:r>
                      </m:num>
                      <m:den>
                        <m:r>
                          <a:rPr lang="en-US" altLang="zh-CN" b="1" i="1" dirty="0" smtClean="0">
                            <a:latin typeface="Cambria Math"/>
                          </a:rPr>
                          <m:t>𝒂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/>
                        </a:rPr>
                        <m:t>∴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𝒈</m:t>
                                      </m:r>
                                    </m:e>
                                    <m:sup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𝝅</m:t>
                              </m:r>
                            </m:e>
                          </m:rad>
                          <m:r>
                            <a:rPr lang="en-US" altLang="zh-CN" b="1" i="1" smtClean="0">
                              <a:latin typeface="Cambria Math"/>
                            </a:rPr>
                            <m:t>𝝈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1" i="1" smtClean="0">
                                              <a:latin typeface="Cambria Math"/>
                                            </a:rPr>
                                            <m:t>𝒚</m:t>
                                          </m:r>
                                          <m:r>
                                            <a:rPr lang="en-US" altLang="zh-CN" b="1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b="1" i="1" smtClean="0">
                                              <a:latin typeface="Cambria Math"/>
                                            </a:rPr>
                                            <m:t>𝒃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1" i="1" smtClean="0">
                                              <a:latin typeface="Cambria Math"/>
                                            </a:rPr>
                                            <m:t>𝒂</m:t>
                                          </m:r>
                                        </m:den>
                                      </m:f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𝝁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𝝈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US" altLang="zh-CN" b="1" i="1" smtClean="0"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𝒂</m:t>
                          </m:r>
                        </m:den>
                      </m:f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𝝅</m:t>
                              </m:r>
                            </m:e>
                          </m:rad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𝒂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𝝈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𝒚</m:t>
                                      </m:r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1" i="1" smtClean="0">
                                              <a:latin typeface="Cambria Math"/>
                                            </a:rPr>
                                            <m:t>𝒂</m:t>
                                          </m:r>
                                          <m:r>
                                            <a:rPr lang="en-US" altLang="zh-CN" b="1" i="1" smtClean="0">
                                              <a:latin typeface="Cambria Math"/>
                                            </a:rPr>
                                            <m:t>𝝁</m:t>
                                          </m:r>
                                          <m:r>
                                            <a:rPr lang="en-US" altLang="zh-CN" b="1" i="1" smtClean="0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b="1" i="1" smtClean="0">
                                              <a:latin typeface="Cambria Math"/>
                                            </a:rPr>
                                            <m:t>𝒃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𝒂</m:t>
                                      </m:r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𝝈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𝒀</m:t>
                    </m:r>
                    <m:r>
                      <a:rPr lang="en-US" altLang="zh-CN" i="1">
                        <a:latin typeface="Cambria Math"/>
                      </a:rPr>
                      <m:t>∼</m:t>
                    </m:r>
                    <m:r>
                      <a:rPr lang="en-US" altLang="zh-CN" i="1"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  <m:r>
                          <a:rPr lang="en-US" altLang="zh-CN" i="1">
                            <a:latin typeface="Cambria Math"/>
                          </a:rPr>
                          <m:t>𝝁</m:t>
                        </m: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𝒃</m:t>
                        </m:r>
                        <m:r>
                          <a:rPr lang="en-US" altLang="zh-CN" i="1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𝒂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𝝈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272" t="-2442" b="-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726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一般正态分布的概率计算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3068960"/>
                <a:ext cx="8153400" cy="3027040"/>
              </a:xfrm>
            </p:spPr>
            <p:txBody>
              <a:bodyPr/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∼</m:t>
                    </m:r>
                    <m:r>
                      <a:rPr lang="en-US" altLang="zh-CN" b="1" i="1" smtClean="0">
                        <a:latin typeface="Cambria Math"/>
                      </a:rPr>
                      <m:t>𝑵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𝝁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𝝈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𝒂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𝒃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𝒂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𝝁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𝝈</m:t>
                              </m:r>
                            </m:den>
                          </m:f>
                          <m:r>
                            <a:rPr lang="en-US" altLang="zh-CN" b="1" i="1" smtClean="0">
                              <a:latin typeface="Cambria Math"/>
                            </a:rPr>
                            <m:t>≤</m:t>
                          </m:r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𝝁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𝝈</m:t>
                              </m:r>
                            </m:den>
                          </m:f>
                          <m:r>
                            <a:rPr lang="en-US" altLang="zh-CN" b="1" i="1" smtClean="0">
                              <a:latin typeface="Cambria Math"/>
                            </a:rPr>
                            <m:t>≤</m:t>
                          </m:r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𝒃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𝝁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𝝈</m:t>
                              </m:r>
                            </m:den>
                          </m:f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0" smtClean="0">
                          <a:latin typeface="Cambria Math"/>
                        </a:rPr>
                        <m:t>𝚽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0" smtClean="0">
                                  <a:latin typeface="Cambria Math"/>
                                </a:rPr>
                                <m:t>𝐛</m:t>
                              </m:r>
                              <m:r>
                                <a:rPr lang="en-US" altLang="zh-CN" b="1" i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𝝁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𝝈</m:t>
                              </m:r>
                            </m:den>
                          </m:f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−</m:t>
                      </m:r>
                      <m:r>
                        <a:rPr lang="en-US" altLang="zh-CN" b="1" i="0" smtClean="0">
                          <a:latin typeface="Cambria Math"/>
                        </a:rPr>
                        <m:t>𝚽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0" smtClean="0">
                                  <a:latin typeface="Cambria Math"/>
                                </a:rPr>
                                <m:t>𝐚</m:t>
                              </m:r>
                              <m:r>
                                <a:rPr lang="en-US" altLang="zh-CN" b="1" i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𝝁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𝝈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3068960"/>
                <a:ext cx="8153400" cy="3027040"/>
              </a:xfrm>
              <a:blipFill rotWithShape="0">
                <a:blip r:embed="rId2"/>
                <a:stretch>
                  <a:fillRect l="-449" t="-3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45</a:t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907704" y="1628800"/>
                <a:ext cx="5328592" cy="993413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7030A0"/>
                    </a:solidFill>
                  </a:rPr>
                  <a:t>推论</a:t>
                </a:r>
                <a:endParaRPr lang="en-US" altLang="zh-CN" sz="2400" b="1" dirty="0" smtClean="0">
                  <a:solidFill>
                    <a:srgbClr val="7030A0"/>
                  </a:solidFill>
                </a:endParaRPr>
              </a:p>
              <a:p>
                <a:r>
                  <a:rPr lang="zh-CN" altLang="en-US" sz="2400" dirty="0" smtClean="0">
                    <a:solidFill>
                      <a:srgbClr val="FF0000"/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/>
                      </a:rPr>
                      <m:t>𝑿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/>
                      </a:rPr>
                      <m:t>∼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𝝁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𝝈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/>
                      </a:rPr>
                      <m:t>𝒀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𝝁</m:t>
                        </m:r>
                      </m:num>
                      <m:den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𝝈</m:t>
                        </m:r>
                      </m:den>
                    </m:f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/>
                      </a:rPr>
                      <m:t>∼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endParaRPr lang="en-US" altLang="zh-CN" sz="24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628800"/>
                <a:ext cx="5328592" cy="993413"/>
              </a:xfrm>
              <a:prstGeom prst="rect">
                <a:avLst/>
              </a:prstGeom>
              <a:blipFill rotWithShape="0">
                <a:blip r:embed="rId3"/>
                <a:stretch>
                  <a:fillRect l="-1710" t="-3614" b="-4819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68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𝟑</m:t>
                    </m:r>
                    <m:r>
                      <a:rPr lang="en-US" altLang="zh-CN" b="1" i="1" smtClean="0">
                        <a:latin typeface="Cambria Math"/>
                      </a:rPr>
                      <m:t>𝝈</m:t>
                    </m:r>
                  </m:oMath>
                </a14:m>
                <a:r>
                  <a:rPr lang="zh-CN" altLang="en-US" dirty="0" smtClean="0"/>
                  <a:t>原理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19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∼</m:t>
                    </m:r>
                    <m:r>
                      <a:rPr lang="en-US" altLang="zh-CN" b="1" i="1" smtClean="0"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𝝁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𝝈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时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𝝁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𝝈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0" smtClean="0">
                          <a:latin typeface="Cambria Math"/>
                        </a:rPr>
                        <m:t>𝚽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0" smtClean="0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b="1" i="0" smtClean="0">
                          <a:latin typeface="Cambria Math"/>
                        </a:rPr>
                        <m:t>−</m:t>
                      </m:r>
                      <m:r>
                        <a:rPr lang="en-US" altLang="zh-CN" b="1" i="0" smtClean="0">
                          <a:latin typeface="Cambria Math"/>
                        </a:rPr>
                        <m:t>𝚽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0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0" smtClean="0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b="1" i="0" smtClean="0">
                          <a:latin typeface="Cambria Math"/>
                        </a:rPr>
                        <m:t>=</m:t>
                      </m:r>
                      <m:r>
                        <a:rPr lang="en-US" altLang="zh-CN" b="1" i="0" smtClean="0">
                          <a:latin typeface="Cambria Math"/>
                        </a:rPr>
                        <m:t>𝟐</m:t>
                      </m:r>
                      <m:r>
                        <a:rPr lang="en-US" altLang="zh-CN" b="1" i="0" smtClean="0">
                          <a:latin typeface="Cambria Math"/>
                        </a:rPr>
                        <m:t>𝚽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0" smtClean="0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b="1" i="0" smtClean="0">
                          <a:latin typeface="Cambria Math"/>
                        </a:rPr>
                        <m:t>−</m:t>
                      </m:r>
                      <m:r>
                        <a:rPr lang="en-US" altLang="zh-CN" b="1" i="0" smtClean="0">
                          <a:latin typeface="Cambria Math"/>
                        </a:rPr>
                        <m:t>𝟏</m:t>
                      </m:r>
                      <m:r>
                        <a:rPr lang="en-US" altLang="zh-CN" b="1" i="0" smtClean="0">
                          <a:latin typeface="Cambria Math"/>
                        </a:rPr>
                        <m:t>=</m:t>
                      </m:r>
                      <m:r>
                        <a:rPr lang="en-US" altLang="zh-CN" b="1" i="0" smtClean="0">
                          <a:latin typeface="Cambria Math"/>
                        </a:rPr>
                        <m:t>𝟎</m:t>
                      </m:r>
                      <m:r>
                        <a:rPr lang="en-US" altLang="zh-CN" b="1" i="0" smtClean="0">
                          <a:latin typeface="Cambria Math"/>
                        </a:rPr>
                        <m:t>.</m:t>
                      </m:r>
                      <m:r>
                        <a:rPr lang="en-US" altLang="zh-CN" b="1" i="0" smtClean="0">
                          <a:latin typeface="Cambria Math"/>
                        </a:rPr>
                        <m:t>𝟔𝟖𝟐𝟔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同样可求，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𝝁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𝝈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𝟎</m:t>
                      </m:r>
                      <m:r>
                        <a:rPr lang="en-US" altLang="zh-CN" b="1" i="1" smtClean="0">
                          <a:latin typeface="Cambria Math"/>
                        </a:rPr>
                        <m:t>.</m:t>
                      </m:r>
                      <m:r>
                        <a:rPr lang="en-US" altLang="zh-CN" b="1" i="1" smtClean="0">
                          <a:latin typeface="Cambria Math"/>
                        </a:rPr>
                        <m:t>𝟗𝟓𝟒𝟒</m:t>
                      </m:r>
                      <m:r>
                        <a:rPr lang="en-US" altLang="zh-CN" b="1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altLang="zh-CN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𝝁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𝟑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𝝈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𝟎</m:t>
                      </m:r>
                      <m:r>
                        <a:rPr lang="en-US" altLang="zh-CN" b="1" i="1" smtClean="0">
                          <a:latin typeface="Cambria Math"/>
                        </a:rPr>
                        <m:t>.</m:t>
                      </m:r>
                      <m:r>
                        <a:rPr lang="en-US" altLang="zh-CN" b="1" i="1" smtClean="0">
                          <a:latin typeface="Cambria Math"/>
                        </a:rPr>
                        <m:t>𝟗𝟗𝟕𝟒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的取值几乎全部集中在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[</m:t>
                    </m:r>
                    <m:r>
                      <a:rPr lang="en-US" altLang="zh-CN" b="1" i="1" smtClean="0">
                        <a:latin typeface="Cambria Math"/>
                      </a:rPr>
                      <m:t>𝝁</m:t>
                    </m:r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𝟑</m:t>
                    </m:r>
                    <m:r>
                      <a:rPr lang="en-US" altLang="zh-CN" b="1" i="1" smtClean="0">
                        <a:latin typeface="Cambria Math"/>
                      </a:rPr>
                      <m:t>𝝈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𝝁</m:t>
                    </m:r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𝟑</m:t>
                    </m:r>
                    <m:r>
                      <a:rPr lang="en-US" altLang="zh-CN" b="1" i="1" smtClean="0">
                        <a:latin typeface="Cambria Math"/>
                      </a:rPr>
                      <m:t>𝝈</m:t>
                    </m:r>
                    <m:r>
                      <a:rPr lang="en-US" altLang="zh-CN" b="1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zh-CN" altLang="en-US" dirty="0" smtClean="0"/>
                  <a:t>区间内，超出这个范围的可能性小于</a:t>
                </a:r>
                <a:r>
                  <a:rPr lang="en-US" altLang="zh-CN" dirty="0" smtClean="0"/>
                  <a:t>0.3%</a:t>
                </a:r>
                <a:r>
                  <a:rPr lang="en-US" altLang="zh-CN" dirty="0"/>
                  <a:t>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1421" t="-407" r="-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751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标准</a:t>
                </a:r>
                <a:r>
                  <a:rPr lang="zh-CN" altLang="en-US" dirty="0" smtClean="0"/>
                  <a:t>正态分布的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𝟑</m:t>
                    </m:r>
                    <m:r>
                      <a:rPr lang="en-US" altLang="zh-CN" i="1">
                        <a:latin typeface="Cambria Math"/>
                      </a:rPr>
                      <m:t>𝝈</m:t>
                    </m:r>
                  </m:oMath>
                </a14:m>
                <a:r>
                  <a:rPr lang="zh-CN" altLang="en-US" dirty="0"/>
                  <a:t>原理</a:t>
                </a:r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3067" b="-19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47</a:t>
            </a:fld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6529040" cy="45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80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独立正态分布随机变量的和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∼</m:t>
                    </m:r>
                    <m:r>
                      <a:rPr lang="en-US" altLang="zh-CN" b="1" i="1" smtClean="0"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𝝈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bSup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, 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∼</m:t>
                    </m:r>
                    <m:r>
                      <a:rPr lang="en-US" altLang="zh-CN" b="1" i="1" smtClean="0"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𝝈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b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且两者独立，</a:t>
                </a:r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𝒁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∼</m:t>
                    </m:r>
                    <m:r>
                      <a:rPr lang="en-US" altLang="zh-CN" b="1" i="1" smtClean="0"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𝝈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bSup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𝝈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b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证明：利用卷积公式</a:t>
                </a:r>
                <a:r>
                  <a:rPr lang="zh-CN" altLang="en-US" sz="1600" dirty="0" smtClean="0"/>
                  <a:t>（</a:t>
                </a:r>
                <a:r>
                  <a:rPr lang="en-US" altLang="zh-CN" sz="1600" dirty="0"/>
                  <a:t>https://en.wikipedia.org/wiki/Sum_of_normally_distributed_random_variables</a:t>
                </a:r>
                <a:r>
                  <a:rPr lang="zh-CN" altLang="en-US" sz="1600" dirty="0" smtClean="0"/>
                  <a:t>）</a:t>
                </a:r>
                <a:endParaRPr lang="en-US" altLang="zh-CN" sz="1600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5" t="-1357" r="-12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48</a:t>
            </a:fld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573015"/>
            <a:ext cx="4608512" cy="3132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64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条件分布、条件密度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en-US" dirty="0" smtClean="0"/>
                  <a:t>条件下，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/>
                  <a:t>的条件分布为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𝒀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𝒀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𝒚</m:t>
                          </m:r>
                        </m:e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𝒚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𝒑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𝑿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CN" b="1" i="1" smtClean="0">
                              <a:latin typeface="Cambria Math"/>
                            </a:rPr>
                            <m:t>𝒅𝒗</m:t>
                          </m:r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/>
                  <a:t>条件密度为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𝒀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|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𝒚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也记为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𝒀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|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𝒚</m:t>
                    </m:r>
                    <m:r>
                      <a:rPr lang="en-US" altLang="zh-CN" b="1" i="1" smtClean="0">
                        <a:latin typeface="Cambria Math"/>
                      </a:rPr>
                      <m:t>|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同理，在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zh-CN" altLang="en-US" dirty="0"/>
                  <a:t>条件下，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/>
                  <a:t>的条件分布为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i="1">
                              <a:latin typeface="Cambria Math"/>
                            </a:rPr>
                            <m:t>|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𝒀</m:t>
                          </m:r>
                          <m:r>
                            <a:rPr lang="en-US" altLang="zh-CN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𝒚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i="1">
                              <a:latin typeface="Cambria Math"/>
                            </a:rPr>
                            <m:t>≤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</m:e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𝒀</m:t>
                          </m:r>
                          <m:r>
                            <a:rPr lang="en-US" altLang="zh-CN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/>
                                </a:rPr>
                                <m:t>𝒑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𝒀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CN" i="1">
                              <a:latin typeface="Cambria Math"/>
                            </a:rPr>
                            <m:t>𝒅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𝒖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/>
                  <a:t>条件密度为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𝒀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𝒚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𝒚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𝒀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𝒚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/>
                  <a:t>也记为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𝒀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|</m:t>
                    </m:r>
                    <m:r>
                      <a:rPr lang="en-US" altLang="zh-CN" b="1" i="1" smtClean="0">
                        <a:latin typeface="Cambria Math"/>
                      </a:rPr>
                      <m:t>𝒚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526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两个公式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乘法公式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𝒀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𝒚</m:t>
                          </m:r>
                        </m:e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b="1" i="0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&gt;</m:t>
                      </m:r>
                      <m:r>
                        <a:rPr lang="en-US" altLang="zh-CN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𝒙</m:t>
                          </m:r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𝒚</m:t>
                          </m:r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i="1">
                              <a:latin typeface="Cambria Math"/>
                            </a:rPr>
                            <m:t>|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</m:e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altLang="zh-CN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&gt;</m:t>
                      </m:r>
                      <m:r>
                        <a:rPr lang="en-US" altLang="zh-CN" i="1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全概率公式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+∞</m:t>
                          </m:r>
                        </m:sup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𝒑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/>
                            </a:rPr>
                            <m:t>𝒅𝒚</m:t>
                          </m:r>
                        </m:e>
                      </m:nary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𝒀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𝒀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/>
                            </a:rPr>
                            <m:t>𝒅𝒚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+∞</m:t>
                          </m:r>
                        </m:sup>
                        <m:e>
                          <m:r>
                            <a:rPr lang="en-US" altLang="zh-CN" i="1">
                              <a:latin typeface="Cambria Math"/>
                            </a:rPr>
                            <m:t>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i="1">
                              <a:latin typeface="Cambria Math"/>
                            </a:rPr>
                            <m:t>𝒅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</m:e>
                      </m:nary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𝒀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i="1">
                              <a:latin typeface="Cambria Math"/>
                            </a:rPr>
                            <m:t>𝒅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39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的联合密度为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,   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𝒚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,                                  </m:t>
                              </m:r>
                              <m:r>
                                <a:rPr lang="zh-CN" altLang="en-US" i="1">
                                  <a:latin typeface="Cambria Math"/>
                                </a:rPr>
                                <m:t>其它</m:t>
                              </m:r>
                            </m:e>
                          </m:eqArr>
                        </m:e>
                      </m:d>
                      <m:r>
                        <a:rPr lang="zh-CN" altLang="en-US" b="1" i="1" smtClean="0">
                          <a:latin typeface="Cambria Math"/>
                        </a:rPr>
                        <m:t>，</m:t>
                      </m:r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求条件密度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|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𝒀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𝒚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解：先求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𝒀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𝒚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+∞</m:t>
                          </m:r>
                        </m:sup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𝒑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𝒚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,      </m:t>
                              </m:r>
                              <m:r>
                                <a:rPr lang="zh-CN" altLang="en-US" i="1">
                                  <a:latin typeface="Cambria Math"/>
                                </a:rPr>
                                <m:t>其它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&lt;</m:t>
                    </m:r>
                    <m:r>
                      <a:rPr lang="en-US" altLang="zh-CN" b="1" i="1" smtClean="0">
                        <a:latin typeface="Cambria Math"/>
                      </a:rPr>
                      <m:t>𝒚</m:t>
                    </m:r>
                    <m:r>
                      <a:rPr lang="en-US" altLang="zh-CN" b="1" i="1" smtClean="0">
                        <a:latin typeface="Cambria Math"/>
                      </a:rPr>
                      <m:t>&lt;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dirty="0" smtClean="0"/>
                  <a:t>时，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𝒀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𝒚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𝒑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𝒀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</m:d>
                        </m:den>
                      </m:f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𝒚</m:t>
                                  </m:r>
                                </m:den>
                              </m:f>
                              <m:r>
                                <a:rPr lang="en-US" altLang="zh-CN" b="1" i="1" smtClean="0">
                                  <a:latin typeface="Cambria Math"/>
                                </a:rPr>
                                <m:t>,   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𝒚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,              </m:t>
                              </m:r>
                              <m:r>
                                <a:rPr lang="zh-CN" altLang="en-US" i="1">
                                  <a:latin typeface="Cambria Math"/>
                                </a:rPr>
                                <m:t>其它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972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621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二维随机变量函数的分布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对于二维随机变量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实函数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𝒛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𝒈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𝒚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，可定义随机变量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𝒁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𝒈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，讨论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𝒁</m:t>
                    </m:r>
                  </m:oMath>
                </a14:m>
                <a:r>
                  <a:rPr lang="zh-CN" altLang="en-US" dirty="0" smtClean="0"/>
                  <a:t>的分布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离散型，则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𝒁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𝒈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为离散型，求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𝒁</m:t>
                    </m:r>
                  </m:oMath>
                </a14:m>
                <a:r>
                  <a:rPr lang="zh-CN" altLang="en-US" dirty="0" smtClean="0"/>
                  <a:t>的分布律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𝑿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𝒀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连续型，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𝒛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𝒈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𝒚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只取可数个值，</a:t>
                </a:r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𝒁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𝒈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𝑿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𝒀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为离散型</a:t>
                </a:r>
                <a:r>
                  <a:rPr lang="zh-CN" altLang="en-US" dirty="0"/>
                  <a:t>，求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𝒁</m:t>
                    </m:r>
                  </m:oMath>
                </a14:m>
                <a:r>
                  <a:rPr lang="zh-CN" altLang="en-US" dirty="0" smtClean="0"/>
                  <a:t>的分布律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𝑿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𝒀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连续型，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𝒛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𝒈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𝒚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为连续或分段连续函数，则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𝒁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𝒈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𝑿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𝒀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为连续型，求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𝒁</m:t>
                    </m:r>
                  </m:oMath>
                </a14:m>
                <a:r>
                  <a:rPr lang="zh-CN" altLang="en-US" dirty="0"/>
                  <a:t>的密度函数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2171" r="-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92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连续型，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𝒁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𝒈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𝑿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𝒀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连续型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13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1252736"/>
              </a:xfrm>
            </p:spPr>
            <p:txBody>
              <a:bodyPr/>
              <a:lstStyle/>
              <a:p>
                <a:r>
                  <a:rPr lang="zh-CN" altLang="en-US" dirty="0" smtClean="0"/>
                  <a:t>已知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的联合密度，求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𝒁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𝒈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𝑿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𝒀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的密度函数</a:t>
                </a:r>
                <a:endParaRPr lang="en-US" altLang="zh-CN" dirty="0" smtClean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1252736"/>
              </a:xfrm>
              <a:blipFill rotWithShape="1">
                <a:blip r:embed="rId3"/>
                <a:stretch>
                  <a:fillRect l="-449" t="-4878" r="-1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67544" y="2996952"/>
            <a:ext cx="2016596" cy="609600"/>
          </a:xfrm>
          <a:prstGeom prst="rect">
            <a:avLst/>
          </a:prstGeom>
          <a:noFill/>
          <a:ln w="19050">
            <a:solidFill>
              <a:srgbClr val="DE32D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solidFill>
                  <a:srgbClr val="CC0066"/>
                </a:solidFill>
                <a:ea typeface="楷体_GB2312" pitchFamily="49" charset="-122"/>
              </a:rPr>
              <a:t>分布函数</a:t>
            </a:r>
            <a:r>
              <a:rPr lang="zh-CN" altLang="en-US" sz="2800" dirty="0">
                <a:solidFill>
                  <a:srgbClr val="CC0066"/>
                </a:solidFill>
                <a:ea typeface="楷体_GB2312" pitchFamily="49" charset="-122"/>
              </a:rPr>
              <a:t>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354420" y="3717032"/>
                <a:ext cx="8682076" cy="263076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 smtClean="0"/>
                  <a:t>先求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𝒁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的分布函数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/>
                            </a:rPr>
                            <m:t>𝒁</m:t>
                          </m:r>
                        </m:sub>
                      </m:sSub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𝒛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𝒁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𝒛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𝒀</m:t>
                              </m:r>
                            </m:e>
                          </m:d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𝒛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supHide m:val="on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𝒛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𝒑</m:t>
                          </m:r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sz="2800" b="1" i="1" smtClean="0">
                              <a:latin typeface="Cambria Math"/>
                            </a:rPr>
                            <m:t>𝒅𝒙𝒅𝒚</m:t>
                          </m:r>
                        </m:e>
                      </m:nary>
                      <m:r>
                        <a:rPr lang="zh-CN" altLang="en-US" sz="2800" b="1" i="1" smtClean="0">
                          <a:latin typeface="Cambria Math"/>
                        </a:rPr>
                        <m:t>，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/>
                            </a:rPr>
                            <m:t>𝒛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/>
                        </a:rPr>
                        <m:t>≝{(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𝒙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𝒚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)|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𝒈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/>
                        </a:rPr>
                        <m:t>≤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𝒛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altLang="zh-CN" sz="3200" b="1" dirty="0" smtClean="0"/>
              </a:p>
              <a:p>
                <a:r>
                  <a:rPr lang="zh-CN" altLang="en-US" dirty="0"/>
                  <a:t>再</a:t>
                </a:r>
                <a:r>
                  <a:rPr lang="zh-CN" altLang="en-US" b="1" dirty="0" smtClean="0"/>
                  <a:t>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𝒁</m:t>
                    </m:r>
                  </m:oMath>
                </a14:m>
                <a:r>
                  <a:rPr lang="zh-CN" altLang="en-US" b="1" dirty="0" smtClean="0"/>
                  <a:t>的密度函数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𝒁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𝒛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𝒁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𝒛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20" y="3717032"/>
                <a:ext cx="8682076" cy="2630760"/>
              </a:xfrm>
              <a:prstGeom prst="rect">
                <a:avLst/>
              </a:prstGeom>
              <a:blipFill rotWithShape="1">
                <a:blip r:embed="rId4"/>
                <a:stretch>
                  <a:fillRect l="-351" t="-2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01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10266</TotalTime>
  <Words>1008</Words>
  <Application>Microsoft Office PowerPoint</Application>
  <PresentationFormat>全屏显示(4:3)</PresentationFormat>
  <Paragraphs>333</Paragraphs>
  <Slides>48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48</vt:i4>
      </vt:variant>
    </vt:vector>
  </HeadingPairs>
  <TitlesOfParts>
    <vt:vector size="64" baseType="lpstr">
      <vt:lpstr>Arial Unicode MS</vt:lpstr>
      <vt:lpstr>Tw Cen MT</vt:lpstr>
      <vt:lpstr>黑体</vt:lpstr>
      <vt:lpstr>华文仿宋</vt:lpstr>
      <vt:lpstr>楷体_GB2312</vt:lpstr>
      <vt:lpstr>宋体</vt:lpstr>
      <vt:lpstr>Arial</vt:lpstr>
      <vt:lpstr>Calibri</vt:lpstr>
      <vt:lpstr>Cambria Math</vt:lpstr>
      <vt:lpstr>Times New Roman</vt:lpstr>
      <vt:lpstr>Wingdings</vt:lpstr>
      <vt:lpstr>Wingdings 2</vt:lpstr>
      <vt:lpstr>中性</vt:lpstr>
      <vt:lpstr>公式</vt:lpstr>
      <vt:lpstr>Equation</vt:lpstr>
      <vt:lpstr>Mathcad</vt:lpstr>
      <vt:lpstr>条件分布、多维连续随机变量函数分布</vt:lpstr>
      <vt:lpstr>二维离散r.v.条件分布律</vt:lpstr>
      <vt:lpstr>二维连续型r.v.的条件分布</vt:lpstr>
      <vt:lpstr>二维连续型r.v.的条件分布</vt:lpstr>
      <vt:lpstr>条件分布、条件密度</vt:lpstr>
      <vt:lpstr>两个公式</vt:lpstr>
      <vt:lpstr>例</vt:lpstr>
      <vt:lpstr>二维随机变量函数的分布</vt:lpstr>
      <vt:lpstr>(X,Y)连续型， Z=g(X,Y)连续型</vt:lpstr>
      <vt:lpstr>和的分布：Z=X+Y</vt:lpstr>
      <vt:lpstr>和的分布：Z=X+Y</vt:lpstr>
      <vt:lpstr>极大极小分布</vt:lpstr>
      <vt:lpstr>极大极小分布</vt:lpstr>
      <vt:lpstr>连续型r.v.的期望</vt:lpstr>
      <vt:lpstr>连续型r.v.的期望</vt:lpstr>
      <vt:lpstr>连续型r.v.期望定义</vt:lpstr>
      <vt:lpstr>一些性质</vt:lpstr>
      <vt:lpstr>方差、协方差</vt:lpstr>
      <vt:lpstr>典型连续型随机变量的分布</vt:lpstr>
      <vt:lpstr>均匀分布(uniform distribution)</vt:lpstr>
      <vt:lpstr>均匀分布</vt:lpstr>
      <vt:lpstr>均匀分布下的数字特征</vt:lpstr>
      <vt:lpstr>均匀分布</vt:lpstr>
      <vt:lpstr>均匀分布</vt:lpstr>
      <vt:lpstr>指数分布(exponential distribution)</vt:lpstr>
      <vt:lpstr>指数分布r.v.的分布函数</vt:lpstr>
      <vt:lpstr>指数分布r.v.的数字特征</vt:lpstr>
      <vt:lpstr>指数分布的无记忆性</vt:lpstr>
      <vt:lpstr>多个独立指数分布r.v.极小值分布</vt:lpstr>
      <vt:lpstr>多个独立指数分布r.v.极小值分布</vt:lpstr>
      <vt:lpstr>正态分布(normal distribution)</vt:lpstr>
      <vt:lpstr>正态分布概率密度的几何特征</vt:lpstr>
      <vt:lpstr>正态分布概率密度的几何特征</vt:lpstr>
      <vt:lpstr>正态分布的分布函数</vt:lpstr>
      <vt:lpstr>正态分布r.v.的数字特征</vt:lpstr>
      <vt:lpstr>正态分布r.v.的数字特征</vt:lpstr>
      <vt:lpstr>正态分布应用背景</vt:lpstr>
      <vt:lpstr>正态分布下的概率计算</vt:lpstr>
      <vt:lpstr>标准正态分布</vt:lpstr>
      <vt:lpstr>标准正态分布的图形</vt:lpstr>
      <vt:lpstr>标准正态分布表</vt:lpstr>
      <vt:lpstr>Φ(x)性质</vt:lpstr>
      <vt:lpstr>例</vt:lpstr>
      <vt:lpstr>正态分布的性质</vt:lpstr>
      <vt:lpstr>一般正态分布的概率计算</vt:lpstr>
      <vt:lpstr>3σ原理</vt:lpstr>
      <vt:lpstr>标准正态分布的3σ原理</vt:lpstr>
      <vt:lpstr>独立正态分布随机变量的和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唐斌</dc:creator>
  <cp:lastModifiedBy>唐斌</cp:lastModifiedBy>
  <cp:revision>530</cp:revision>
  <dcterms:created xsi:type="dcterms:W3CDTF">2016-02-22T01:45:17Z</dcterms:created>
  <dcterms:modified xsi:type="dcterms:W3CDTF">2017-10-26T07:40:56Z</dcterms:modified>
</cp:coreProperties>
</file>