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8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8" r:id="rId11"/>
    <p:sldId id="296" r:id="rId12"/>
    <p:sldId id="297" r:id="rId13"/>
    <p:sldId id="299" r:id="rId14"/>
    <p:sldId id="300" r:id="rId15"/>
    <p:sldId id="301" r:id="rId16"/>
    <p:sldId id="303" r:id="rId17"/>
    <p:sldId id="302" r:id="rId18"/>
    <p:sldId id="304" r:id="rId19"/>
    <p:sldId id="305" r:id="rId20"/>
    <p:sldId id="306" r:id="rId21"/>
    <p:sldId id="307" r:id="rId22"/>
    <p:sldId id="310" r:id="rId23"/>
    <p:sldId id="311" r:id="rId24"/>
    <p:sldId id="312" r:id="rId25"/>
    <p:sldId id="313" r:id="rId26"/>
    <p:sldId id="314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03" autoAdjust="0"/>
  </p:normalViewPr>
  <p:slideViewPr>
    <p:cSldViewPr>
      <p:cViewPr varScale="1">
        <p:scale>
          <a:sx n="67" d="100"/>
          <a:sy n="67" d="100"/>
        </p:scale>
        <p:origin x="1248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4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336E7-F42F-4A2E-9F47-4CAB93D18031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9DC25-1DF3-4044-A1F0-C27348374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9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ED9701B-4197-4FE5-B5DA-5416DC1669A5}" type="datetime1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033A-B298-4829-B013-FB02CFC1E8B2}" type="datetime1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6322D89-321D-4885-89B2-A0E512222A49}" type="datetime1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247-266E-48C6-8B14-289F25875231}" type="datetime1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BE9-30F8-4EBE-A9C2-AB249A42BA31}" type="datetime1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7E2C2CD-497C-4296-A0B9-87C9C1109BD9}" type="datetime1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E19621-E3B2-4562-A73B-168B240E71B6}" type="datetime1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16C8-561B-4A8C-9EFE-F6FCC4B46780}" type="datetime1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F784-2C90-4317-995F-7291EE975927}" type="datetime1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36A7-51C4-461E-A63E-A4F97ED44C5C}" type="datetime1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D3C3FD1-F0F2-4061-8913-C3CEB2D6BA24}" type="datetime1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7045A6-C381-463D-A4BA-F030581BD3A5}" type="datetime1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emf"/><Relationship Id="rId11" Type="http://schemas.openxmlformats.org/officeDocument/2006/relationships/image" Target="../media/image34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8.png"/><Relationship Id="rId9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dirty="0" smtClean="0"/>
              <a:t>典型二维连续型随机变量分布、相关系数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二维正态随机变量的独立性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87519"/>
            <a:ext cx="6400016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11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二维正态随机变量的独立性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790" y="1700808"/>
            <a:ext cx="6806699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95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维正态随机变量之间的协方差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𝑵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𝝆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>
                          <a:latin typeface="Cambria Math"/>
                        </a:rPr>
                        <m:t>cov</m:t>
                      </m:r>
                      <m:d>
                        <m:d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 dirty="0" smtClean="0">
                              <a:latin typeface="Cambria Math"/>
                            </a:rPr>
                            <m:t>𝒀</m:t>
                          </m:r>
                        </m:e>
                      </m:d>
                      <m:r>
                        <a:rPr lang="en-US" altLang="zh-CN" b="1" i="1" dirty="0" smtClean="0">
                          <a:latin typeface="Cambria Math"/>
                        </a:rPr>
                        <m:t>=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𝝆</m:t>
                      </m:r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/>
                            </a:rPr>
                            <m:t>𝝈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/>
                            </a:rPr>
                            <m:t>𝝈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i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证：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475657" y="2636912"/>
            <a:ext cx="5184575" cy="3816423"/>
            <a:chOff x="1475657" y="2636912"/>
            <a:chExt cx="5472608" cy="4065201"/>
          </a:xfrm>
        </p:grpSpPr>
        <p:pic>
          <p:nvPicPr>
            <p:cNvPr id="276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7" y="2636912"/>
              <a:ext cx="5472608" cy="286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5445224"/>
              <a:ext cx="4075882" cy="1256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1789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二维正态随机变量之间的协方差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3917032"/>
              </a:xfrm>
            </p:spPr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𝒀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∼</m:t>
                    </m:r>
                    <m:r>
                      <a:rPr lang="en-US" altLang="zh-CN" i="1">
                        <a:latin typeface="Cambria Math"/>
                      </a:rPr>
                      <m:t>𝑵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𝝆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 smtClean="0"/>
                  <a:t>令</a:t>
                </a:r>
                <a:endParaRPr lang="en-US" altLang="zh-CN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 smtClean="0"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en-US" altLang="zh-CN" b="1" i="1" dirty="0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b="1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dirty="0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dirty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 smtClean="0"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 smtClean="0"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zh-CN" b="1" i="1" dirty="0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 smtClean="0">
                              <a:latin typeface="Cambria Math"/>
                            </a:rPr>
                            <m:t>𝒀</m:t>
                          </m:r>
                        </m:e>
                        <m:sup>
                          <m:r>
                            <a:rPr lang="en-US" altLang="zh-CN" b="1" i="1" dirty="0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b="1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dirty="0" smtClean="0">
                              <a:latin typeface="Cambria Math"/>
                            </a:rPr>
                            <m:t>𝒀</m:t>
                          </m:r>
                          <m:r>
                            <a:rPr lang="en-US" altLang="zh-CN" b="1" i="1" dirty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 smtClean="0"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 smtClean="0"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则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>
                          <a:latin typeface="Cambria Math"/>
                        </a:rPr>
                        <m:t>cov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dirty="0" smtClean="0">
                                  <a:latin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b="1" i="1" dirty="0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/>
                                </a:rPr>
                                <m:t>𝒀</m:t>
                              </m:r>
                            </m:e>
                            <m:sup>
                              <m:r>
                                <a:rPr lang="en-US" altLang="zh-CN" b="1" i="1" dirty="0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i="1" dirty="0">
                          <a:latin typeface="Cambria Math"/>
                        </a:rPr>
                        <m:t>=</m:t>
                      </m:r>
                      <m:r>
                        <a:rPr lang="en-US" altLang="zh-CN" i="1" dirty="0">
                          <a:latin typeface="Cambria Math"/>
                        </a:rPr>
                        <m:t>𝝆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证：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cov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𝒀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/>
                          </a:rPr>
                          <m:t>cov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𝒀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r>
                      <a:rPr lang="en-US" altLang="zh-CN" b="1" i="1" dirty="0" smtClean="0">
                        <a:latin typeface="Cambria Math"/>
                      </a:rPr>
                      <m:t>𝝆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3917032"/>
              </a:xfrm>
              <a:blipFill rotWithShape="1">
                <a:blip r:embed="rId2"/>
                <a:stretch>
                  <a:fillRect l="-1645" t="-1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915816" y="5589240"/>
                <a:ext cx="4176464" cy="52322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𝝆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被称为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的相关系数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589240"/>
                <a:ext cx="4176464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8989" r="-727" b="-29213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28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标准化随机变量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已知随机变量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的期望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和方差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&gt;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zh-CN" altLang="en-US" dirty="0" smtClean="0"/>
                  <a:t>时，常考虑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中心化随机变量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acc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𝑿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−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𝑬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(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𝑿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标准化随机变量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𝑬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𝑫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altLang="zh-CN" b="1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/>
                  <a:t>例：若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𝝁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𝝈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𝑵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421" t="-1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98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相关系数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对随机变量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，设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𝒀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&gt;</m:t>
                    </m:r>
                    <m:r>
                      <a:rPr lang="en-US" altLang="zh-CN" b="1" i="1" dirty="0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均存在，则称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𝝆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𝑿𝒀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0" smtClean="0">
                              <a:latin typeface="Cambria Math"/>
                            </a:rPr>
                            <m:t>𝐜𝐨𝐯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𝒀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𝑫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𝑫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𝒀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相关系数</a:t>
                </a:r>
                <a:r>
                  <a:rPr lang="zh-CN" altLang="en-US" dirty="0" smtClean="0"/>
                  <a:t>。在不引起混淆时，记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𝑿𝒀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𝝆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的标准化随机变量为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，则有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>
                          <a:latin typeface="Cambria Math"/>
                        </a:rPr>
                        <m:t>cov</m:t>
                      </m:r>
                      <m:d>
                        <m:d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dirty="0" smtClean="0">
                                  <a:latin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b="1" i="1" dirty="0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1" i="1" dirty="0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dirty="0" smtClean="0">
                                  <a:latin typeface="Cambria Math"/>
                                </a:rPr>
                                <m:t>𝒀</m:t>
                              </m:r>
                            </m:e>
                            <m:sup>
                              <m:r>
                                <a:rPr lang="en-US" altLang="zh-CN" b="1" i="1" dirty="0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1" i="0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/>
                            </a:rPr>
                            <m:t>𝝆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/>
                            </a:rPr>
                            <m:t>𝑿𝒀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421" t="-1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2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柯西</a:t>
            </a:r>
            <a:r>
              <a:rPr lang="en-US" altLang="zh-CN" dirty="0"/>
              <a:t>-</a:t>
            </a:r>
            <a:r>
              <a:rPr lang="zh-CN" altLang="en-US" dirty="0"/>
              <a:t>许瓦兹</a:t>
            </a:r>
            <a:r>
              <a:rPr lang="zh-CN" altLang="en-US" dirty="0" smtClean="0"/>
              <a:t>不等式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2564904"/>
                <a:ext cx="8153400" cy="35310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证：对任意实数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𝒕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𝒕𝑿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𝒀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𝒕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𝟐</m:t>
                    </m:r>
                    <m:r>
                      <a:rPr lang="en-US" altLang="zh-CN" i="1">
                        <a:latin typeface="Cambria Math"/>
                      </a:rPr>
                      <m:t>𝒕𝑬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𝑿𝒀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𝒀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ea typeface="Cambria Math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</m:d>
                  </m:oMath>
                </a14:m>
                <a:r>
                  <a:rPr lang="zh-CN" altLang="en-US" dirty="0">
                    <a:latin typeface="Cambria Math"/>
                    <a:ea typeface="Cambria Math"/>
                  </a:rPr>
                  <a:t>恒大于</a:t>
                </a:r>
                <a:r>
                  <a:rPr lang="en-US" altLang="zh-CN" dirty="0">
                    <a:latin typeface="Cambria Math"/>
                    <a:ea typeface="Cambria Math"/>
                  </a:rPr>
                  <a:t>0</a:t>
                </a:r>
                <a:r>
                  <a:rPr lang="zh-CN" altLang="en-US" dirty="0">
                    <a:latin typeface="Cambria Math"/>
                    <a:ea typeface="Cambria Math"/>
                  </a:rPr>
                  <a:t>，故</a:t>
                </a:r>
                <a:endParaRPr lang="en-US" altLang="zh-CN" dirty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Cambria Math"/>
                      </a:rPr>
                      <m:t>𝚫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𝑬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𝑿𝒀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𝑬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𝑬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𝒀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注</a:t>
                </a:r>
                <a:r>
                  <a:rPr lang="zh-CN" altLang="en-US" dirty="0"/>
                  <a:t>：等号成立当且仅当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𝒕𝑿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𝒀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𝟎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</m:oMath>
                </a14:m>
                <a:r>
                  <a:rPr lang="zh-CN" altLang="en-US" dirty="0"/>
                  <a:t>即存在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𝒕</m:t>
                    </m:r>
                  </m:oMath>
                </a14:m>
                <a:r>
                  <a:rPr lang="zh-CN" altLang="en-US" dirty="0"/>
                  <a:t>，使得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𝒀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𝒕𝑿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𝟏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2564904"/>
                <a:ext cx="8153400" cy="3531096"/>
              </a:xfrm>
              <a:blipFill rotWithShape="1">
                <a:blip r:embed="rId2"/>
                <a:stretch>
                  <a:fillRect l="-1645" t="-1727" r="-1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699792" y="1700808"/>
                <a:ext cx="4176464" cy="578685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𝑿𝒀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𝒀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700808"/>
                <a:ext cx="4176464" cy="5786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94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相关系数性质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2420888"/>
                <a:ext cx="8153400" cy="367511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证：由柯西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许瓦兹不等式知，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𝑬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/>
                                            </a:rPr>
                                            <m:t>𝑿</m:t>
                                          </m:r>
                                        </m:e>
                                      </m:d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𝒀</m:t>
                                      </m:r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𝑬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/>
                                            </a:rPr>
                                            <m:t>𝒀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≤</m:t>
                      </m:r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𝑬</m:t>
                                  </m:r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𝒀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𝑬</m:t>
                                  </m:r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𝒀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𝐜𝐨𝐯</m:t>
                            </m:r>
                            <m:d>
                              <m:dPr>
                                <m:ctrlPr>
                                  <a:rPr lang="en-US" altLang="zh-C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altLang="zh-CN" sz="3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sz="3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𝒀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𝑫</m:t>
                    </m:r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𝒀</m:t>
                    </m:r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sz="32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2420888"/>
                <a:ext cx="8153400" cy="3675112"/>
              </a:xfrm>
              <a:blipFill rotWithShape="1">
                <a:blip r:embed="rId2"/>
                <a:stretch>
                  <a:fillRect l="-1645" t="-2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47664" y="1700808"/>
                <a:ext cx="6192688" cy="532966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𝝆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𝑿𝒀</m:t>
                            </m:r>
                          </m:sub>
                        </m:sSub>
                      </m:e>
                    </m:d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𝐜𝐨𝐯</m:t>
                            </m:r>
                            <m:d>
                              <m:dPr>
                                <m:ctrlP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𝒀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𝑫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𝒀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700808"/>
                <a:ext cx="6192688" cy="532966"/>
              </a:xfrm>
              <a:prstGeom prst="rect">
                <a:avLst/>
              </a:prstGeom>
              <a:blipFill rotWithShape="1">
                <a:blip r:embed="rId3"/>
                <a:stretch>
                  <a:fillRect t="-14444" b="-28889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60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相关系数性质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619672" y="1700808"/>
                <a:ext cx="6192688" cy="1384995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𝝆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𝑿𝒀</m:t>
                            </m:r>
                          </m:sub>
                        </m:sSub>
                      </m:e>
                    </m:d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</a:rPr>
                  <a:t>当且仅当存在常数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/>
                      </a:rPr>
                      <m:t>𝒂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</a:rPr>
                  <a:t>，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使得</a:t>
                </a:r>
                <a:endParaRPr lang="en-US" altLang="zh-CN" sz="2800" b="1" dirty="0" smtClean="0">
                  <a:solidFill>
                    <a:srgbClr val="FF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𝒀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𝒂𝑿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,</a:t>
                </a:r>
              </a:p>
              <a:p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有线性关系的概率为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700808"/>
                <a:ext cx="6192688" cy="1384995"/>
              </a:xfrm>
              <a:prstGeom prst="rect">
                <a:avLst/>
              </a:prstGeom>
              <a:blipFill rotWithShape="1">
                <a:blip r:embed="rId2"/>
                <a:stretch>
                  <a:fillRect l="-1963" t="-3478" r="-1276" b="-10870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99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𝝆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𝑿𝒀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dirty="0" smtClean="0"/>
                  <a:t>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线性相关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𝝆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𝑿𝒀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正相关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𝑿𝒀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𝟏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负相关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𝝆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𝑿𝒀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存在线性关系的强弱程度。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𝑿𝒀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越大，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线性关系越强，反之越弱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𝑿𝒀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表示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不</a:t>
                </a:r>
                <a:r>
                  <a:rPr lang="zh-CN" altLang="en-US" dirty="0"/>
                  <a:t>存在</a:t>
                </a:r>
                <a:r>
                  <a:rPr lang="zh-CN" altLang="en-US" dirty="0" smtClean="0"/>
                  <a:t>线性关系，称为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不相关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221" r="-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59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二维均匀分布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</m:oMath>
                </a14:m>
                <a:r>
                  <a:rPr lang="zh-CN" altLang="en-US" dirty="0" smtClean="0"/>
                  <a:t>是平面上的有界区域，其面积为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，如果二维随机变量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的密度函数为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𝑨</m:t>
                                  </m:r>
                                </m:den>
                              </m:f>
                              <m:r>
                                <a:rPr lang="en-US" altLang="zh-CN" b="1" i="1" smtClean="0">
                                  <a:latin typeface="Cambria Math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𝑫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∉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𝑫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则</a:t>
                </a:r>
                <a:r>
                  <a:rPr lang="zh-CN" altLang="en-US" dirty="0" smtClean="0"/>
                  <a:t>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𝑿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𝒀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服从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上的二维均匀分布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357" r="-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23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不相关等价定义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719658"/>
              </p:ext>
            </p:extLst>
          </p:nvPr>
        </p:nvGraphicFramePr>
        <p:xfrm>
          <a:off x="4537075" y="1988988"/>
          <a:ext cx="1714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8" name="Equation" r:id="rId3" imgW="1228651" imgH="447660" progId="Equation.3">
                  <p:embed/>
                </p:oleObj>
              </mc:Choice>
              <mc:Fallback>
                <p:oleObj name="Equation" r:id="rId3" imgW="1228651" imgH="4476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6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075" y="1988988"/>
                        <a:ext cx="1714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513138" y="2193776"/>
            <a:ext cx="838200" cy="152400"/>
          </a:xfrm>
          <a:prstGeom prst="leftRightArrow">
            <a:avLst>
              <a:gd name="adj1" fmla="val 50000"/>
              <a:gd name="adj2" fmla="val 11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13000" y="1962001"/>
            <a:ext cx="935038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0" i="1">
                <a:solidFill>
                  <a:srgbClr val="070605"/>
                </a:solidFill>
              </a:rPr>
              <a:t> X</a:t>
            </a:r>
            <a:endParaRPr lang="zh-CN" altLang="en-US" sz="3600" b="0">
              <a:solidFill>
                <a:srgbClr val="070605"/>
              </a:solidFill>
            </a:endParaRPr>
          </a:p>
          <a:p>
            <a:pPr eaLnBrk="1" hangingPunct="1"/>
            <a:r>
              <a:rPr lang="en-US" altLang="zh-CN" sz="3600" b="0" i="1">
                <a:solidFill>
                  <a:srgbClr val="070605"/>
                </a:solidFill>
              </a:rPr>
              <a:t> Y</a:t>
            </a:r>
          </a:p>
          <a:p>
            <a:pPr eaLnBrk="1" hangingPunct="1"/>
            <a:r>
              <a:rPr lang="zh-CN" altLang="en-US" sz="3600" b="0">
                <a:solidFill>
                  <a:srgbClr val="070605"/>
                </a:solidFill>
              </a:rPr>
              <a:t>不</a:t>
            </a:r>
          </a:p>
          <a:p>
            <a:pPr eaLnBrk="1" hangingPunct="1"/>
            <a:r>
              <a:rPr lang="zh-CN" altLang="en-US" sz="3600" b="0">
                <a:solidFill>
                  <a:srgbClr val="070605"/>
                </a:solidFill>
              </a:rPr>
              <a:t>相</a:t>
            </a:r>
          </a:p>
          <a:p>
            <a:pPr eaLnBrk="1" hangingPunct="1"/>
            <a:r>
              <a:rPr lang="zh-CN" altLang="en-US" sz="3600" b="0">
                <a:solidFill>
                  <a:srgbClr val="070605"/>
                </a:solidFill>
              </a:rPr>
              <a:t>关</a:t>
            </a:r>
            <a:endParaRPr lang="zh-CN" altLang="en-US" sz="3600" b="0" i="1">
              <a:solidFill>
                <a:srgbClr val="070605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513138" y="2955776"/>
            <a:ext cx="838200" cy="152400"/>
          </a:xfrm>
          <a:prstGeom prst="leftRightArrow">
            <a:avLst>
              <a:gd name="adj1" fmla="val 50000"/>
              <a:gd name="adj2" fmla="val 11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65289"/>
              </p:ext>
            </p:extLst>
          </p:nvPr>
        </p:nvGraphicFramePr>
        <p:xfrm>
          <a:off x="4572000" y="2730351"/>
          <a:ext cx="3124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9" name="Equation" r:id="rId5" imgW="2200231" imgH="409590" progId="Equation.3">
                  <p:embed/>
                </p:oleObj>
              </mc:Choice>
              <mc:Fallback>
                <p:oleObj name="Equation" r:id="rId5" imgW="2200231" imgH="4095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6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30351"/>
                        <a:ext cx="31242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513138" y="3793976"/>
            <a:ext cx="914400" cy="150812"/>
          </a:xfrm>
          <a:prstGeom prst="leftRightArrow">
            <a:avLst>
              <a:gd name="adj1" fmla="val 50000"/>
              <a:gd name="adj2" fmla="val 1212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115982"/>
              </p:ext>
            </p:extLst>
          </p:nvPr>
        </p:nvGraphicFramePr>
        <p:xfrm>
          <a:off x="4572000" y="3546326"/>
          <a:ext cx="435768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0" name="Equation" r:id="rId7" imgW="3295755" imgH="409590" progId="Equation.3">
                  <p:embed/>
                </p:oleObj>
              </mc:Choice>
              <mc:Fallback>
                <p:oleObj name="Equation" r:id="rId7" imgW="3295755" imgH="4095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6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546326"/>
                        <a:ext cx="4357688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3513138" y="4632176"/>
            <a:ext cx="914400" cy="152400"/>
          </a:xfrm>
          <a:prstGeom prst="leftRightArrow">
            <a:avLst>
              <a:gd name="adj1" fmla="val 50000"/>
              <a:gd name="adj2" fmla="val 1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100736"/>
              </p:ext>
            </p:extLst>
          </p:nvPr>
        </p:nvGraphicFramePr>
        <p:xfrm>
          <a:off x="4572000" y="4479776"/>
          <a:ext cx="43576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1" name="Equation" r:id="rId9" imgW="4162292" imgH="409590" progId="Equation.3">
                  <p:embed/>
                </p:oleObj>
              </mc:Choice>
              <mc:Fallback>
                <p:oleObj name="Equation" r:id="rId9" imgW="4162292" imgH="4095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6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79776"/>
                        <a:ext cx="43576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1331913" y="2970063"/>
            <a:ext cx="838200" cy="184150"/>
          </a:xfrm>
          <a:prstGeom prst="rightArrow">
            <a:avLst>
              <a:gd name="adj1" fmla="val 50000"/>
              <a:gd name="adj2" fmla="val 11379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1331913" y="3198663"/>
            <a:ext cx="838200" cy="303213"/>
            <a:chOff x="2256" y="2976"/>
            <a:chExt cx="624" cy="192"/>
          </a:xfrm>
        </p:grpSpPr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2256" y="3024"/>
              <a:ext cx="624" cy="96"/>
            </a:xfrm>
            <a:prstGeom prst="leftArrow">
              <a:avLst>
                <a:gd name="adj1" fmla="val 50000"/>
                <a:gd name="adj2" fmla="val 16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448" y="2976"/>
              <a:ext cx="336" cy="192"/>
            </a:xfrm>
            <a:prstGeom prst="line">
              <a:avLst/>
            </a:prstGeom>
            <a:noFill/>
            <a:ln w="38100">
              <a:solidFill>
                <a:srgbClr val="07060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339975" y="1817538"/>
            <a:ext cx="792163" cy="3168650"/>
          </a:xfrm>
          <a:prstGeom prst="rect">
            <a:avLst/>
          </a:prstGeom>
          <a:noFill/>
          <a:ln w="19050" algn="ctr">
            <a:solidFill>
              <a:srgbClr val="DE32D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466725" y="2265213"/>
            <a:ext cx="935038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0" i="1">
                <a:solidFill>
                  <a:srgbClr val="070605"/>
                </a:solidFill>
              </a:rPr>
              <a:t> X</a:t>
            </a:r>
            <a:endParaRPr lang="zh-CN" altLang="en-US" sz="3600" b="0">
              <a:solidFill>
                <a:srgbClr val="070605"/>
              </a:solidFill>
            </a:endParaRPr>
          </a:p>
          <a:p>
            <a:pPr eaLnBrk="1" hangingPunct="1"/>
            <a:r>
              <a:rPr lang="en-US" altLang="zh-CN" sz="3600" b="0" i="1">
                <a:solidFill>
                  <a:srgbClr val="070605"/>
                </a:solidFill>
              </a:rPr>
              <a:t> Y</a:t>
            </a:r>
          </a:p>
          <a:p>
            <a:pPr eaLnBrk="1" hangingPunct="1"/>
            <a:r>
              <a:rPr lang="zh-CN" altLang="en-US" sz="3600" b="0">
                <a:solidFill>
                  <a:srgbClr val="070605"/>
                </a:solidFill>
              </a:rPr>
              <a:t>独立</a:t>
            </a: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395288" y="1817538"/>
            <a:ext cx="792162" cy="3168650"/>
          </a:xfrm>
          <a:prstGeom prst="rect">
            <a:avLst/>
          </a:prstGeom>
          <a:noFill/>
          <a:ln w="19050" algn="ctr">
            <a:solidFill>
              <a:srgbClr val="DE32D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115368" y="5301208"/>
                <a:ext cx="655297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 smtClean="0"/>
                  <a:t>注：若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/>
                      </a:rPr>
                      <m:t>(</m:t>
                    </m:r>
                    <m:r>
                      <a:rPr lang="en-US" altLang="zh-CN" sz="3200" b="1" i="1" smtClean="0">
                        <a:latin typeface="Cambria Math"/>
                      </a:rPr>
                      <m:t>𝑿</m:t>
                    </m:r>
                    <m:r>
                      <a:rPr lang="en-US" altLang="zh-CN" sz="3200" b="1" i="1" smtClean="0">
                        <a:latin typeface="Cambria Math"/>
                      </a:rPr>
                      <m:t>,</m:t>
                    </m:r>
                    <m:r>
                      <a:rPr lang="en-US" altLang="zh-CN" sz="3200" b="1" i="1" smtClean="0">
                        <a:latin typeface="Cambria Math"/>
                      </a:rPr>
                      <m:t>𝒀</m:t>
                    </m:r>
                    <m:r>
                      <a:rPr lang="en-US" altLang="zh-CN" sz="32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3200" b="1" dirty="0" smtClean="0"/>
                  <a:t>服从二维正态分布，则</a:t>
                </a:r>
                <a:endParaRPr lang="en-US" altLang="zh-CN" sz="3200" b="1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/>
                      </a:rPr>
                      <m:t>𝑿</m:t>
                    </m:r>
                    <m:r>
                      <a:rPr lang="en-US" altLang="zh-CN" sz="3200" b="1" i="1" smtClean="0">
                        <a:latin typeface="Cambria Math"/>
                      </a:rPr>
                      <m:t>,</m:t>
                    </m:r>
                    <m:r>
                      <a:rPr lang="en-US" altLang="zh-CN" sz="3200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sz="3200" b="1" dirty="0" smtClean="0"/>
                  <a:t>相互独立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latin typeface="Cambria Math"/>
                      </a:rPr>
                      <m:t>⇔</m:t>
                    </m:r>
                  </m:oMath>
                </a14:m>
                <a:r>
                  <a:rPr lang="en-US" altLang="zh-CN" sz="32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/>
                      </a:rPr>
                      <m:t>𝑿</m:t>
                    </m:r>
                    <m:r>
                      <a:rPr lang="en-US" altLang="zh-CN" sz="3200" b="1" i="1">
                        <a:latin typeface="Cambria Math"/>
                      </a:rPr>
                      <m:t>,</m:t>
                    </m:r>
                    <m:r>
                      <a:rPr lang="en-US" altLang="zh-CN" sz="3200" b="1" i="1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sz="3200" b="1" dirty="0" smtClean="0"/>
                  <a:t>不相关</a:t>
                </a:r>
                <a:endParaRPr lang="zh-CN" altLang="en-US" sz="32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368" y="5301208"/>
                <a:ext cx="6552976" cy="1077218"/>
              </a:xfrm>
              <a:prstGeom prst="rect">
                <a:avLst/>
              </a:prstGeom>
              <a:blipFill rotWithShape="1">
                <a:blip r:embed="rId11"/>
                <a:stretch>
                  <a:fillRect l="-2419" t="-6818" r="-1767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8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utoUpdateAnimBg="0"/>
      <p:bldP spid="8" grpId="0" animBg="1"/>
      <p:bldP spid="10" grpId="0" animBg="1"/>
      <p:bldP spid="12" grpId="0" animBg="1"/>
      <p:bldP spid="14" grpId="0" animBg="1"/>
      <p:bldP spid="18" grpId="0" animBg="1"/>
      <p:bldP spid="19" grpId="0" autoUpdateAnimBg="0"/>
      <p:bldP spid="20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𝝆</m:t>
                    </m:r>
                  </m:oMath>
                </a14:m>
                <a:r>
                  <a:rPr lang="zh-CN" altLang="en-US" dirty="0" smtClean="0"/>
                  <a:t>表示存在线性关系的强弱程度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964704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：作随机试验，得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𝒊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zh-CN" altLang="en-US" dirty="0" smtClean="0"/>
                  <a:t>，并在坐标系中标出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964704"/>
              </a:xfrm>
              <a:blipFill rotWithShape="1">
                <a:blip r:embed="rId3"/>
                <a:stretch>
                  <a:fillRect t="-10759" b="-10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468" y="2564904"/>
            <a:ext cx="642488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23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𝝆</m:t>
                    </m:r>
                  </m:oMath>
                </a14:m>
                <a:r>
                  <a:rPr lang="zh-CN" altLang="en-US" dirty="0" smtClean="0"/>
                  <a:t>表示存在线性关系的强弱程度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964704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：作随机试验，得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𝒊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zh-CN" altLang="en-US" dirty="0" smtClean="0"/>
                  <a:t>，并在坐标系中标出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964704"/>
              </a:xfrm>
              <a:blipFill rotWithShape="1">
                <a:blip r:embed="rId3"/>
                <a:stretch>
                  <a:fillRect t="-10759" b="-10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98" y="2708920"/>
            <a:ext cx="7186613" cy="321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23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𝜽</m:t>
                    </m:r>
                  </m:oMath>
                </a14:m>
                <a:r>
                  <a:rPr lang="zh-CN" altLang="en-US" dirty="0" smtClean="0"/>
                  <a:t>服从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[</m:t>
                    </m:r>
                    <m:r>
                      <a:rPr lang="en-US" altLang="zh-CN" b="1" i="1" dirty="0" smtClean="0">
                        <a:latin typeface="Cambria Math"/>
                      </a:rPr>
                      <m:t>𝟎</m:t>
                    </m:r>
                    <m:r>
                      <a:rPr lang="en-US" altLang="zh-CN" b="1" i="1" dirty="0" smtClean="0">
                        <a:latin typeface="Cambria Math"/>
                      </a:rPr>
                      <m:t>,</m:t>
                    </m:r>
                    <m:r>
                      <a:rPr lang="en-US" altLang="zh-CN" b="1" i="1" dirty="0" smtClean="0">
                        <a:latin typeface="Cambria Math"/>
                      </a:rPr>
                      <m:t>𝟐</m:t>
                    </m:r>
                    <m:r>
                      <a:rPr lang="en-US" altLang="zh-CN" b="1" i="1" dirty="0" smtClean="0">
                        <a:latin typeface="Cambria Math"/>
                      </a:rPr>
                      <m:t>𝝅</m:t>
                    </m:r>
                    <m:r>
                      <a:rPr lang="en-US" altLang="zh-CN" b="1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dirty="0" smtClean="0"/>
                  <a:t>上的均匀分布：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𝝅</m:t>
                                  </m:r>
                                </m:den>
                              </m:f>
                              <m:r>
                                <a:rPr lang="en-US" altLang="zh-CN" b="1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𝜽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𝝅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,       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其它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𝜽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𝜽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𝒂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𝒂</m:t>
                    </m:r>
                    <m:r>
                      <a:rPr lang="en-US" altLang="zh-CN" b="1" i="1" dirty="0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𝟐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𝝅</m:t>
                        </m:r>
                      </m:e>
                    </m:d>
                  </m:oMath>
                </a14:m>
                <a:r>
                  <a:rPr lang="zh-CN" altLang="en-US" dirty="0" smtClean="0"/>
                  <a:t>为常数，试求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𝝆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𝑿𝒀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，并讨论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的相关性和独立性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221" r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解：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𝝅</m:t>
                        </m:r>
                      </m:sup>
                      <m:e>
                        <m:func>
                          <m:func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</m:func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𝝅</m:t>
                            </m:r>
                          </m:den>
                        </m:f>
                        <m:r>
                          <a:rPr lang="en-US" altLang="zh-CN" b="1" i="1" smtClean="0">
                            <a:latin typeface="Cambria Math"/>
                          </a:rPr>
                          <m:t>𝒅𝒙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𝟐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𝝅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𝒂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𝝅</m:t>
                              </m:r>
                            </m:den>
                          </m:f>
                          <m:r>
                            <a:rPr lang="en-US" altLang="zh-CN" i="1">
                              <a:latin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𝝅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si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altLang="zh-CN" b="0" i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𝝅</m:t>
                              </m:r>
                            </m:den>
                          </m:f>
                          <m:r>
                            <a:rPr lang="en-US" altLang="zh-CN" b="1" i="1" smtClean="0">
                              <a:latin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/</m:t>
                      </m:r>
                      <m:r>
                        <a:rPr lang="en-US" altLang="zh-CN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𝒀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𝟐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𝝅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/>
                            </a:rPr>
                            <m:t>si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>
                                  <a:latin typeface="Cambria Math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altLang="zh-CN" i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𝒂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)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𝝅</m:t>
                              </m:r>
                            </m:den>
                          </m:f>
                          <m:r>
                            <a:rPr lang="en-US" altLang="zh-CN" i="1">
                              <a:latin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/</m:t>
                      </m:r>
                      <m:r>
                        <a:rPr lang="en-US" altLang="zh-CN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𝑿𝒀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𝝅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sin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sin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𝒂</m:t>
                            </m:r>
                          </m:e>
                        </m:d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𝝅</m:t>
                            </m:r>
                          </m:den>
                        </m:f>
                        <m:r>
                          <a:rPr lang="en-US" altLang="zh-CN" b="1" i="1" smtClean="0">
                            <a:latin typeface="Cambria Math"/>
                          </a:rPr>
                          <m:t>𝒅𝒙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cos</m:t>
                    </m:r>
                    <m:r>
                      <a:rPr lang="en-US" altLang="zh-CN" b="1" i="1" smtClean="0">
                        <a:latin typeface="Cambria Math"/>
                      </a:rPr>
                      <m:t> </m:t>
                    </m:r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27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因此，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𝒄𝒐𝒗</m:t>
                    </m:r>
                    <m:r>
                      <a:rPr lang="en-US" altLang="zh-CN" b="1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𝒂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∴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𝝆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𝑿𝒀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𝒄𝒐𝒗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𝒀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𝑫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𝑫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𝒂</m:t>
                          </m:r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𝝅</m:t>
                    </m:r>
                  </m:oMath>
                </a14:m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𝝆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𝑿𝒀</m:t>
                        </m:r>
                      </m:sub>
                    </m:sSub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r>
                      <a:rPr lang="en-US" altLang="zh-CN" b="1" i="0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dirty="0" smtClean="0"/>
                  <a:t>，即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正相关</a:t>
                </a:r>
                <a:endParaRPr lang="en-US" altLang="zh-CN" dirty="0" smtClean="0"/>
              </a:p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𝒂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𝝅</m:t>
                    </m:r>
                  </m:oMath>
                </a14:m>
                <a:r>
                  <a:rPr lang="zh-CN" altLang="en-US" dirty="0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𝑿𝒀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dirty="0"/>
                  <a:t>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𝑿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负相关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𝝅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𝝅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𝝆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𝑿𝒀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𝑿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不相关，但此时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并不相互独立，因为此时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52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作业（无需提交）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15</a:t>
            </a:r>
          </a:p>
          <a:p>
            <a:r>
              <a:rPr lang="zh-CN" altLang="en-US" dirty="0" smtClean="0"/>
              <a:t>习题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8,13,14,16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05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二维均匀分布背景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在平面区域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𝑫</m:t>
                    </m:r>
                  </m:oMath>
                </a14:m>
                <a:r>
                  <a:rPr lang="zh-CN" altLang="en-US" dirty="0" smtClean="0"/>
                  <a:t>内随机投点，落点坐标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𝑿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𝒀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服从区域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𝑫</m:t>
                    </m:r>
                  </m:oMath>
                </a14:m>
                <a:r>
                  <a:rPr lang="zh-CN" altLang="en-US" dirty="0" smtClean="0"/>
                  <a:t>上的二维均匀分布。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甲乙在一小时内随机达到车站，到达时刻分别为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𝑿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𝒀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服从区域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𝑫</m:t>
                    </m:r>
                  </m:oMath>
                </a14:m>
                <a:r>
                  <a:rPr lang="zh-CN" altLang="en-US" dirty="0"/>
                  <a:t>上的二维</a:t>
                </a:r>
                <a:r>
                  <a:rPr lang="zh-CN" altLang="en-US" dirty="0" smtClean="0"/>
                  <a:t>均匀分布，其中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r>
                      <a:rPr lang="en-US" altLang="zh-CN" b="1" i="1" smtClean="0">
                        <a:latin typeface="Cambria Math"/>
                      </a:rPr>
                      <m:t>={(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  <m:r>
                      <a:rPr lang="en-US" altLang="zh-CN" b="1" i="1" smtClean="0">
                        <a:latin typeface="Cambria Math"/>
                      </a:rPr>
                      <m:t>)|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</a:rPr>
                      <m:t>𝟔𝟎</m:t>
                    </m:r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  <m:r>
                      <a:rPr lang="en-US" altLang="zh-CN" b="1" i="1" smtClean="0">
                        <a:latin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</a:rPr>
                      <m:t>𝟔𝟎</m:t>
                    </m:r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 r="-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72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二维分布几何意义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2404864"/>
              </a:xfrm>
            </p:spPr>
            <p:txBody>
              <a:bodyPr/>
              <a:lstStyle/>
              <a:p>
                <a:r>
                  <a:rPr lang="zh-CN" altLang="en-US" dirty="0" smtClean="0"/>
                  <a:t>如果二维随机变量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服从区域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</m:oMath>
                </a14:m>
                <a:r>
                  <a:rPr lang="zh-CN" altLang="en-US" dirty="0" smtClean="0"/>
                  <a:t>上的均匀分布，则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随机</a:t>
                </a:r>
                <a:r>
                  <a:rPr lang="zh-CN" altLang="en-US" dirty="0" smtClean="0"/>
                  <a:t>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只落在区域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𝑫</m:t>
                    </m:r>
                  </m:oMath>
                </a14:m>
                <a:r>
                  <a:rPr lang="zh-CN" altLang="en-US" dirty="0" smtClean="0"/>
                  <a:t>内；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落</a:t>
                </a:r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</m:oMath>
                </a14:m>
                <a:r>
                  <a:rPr lang="zh-CN" altLang="en-US" dirty="0" smtClean="0"/>
                  <a:t>内任一子区域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 smtClean="0"/>
                  <a:t>内的概率与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的面积成正比，而与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的形状以及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𝑫</m:t>
                    </m:r>
                  </m:oMath>
                </a14:m>
                <a:r>
                  <a:rPr lang="zh-CN" altLang="en-US" dirty="0" smtClean="0"/>
                  <a:t>内的位置无关。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2404864"/>
              </a:xfrm>
              <a:blipFill rotWithShape="1">
                <a:blip r:embed="rId3"/>
                <a:stretch>
                  <a:fillRect l="-449" t="-2538" r="-5385" b="-2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611188" y="4076700"/>
            <a:ext cx="2971800" cy="2286000"/>
            <a:chOff x="611188" y="4076700"/>
            <a:chExt cx="2971800" cy="2286000"/>
          </a:xfrm>
        </p:grpSpPr>
        <p:grpSp>
          <p:nvGrpSpPr>
            <p:cNvPr id="18" name="Group 31"/>
            <p:cNvGrpSpPr>
              <a:grpSpLocks/>
            </p:cNvGrpSpPr>
            <p:nvPr/>
          </p:nvGrpSpPr>
          <p:grpSpPr bwMode="auto">
            <a:xfrm>
              <a:off x="611188" y="4076700"/>
              <a:ext cx="2971800" cy="2286000"/>
              <a:chOff x="336" y="2592"/>
              <a:chExt cx="1872" cy="1440"/>
            </a:xfrm>
          </p:grpSpPr>
          <p:sp>
            <p:nvSpPr>
              <p:cNvPr id="20" name="Text Box 5"/>
              <p:cNvSpPr txBox="1">
                <a:spLocks noChangeArrowheads="1"/>
              </p:cNvSpPr>
              <p:nvPr/>
            </p:nvSpPr>
            <p:spPr bwMode="auto">
              <a:xfrm>
                <a:off x="624" y="2976"/>
                <a:ext cx="12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kumimoji="1" sz="28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itchFamily="2" charset="2"/>
                  <a:buChar char="n"/>
                  <a:defRPr kumimoji="1" sz="24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  <p:sp>
            <p:nvSpPr>
              <p:cNvPr id="21" name="Oval 6"/>
              <p:cNvSpPr>
                <a:spLocks noChangeArrowheads="1"/>
              </p:cNvSpPr>
              <p:nvPr/>
            </p:nvSpPr>
            <p:spPr bwMode="auto">
              <a:xfrm>
                <a:off x="576" y="2736"/>
                <a:ext cx="1248" cy="81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kumimoji="1" sz="28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itchFamily="2" charset="2"/>
                  <a:buChar char="n"/>
                  <a:defRPr kumimoji="1" sz="24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Line 7"/>
              <p:cNvSpPr>
                <a:spLocks noChangeShapeType="1"/>
              </p:cNvSpPr>
              <p:nvPr/>
            </p:nvSpPr>
            <p:spPr bwMode="auto">
              <a:xfrm>
                <a:off x="336" y="3648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8"/>
              <p:cNvSpPr>
                <a:spLocks noChangeShapeType="1"/>
              </p:cNvSpPr>
              <p:nvPr/>
            </p:nvSpPr>
            <p:spPr bwMode="auto">
              <a:xfrm flipH="1" flipV="1">
                <a:off x="624" y="268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976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A50021"/>
                      </a:buClr>
                      <a:buSzPct val="75000"/>
                      <a:buFont typeface="Wingdings" pitchFamily="2" charset="2"/>
                      <a:buChar char="n"/>
                      <a:defRPr kumimoji="1" sz="3200">
                        <a:solidFill>
                          <a:srgbClr val="000000"/>
                        </a:solidFill>
                        <a:latin typeface="Times New Roman" pitchFamily="18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Wingdings" pitchFamily="2" charset="2"/>
                      <a:buChar char="n"/>
                      <a:defRPr kumimoji="1" sz="2800">
                        <a:solidFill>
                          <a:srgbClr val="000000"/>
                        </a:solidFill>
                        <a:latin typeface="Times New Roman" pitchFamily="18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666699"/>
                      </a:buClr>
                      <a:buSzPct val="70000"/>
                      <a:buFont typeface="Wingdings" pitchFamily="2" charset="2"/>
                      <a:buChar char="n"/>
                      <a:defRPr kumimoji="1" sz="2400">
                        <a:solidFill>
                          <a:srgbClr val="000000"/>
                        </a:solidFill>
                        <a:latin typeface="Times New Roman" pitchFamily="18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60000"/>
                      <a:buFont typeface="Wingdings" pitchFamily="2" charset="2"/>
                      <a:buChar char="n"/>
                      <a:defRPr kumimoji="1" sz="2000">
                        <a:solidFill>
                          <a:srgbClr val="000000"/>
                        </a:solidFill>
                        <a:latin typeface="Times New Roman" pitchFamily="18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kumimoji="1" sz="2000">
                        <a:solidFill>
                          <a:srgbClr val="000000"/>
                        </a:solidFill>
                        <a:latin typeface="Times New Roman" pitchFamily="18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kumimoji="1" sz="2000">
                        <a:solidFill>
                          <a:srgbClr val="000000"/>
                        </a:solidFill>
                        <a:latin typeface="Times New Roman" pitchFamily="18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kumimoji="1" sz="2000">
                        <a:solidFill>
                          <a:srgbClr val="000000"/>
                        </a:solidFill>
                        <a:latin typeface="Times New Roman" pitchFamily="18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kumimoji="1" sz="2000">
                        <a:solidFill>
                          <a:srgbClr val="000000"/>
                        </a:solidFill>
                        <a:latin typeface="Times New Roman" pitchFamily="18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kumimoji="1" sz="2000">
                        <a:solidFill>
                          <a:srgbClr val="000000"/>
                        </a:solidFill>
                        <a:latin typeface="Times New Roman" pitchFamily="18" charset="0"/>
                        <a:ea typeface="宋体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𝐷</m:t>
                          </m:r>
                        </m:oMath>
                      </m:oMathPara>
                    </a14:m>
                    <a:endParaRPr lang="en-US" altLang="zh-CN" sz="2400" b="0" dirty="0">
                      <a:solidFill>
                        <a:schemeClr val="tx1"/>
                      </a:solidFill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488" y="2976"/>
                    <a:ext cx="288" cy="28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Text Box 10"/>
              <p:cNvSpPr txBox="1">
                <a:spLocks noChangeArrowheads="1"/>
              </p:cNvSpPr>
              <p:nvPr/>
            </p:nvSpPr>
            <p:spPr bwMode="auto">
              <a:xfrm>
                <a:off x="432" y="259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kumimoji="1" sz="28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itchFamily="2" charset="2"/>
                  <a:buChar char="n"/>
                  <a:defRPr kumimoji="1" sz="24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 i="1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26" name="Text Box 11"/>
              <p:cNvSpPr txBox="1">
                <a:spLocks noChangeArrowheads="1"/>
              </p:cNvSpPr>
              <p:nvPr/>
            </p:nvSpPr>
            <p:spPr bwMode="auto">
              <a:xfrm>
                <a:off x="1824" y="350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kumimoji="1" sz="28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itchFamily="2" charset="2"/>
                  <a:buChar char="n"/>
                  <a:defRPr kumimoji="1" sz="24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0" i="1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27" name="Oval 12"/>
              <p:cNvSpPr>
                <a:spLocks noChangeArrowheads="1"/>
              </p:cNvSpPr>
              <p:nvPr/>
            </p:nvSpPr>
            <p:spPr bwMode="auto">
              <a:xfrm>
                <a:off x="816" y="3024"/>
                <a:ext cx="384" cy="192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kumimoji="1" sz="28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itchFamily="2" charset="2"/>
                  <a:buChar char="n"/>
                  <a:defRPr kumimoji="1" sz="24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13"/>
              <p:cNvSpPr>
                <a:spLocks noChangeArrowheads="1"/>
              </p:cNvSpPr>
              <p:nvPr/>
            </p:nvSpPr>
            <p:spPr bwMode="auto">
              <a:xfrm>
                <a:off x="1200" y="3264"/>
                <a:ext cx="336" cy="240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n"/>
                  <a:defRPr kumimoji="1" sz="32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kumimoji="1" sz="28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itchFamily="2" charset="2"/>
                  <a:buChar char="n"/>
                  <a:defRPr kumimoji="1" sz="24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9" name="Object 19"/>
                  <p:cNvGraphicFramePr>
                    <a:graphicFrameLocks noChangeAspect="1"/>
                  </p:cNvGraphicFramePr>
                  <p:nvPr/>
                </p:nvGraphicFramePr>
                <p:xfrm>
                  <a:off x="1296" y="3264"/>
                  <a:ext cx="240" cy="24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3624" name="Equation" r:id="rId5" imgW="209531" imgH="209414" progId="Equation.3">
                          <p:embed/>
                        </p:oleObj>
                      </mc:Choice>
                      <mc:Fallback>
                        <p:oleObj name="Equation" r:id="rId5" imgW="209531" imgH="209414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96" y="3264"/>
                                <a:ext cx="240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chemeClr val="bg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9" name="Object 19"/>
                  <p:cNvGraphicFramePr>
                    <a:graphicFrameLocks noChangeAspect="1"/>
                  </p:cNvGraphicFramePr>
                  <p:nvPr/>
                </p:nvGraphicFramePr>
                <p:xfrm>
                  <a:off x="1296" y="3264"/>
                  <a:ext cx="240" cy="24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3556" name="Equation" r:id="rId7" imgW="209531" imgH="209414" progId="Equation.3">
                          <p:embed/>
                        </p:oleObj>
                      </mc:Choice>
                      <mc:Fallback>
                        <p:oleObj name="Equation" r:id="rId7" imgW="209531" imgH="209414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96" y="3264"/>
                                <a:ext cx="240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bg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0" name="Object 20"/>
                  <p:cNvGraphicFramePr>
                    <a:graphicFrameLocks noChangeAspect="1"/>
                  </p:cNvGraphicFramePr>
                  <p:nvPr/>
                </p:nvGraphicFramePr>
                <p:xfrm>
                  <a:off x="912" y="2976"/>
                  <a:ext cx="227" cy="24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3625" name="Equation" r:id="rId9" imgW="195133" imgH="209414" progId="Equation.3">
                          <p:embed/>
                        </p:oleObj>
                      </mc:Choice>
                      <mc:Fallback>
                        <p:oleObj name="Equation" r:id="rId9" imgW="195133" imgH="209414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12" y="2976"/>
                                <a:ext cx="227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chemeClr val="bg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30" name="Object 20"/>
                  <p:cNvGraphicFramePr>
                    <a:graphicFrameLocks noChangeAspect="1"/>
                  </p:cNvGraphicFramePr>
                  <p:nvPr/>
                </p:nvGraphicFramePr>
                <p:xfrm>
                  <a:off x="912" y="2976"/>
                  <a:ext cx="227" cy="24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3557" name="Equation" r:id="rId10" imgW="195133" imgH="209414" progId="Equation.3">
                          <p:embed/>
                        </p:oleObj>
                      </mc:Choice>
                      <mc:Fallback>
                        <p:oleObj name="Equation" r:id="rId10" imgW="195133" imgH="209414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12" y="2976"/>
                                <a:ext cx="227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bg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sp>
          <p:nvSpPr>
            <p:cNvPr id="19" name="Oval 34"/>
            <p:cNvSpPr>
              <a:spLocks noChangeArrowheads="1"/>
            </p:cNvSpPr>
            <p:nvPr/>
          </p:nvSpPr>
          <p:spPr bwMode="auto">
            <a:xfrm>
              <a:off x="1835150" y="4076700"/>
              <a:ext cx="719138" cy="576263"/>
            </a:xfrm>
            <a:prstGeom prst="ellipse">
              <a:avLst/>
            </a:prstGeom>
            <a:solidFill>
              <a:srgbClr val="609BD6">
                <a:alpha val="32156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 dirty="0">
                  <a:solidFill>
                    <a:schemeClr val="tx1"/>
                  </a:solidFill>
                </a:rPr>
                <a:t>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779912" y="4485435"/>
                <a:ext cx="4279185" cy="1098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sz="3200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3200" b="1" i="1">
                                  <a:latin typeface="Cambria Math"/>
                                </a:rPr>
                                <m:t>𝒀</m:t>
                              </m:r>
                            </m:e>
                          </m:d>
                          <m:r>
                            <a:rPr lang="en-US" altLang="zh-CN" sz="3200" b="1" i="1">
                              <a:latin typeface="Cambria Math"/>
                            </a:rPr>
                            <m:t>∈</m:t>
                          </m:r>
                          <m:r>
                            <a:rPr lang="en-US" altLang="zh-CN" sz="3200" b="1" i="1">
                              <a:latin typeface="Cambria Math"/>
                            </a:rPr>
                            <m:t>𝑮</m:t>
                          </m:r>
                        </m:e>
                      </m:d>
                      <m:r>
                        <a:rPr lang="en-US" altLang="zh-CN" sz="32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3200" b="1" i="1">
                                  <a:latin typeface="Cambria Math"/>
                                </a:rPr>
                                <m:t>𝑮</m:t>
                              </m:r>
                              <m:r>
                                <a:rPr lang="en-US" altLang="zh-CN" sz="3200" b="1" i="1">
                                  <a:latin typeface="Cambria Math"/>
                                </a:rPr>
                                <m:t>⋂</m:t>
                              </m:r>
                              <m:r>
                                <a:rPr lang="en-US" altLang="zh-CN" sz="3200" b="1" i="1">
                                  <a:latin typeface="Cambria Math"/>
                                </a:rPr>
                                <m:t>𝑫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3200" b="1" i="1">
                                  <a:latin typeface="Cambria Math"/>
                                </a:rPr>
                                <m:t>𝑫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4485435"/>
                <a:ext cx="4279185" cy="109805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94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维正态分布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若二维随机变量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具有密度函数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𝝅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𝝆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sz="2400" b="1" i="1" smtClean="0">
                          <a:latin typeface="Cambria Math"/>
                        </a:rPr>
                        <m:t>𝒆𝒙𝒑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𝝆</m:t>
                                      </m:r>
                                    </m:e>
                                    <m:sup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1" i="1" smtClean="0">
                                                  <a:latin typeface="Cambria Math"/>
                                                </a:rPr>
                                                <m:t>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1" i="1" smtClean="0">
                                                  <a:latin typeface="Cambria Math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24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1" i="1" smtClean="0">
                                                  <a:latin typeface="Cambria Math"/>
                                                </a:rPr>
                                                <m:t>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1" i="1" smtClean="0">
                                                  <a:latin typeface="Cambria Math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𝝆</m:t>
                              </m:r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𝝈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1" i="1" smtClean="0">
                                          <a:latin typeface="Cambria Math"/>
                                        </a:rPr>
                                        <m:t>𝒚</m:t>
                                      </m:r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𝝈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b="1" i="1" smtClean="0">
                                              <a:latin typeface="Cambria Math"/>
                                            </a:rPr>
                                            <m:t>𝒚</m:t>
                                          </m:r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  <m:t>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1" i="1" smtClean="0">
                                                  <a:latin typeface="Cambria Math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  <m:t>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1" i="1" smtClean="0">
                                                  <a:latin typeface="Cambria Math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𝝆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dirty="0" smtClean="0"/>
                  <a:t>均为常数，则称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𝑿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𝒀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二维正态分布，记作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∼</m:t>
                      </m:r>
                      <m:r>
                        <a:rPr lang="en-US" altLang="zh-CN" b="1" i="1" smtClean="0">
                          <a:latin typeface="Cambria Math"/>
                        </a:rPr>
                        <m:t>𝑵</m:t>
                      </m:r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𝝈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sup>
                      </m:sSubSup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𝝈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sup>
                      </m:sSubSup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𝝆</m:t>
                      </m:r>
                      <m:r>
                        <a:rPr lang="en-US" altLang="zh-CN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3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维正态分布密度图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 t="11522" r="13939" b="26691"/>
          <a:stretch>
            <a:fillRect/>
          </a:stretch>
        </p:blipFill>
        <p:spPr bwMode="auto">
          <a:xfrm>
            <a:off x="1115616" y="1916832"/>
            <a:ext cx="7200800" cy="389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03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二维正态分布剖面图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2" t="7539" r="13380" b="23512"/>
          <a:stretch>
            <a:fillRect/>
          </a:stretch>
        </p:blipFill>
        <p:spPr bwMode="auto">
          <a:xfrm>
            <a:off x="1187624" y="1772816"/>
            <a:ext cx="6623893" cy="399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5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二维正态分布的边缘分布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348498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𝝆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𝑿</m:t>
                      </m:r>
                      <m:r>
                        <a:rPr lang="en-US" altLang="zh-CN" b="1" i="1" smtClean="0">
                          <a:latin typeface="Cambria Math"/>
                        </a:rPr>
                        <m:t>∼</m:t>
                      </m:r>
                      <m:r>
                        <a:rPr lang="en-US" altLang="zh-CN" b="1" i="1" smtClean="0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r>
                        <a:rPr lang="en-US" altLang="zh-CN" b="1" i="1" smtClean="0">
                          <a:latin typeface="Cambria Math"/>
                        </a:rPr>
                        <m:t>𝒀</m:t>
                      </m:r>
                      <m:r>
                        <a:rPr lang="en-US" altLang="zh-CN" b="1" i="1" smtClean="0">
                          <a:latin typeface="Cambria Math"/>
                        </a:rPr>
                        <m:t>∼</m:t>
                      </m:r>
                      <m:r>
                        <a:rPr lang="en-US" altLang="zh-CN" b="1" i="1" smtClean="0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即：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𝝅</m:t>
                            </m:r>
                          </m:e>
                        </m:rad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  <m:sSubSup>
                              <m:sSub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bSup>
                          </m:den>
                        </m:f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, −∞&lt;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&lt;+∞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𝝅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𝒚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 smtClean="0"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/>
                                </a:rPr>
                                <m:t>𝟐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, −∞&lt;</m:t>
                      </m:r>
                      <m:r>
                        <a:rPr lang="en-US" altLang="zh-CN" b="1" i="1" smtClean="0">
                          <a:latin typeface="Cambria Math"/>
                        </a:rPr>
                        <m:t>𝒚</m:t>
                      </m:r>
                      <m:r>
                        <a:rPr lang="en-US" altLang="zh-CN" i="1">
                          <a:latin typeface="Cambria Math"/>
                        </a:rPr>
                        <m:t>&lt;+∞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3484984"/>
              </a:xfrm>
              <a:blipFill rotWithShape="1">
                <a:blip r:embed="rId2"/>
                <a:stretch>
                  <a:fillRect l="-1645" t="-17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19672" y="5138028"/>
            <a:ext cx="6264696" cy="52322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二</a:t>
            </a:r>
            <a:r>
              <a:rPr lang="zh-CN" altLang="en-US" sz="2800" b="1" dirty="0">
                <a:solidFill>
                  <a:srgbClr val="FF0000"/>
                </a:solidFill>
              </a:rPr>
              <a:t>维正态分布的边缘分布仍是正态分布</a:t>
            </a:r>
            <a:endParaRPr lang="zh-CN" altLang="en-US" sz="2800" b="1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1560" y="5805264"/>
            <a:ext cx="8153400" cy="5760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zh-CN" altLang="en-US" dirty="0" smtClean="0"/>
              <a:t>证：根据边缘分布的定义，换元积分即可。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568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二维正态随机变量的独立性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403648" y="1628800"/>
                <a:ext cx="6408712" cy="981935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7030A0"/>
                    </a:solidFill>
                  </a:rPr>
                  <a:t>定理：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𝒀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∼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𝝆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𝑿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相互独立的充要条件为：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𝝆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。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628800"/>
                <a:ext cx="6408712" cy="981935"/>
              </a:xfrm>
              <a:prstGeom prst="rect">
                <a:avLst/>
              </a:prstGeom>
              <a:blipFill rotWithShape="1">
                <a:blip r:embed="rId2"/>
                <a:stretch>
                  <a:fillRect l="-1801" t="-6098" r="-1611" b="-15854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7709694" cy="3433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03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11538</TotalTime>
  <Words>458</Words>
  <Application>Microsoft Office PowerPoint</Application>
  <PresentationFormat>全屏显示(4:3)</PresentationFormat>
  <Paragraphs>144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Tw Cen MT</vt:lpstr>
      <vt:lpstr>华文仿宋</vt:lpstr>
      <vt:lpstr>宋体</vt:lpstr>
      <vt:lpstr>Calibri</vt:lpstr>
      <vt:lpstr>Cambria Math</vt:lpstr>
      <vt:lpstr>Tahoma</vt:lpstr>
      <vt:lpstr>Times New Roman</vt:lpstr>
      <vt:lpstr>Wingdings</vt:lpstr>
      <vt:lpstr>Wingdings 2</vt:lpstr>
      <vt:lpstr>中性</vt:lpstr>
      <vt:lpstr>Equation</vt:lpstr>
      <vt:lpstr>典型二维连续型随机变量分布、相关系数</vt:lpstr>
      <vt:lpstr>二维均匀分布</vt:lpstr>
      <vt:lpstr>二维均匀分布背景</vt:lpstr>
      <vt:lpstr>二维分布几何意义</vt:lpstr>
      <vt:lpstr>二维正态分布</vt:lpstr>
      <vt:lpstr>二维正态分布密度图</vt:lpstr>
      <vt:lpstr>二维正态分布剖面图</vt:lpstr>
      <vt:lpstr>二维正态分布的边缘分布</vt:lpstr>
      <vt:lpstr>二维正态随机变量的独立性</vt:lpstr>
      <vt:lpstr>二维正态随机变量的独立性</vt:lpstr>
      <vt:lpstr>二维正态随机变量的独立性</vt:lpstr>
      <vt:lpstr>二维正态随机变量之间的协方差</vt:lpstr>
      <vt:lpstr>二维正态随机变量之间的协方差</vt:lpstr>
      <vt:lpstr>标准化随机变量</vt:lpstr>
      <vt:lpstr>相关系数</vt:lpstr>
      <vt:lpstr>柯西-许瓦兹不等式</vt:lpstr>
      <vt:lpstr>相关系数性质</vt:lpstr>
      <vt:lpstr>相关系数性质</vt:lpstr>
      <vt:lpstr>相关性</vt:lpstr>
      <vt:lpstr>不相关等价定义</vt:lpstr>
      <vt:lpstr>ρ表示存在线性关系的强弱程度</vt:lpstr>
      <vt:lpstr>ρ表示存在线性关系的强弱程度</vt:lpstr>
      <vt:lpstr>例</vt:lpstr>
      <vt:lpstr>PowerPoint 演示文稿</vt:lpstr>
      <vt:lpstr>PowerPoint 演示文稿</vt:lpstr>
      <vt:lpstr>作业（无需提交）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唐斌</dc:creator>
  <cp:lastModifiedBy>唐斌</cp:lastModifiedBy>
  <cp:revision>610</cp:revision>
  <dcterms:created xsi:type="dcterms:W3CDTF">2016-02-22T01:45:17Z</dcterms:created>
  <dcterms:modified xsi:type="dcterms:W3CDTF">2017-11-01T04:10:19Z</dcterms:modified>
</cp:coreProperties>
</file>