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6" r:id="rId12"/>
    <p:sldId id="300" r:id="rId13"/>
    <p:sldId id="316" r:id="rId14"/>
    <p:sldId id="301" r:id="rId15"/>
    <p:sldId id="302" r:id="rId16"/>
    <p:sldId id="317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4772EE-77BD-4858-9BB3-AFEEF6741B5A}">
          <p14:sldIdLst>
            <p14:sldId id="25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8"/>
            <p14:sldId id="296"/>
            <p14:sldId id="300"/>
          </p14:sldIdLst>
        </p14:section>
        <p14:section name="无标题节" id="{9803FE76-B069-452C-940B-13978E1DA324}">
          <p14:sldIdLst>
            <p14:sldId id="316"/>
            <p14:sldId id="301"/>
            <p14:sldId id="302"/>
            <p14:sldId id="317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70" d="100"/>
          <a:sy n="70" d="100"/>
        </p:scale>
        <p:origin x="6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的分布是什么，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都渐进正态分布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7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事实上，正态分布正是基于此目的而诞生的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0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x</a:t>
            </a:r>
            <a:r>
              <a:rPr lang="zh-CN" altLang="en-US" sz="1200" dirty="0" smtClean="0">
                <a:latin typeface="+mn-ea"/>
              </a:rPr>
              <a:t>与</a:t>
            </a:r>
            <a:r>
              <a:rPr lang="el-GR" altLang="zh-CN" sz="1200" dirty="0" smtClean="0">
                <a:latin typeface="+mn-ea"/>
              </a:rPr>
              <a:t>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极限理论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独立同分布大数定律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4365104"/>
                <a:ext cx="8153400" cy="17308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注：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该定理是切比雪夫大数定律的特殊情形。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该定理条件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 smtClean="0"/>
                  <a:t>可以省去，即只需期望存在。（被称为辛钦大数定律）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4365104"/>
                <a:ext cx="8153400" cy="1730896"/>
              </a:xfrm>
              <a:blipFill rotWithShape="0">
                <a:blip r:embed="rId2"/>
                <a:stretch>
                  <a:fillRect l="-1421" t="-7042" b="-4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556792"/>
                <a:ext cx="8496944" cy="231217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endParaRPr lang="en-US" altLang="zh-CN" sz="28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为独立同分布的随机变量序列，其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𝑬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均存在，则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服从大数定律，亦即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𝝁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2312171"/>
              </a:xfrm>
              <a:prstGeom prst="rect">
                <a:avLst/>
              </a:prstGeom>
              <a:blipFill rotWithShape="1">
                <a:blip r:embed="rId3"/>
                <a:stretch>
                  <a:fillRect l="-1432" t="-208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伯努</a:t>
            </a:r>
            <a:r>
              <a:rPr lang="zh-CN" altLang="en-US" dirty="0" smtClean="0"/>
              <a:t>利大数定律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9296" y="3387177"/>
                <a:ext cx="8369424" cy="2520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证：令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     </m:t>
                            </m:r>
                            <m:r>
                              <a:rPr lang="zh-CN" altLang="en-US" sz="2400" b="1" i="1" smtClean="0">
                                <a:latin typeface="Cambria Math"/>
                              </a:rPr>
                              <m:t>第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zh-CN" altLang="en-US" sz="2400" b="1" i="1" smtClean="0">
                                <a:latin typeface="Cambria Math"/>
                              </a:rPr>
                              <m:t>次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试验</m:t>
                            </m:r>
                            <m:r>
                              <a:rPr lang="zh-CN" altLang="en-US" sz="2400" b="1" i="1" smtClean="0">
                                <a:latin typeface="Cambria Math"/>
                              </a:rPr>
                              <m:t>中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发生</m:t>
                            </m:r>
                          </m:e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第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𝒌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次试验中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𝑨</m:t>
                            </m:r>
                            <m:r>
                              <a:rPr lang="zh-CN" altLang="en-US" sz="2400" b="1" i="1" smtClean="0">
                                <a:latin typeface="Cambria Math"/>
                              </a:rPr>
                              <m:t>不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发生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独立同分布，且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由独立同分布大数定律知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9296" y="3387177"/>
                <a:ext cx="8369424" cy="2520280"/>
              </a:xfrm>
              <a:blipFill>
                <a:blip r:embed="rId2"/>
                <a:stretch>
                  <a:fillRect l="-1092" b="-9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556792"/>
                <a:ext cx="8496944" cy="162486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重伯努利试验中事件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发生的次数，记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。则对任意的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，有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或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1624868"/>
              </a:xfrm>
              <a:prstGeom prst="rect">
                <a:avLst/>
              </a:prstGeom>
              <a:blipFill>
                <a:blip r:embed="rId3"/>
                <a:stretch>
                  <a:fillRect l="-1432" t="-3333" b="-111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043608" y="6237312"/>
            <a:ext cx="6527989" cy="461665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ahoma" panose="020B0604030504040204" pitchFamily="34" charset="0"/>
              </a:rPr>
              <a:t>该定理给出了频率的稳定性的严格的数学意义。</a:t>
            </a:r>
          </a:p>
        </p:txBody>
      </p:sp>
    </p:spTree>
    <p:extLst>
      <p:ext uri="{BB962C8B-B14F-4D97-AF65-F5344CB8AC3E}">
        <p14:creationId xmlns:p14="http://schemas.microsoft.com/office/powerpoint/2010/main" val="30858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sz="36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3600" dirty="0" smtClean="0"/>
                  <a:t>为相互独立的随机变量序列，且</a:t>
                </a:r>
                <a:endParaRPr lang="en-US" altLang="zh-CN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ctrlPr>
                                      <a:rPr lang="en-US" altLang="zh-CN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deg>
                                  <m:e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3600" b="1" i="1" smtClean="0">
                                    <a:latin typeface="Cambria Math"/>
                                  </a:rPr>
                                  <m:t>−</m:t>
                                </m:r>
                                <m:rad>
                                  <m:radPr>
                                    <m:ctrlPr>
                                      <a:rPr lang="en-US" altLang="zh-CN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deg>
                                  <m:e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3600" b="1" i="1" smtClean="0">
                          <a:latin typeface="Cambria Math"/>
                        </a:rPr>
                        <m:t>, 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𝒌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0" indent="0">
                  <a:buNone/>
                </a:pPr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</a:t>
                </a:r>
                <a:r>
                  <a:rPr lang="zh-CN" altLang="en-US" sz="3600" dirty="0" smtClean="0"/>
                  <a:t>求证：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3600" dirty="0" smtClean="0"/>
                  <a:t>服从大数定律</a:t>
                </a:r>
                <a:r>
                  <a:rPr lang="en-US" altLang="zh-CN" sz="36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3100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sz="3100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r>
                      <a:rPr lang="en-US" altLang="zh-CN" sz="31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3100" dirty="0" smtClean="0"/>
                  <a:t>，故</a:t>
                </a:r>
                <a14:m>
                  <m:oMath xmlns:m="http://schemas.openxmlformats.org/officeDocument/2006/math">
                    <m:r>
                      <a:rPr lang="en-US" altLang="zh-CN" sz="3100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r>
                      <a:rPr lang="en-US" altLang="zh-CN" sz="3100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𝒌</m:t>
                        </m:r>
                      </m:e>
                      <m:sup>
                        <m:f>
                          <m:f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3100" dirty="0" smtClean="0"/>
              </a:p>
              <a:p>
                <a:pPr marL="0" indent="0">
                  <a:buNone/>
                </a:pPr>
                <a:r>
                  <a:rPr lang="zh-CN" altLang="en-US" sz="3100" dirty="0" smtClean="0"/>
                  <a:t>由独立性知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1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1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3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1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3100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31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1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100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31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31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1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3100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altLang="zh-CN" sz="31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31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31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3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1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100" b="1" i="1" smtClean="0">
                          <a:latin typeface="Cambria Math"/>
                        </a:rPr>
                        <m:t>⋅</m:t>
                      </m:r>
                      <m:r>
                        <a:rPr lang="en-US" altLang="zh-CN" sz="3100" b="1" i="1" smtClean="0">
                          <a:latin typeface="Cambria Math"/>
                        </a:rPr>
                        <m:t>𝒏</m:t>
                      </m:r>
                      <m:r>
                        <a:rPr lang="en-US" altLang="zh-CN" sz="3100" b="1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altLang="zh-CN" sz="3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1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3100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US" altLang="zh-CN" sz="3100" b="1" i="1" smtClean="0">
                          <a:latin typeface="Cambria Math"/>
                        </a:rPr>
                        <m:t>→</m:t>
                      </m:r>
                      <m:r>
                        <a:rPr lang="en-US" altLang="zh-CN" sz="31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3100" dirty="0" smtClean="0"/>
              </a:p>
              <a:p>
                <a:pPr marL="0" indent="0">
                  <a:buNone/>
                </a:pPr>
                <a:r>
                  <a:rPr lang="zh-CN" altLang="en-US" sz="3100" dirty="0" smtClean="0"/>
                  <a:t>根据马尔可夫大数定律知，</a:t>
                </a:r>
                <a:r>
                  <a:rPr lang="en-US" altLang="zh-CN" sz="3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1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100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31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3100" dirty="0"/>
                  <a:t>服从大数</a:t>
                </a:r>
                <a:r>
                  <a:rPr lang="zh-CN" altLang="en-US" sz="3100" dirty="0" smtClean="0"/>
                  <a:t>定律</a:t>
                </a:r>
                <a:r>
                  <a:rPr lang="en-US" altLang="zh-CN" sz="310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1197" t="-2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9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/>
              <a:t>测量一个</a:t>
            </a:r>
            <a:r>
              <a:rPr lang="zh-CN" altLang="en-US" sz="3200" dirty="0" smtClean="0"/>
              <a:t>工件（存在测量误差），多次测量的其结果具有</a:t>
            </a:r>
            <a:r>
              <a:rPr lang="en-US" altLang="zh-CN" sz="3200" dirty="0" smtClean="0"/>
              <a:t>bell-shaped</a:t>
            </a:r>
            <a:r>
              <a:rPr lang="zh-CN" altLang="en-US" sz="3200" dirty="0" smtClean="0"/>
              <a:t>曲线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中心极限定理实际上说明了每个随机（微小）因素造成的误差的总和服从正态分布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中心极限定理：定义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为独立随机变量序列，且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存在，令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标准化的随机变量，即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服从中心极限定理。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305592" y="5903476"/>
            <a:ext cx="6767512" cy="592137"/>
          </a:xfrm>
          <a:prstGeom prst="rect">
            <a:avLst/>
          </a:prstGeom>
          <a:noFill/>
          <a:ln w="12700">
            <a:solidFill>
              <a:srgbClr val="F6007B"/>
            </a:solidFill>
            <a:miter lim="800000"/>
            <a:headEnd/>
            <a:tailEnd/>
          </a:ln>
          <a:effectLst>
            <a:prstShdw prst="shdw17" dist="17961" dir="2700000">
              <a:srgbClr val="94004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  表示</a:t>
            </a:r>
            <a:r>
              <a:rPr lang="en-US" altLang="zh-CN" sz="3200" b="1"/>
              <a:t>Z</a:t>
            </a:r>
            <a:r>
              <a:rPr lang="en-US" altLang="zh-CN" sz="3200" b="1" i="1" baseline="-25000"/>
              <a:t>n</a:t>
            </a:r>
            <a:r>
              <a:rPr lang="zh-CN" altLang="en-US" sz="3200" b="1"/>
              <a:t>的极限分布为标准正态分布</a:t>
            </a:r>
          </a:p>
        </p:txBody>
      </p:sp>
    </p:spTree>
    <p:extLst>
      <p:ext uri="{BB962C8B-B14F-4D97-AF65-F5344CB8AC3E}">
        <p14:creationId xmlns:p14="http://schemas.microsoft.com/office/powerpoint/2010/main" val="11626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独立同分布情形中心极限定理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4688162"/>
                <a:ext cx="8369424" cy="20532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本质：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 smtClean="0"/>
                  <a:t>的极限分布是正态分布。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从而，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zh-CN" altLang="en-US" sz="2800" dirty="0" smtClean="0"/>
                  <a:t>的极限分布是标准正态分布。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4688162"/>
                <a:ext cx="8369424" cy="2053206"/>
              </a:xfrm>
              <a:blipFill rotWithShape="0">
                <a:blip r:embed="rId3"/>
                <a:stretch>
                  <a:fillRect l="-1529" t="-2671" r="-5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1556792"/>
                <a:ext cx="8064896" cy="279377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林德贝格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勒维中心极限定理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：</a:t>
                </a: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独立同分布，且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服从中心极限定理，即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4896" cy="2793778"/>
              </a:xfrm>
              <a:prstGeom prst="rect">
                <a:avLst/>
              </a:prstGeom>
              <a:blipFill rotWithShape="0">
                <a:blip r:embed="rId4"/>
                <a:stretch>
                  <a:fillRect l="-1509" t="-303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3200" dirty="0" smtClean="0"/>
                  <a:t>对于独立同分布的随机变量序列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3200" dirty="0" smtClean="0"/>
              </a:p>
              <a:p>
                <a:pPr lvl="1"/>
                <a:endParaRPr lang="en-US" altLang="zh-CN" dirty="0" smtClean="0">
                  <a:latin typeface="+mn-ea"/>
                </a:endParaRPr>
              </a:p>
              <a:p>
                <a:pPr lvl="1"/>
                <a:r>
                  <a:rPr lang="zh-CN" altLang="en-US" sz="2800" dirty="0" smtClean="0">
                    <a:latin typeface="+mn-ea"/>
                  </a:rPr>
                  <a:t>大数定律描述了其均值（或和）在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趋势</a:t>
                </a:r>
                <a:endParaRPr lang="en-US" altLang="zh-CN" sz="2800" dirty="0" smtClean="0">
                  <a:latin typeface="+mn-ea"/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sz="2800" dirty="0" smtClean="0">
                    <a:latin typeface="+mn-ea"/>
                  </a:rPr>
                  <a:t>中心极限定理则能给出给定</a:t>
                </a:r>
                <a:r>
                  <a:rPr lang="en-US" altLang="zh-CN" sz="2800" dirty="0" smtClean="0">
                    <a:latin typeface="+mn-ea"/>
                  </a:rPr>
                  <a:t>n</a:t>
                </a:r>
                <a:r>
                  <a:rPr lang="zh-CN" altLang="en-US" sz="2800" dirty="0" smtClean="0">
                    <a:latin typeface="+mn-ea"/>
                  </a:rPr>
                  <a:t>与</a:t>
                </a:r>
                <a:r>
                  <a:rPr lang="en-US" altLang="zh-CN" sz="2800" dirty="0" smtClean="0">
                    <a:latin typeface="+mn-ea"/>
                  </a:rPr>
                  <a:t>x</a:t>
                </a:r>
                <a:r>
                  <a:rPr lang="zh-CN" altLang="en-US" sz="2800" dirty="0" smtClean="0">
                    <a:latin typeface="+mn-ea"/>
                  </a:rPr>
                  <a:t>时</a:t>
                </a:r>
                <a:r>
                  <a:rPr lang="zh-CN" altLang="en-US" sz="2800" dirty="0" smtClean="0">
                    <a:latin typeface="+mn-ea"/>
                  </a:rPr>
                  <a:t>的具体概率近似</a:t>
                </a:r>
                <a:r>
                  <a:rPr lang="en-US" altLang="zh-CN" sz="2800" dirty="0">
                    <a:latin typeface="+mn-ea"/>
                  </a:rPr>
                  <a:t>(</a:t>
                </a:r>
                <a:r>
                  <a:rPr lang="zh-CN" altLang="en-US" sz="2800" dirty="0" smtClean="0">
                    <a:latin typeface="+mn-ea"/>
                  </a:rPr>
                  <a:t>也可以知道概率</a:t>
                </a:r>
                <a:r>
                  <a:rPr lang="zh-CN" altLang="en-US" sz="2800" dirty="0" smtClean="0">
                    <a:latin typeface="+mn-ea"/>
                  </a:rPr>
                  <a:t>与</a:t>
                </a:r>
                <a:r>
                  <a:rPr lang="en-US" altLang="zh-CN" sz="2800" dirty="0" smtClean="0">
                    <a:latin typeface="+mn-ea"/>
                  </a:rPr>
                  <a:t>x</a:t>
                </a:r>
                <a:r>
                  <a:rPr lang="zh-CN" altLang="en-US" sz="2800" dirty="0" smtClean="0">
                    <a:latin typeface="+mn-ea"/>
                  </a:rPr>
                  <a:t>，</a:t>
                </a:r>
                <a:r>
                  <a:rPr lang="zh-CN" altLang="en-US" sz="2800" dirty="0" smtClean="0">
                    <a:latin typeface="+mn-ea"/>
                  </a:rPr>
                  <a:t>求</a:t>
                </a:r>
                <a:r>
                  <a:rPr lang="en-US" altLang="zh-CN" sz="2800" dirty="0" smtClean="0">
                    <a:latin typeface="+mn-ea"/>
                  </a:rPr>
                  <a:t>n</a:t>
                </a:r>
                <a:r>
                  <a:rPr lang="zh-CN" altLang="en-US" sz="2800" dirty="0" smtClean="0">
                    <a:latin typeface="+mn-ea"/>
                  </a:rPr>
                  <a:t>；或者知道概率与</a:t>
                </a:r>
                <a:r>
                  <a:rPr lang="en-US" altLang="zh-CN" sz="2800" dirty="0" smtClean="0">
                    <a:latin typeface="+mn-ea"/>
                  </a:rPr>
                  <a:t>n</a:t>
                </a:r>
                <a:r>
                  <a:rPr lang="zh-CN" altLang="en-US" sz="2800" dirty="0" smtClean="0">
                    <a:latin typeface="+mn-ea"/>
                  </a:rPr>
                  <a:t>，</a:t>
                </a:r>
                <a:r>
                  <a:rPr lang="zh-CN" altLang="en-US" sz="2800" dirty="0" smtClean="0">
                    <a:latin typeface="+mn-ea"/>
                  </a:rPr>
                  <a:t>求</a:t>
                </a:r>
                <a:r>
                  <a:rPr lang="en-US" altLang="zh-CN" sz="2800" dirty="0" smtClean="0">
                    <a:latin typeface="+mn-ea"/>
                  </a:rPr>
                  <a:t>x)</a:t>
                </a:r>
                <a:endParaRPr lang="en-US" altLang="zh-CN" sz="28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8" t="-1628" r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2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</p:spPr>
            <p:txBody>
              <a:bodyPr/>
              <a:lstStyle/>
              <a:p>
                <a:r>
                  <a:rPr lang="zh-CN" altLang="en-US" dirty="0" smtClean="0"/>
                  <a:t>一接收器同时收到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个信号电压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设它们互相独立均服从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求电压和大于</a:t>
                </a:r>
                <a:r>
                  <a:rPr lang="en-US" altLang="zh-CN" dirty="0" smtClean="0"/>
                  <a:t>105</a:t>
                </a:r>
                <a:r>
                  <a:rPr lang="zh-CN" altLang="en-US" dirty="0" smtClean="0"/>
                  <a:t>的概率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  <a:blipFill rotWithShape="0">
                <a:blip r:embed="rId2"/>
                <a:stretch>
                  <a:fillRect l="-449" t="-6667" r="-1122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72890"/>
            <a:ext cx="71029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某产品装箱，每箱重量是随机的。假设每箱平均重</a:t>
            </a:r>
            <a:r>
              <a:rPr lang="en-US" altLang="zh-CN" dirty="0" smtClean="0"/>
              <a:t>50kg,</a:t>
            </a:r>
            <a:r>
              <a:rPr lang="zh-CN" altLang="en-US" dirty="0" smtClean="0"/>
              <a:t>标准差是</a:t>
            </a:r>
            <a:r>
              <a:rPr lang="en-US" altLang="zh-CN" dirty="0" smtClean="0"/>
              <a:t>5kg. </a:t>
            </a:r>
            <a:r>
              <a:rPr lang="zh-CN" altLang="en-US" dirty="0" smtClean="0"/>
              <a:t>若用最大载重量为</a:t>
            </a:r>
            <a:r>
              <a:rPr lang="en-US" altLang="zh-CN" dirty="0" smtClean="0"/>
              <a:t>5t</a:t>
            </a:r>
            <a:r>
              <a:rPr lang="zh-CN" altLang="en-US" dirty="0" smtClean="0"/>
              <a:t>的汽车承运，问每车最多可装多少箱，才能以</a:t>
            </a:r>
            <a:r>
              <a:rPr lang="en-US" altLang="zh-CN" dirty="0" smtClean="0"/>
              <a:t>0.977</a:t>
            </a:r>
            <a:r>
              <a:rPr lang="zh-CN" altLang="en-US" dirty="0" smtClean="0"/>
              <a:t>以上的概率保证不超载？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29000"/>
            <a:ext cx="6768752" cy="32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581646" cy="48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极限理论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大数定律</a:t>
            </a:r>
            <a:r>
              <a:rPr lang="en-US" altLang="zh-CN" sz="3200" dirty="0"/>
              <a:t>(laws of large </a:t>
            </a:r>
            <a:r>
              <a:rPr lang="en-US" altLang="zh-CN" sz="3200" dirty="0" smtClean="0"/>
              <a:t>numbers)</a:t>
            </a:r>
          </a:p>
          <a:p>
            <a:pPr lvl="1"/>
            <a:r>
              <a:rPr lang="zh-CN" altLang="en-US" sz="2800" dirty="0" smtClean="0"/>
              <a:t>随意变量序列的均值</a:t>
            </a:r>
            <a:r>
              <a:rPr lang="zh-CN" altLang="en-US" sz="2800" dirty="0" smtClean="0"/>
              <a:t>收敛问题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  <a:p>
            <a:r>
              <a:rPr lang="zh-CN" altLang="en-US" sz="3200" dirty="0" smtClean="0"/>
              <a:t>中心极限定理</a:t>
            </a:r>
            <a:r>
              <a:rPr lang="en-US" altLang="zh-CN" sz="3200" dirty="0"/>
              <a:t>(central limit theorems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sz="2800" dirty="0" smtClean="0"/>
              <a:t>随机变量的和的正态分布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伯努</a:t>
            </a:r>
            <a:r>
              <a:rPr lang="zh-CN" altLang="en-US" dirty="0" smtClean="0"/>
              <a:t>利情形中心极限定理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4221088"/>
                <a:ext cx="8153400" cy="216024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证明：由二项分布和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分布的关系，利用独立同分布的中心极限定理即可。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本质：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的极限分布是正态分布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从而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𝒏𝒑𝒒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的极限分布是标准正态分布。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4221088"/>
                <a:ext cx="8153400" cy="2160240"/>
              </a:xfrm>
              <a:blipFill rotWithShape="0">
                <a:blip r:embed="rId2"/>
                <a:stretch>
                  <a:fillRect l="-1421" t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1556792"/>
                <a:ext cx="8064896" cy="235314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德莫佛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拉普拉斯中心极限定理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：</a:t>
                </a: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重伯努利试验中事件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发生的次数，记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，则对任意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，有</a:t>
                </a:r>
                <a:endParaRPr lang="en-US" altLang="zh-CN" sz="28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4896" cy="2353145"/>
              </a:xfrm>
              <a:prstGeom prst="rect">
                <a:avLst/>
              </a:prstGeom>
              <a:blipFill rotWithShape="0">
                <a:blip r:embed="rId3"/>
                <a:stretch>
                  <a:fillRect l="-1509" t="-359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充分大时，有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𝒏𝒑𝒒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5150080"/>
            <a:ext cx="9144000" cy="52322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/>
              <a:t>说明：这个</a:t>
            </a:r>
            <a:r>
              <a:rPr lang="zh-CN" altLang="en-US" b="1" dirty="0"/>
              <a:t>公式给出了</a:t>
            </a:r>
            <a:r>
              <a:rPr lang="en-US" altLang="zh-CN" b="1" dirty="0"/>
              <a:t>n </a:t>
            </a:r>
            <a:r>
              <a:rPr lang="zh-CN" altLang="en-US" b="1" dirty="0"/>
              <a:t>较大时二项分布的</a:t>
            </a:r>
            <a:r>
              <a:rPr lang="zh-CN" altLang="en-US" b="1" dirty="0" smtClean="0"/>
              <a:t>概率计算方法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8300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637112"/>
              </a:xfrm>
            </p:spPr>
            <p:txBody>
              <a:bodyPr/>
              <a:lstStyle/>
              <a:p>
                <a:r>
                  <a:rPr lang="zh-CN" altLang="en-US" dirty="0" smtClean="0"/>
                  <a:t>车间有</a:t>
                </a:r>
                <a:r>
                  <a:rPr lang="en-US" altLang="zh-CN" dirty="0" smtClean="0"/>
                  <a:t>200</a:t>
                </a:r>
                <a:r>
                  <a:rPr lang="zh-CN" altLang="en-US" dirty="0" smtClean="0"/>
                  <a:t>台独立工作的车床，每台工作的概率为</a:t>
                </a:r>
                <a:r>
                  <a:rPr lang="en-US" altLang="zh-CN" dirty="0" smtClean="0"/>
                  <a:t>0.6</a:t>
                </a:r>
                <a:r>
                  <a:rPr lang="zh-CN" altLang="en-US" dirty="0" smtClean="0"/>
                  <a:t>，工作时每台耗电</a:t>
                </a:r>
                <a:r>
                  <a:rPr lang="en-US" altLang="zh-CN" dirty="0" smtClean="0"/>
                  <a:t>1kw,</a:t>
                </a:r>
                <a:r>
                  <a:rPr lang="zh-CN" altLang="en-US" dirty="0" smtClean="0"/>
                  <a:t>问至少供电多少</a:t>
                </a:r>
                <a:r>
                  <a:rPr lang="en-US" altLang="zh-CN" dirty="0" smtClean="0"/>
                  <a:t>kw</a:t>
                </a:r>
                <a:r>
                  <a:rPr lang="zh-CN" altLang="en-US" dirty="0" smtClean="0"/>
                  <a:t>才能以</a:t>
                </a:r>
                <a:r>
                  <a:rPr lang="en-US" altLang="zh-CN" dirty="0" smtClean="0"/>
                  <a:t>99.9%</a:t>
                </a:r>
                <a:r>
                  <a:rPr lang="zh-CN" altLang="en-US" dirty="0" smtClean="0"/>
                  <a:t>的概率保证正常生产。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解：记同时工作车床数为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𝟐𝟎𝟎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𝟏𝟐𝟎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由拉普拉斯中心极限定理，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近似服从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𝟏𝟐𝟎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𝟒𝟖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设至少要供电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altLang="zh-CN" b="1" dirty="0" smtClean="0"/>
                  <a:t> kw</a:t>
                </a:r>
                <a:r>
                  <a:rPr lang="zh-CN" altLang="en-US" b="1" dirty="0" smtClean="0"/>
                  <a:t>电，则需满足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𝟗𝟗𝟗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279832" cy="4637112"/>
              </a:xfrm>
              <a:blipFill rotWithShape="1">
                <a:blip r:embed="rId2"/>
                <a:stretch>
                  <a:fillRect l="-1620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0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73" y="1700809"/>
            <a:ext cx="5952447" cy="44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用频率估计概率时误差的估计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zh-CN" altLang="en-US" dirty="0" smtClean="0"/>
              <a:t>由拉普拉斯中心极限定理知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6183288" cy="346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811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100" dirty="0" smtClean="0"/>
                  <a:t>今从良种率为</a:t>
                </a:r>
                <a:r>
                  <a:rPr lang="en-US" altLang="zh-CN" sz="3100" dirty="0" smtClean="0"/>
                  <a:t>1/6</a:t>
                </a:r>
                <a:r>
                  <a:rPr lang="zh-CN" altLang="en-US" sz="3100" dirty="0" smtClean="0"/>
                  <a:t>的种子种任取</a:t>
                </a:r>
                <a:r>
                  <a:rPr lang="en-US" altLang="zh-CN" sz="3100" dirty="0" smtClean="0"/>
                  <a:t>6000</a:t>
                </a:r>
                <a:r>
                  <a:rPr lang="zh-CN" altLang="en-US" sz="3100" dirty="0" smtClean="0"/>
                  <a:t>粒，问能以</a:t>
                </a:r>
                <a:r>
                  <a:rPr lang="en-US" altLang="zh-CN" sz="3100" dirty="0" smtClean="0"/>
                  <a:t>0.99</a:t>
                </a:r>
                <a:r>
                  <a:rPr lang="zh-CN" altLang="en-US" sz="3100" dirty="0" smtClean="0"/>
                  <a:t>的概率保证在这</a:t>
                </a:r>
                <a:r>
                  <a:rPr lang="en-US" altLang="zh-CN" sz="3100" dirty="0" smtClean="0"/>
                  <a:t>6000</a:t>
                </a:r>
                <a:r>
                  <a:rPr lang="zh-CN" altLang="en-US" sz="3100" dirty="0" smtClean="0"/>
                  <a:t>粒种子中良种所占的比例与</a:t>
                </a:r>
                <a:r>
                  <a:rPr lang="en-US" altLang="zh-CN" sz="3100" dirty="0" smtClean="0"/>
                  <a:t>1/6</a:t>
                </a:r>
                <a:r>
                  <a:rPr lang="zh-CN" altLang="en-US" sz="3100" dirty="0" smtClean="0"/>
                  <a:t>的差的绝对值不超过多少？相应的良种粒数在哪个范围内？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3000" dirty="0" smtClean="0"/>
                  <a:t>解：设良种数为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30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𝑿</m:t>
                    </m:r>
                    <m:r>
                      <a:rPr lang="en-US" altLang="zh-CN" sz="3000" b="1" i="1" smtClean="0">
                        <a:latin typeface="Cambria Math"/>
                      </a:rPr>
                      <m:t>∼</m:t>
                    </m:r>
                    <m:r>
                      <a:rPr lang="en-US" altLang="zh-CN" sz="30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1" i="1" smtClean="0">
                            <a:latin typeface="Cambria Math"/>
                          </a:rPr>
                          <m:t>𝟔𝟎𝟎𝟎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000" b="1" i="1" smtClean="0">
                                <a:latin typeface="Cambria Math"/>
                              </a:rPr>
                              <m:t>𝟔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3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000" b="1" i="1" smtClean="0">
                          <a:latin typeface="Cambria Math"/>
                        </a:rPr>
                        <m:t>𝟏𝟎𝟎𝟎</m:t>
                      </m:r>
                      <m:r>
                        <a:rPr lang="en-US" altLang="zh-CN" sz="30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000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3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000" b="1" i="1" smtClean="0">
                          <a:latin typeface="Cambria Math"/>
                        </a:rPr>
                        <m:t>𝟓𝟎𝟎𝟎</m:t>
                      </m:r>
                      <m:r>
                        <a:rPr lang="en-US" altLang="zh-CN" sz="3000" b="1" i="1" smtClean="0">
                          <a:latin typeface="Cambria Math"/>
                        </a:rPr>
                        <m:t>/</m:t>
                      </m:r>
                      <m:r>
                        <a:rPr lang="en-US" altLang="zh-CN" sz="30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marL="0" indent="0">
                  <a:buNone/>
                </a:pPr>
                <a:r>
                  <a:rPr lang="zh-CN" altLang="en-US" sz="3000" dirty="0" smtClean="0"/>
                  <a:t>由中心极限定理知，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3000" dirty="0" smtClean="0"/>
                  <a:t>近似服从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𝑵</m:t>
                    </m:r>
                    <m:r>
                      <a:rPr lang="en-US" altLang="zh-CN" sz="3000" b="1" i="1" smtClean="0">
                        <a:latin typeface="Cambria Math"/>
                      </a:rPr>
                      <m:t>(</m:t>
                    </m:r>
                    <m:r>
                      <a:rPr lang="en-US" altLang="zh-CN" sz="3000" b="1" i="1" smtClean="0">
                        <a:latin typeface="Cambria Math"/>
                      </a:rPr>
                      <m:t>𝟏𝟎𝟎𝟎</m:t>
                    </m:r>
                    <m:r>
                      <a:rPr lang="en-US" altLang="zh-CN" sz="3000" b="1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1" i="1" smtClean="0">
                            <a:latin typeface="Cambria Math"/>
                          </a:rPr>
                          <m:t>𝟓𝟎𝟎𝟎</m:t>
                        </m:r>
                      </m:num>
                      <m:den>
                        <m:r>
                          <a:rPr lang="en-US" altLang="zh-CN" sz="3000" b="1" i="1" smtClean="0"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altLang="zh-CN" sz="3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3000" dirty="0" smtClean="0"/>
              </a:p>
              <a:p>
                <a:pPr marL="0" indent="0">
                  <a:buNone/>
                </a:pPr>
                <a:r>
                  <a:rPr lang="zh-CN" altLang="en-US" sz="3000" dirty="0" smtClean="0"/>
                  <a:t>设不超过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𝜶</m:t>
                    </m:r>
                    <m:r>
                      <a:rPr lang="en-US" altLang="zh-CN" sz="30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3000" dirty="0" smtClean="0"/>
                  <a:t>则应有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b="1" i="1" smtClean="0">
                                    <a:latin typeface="Cambria Math"/>
                                  </a:rPr>
                                  <m:t>𝑿</m:t>
                                </m:r>
                              </m:num>
                              <m:den>
                                <m:r>
                                  <a:rPr lang="en-US" altLang="zh-CN" sz="3000" b="1" i="1" smtClean="0">
                                    <a:latin typeface="Cambria Math"/>
                                  </a:rPr>
                                  <m:t>𝟔𝟎𝟎𝟎</m:t>
                                </m:r>
                              </m:den>
                            </m:f>
                            <m:r>
                              <a:rPr lang="en-US" altLang="zh-CN" sz="3000" b="1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000" b="1" i="1" smtClean="0"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3000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3000" b="1" i="1" smtClean="0">
                        <a:latin typeface="Cambria Math"/>
                      </a:rPr>
                      <m:t>=</m:t>
                    </m:r>
                    <m:r>
                      <a:rPr lang="en-US" altLang="zh-CN" sz="3000" b="1" i="1" smtClean="0">
                        <a:latin typeface="Cambria Math"/>
                      </a:rPr>
                      <m:t>𝟎</m:t>
                    </m:r>
                    <m:r>
                      <a:rPr lang="en-US" altLang="zh-CN" sz="3000" b="1" i="1" smtClean="0">
                        <a:latin typeface="Cambria Math"/>
                      </a:rPr>
                      <m:t>.</m:t>
                    </m:r>
                    <m:r>
                      <a:rPr lang="en-US" altLang="zh-CN" sz="3000" b="1" i="1" smtClean="0">
                        <a:latin typeface="Cambria Math"/>
                      </a:rPr>
                      <m:t>𝟗𝟗</m:t>
                    </m:r>
                  </m:oMath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81128"/>
              </a:xfrm>
              <a:blipFill>
                <a:blip r:embed="rId3"/>
                <a:stretch>
                  <a:fillRect l="-1571" t="-2934" r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760640" cy="476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9470"/>
            <a:ext cx="8089142" cy="46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系统由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个相互独立的部件组成，每个部件的损坏率为</a:t>
                </a:r>
                <a:r>
                  <a:rPr lang="en-US" altLang="zh-CN" dirty="0" smtClean="0"/>
                  <a:t>0.1</a:t>
                </a:r>
                <a:r>
                  <a:rPr lang="zh-CN" altLang="en-US" dirty="0" smtClean="0"/>
                  <a:t>，至少有</a:t>
                </a:r>
                <a:r>
                  <a:rPr lang="en-US" altLang="zh-CN" dirty="0" smtClean="0"/>
                  <a:t>85</a:t>
                </a:r>
                <a:r>
                  <a:rPr lang="zh-CN" altLang="en-US" dirty="0" smtClean="0"/>
                  <a:t>个部件正常工作，系统才能运行，求系统能运行的概率。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是损坏的部件数，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𝟏𝟎𝟎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由拉普拉斯中心极限定理知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近似服从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𝟏𝟓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𝟗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𝚽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0" smtClean="0"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altLang="zh-CN" b="1" i="0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𝟗𝟓𝟐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3121" r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188" y="1844675"/>
            <a:ext cx="7772400" cy="1930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3399"/>
                </a:solidFill>
              </a:rPr>
              <a:t>中心极限定理说明了正态分布的重要地位，它是统计学中处理大样本时的重要工具。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25805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3200" dirty="0" smtClean="0"/>
                  <a:t>测量一个工件，由于测量具有误差，以各次的平均值作为测量结果，只要仪器准确且测量的次数足够多，总可以达到要求的精度。这反映了什么统计规律？</a:t>
                </a:r>
                <a:endParaRPr lang="en-US" altLang="zh-CN" sz="3200" dirty="0" smtClean="0"/>
              </a:p>
              <a:p>
                <a:endParaRPr lang="en-US" altLang="zh-CN" sz="3200" dirty="0"/>
              </a:p>
              <a:p>
                <a:r>
                  <a:rPr lang="zh-CN" altLang="en-US" sz="3200" dirty="0" smtClean="0"/>
                  <a:t>数学表达：如果工件的测量值真值为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，第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3200" dirty="0" smtClean="0"/>
                  <a:t>次测量值为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,</a:t>
                </a:r>
                <a:r>
                  <a:rPr lang="zh-CN" altLang="en-US" sz="32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200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3200" dirty="0" smtClean="0"/>
                  <a:t>就是一个独立同分布，均值为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的随机变量序列。</a:t>
                </a:r>
                <a:endParaRPr lang="en-US" altLang="zh-CN" sz="3200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8" t="-1900" r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48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测量的经验就是：当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3200" dirty="0" smtClean="0"/>
                  <a:t>充分大时，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3200" dirty="0" smtClean="0"/>
                  <a:t>次测量的平均值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altLang="zh-CN" sz="3200" b="1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dirty="0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dirty="0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d>
                        <m:dPr>
                          <m:ctrlP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dirty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dirty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 dirty="0" smtClean="0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dirty="0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200" dirty="0" smtClean="0"/>
              </a:p>
              <a:p>
                <a:pPr marL="320040" lvl="1" indent="0">
                  <a:buNone/>
                </a:pPr>
                <a:r>
                  <a:rPr lang="zh-CN" altLang="en-US" sz="3200" dirty="0" smtClean="0"/>
                  <a:t>应该和真值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很接近。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:endParaRPr lang="en-US" altLang="zh-CN" sz="3200" dirty="0" smtClean="0"/>
              </a:p>
              <a:p>
                <a:r>
                  <a:rPr lang="zh-CN" altLang="en-US" sz="3200" dirty="0" smtClean="0"/>
                  <a:t>大量测量值的算术平均值具有稳定性，这就是大数定律的反映。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8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依概率收敛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531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sz="3200" dirty="0" smtClean="0"/>
                  <a:t>是随机变量序列，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是一个常数；若对任意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𝝐</m:t>
                    </m:r>
                    <m:r>
                      <a:rPr lang="en-US" altLang="zh-CN" sz="3200" b="1" i="1" smtClean="0">
                        <a:latin typeface="Cambria Math"/>
                      </a:rPr>
                      <m:t>&gt;</m:t>
                    </m:r>
                    <m:r>
                      <a:rPr lang="en-US" altLang="zh-CN" sz="32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3200" dirty="0" smtClean="0"/>
                  <a:t>，有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或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𝝐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32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sz="3200" dirty="0" smtClean="0"/>
                  <a:t>依概率收敛于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，记为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</m:e>
                      </m:groupChr>
                      <m:r>
                        <a:rPr lang="en-US" altLang="zh-CN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sz="3200" dirty="0" smtClean="0"/>
                  <a:t>注意区别于数列的收敛性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53136"/>
              </a:xfrm>
              <a:blipFill>
                <a:blip r:embed="rId2"/>
                <a:stretch>
                  <a:fillRect l="-1945" t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连续映射定理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3200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sz="3200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，函数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处连续，则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i="1">
                              <a:latin typeface="Cambria Math"/>
                            </a:rPr>
                            <m:t>𝑷</m:t>
                          </m:r>
                        </m:e>
                      </m:groupChr>
                      <m:r>
                        <a:rPr lang="en-US" altLang="zh-CN" sz="32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3200" i="1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sz="2800" dirty="0" smtClean="0"/>
              </a:p>
              <a:p>
                <a:r>
                  <a:rPr lang="zh-CN" altLang="en-US" sz="32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3200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sz="3200" i="1"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32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3200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sz="32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3200" dirty="0" smtClean="0"/>
                  <a:t>，</a:t>
                </a:r>
                <a:r>
                  <a:rPr lang="zh-CN" altLang="en-US" sz="320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/>
                          </a:rPr>
                          <m:t>⋅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,⋅</m:t>
                        </m:r>
                      </m:e>
                    </m:d>
                  </m:oMath>
                </a14:m>
                <a:r>
                  <a:rPr lang="zh-CN" altLang="en-US" sz="32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/>
                      </a:rPr>
                      <m:t>(</m:t>
                    </m:r>
                    <m:r>
                      <a:rPr lang="en-US" altLang="zh-CN" sz="3200" i="1">
                        <a:latin typeface="Cambria Math"/>
                      </a:rPr>
                      <m:t>𝒂</m:t>
                    </m:r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</a:rPr>
                      <m:t>𝒃</m:t>
                    </m:r>
                    <m:r>
                      <a:rPr lang="en-US" altLang="zh-CN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200" dirty="0"/>
                  <a:t>处</a:t>
                </a:r>
                <a:r>
                  <a:rPr lang="zh-CN" altLang="en-US" sz="3200" dirty="0" smtClean="0"/>
                  <a:t>连续，则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𝒈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i="1">
                              <a:latin typeface="Cambria Math"/>
                            </a:rPr>
                            <m:t>𝑷</m:t>
                          </m:r>
                        </m:e>
                      </m:groupChr>
                      <m:r>
                        <a:rPr lang="en-US" altLang="zh-CN" sz="3200" i="1">
                          <a:latin typeface="Cambria Math"/>
                        </a:rPr>
                        <m:t>𝒈</m:t>
                      </m:r>
                      <m:r>
                        <a:rPr lang="en-US" altLang="zh-CN" sz="3200" i="1">
                          <a:latin typeface="Cambria Math"/>
                        </a:rPr>
                        <m:t>(</m:t>
                      </m:r>
                      <m:r>
                        <a:rPr lang="en-US" altLang="zh-CN" sz="3200" i="1">
                          <a:latin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𝒃</m:t>
                      </m:r>
                      <m:r>
                        <a:rPr lang="en-US" altLang="zh-CN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 lvl="1"/>
                <a:r>
                  <a:rPr lang="zh-CN" altLang="en-US" sz="2800" dirty="0" smtClean="0"/>
                  <a:t>例：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800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sz="2800" i="1">
                        <a:latin typeface="Cambria Math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800" i="1">
                            <a:latin typeface="Cambria Math"/>
                          </a:rPr>
                          <m:t>𝑷</m:t>
                        </m:r>
                      </m:e>
                    </m:groupChr>
                    <m:r>
                      <a:rPr lang="en-US" altLang="zh-CN" sz="2800" i="1">
                        <a:latin typeface="Cambria Math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598" r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大数定律：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206171" cy="385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827584" y="5709507"/>
            <a:ext cx="7704856" cy="461665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>
            <a:prstShdw prst="shdw17" dist="17961" dir="2700000">
              <a:srgbClr val="99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随机变量的平均值依概率趋向于它们数学期望的平均值</a:t>
            </a:r>
            <a:r>
              <a:rPr lang="en-US" altLang="zh-C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8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马尔可夫大数定律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1556792"/>
                <a:ext cx="8064896" cy="157645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endParaRPr lang="en-US" altLang="zh-CN" sz="28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设随机序列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→∞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，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服从大数定律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4896" cy="1576457"/>
              </a:xfrm>
              <a:prstGeom prst="rect">
                <a:avLst/>
              </a:prstGeom>
              <a:blipFill rotWithShape="1">
                <a:blip r:embed="rId2"/>
                <a:stretch>
                  <a:fillRect l="-1509" t="-3053" r="-1283" b="-916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60" y="3284984"/>
            <a:ext cx="5916480" cy="307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660232" y="347084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切比雪夫不等式</a:t>
            </a:r>
            <a:endParaRPr lang="zh-CN" altLang="en-US" sz="2000" b="1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092280" y="3870951"/>
            <a:ext cx="437960" cy="27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切比雪夫大数定律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556792"/>
                <a:ext cx="8496944" cy="1815882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endParaRPr lang="en-US" altLang="zh-CN" sz="28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为两两互不相关的随机变量序列，且存在常数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使得对每个随机变量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)≤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</m:oMath>
                </a14:m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服从大数定律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432" t="-2658" b="-7973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417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4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12077</TotalTime>
  <Words>657</Words>
  <Application>Microsoft Office PowerPoint</Application>
  <PresentationFormat>全屏显示(4:3)</PresentationFormat>
  <Paragraphs>173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Tw Cen MT</vt:lpstr>
      <vt:lpstr>华文仿宋</vt:lpstr>
      <vt:lpstr>宋体</vt:lpstr>
      <vt:lpstr>Calibri</vt:lpstr>
      <vt:lpstr>Cambria Math</vt:lpstr>
      <vt:lpstr>Tahoma</vt:lpstr>
      <vt:lpstr>Times New Roman</vt:lpstr>
      <vt:lpstr>Wingdings</vt:lpstr>
      <vt:lpstr>Wingdings 2</vt:lpstr>
      <vt:lpstr>中性</vt:lpstr>
      <vt:lpstr>极限理论</vt:lpstr>
      <vt:lpstr>极限理论</vt:lpstr>
      <vt:lpstr>实例</vt:lpstr>
      <vt:lpstr>实例</vt:lpstr>
      <vt:lpstr>依概率收敛</vt:lpstr>
      <vt:lpstr>连续映射定理</vt:lpstr>
      <vt:lpstr>大数定律：定义</vt:lpstr>
      <vt:lpstr>马尔可夫大数定律</vt:lpstr>
      <vt:lpstr>切比雪夫大数定律</vt:lpstr>
      <vt:lpstr>独立同分布大数定律</vt:lpstr>
      <vt:lpstr>伯努利大数定律</vt:lpstr>
      <vt:lpstr>例</vt:lpstr>
      <vt:lpstr>实例</vt:lpstr>
      <vt:lpstr>中心极限定理：定义</vt:lpstr>
      <vt:lpstr>独立同分布情形中心极限定理</vt:lpstr>
      <vt:lpstr>PowerPoint 演示文稿</vt:lpstr>
      <vt:lpstr>例</vt:lpstr>
      <vt:lpstr>例</vt:lpstr>
      <vt:lpstr>例</vt:lpstr>
      <vt:lpstr>伯努利情形中心极限定理</vt:lpstr>
      <vt:lpstr>推论</vt:lpstr>
      <vt:lpstr>例</vt:lpstr>
      <vt:lpstr>例</vt:lpstr>
      <vt:lpstr>用频率估计概率时误差的估计</vt:lpstr>
      <vt:lpstr>例</vt:lpstr>
      <vt:lpstr>例</vt:lpstr>
      <vt:lpstr>例</vt:lpstr>
      <vt:lpstr>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姚远</cp:lastModifiedBy>
  <cp:revision>680</cp:revision>
  <dcterms:created xsi:type="dcterms:W3CDTF">2016-02-22T01:45:17Z</dcterms:created>
  <dcterms:modified xsi:type="dcterms:W3CDTF">2017-11-23T08:12:17Z</dcterms:modified>
</cp:coreProperties>
</file>