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1"/>
  </p:sldMasterIdLst>
  <p:notesMasterIdLst>
    <p:notesMasterId r:id="rId57"/>
  </p:notesMasterIdLst>
  <p:handoutMasterIdLst>
    <p:handoutMasterId r:id="rId58"/>
  </p:handoutMasterIdLst>
  <p:sldIdLst>
    <p:sldId id="364" r:id="rId2"/>
    <p:sldId id="369" r:id="rId3"/>
    <p:sldId id="404" r:id="rId4"/>
    <p:sldId id="405" r:id="rId5"/>
    <p:sldId id="372" r:id="rId6"/>
    <p:sldId id="371" r:id="rId7"/>
    <p:sldId id="370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4" r:id="rId28"/>
    <p:sldId id="393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B45755-5C75-4D2C-A636-8D6B21AAF34A}">
          <p14:sldIdLst>
            <p14:sldId id="364"/>
            <p14:sldId id="369"/>
            <p14:sldId id="404"/>
            <p14:sldId id="405"/>
            <p14:sldId id="372"/>
            <p14:sldId id="371"/>
            <p14:sldId id="370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2"/>
            <p14:sldId id="383"/>
          </p14:sldIdLst>
        </p14:section>
        <p14:section name="无标题节" id="{F54DB8E4-98DC-4FB8-B313-FDBFBAA4CF44}">
          <p14:sldIdLst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4"/>
            <p14:sldId id="393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</p14:sldIdLst>
        </p14:section>
        <p14:section name="无标题节" id="{D0972DB6-2326-415A-82F1-3295AEC63C27}">
          <p14:sldIdLst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A6C"/>
    <a:srgbClr val="070AFF"/>
    <a:srgbClr val="C7DFA9"/>
    <a:srgbClr val="CBE2B0"/>
    <a:srgbClr val="BDDA9A"/>
    <a:srgbClr val="B4D58B"/>
    <a:srgbClr val="A7CE78"/>
    <a:srgbClr val="B5D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1" autoAdjust="0"/>
    <p:restoredTop sz="94484" autoAdjust="0"/>
  </p:normalViewPr>
  <p:slideViewPr>
    <p:cSldViewPr>
      <p:cViewPr varScale="1">
        <p:scale>
          <a:sx n="70" d="100"/>
          <a:sy n="70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60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4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wmf"/><Relationship Id="rId1" Type="http://schemas.openxmlformats.org/officeDocument/2006/relationships/image" Target="../media/image6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w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9.e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e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156.w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w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w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A1179B-6D28-47C1-9C06-0631D08755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965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F9A7E7-DB55-42AC-BC66-A7065B4769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47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A7E7-DB55-42AC-BC66-A7065B4769C4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4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ea typeface="隶书" panose="02010509060101010101" pitchFamily="49" charset="-122"/>
              </a:rPr>
              <a:t>统计量同样具有二重性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A7E7-DB55-42AC-BC66-A7065B4769C4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06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这里是修正样本方差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A7E7-DB55-42AC-BC66-A7065B4769C4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59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分子分母两者的任意线性组合依然是正态分布，所以这两者的联合分布是二维正态分布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两者协方差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（二维正态分布线性无关与独立性等价）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9A7E7-DB55-42AC-BC66-A7065B4769C4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39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86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7938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80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5481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428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089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51400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9168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789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33928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9125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89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emf"/><Relationship Id="rId11" Type="http://schemas.openxmlformats.org/officeDocument/2006/relationships/image" Target="../media/image55.pn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1.emf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5.emf"/><Relationship Id="rId9" Type="http://schemas.openxmlformats.org/officeDocument/2006/relationships/image" Target="../media/image6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png"/><Relationship Id="rId11" Type="http://schemas.openxmlformats.org/officeDocument/2006/relationships/image" Target="../media/image71.wmf"/><Relationship Id="rId5" Type="http://schemas.openxmlformats.org/officeDocument/2006/relationships/image" Target="../media/image73.png"/><Relationship Id="rId10" Type="http://schemas.openxmlformats.org/officeDocument/2006/relationships/oleObject" Target="../embeddings/oleObject62.bin"/><Relationship Id="rId4" Type="http://schemas.openxmlformats.org/officeDocument/2006/relationships/image" Target="../media/image69.wmf"/><Relationship Id="rId9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emf"/><Relationship Id="rId11" Type="http://schemas.openxmlformats.org/officeDocument/2006/relationships/image" Target="../media/image76.png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5.w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82.wmf"/><Relationship Id="rId3" Type="http://schemas.openxmlformats.org/officeDocument/2006/relationships/oleObject" Target="../embeddings/oleObject67.bin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81.wmf"/><Relationship Id="rId5" Type="http://schemas.openxmlformats.org/officeDocument/2006/relationships/image" Target="../media/image84.png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78.wmf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7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73.bin"/><Relationship Id="rId21" Type="http://schemas.openxmlformats.org/officeDocument/2006/relationships/image" Target="../media/image93.wmf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wmf"/><Relationship Id="rId11" Type="http://schemas.openxmlformats.org/officeDocument/2006/relationships/image" Target="../media/image88.wmf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90.wmf"/><Relationship Id="rId23" Type="http://schemas.openxmlformats.org/officeDocument/2006/relationships/image" Target="../media/image94.wmf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92.wmf"/><Relationship Id="rId4" Type="http://schemas.openxmlformats.org/officeDocument/2006/relationships/image" Target="../media/image85.wmf"/><Relationship Id="rId9" Type="http://schemas.openxmlformats.org/officeDocument/2006/relationships/image" Target="../media/image95.png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7.wmf"/><Relationship Id="rId11" Type="http://schemas.openxmlformats.org/officeDocument/2006/relationships/image" Target="../media/image100.e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9.e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8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image" Target="../media/image10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103.png"/><Relationship Id="rId4" Type="http://schemas.openxmlformats.org/officeDocument/2006/relationships/image" Target="../media/image10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4.wmf"/><Relationship Id="rId9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08.emf"/><Relationship Id="rId9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1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hyperlink" Target="../&#31532;&#20845;&#31456;/&#20998;&#20301;&#25968;.exe" TargetMode="External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122.wmf"/><Relationship Id="rId10" Type="http://schemas.openxmlformats.org/officeDocument/2006/relationships/image" Target="../media/image120.w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02.bin"/><Relationship Id="rId14" Type="http://schemas.openxmlformats.org/officeDocument/2006/relationships/oleObject" Target="../embeddings/oleObject10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2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3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3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3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39.e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4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4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9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48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5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5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5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6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7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7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7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7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2.e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8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84.emf"/><Relationship Id="rId4" Type="http://schemas.openxmlformats.org/officeDocument/2006/relationships/oleObject" Target="../embeddings/oleObject16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88.emf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9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91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3.e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92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9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6.e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98.e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20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84.bin"/><Relationship Id="rId5" Type="http://schemas.openxmlformats.org/officeDocument/2006/relationships/image" Target="../media/image201.wmf"/><Relationship Id="rId4" Type="http://schemas.openxmlformats.org/officeDocument/2006/relationships/oleObject" Target="../embeddings/oleObject18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672" y="1196752"/>
            <a:ext cx="5328592" cy="1828800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数理统计部分</a:t>
            </a:r>
            <a:endParaRPr lang="zh-CN" altLang="en-US" sz="48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055-D21D-4D5D-90F4-E7A6ADD0FB0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7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概念：样本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95536" y="1624326"/>
            <a:ext cx="8594726" cy="2411413"/>
            <a:chOff x="384" y="2658"/>
            <a:chExt cx="5414" cy="1519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84" y="2658"/>
              <a:ext cx="475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900" b="1" dirty="0">
                  <a:solidFill>
                    <a:srgbClr val="660033"/>
                  </a:solidFill>
                  <a:latin typeface="+mn-ea"/>
                  <a:ea typeface="+mn-ea"/>
                </a:rPr>
                <a:t>定义：</a:t>
              </a:r>
              <a:r>
                <a:rPr lang="zh-CN" altLang="en-US" sz="2900" b="1" dirty="0">
                  <a:latin typeface="+mn-ea"/>
                  <a:ea typeface="+mn-ea"/>
                </a:rPr>
                <a:t>设随机变量</a:t>
              </a:r>
              <a:r>
                <a:rPr lang="en-US" altLang="zh-CN" sz="2900" b="1" dirty="0">
                  <a:latin typeface="+mn-ea"/>
                  <a:ea typeface="+mn-ea"/>
                </a:rPr>
                <a:t>X</a:t>
              </a:r>
              <a:r>
                <a:rPr lang="zh-CN" altLang="en-US" sz="2900" b="1" dirty="0">
                  <a:latin typeface="+mn-ea"/>
                  <a:ea typeface="+mn-ea"/>
                </a:rPr>
                <a:t>的分布函数是</a:t>
              </a:r>
              <a:r>
                <a:rPr lang="en-US" altLang="zh-CN" sz="2900" b="1" dirty="0">
                  <a:latin typeface="+mn-ea"/>
                  <a:ea typeface="+mn-ea"/>
                </a:rPr>
                <a:t>F(</a:t>
              </a:r>
              <a:r>
                <a:rPr lang="en-US" altLang="zh-CN" sz="2900" b="1" i="1" dirty="0">
                  <a:latin typeface="+mn-ea"/>
                  <a:ea typeface="+mn-ea"/>
                </a:rPr>
                <a:t>x</a:t>
              </a:r>
              <a:r>
                <a:rPr lang="en-US" altLang="zh-CN" sz="2900" b="1" dirty="0">
                  <a:latin typeface="+mn-ea"/>
                  <a:ea typeface="+mn-ea"/>
                </a:rPr>
                <a:t>)</a:t>
              </a:r>
              <a:r>
                <a:rPr lang="zh-CN" altLang="en-US" sz="2900" b="1" dirty="0">
                  <a:latin typeface="+mn-ea"/>
                  <a:ea typeface="+mn-ea"/>
                </a:rPr>
                <a:t>，若</a:t>
              </a:r>
            </a:p>
          </p:txBody>
        </p:sp>
        <p:graphicFrame>
          <p:nvGraphicFramePr>
            <p:cNvPr id="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483270"/>
                </p:ext>
              </p:extLst>
            </p:nvPr>
          </p:nvGraphicFramePr>
          <p:xfrm>
            <a:off x="4648" y="2677"/>
            <a:ext cx="115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9" name="Equation" r:id="rId3" imgW="672808" imgH="228501" progId="Equation.DSMT4">
                    <p:embed/>
                  </p:oleObj>
                </mc:Choice>
                <mc:Fallback>
                  <p:oleObj name="Equation" r:id="rId3" imgW="672808" imgH="228501" progId="Equation.DSMT4">
                    <p:embed/>
                    <p:pic>
                      <p:nvPicPr>
                        <p:cNvPr id="205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2677"/>
                          <a:ext cx="115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84" y="2994"/>
              <a:ext cx="4970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900" b="1" dirty="0">
                  <a:latin typeface="+mn-ea"/>
                  <a:ea typeface="+mn-ea"/>
                </a:rPr>
                <a:t>是</a:t>
              </a:r>
              <a:r>
                <a:rPr lang="zh-CN" altLang="en-US" sz="2900" b="1" u="sng" dirty="0">
                  <a:solidFill>
                    <a:srgbClr val="FF0000"/>
                  </a:solidFill>
                  <a:latin typeface="+mn-ea"/>
                  <a:ea typeface="+mn-ea"/>
                </a:rPr>
                <a:t>具有同一分布函数</a:t>
              </a:r>
              <a:r>
                <a:rPr lang="en-US" altLang="zh-CN" sz="2900" b="1" u="sng" dirty="0">
                  <a:solidFill>
                    <a:srgbClr val="FF0000"/>
                  </a:solidFill>
                  <a:latin typeface="+mn-ea"/>
                  <a:ea typeface="+mn-ea"/>
                </a:rPr>
                <a:t>F</a:t>
              </a:r>
              <a:r>
                <a:rPr lang="zh-CN" altLang="en-US" sz="2900" b="1" dirty="0">
                  <a:latin typeface="+mn-ea"/>
                  <a:ea typeface="+mn-ea"/>
                </a:rPr>
                <a:t>的</a:t>
              </a:r>
              <a:r>
                <a:rPr lang="zh-CN" altLang="en-US" sz="2900" b="1" u="sng" dirty="0">
                  <a:solidFill>
                    <a:srgbClr val="FF0000"/>
                  </a:solidFill>
                  <a:latin typeface="+mn-ea"/>
                  <a:ea typeface="+mn-ea"/>
                </a:rPr>
                <a:t>相互独立</a:t>
              </a:r>
              <a:r>
                <a:rPr lang="zh-CN" altLang="en-US" sz="2900" b="1" dirty="0">
                  <a:latin typeface="+mn-ea"/>
                  <a:ea typeface="+mn-ea"/>
                </a:rPr>
                <a:t>的随机变量，则称                  为从总体</a:t>
              </a:r>
              <a:r>
                <a:rPr lang="en-US" altLang="zh-CN" sz="2900" b="1" dirty="0">
                  <a:latin typeface="+mn-ea"/>
                  <a:ea typeface="+mn-ea"/>
                </a:rPr>
                <a:t>X</a:t>
              </a:r>
              <a:r>
                <a:rPr lang="zh-CN" altLang="en-US" sz="2900" b="1" dirty="0">
                  <a:latin typeface="+mn-ea"/>
                  <a:ea typeface="+mn-ea"/>
                </a:rPr>
                <a:t>中得到的容量为</a:t>
              </a:r>
              <a:r>
                <a:rPr lang="en-US" altLang="zh-CN" sz="2900" b="1" dirty="0">
                  <a:latin typeface="+mn-ea"/>
                  <a:ea typeface="+mn-ea"/>
                </a:rPr>
                <a:t>n</a:t>
              </a:r>
              <a:r>
                <a:rPr lang="zh-CN" altLang="en-US" sz="2900" b="1" dirty="0">
                  <a:latin typeface="+mn-ea"/>
                  <a:ea typeface="+mn-ea"/>
                </a:rPr>
                <a:t>的</a:t>
              </a:r>
              <a:r>
                <a:rPr lang="zh-CN" altLang="en-US" sz="2900" b="1" dirty="0">
                  <a:solidFill>
                    <a:srgbClr val="FF0000"/>
                  </a:solidFill>
                  <a:latin typeface="+mn-ea"/>
                  <a:ea typeface="+mn-ea"/>
                </a:rPr>
                <a:t>简单随机样本</a:t>
              </a:r>
              <a:r>
                <a:rPr lang="zh-CN" altLang="en-US" sz="2900" b="1" dirty="0">
                  <a:latin typeface="+mn-ea"/>
                  <a:ea typeface="+mn-ea"/>
                </a:rPr>
                <a:t>，简称为样本，其观察值                称为样本值。</a:t>
              </a:r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0067821"/>
                </p:ext>
              </p:extLst>
            </p:nvPr>
          </p:nvGraphicFramePr>
          <p:xfrm>
            <a:off x="4163" y="3509"/>
            <a:ext cx="98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0" name="Equation" r:id="rId5" imgW="520700" imgH="228600" progId="Equation.DSMT4">
                    <p:embed/>
                  </p:oleObj>
                </mc:Choice>
                <mc:Fallback>
                  <p:oleObj name="Equation" r:id="rId5" imgW="520700" imgH="228600" progId="Equation.DSMT4">
                    <p:embed/>
                    <p:pic>
                      <p:nvPicPr>
                        <p:cNvPr id="205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3" y="3509"/>
                          <a:ext cx="984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2030484"/>
                </p:ext>
              </p:extLst>
            </p:nvPr>
          </p:nvGraphicFramePr>
          <p:xfrm>
            <a:off x="822" y="3263"/>
            <a:ext cx="115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1" name="Equation" r:id="rId7" imgW="672808" imgH="228501" progId="Equation.DSMT4">
                    <p:embed/>
                  </p:oleObj>
                </mc:Choice>
                <mc:Fallback>
                  <p:oleObj name="Equation" r:id="rId7" imgW="672808" imgH="228501" progId="Equation.DSMT4">
                    <p:embed/>
                    <p:pic>
                      <p:nvPicPr>
                        <p:cNvPr id="205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3263"/>
                          <a:ext cx="115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95536" y="4221088"/>
                <a:ext cx="7325544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900" b="1" dirty="0" smtClean="0">
                    <a:solidFill>
                      <a:schemeClr val="tx1"/>
                    </a:solidFill>
                    <a:latin typeface="+mn-ea"/>
                  </a:rPr>
                  <a:t>样本的两个特性</a:t>
                </a:r>
                <a:r>
                  <a:rPr lang="en-US" altLang="zh-CN" sz="2900" b="1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zh-CN" altLang="en-US" sz="2900" b="1" dirty="0" smtClean="0">
                    <a:solidFill>
                      <a:schemeClr val="tx1"/>
                    </a:solidFill>
                    <a:latin typeface="+mn-ea"/>
                  </a:rPr>
                  <a:t>对抽样的要求</a:t>
                </a:r>
                <a:r>
                  <a:rPr lang="en-US" altLang="zh-CN" sz="2900" b="1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zh-CN" altLang="en-US" sz="2900" b="1" dirty="0" smtClean="0">
                    <a:solidFill>
                      <a:schemeClr val="tx1"/>
                    </a:solidFill>
                    <a:latin typeface="+mn-ea"/>
                  </a:rPr>
                  <a:t>：</a:t>
                </a:r>
                <a:endParaRPr lang="en-US" altLang="zh-CN" sz="2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900" b="1" dirty="0" smtClean="0">
                    <a:solidFill>
                      <a:srgbClr val="7030A0"/>
                    </a:solidFill>
                    <a:latin typeface="+mn-ea"/>
                  </a:rPr>
                  <a:t>代表性：</a:t>
                </a:r>
                <a:r>
                  <a:rPr lang="zh-CN" altLang="en-US" sz="2900" b="1" dirty="0" smtClean="0">
                    <a:solidFill>
                      <a:schemeClr val="tx1"/>
                    </a:solidFill>
                    <a:latin typeface="+mn-ea"/>
                  </a:rPr>
                  <a:t>样本的每个分量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900" b="1" dirty="0" smtClean="0">
                    <a:solidFill>
                      <a:schemeClr val="tx1"/>
                    </a:solidFill>
                    <a:latin typeface="+mn-ea"/>
                  </a:rPr>
                  <a:t>与总体</a:t>
                </a:r>
                <a14:m>
                  <m:oMath xmlns:m="http://schemas.openxmlformats.org/officeDocument/2006/math">
                    <m:r>
                      <a:rPr lang="en-US" altLang="zh-CN" sz="2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900" b="1" dirty="0" smtClean="0">
                    <a:solidFill>
                      <a:schemeClr val="tx1"/>
                    </a:solidFill>
                    <a:latin typeface="+mn-ea"/>
                  </a:rPr>
                  <a:t>具有相同的分布</a:t>
                </a:r>
                <a:endParaRPr lang="en-US" altLang="zh-CN" sz="2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900" b="1" dirty="0" smtClean="0">
                    <a:solidFill>
                      <a:srgbClr val="7030A0"/>
                    </a:solidFill>
                    <a:latin typeface="+mn-ea"/>
                  </a:rPr>
                  <a:t>独立性：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900" b="1" dirty="0" smtClean="0">
                    <a:solidFill>
                      <a:schemeClr val="tx1"/>
                    </a:solidFill>
                    <a:latin typeface="+mn-ea"/>
                  </a:rPr>
                  <a:t>相互独立。</a:t>
                </a:r>
                <a:endParaRPr lang="zh-CN" altLang="en-US" sz="2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21088"/>
                <a:ext cx="7325544" cy="1877437"/>
              </a:xfrm>
              <a:prstGeom prst="rect">
                <a:avLst/>
              </a:prstGeom>
              <a:blipFill>
                <a:blip r:embed="rId9"/>
                <a:stretch>
                  <a:fillRect l="-1830" t="-3247" b="-8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概念：样本联合分布</a:t>
            </a:r>
            <a:r>
              <a:rPr lang="en-US" altLang="zh-CN" dirty="0" smtClean="0"/>
              <a:t>/</a:t>
            </a:r>
            <a:r>
              <a:rPr lang="zh-CN" altLang="en-US" dirty="0"/>
              <a:t>密度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17881" y="1700337"/>
            <a:ext cx="8447089" cy="1020763"/>
            <a:chOff x="480" y="621"/>
            <a:chExt cx="5321" cy="64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80" y="624"/>
              <a:ext cx="484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000" b="1" dirty="0">
                  <a:solidFill>
                    <a:srgbClr val="660033"/>
                  </a:solidFill>
                  <a:latin typeface="+mn-ea"/>
                  <a:ea typeface="+mn-ea"/>
                </a:rPr>
                <a:t>由定义知：</a:t>
              </a:r>
              <a:r>
                <a:rPr lang="zh-CN" altLang="en-US" sz="3000" b="1" dirty="0">
                  <a:latin typeface="+mn-ea"/>
                  <a:ea typeface="+mn-ea"/>
                </a:rPr>
                <a:t>若               为</a:t>
              </a:r>
              <a:r>
                <a:rPr lang="en-US" altLang="zh-CN" sz="3000" b="1" dirty="0">
                  <a:latin typeface="+mn-ea"/>
                  <a:ea typeface="+mn-ea"/>
                </a:rPr>
                <a:t>X</a:t>
              </a:r>
              <a:r>
                <a:rPr lang="zh-CN" altLang="en-US" sz="3000" b="1" dirty="0">
                  <a:latin typeface="+mn-ea"/>
                  <a:ea typeface="+mn-ea"/>
                </a:rPr>
                <a:t>的一个样本</a:t>
              </a:r>
              <a:r>
                <a:rPr lang="en-US" altLang="zh-CN" sz="3000" b="1" dirty="0">
                  <a:latin typeface="+mn-ea"/>
                  <a:ea typeface="+mn-ea"/>
                </a:rPr>
                <a:t>, </a:t>
              </a:r>
              <a:r>
                <a:rPr lang="zh-CN" altLang="en-US" sz="3000" b="1" dirty="0">
                  <a:latin typeface="+mn-ea"/>
                  <a:ea typeface="+mn-ea"/>
                </a:rPr>
                <a:t>则           的联合分布函数为：</a:t>
              </a: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0511829"/>
                </p:ext>
              </p:extLst>
            </p:nvPr>
          </p:nvGraphicFramePr>
          <p:xfrm>
            <a:off x="1949" y="621"/>
            <a:ext cx="99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95" name="Equation" r:id="rId3" imgW="622030" imgH="228501" progId="Equation.DSMT4">
                    <p:embed/>
                  </p:oleObj>
                </mc:Choice>
                <mc:Fallback>
                  <p:oleObj name="Equation" r:id="rId3" imgW="622030" imgH="228501" progId="Equation.DSMT4">
                    <p:embed/>
                    <p:pic>
                      <p:nvPicPr>
                        <p:cNvPr id="307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9" y="621"/>
                          <a:ext cx="99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8287422"/>
                </p:ext>
              </p:extLst>
            </p:nvPr>
          </p:nvGraphicFramePr>
          <p:xfrm>
            <a:off x="4787" y="621"/>
            <a:ext cx="101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96" name="Equation" r:id="rId5" imgW="634725" imgH="228501" progId="Equation.DSMT4">
                    <p:embed/>
                  </p:oleObj>
                </mc:Choice>
                <mc:Fallback>
                  <p:oleObj name="Equation" r:id="rId5" imgW="634725" imgH="228501" progId="Equation.DSMT4">
                    <p:embed/>
                    <p:pic>
                      <p:nvPicPr>
                        <p:cNvPr id="307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" y="621"/>
                          <a:ext cx="101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102302"/>
              </p:ext>
            </p:extLst>
          </p:nvPr>
        </p:nvGraphicFramePr>
        <p:xfrm>
          <a:off x="1948219" y="2513136"/>
          <a:ext cx="43053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7" name="Equation" r:id="rId7" imgW="1637589" imgH="431613" progId="Equation.DSMT4">
                  <p:embed/>
                </p:oleObj>
              </mc:Choice>
              <mc:Fallback>
                <p:oleObj name="Equation" r:id="rId7" imgW="1637589" imgH="431613" progId="Equation.DSMT4">
                  <p:embed/>
                  <p:pic>
                    <p:nvPicPr>
                      <p:cNvPr id="147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219" y="2513136"/>
                        <a:ext cx="43053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17881" y="3645024"/>
            <a:ext cx="8248650" cy="1019175"/>
            <a:chOff x="528" y="1822"/>
            <a:chExt cx="5196" cy="642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528" y="1824"/>
              <a:ext cx="519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 dirty="0">
                  <a:latin typeface="+mn-ea"/>
                  <a:ea typeface="+mn-ea"/>
                </a:rPr>
                <a:t>      </a:t>
              </a:r>
              <a:r>
                <a:rPr lang="zh-CN" altLang="en-US" sz="3000" b="1" dirty="0">
                  <a:latin typeface="+mn-ea"/>
                  <a:ea typeface="+mn-ea"/>
                </a:rPr>
                <a:t>设</a:t>
              </a:r>
              <a:r>
                <a:rPr lang="en-US" altLang="zh-CN" sz="3000" b="1" dirty="0">
                  <a:latin typeface="+mn-ea"/>
                  <a:ea typeface="+mn-ea"/>
                </a:rPr>
                <a:t>X</a:t>
              </a:r>
              <a:r>
                <a:rPr lang="zh-CN" altLang="en-US" sz="3000" b="1" dirty="0">
                  <a:latin typeface="+mn-ea"/>
                  <a:ea typeface="+mn-ea"/>
                </a:rPr>
                <a:t>的密度为</a:t>
              </a:r>
              <a:r>
                <a:rPr lang="en-US" altLang="zh-CN" sz="3000" b="1" dirty="0">
                  <a:latin typeface="+mn-ea"/>
                  <a:ea typeface="+mn-ea"/>
                </a:rPr>
                <a:t>p(x)</a:t>
              </a:r>
              <a:r>
                <a:rPr lang="zh-CN" altLang="en-US" sz="3000" b="1" dirty="0">
                  <a:latin typeface="+mn-ea"/>
                  <a:ea typeface="+mn-ea"/>
                </a:rPr>
                <a:t>，则　　　　　的联合概率密度为：</a:t>
              </a:r>
            </a:p>
          </p:txBody>
        </p:sp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7928588"/>
                </p:ext>
              </p:extLst>
            </p:nvPr>
          </p:nvGraphicFramePr>
          <p:xfrm>
            <a:off x="3233" y="1822"/>
            <a:ext cx="1073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98" name="Equation" r:id="rId9" imgW="672808" imgH="228501" progId="Equation.DSMT4">
                    <p:embed/>
                  </p:oleObj>
                </mc:Choice>
                <mc:Fallback>
                  <p:oleObj name="Equation" r:id="rId9" imgW="672808" imgH="228501" progId="Equation.DSMT4">
                    <p:embed/>
                    <p:pic>
                      <p:nvPicPr>
                        <p:cNvPr id="307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3" y="1822"/>
                          <a:ext cx="1073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886305"/>
              </p:ext>
            </p:extLst>
          </p:nvPr>
        </p:nvGraphicFramePr>
        <p:xfrm>
          <a:off x="1948219" y="4484468"/>
          <a:ext cx="41719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9" name="Equation" r:id="rId11" imgW="1587500" imgH="431800" progId="Equation.DSMT4">
                  <p:embed/>
                </p:oleObj>
              </mc:Choice>
              <mc:Fallback>
                <p:oleObj name="Equation" r:id="rId11" imgW="1587500" imgH="431800" progId="Equation.DSMT4">
                  <p:embed/>
                  <p:pic>
                    <p:nvPicPr>
                      <p:cNvPr id="1474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219" y="4484468"/>
                        <a:ext cx="417195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概念：统计量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12</a:t>
            </a:fld>
            <a:endParaRPr lang="en-US" altLang="zh-CN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12648" y="1569970"/>
            <a:ext cx="8153400" cy="1801812"/>
            <a:chOff x="385" y="663"/>
            <a:chExt cx="5136" cy="113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85" y="663"/>
              <a:ext cx="5136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660033"/>
                  </a:solidFill>
                </a:rPr>
                <a:t>定义：</a:t>
              </a:r>
              <a:r>
                <a:rPr lang="zh-CN" altLang="en-US" sz="2800" b="1" dirty="0"/>
                <a:t>设　　　　为来自总体</a:t>
              </a:r>
              <a:r>
                <a:rPr lang="en-US" altLang="zh-CN" sz="2800" b="1" dirty="0"/>
                <a:t>X</a:t>
              </a:r>
              <a:r>
                <a:rPr lang="zh-CN" altLang="en-US" sz="2800" b="1" dirty="0"/>
                <a:t>的一个样本，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　　                       是　　　　 的函数，若</a:t>
              </a:r>
              <a:r>
                <a:rPr lang="en-US" altLang="zh-CN" sz="2800" b="1" dirty="0"/>
                <a:t>g</a:t>
              </a:r>
              <a:r>
                <a:rPr lang="zh-CN" altLang="en-US" sz="2800" b="1" dirty="0"/>
                <a:t>是连续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            函数，且</a:t>
              </a:r>
              <a:r>
                <a:rPr lang="en-US" altLang="zh-CN" sz="2800" b="1" dirty="0"/>
                <a:t>g</a:t>
              </a:r>
              <a:r>
                <a:rPr lang="zh-CN" altLang="en-US" sz="2800" b="1" dirty="0"/>
                <a:t>中不含任何</a:t>
              </a:r>
              <a:r>
                <a:rPr lang="zh-CN" altLang="en-US" sz="2800" b="1" u="sng" dirty="0">
                  <a:solidFill>
                    <a:srgbClr val="FF0000"/>
                  </a:solidFill>
                </a:rPr>
                <a:t>未知</a:t>
              </a:r>
              <a:r>
                <a:rPr lang="zh-CN" altLang="en-US" sz="2800" b="1" dirty="0"/>
                <a:t>参数；</a:t>
              </a: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006221"/>
                </p:ext>
              </p:extLst>
            </p:nvPr>
          </p:nvGraphicFramePr>
          <p:xfrm>
            <a:off x="1292" y="680"/>
            <a:ext cx="102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54" name="Equation" r:id="rId4" imgW="672808" imgH="228501" progId="Equation.DSMT4">
                    <p:embed/>
                  </p:oleObj>
                </mc:Choice>
                <mc:Fallback>
                  <p:oleObj name="Equation" r:id="rId4" imgW="672808" imgH="228501" progId="Equation.DSMT4">
                    <p:embed/>
                    <p:pic>
                      <p:nvPicPr>
                        <p:cNvPr id="410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680"/>
                          <a:ext cx="1029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366" y="1071"/>
            <a:ext cx="101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55" name="Equation" r:id="rId6" imgW="672808" imgH="228501" progId="Equation.DSMT4">
                    <p:embed/>
                  </p:oleObj>
                </mc:Choice>
                <mc:Fallback>
                  <p:oleObj name="Equation" r:id="rId6" imgW="672808" imgH="228501" progId="Equation.DSMT4">
                    <p:embed/>
                    <p:pic>
                      <p:nvPicPr>
                        <p:cNvPr id="410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1071"/>
                          <a:ext cx="101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1080" y="1095"/>
            <a:ext cx="110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56" name="Equation" r:id="rId8" imgW="876300" imgH="228600" progId="Equation.DSMT4">
                    <p:embed/>
                  </p:oleObj>
                </mc:Choice>
                <mc:Fallback>
                  <p:oleObj name="Equation" r:id="rId8" imgW="876300" imgH="228600" progId="Equation.DSMT4">
                    <p:embed/>
                    <p:pic>
                      <p:nvPicPr>
                        <p:cNvPr id="410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1095"/>
                          <a:ext cx="110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065573"/>
              </p:ext>
            </p:extLst>
          </p:nvPr>
        </p:nvGraphicFramePr>
        <p:xfrm>
          <a:off x="1046163" y="3584575"/>
          <a:ext cx="5311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7" name="Equation" r:id="rId10" imgW="2120900" imgH="228600" progId="Equation.DSMT4">
                  <p:embed/>
                </p:oleObj>
              </mc:Choice>
              <mc:Fallback>
                <p:oleObj name="Equation" r:id="rId10" imgW="2120900" imgH="228600" progId="Equation.DSMT4">
                  <p:embed/>
                  <p:pic>
                    <p:nvPicPr>
                      <p:cNvPr id="148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584575"/>
                        <a:ext cx="53117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97723"/>
              </p:ext>
            </p:extLst>
          </p:nvPr>
        </p:nvGraphicFramePr>
        <p:xfrm>
          <a:off x="1046035" y="5170420"/>
          <a:ext cx="75993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8" name="Equation" r:id="rId12" imgW="2743200" imgH="228600" progId="Equation.DSMT4">
                  <p:embed/>
                </p:oleObj>
              </mc:Choice>
              <mc:Fallback>
                <p:oleObj name="Equation" r:id="rId12" imgW="2743200" imgH="228600" progId="Equation.DSMT4">
                  <p:embed/>
                  <p:pic>
                    <p:nvPicPr>
                      <p:cNvPr id="148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035" y="5170420"/>
                        <a:ext cx="75993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1210" y="5962582"/>
            <a:ext cx="82248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隶书" panose="02010509060101010101" pitchFamily="49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ea typeface="隶书" panose="02010509060101010101" pitchFamily="49" charset="-122"/>
              </a:rPr>
              <a:t>注：统计量是</a:t>
            </a:r>
            <a:r>
              <a:rPr lang="zh-CN" altLang="en-US" dirty="0" smtClean="0">
                <a:solidFill>
                  <a:srgbClr val="FF0000"/>
                </a:solidFill>
                <a:ea typeface="隶书" panose="02010509060101010101" pitchFamily="49" charset="-122"/>
              </a:rPr>
              <a:t>随机变量。</a:t>
            </a:r>
            <a:endParaRPr lang="zh-CN" altLang="en-US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001585" y="4303645"/>
            <a:ext cx="7440613" cy="688975"/>
            <a:chOff x="1020" y="2373"/>
            <a:chExt cx="3666" cy="434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2067" y="2432"/>
            <a:ext cx="261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59" name="Equation" r:id="rId14" imgW="1600200" imgH="228600" progId="Equation.DSMT4">
                    <p:embed/>
                  </p:oleObj>
                </mc:Choice>
                <mc:Fallback>
                  <p:oleObj name="Equation" r:id="rId14" imgW="1600200" imgH="228600" progId="Equation.DSMT4">
                    <p:embed/>
                    <p:pic>
                      <p:nvPicPr>
                        <p:cNvPr id="410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2432"/>
                          <a:ext cx="2619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1266" y="2373"/>
            <a:ext cx="86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0" name="Equation" r:id="rId16" imgW="596900" imgH="228600" progId="Equation.DSMT4">
                    <p:embed/>
                  </p:oleObj>
                </mc:Choice>
                <mc:Fallback>
                  <p:oleObj name="Equation" r:id="rId16" imgW="596900" imgH="228600" progId="Equation.DSMT4">
                    <p:embed/>
                    <p:pic>
                      <p:nvPicPr>
                        <p:cNvPr id="410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2373"/>
                          <a:ext cx="86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1020" y="2411"/>
            <a:ext cx="26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1" name="Equation" r:id="rId18" imgW="164885" imgH="164885" progId="Equation.DSMT4">
                    <p:embed/>
                  </p:oleObj>
                </mc:Choice>
                <mc:Fallback>
                  <p:oleObj name="Equation" r:id="rId18" imgW="164885" imgH="164885" progId="Equation.DSMT4">
                    <p:embed/>
                    <p:pic>
                      <p:nvPicPr>
                        <p:cNvPr id="410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411"/>
                          <a:ext cx="26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707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5088" y="1705487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设　　　　为来自总体                          的一个样本，　　　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31871"/>
              </p:ext>
            </p:extLst>
          </p:nvPr>
        </p:nvGraphicFramePr>
        <p:xfrm>
          <a:off x="1163226" y="1713425"/>
          <a:ext cx="16351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0" name="Equation" r:id="rId3" imgW="672808" imgH="228501" progId="Equation.DSMT4">
                  <p:embed/>
                </p:oleObj>
              </mc:Choice>
              <mc:Fallback>
                <p:oleObj name="Equation" r:id="rId3" imgW="672808" imgH="228501" progId="Equation.DSMT4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226" y="1713425"/>
                        <a:ext cx="16351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57335"/>
              </p:ext>
            </p:extLst>
          </p:nvPr>
        </p:nvGraphicFramePr>
        <p:xfrm>
          <a:off x="4558888" y="1705487"/>
          <a:ext cx="2106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1" name="公式" r:id="rId5" imgW="952087" imgH="228501" progId="Equation.3">
                  <p:embed/>
                </p:oleObj>
              </mc:Choice>
              <mc:Fallback>
                <p:oleObj name="公式" r:id="rId5" imgW="952087" imgH="228501" progId="Equation.3">
                  <p:embed/>
                  <p:pic>
                    <p:nvPicPr>
                      <p:cNvPr id="51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888" y="1705487"/>
                        <a:ext cx="21066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841422"/>
              </p:ext>
            </p:extLst>
          </p:nvPr>
        </p:nvGraphicFramePr>
        <p:xfrm>
          <a:off x="901288" y="2315087"/>
          <a:ext cx="3276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2" name="公式" r:id="rId7" imgW="1371600" imgH="228600" progId="Equation.3">
                  <p:embed/>
                </p:oleObj>
              </mc:Choice>
              <mc:Fallback>
                <p:oleObj name="公式" r:id="rId7" imgW="1371600" imgH="228600" progId="Equation.3">
                  <p:embed/>
                  <p:pic>
                    <p:nvPicPr>
                      <p:cNvPr id="512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288" y="2315087"/>
                        <a:ext cx="32766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01288" y="2262700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                                  </a:t>
            </a:r>
            <a:r>
              <a:rPr lang="zh-CN" altLang="en-US" sz="2800" dirty="0"/>
              <a:t>问下列随机变量中那些是统计量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647842"/>
              </p:ext>
            </p:extLst>
          </p:nvPr>
        </p:nvGraphicFramePr>
        <p:xfrm>
          <a:off x="1387063" y="2953262"/>
          <a:ext cx="532447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3" name="Equation" r:id="rId9" imgW="2171700" imgH="1282700" progId="Equation.DSMT4">
                  <p:embed/>
                </p:oleObj>
              </mc:Choice>
              <mc:Fallback>
                <p:oleObj name="Equation" r:id="rId9" imgW="2171700" imgH="1282700" progId="Equation.DSMT4">
                  <p:embed/>
                  <p:pic>
                    <p:nvPicPr>
                      <p:cNvPr id="149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063" y="2953262"/>
                        <a:ext cx="532447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6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常用的统计量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14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27313" y="2636838"/>
          <a:ext cx="59055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47" name="Equation" r:id="rId3" imgW="2336800" imgH="431800" progId="Equation.DSMT4">
                  <p:embed/>
                </p:oleObj>
              </mc:Choice>
              <mc:Fallback>
                <p:oleObj name="Equation" r:id="rId3" imgW="2336800" imgH="431800" progId="Equation.DSMT4">
                  <p:embed/>
                  <p:pic>
                    <p:nvPicPr>
                      <p:cNvPr id="150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36838"/>
                        <a:ext cx="590550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27088" y="1700213"/>
            <a:ext cx="194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样本均值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27088" y="2852738"/>
            <a:ext cx="194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样本方差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98525" y="4076700"/>
            <a:ext cx="19446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修正样本方差</a:t>
            </a:r>
            <a:endParaRPr lang="zh-CN" altLang="en-US" sz="2800" b="1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627313" y="3860800"/>
          <a:ext cx="404336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48" name="Equation" r:id="rId5" imgW="1600200" imgH="431800" progId="Equation.DSMT4">
                  <p:embed/>
                </p:oleObj>
              </mc:Choice>
              <mc:Fallback>
                <p:oleObj name="Equation" r:id="rId5" imgW="1600200" imgH="431800" progId="Equation.DSMT4">
                  <p:embed/>
                  <p:pic>
                    <p:nvPicPr>
                      <p:cNvPr id="150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860800"/>
                        <a:ext cx="4043362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971550" y="5300663"/>
            <a:ext cx="194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二者关系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771775" y="5300663"/>
          <a:ext cx="288766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49" name="Equation" r:id="rId7" imgW="1143000" imgH="241300" progId="Equation.DSMT4">
                  <p:embed/>
                </p:oleObj>
              </mc:Choice>
              <mc:Fallback>
                <p:oleObj name="Equation" r:id="rId7" imgW="1143000" imgH="241300" progId="Equation.DSMT4">
                  <p:embed/>
                  <p:pic>
                    <p:nvPicPr>
                      <p:cNvPr id="150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300663"/>
                        <a:ext cx="288766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857875" y="5072063"/>
          <a:ext cx="2309813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50" name="Equation" r:id="rId9" imgW="914400" imgH="444500" progId="Equation.DSMT4">
                  <p:embed/>
                </p:oleObj>
              </mc:Choice>
              <mc:Fallback>
                <p:oleObj name="Equation" r:id="rId9" imgW="914400" imgH="444500" progId="Equation.DSMT4">
                  <p:embed/>
                  <p:pic>
                    <p:nvPicPr>
                      <p:cNvPr id="150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5072063"/>
                        <a:ext cx="2309813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724525" y="5013325"/>
            <a:ext cx="2808288" cy="1295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643188" y="1500188"/>
          <a:ext cx="28590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51" name="Equation" r:id="rId11" imgW="1129810" imgH="431613" progId="Equation.DSMT4">
                  <p:embed/>
                </p:oleObj>
              </mc:Choice>
              <mc:Fallback>
                <p:oleObj name="Equation" r:id="rId11" imgW="1129810" imgH="431613" progId="Equation.DSMT4">
                  <p:embed/>
                  <p:pic>
                    <p:nvPicPr>
                      <p:cNvPr id="150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500188"/>
                        <a:ext cx="285908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79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0" grpId="0" autoUpdateAnimBg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常用的统计量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15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467126"/>
              </p:ext>
            </p:extLst>
          </p:nvPr>
        </p:nvGraphicFramePr>
        <p:xfrm>
          <a:off x="2915816" y="1607765"/>
          <a:ext cx="4986337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3" name="Equation" r:id="rId3" imgW="1854200" imgH="482600" progId="Equation.DSMT4">
                  <p:embed/>
                </p:oleObj>
              </mc:Choice>
              <mc:Fallback>
                <p:oleObj name="Equation" r:id="rId3" imgW="1854200" imgH="482600" progId="Equation.DSMT4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607765"/>
                        <a:ext cx="4986337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61020"/>
              </p:ext>
            </p:extLst>
          </p:nvPr>
        </p:nvGraphicFramePr>
        <p:xfrm>
          <a:off x="806503" y="3201432"/>
          <a:ext cx="74850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4" name="Equation" r:id="rId5" imgW="2921000" imgH="431800" progId="Equation.DSMT4">
                  <p:embed/>
                </p:oleObj>
              </mc:Choice>
              <mc:Fallback>
                <p:oleObj name="Equation" r:id="rId5" imgW="2921000" imgH="431800" progId="Equation.DSMT4">
                  <p:embed/>
                  <p:pic>
                    <p:nvPicPr>
                      <p:cNvPr id="151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03" y="3201432"/>
                        <a:ext cx="748506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819208"/>
              </p:ext>
            </p:extLst>
          </p:nvPr>
        </p:nvGraphicFramePr>
        <p:xfrm>
          <a:off x="830835" y="4676080"/>
          <a:ext cx="81565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5" name="Equation" r:id="rId7" imgW="3238500" imgH="431800" progId="Equation.DSMT4">
                  <p:embed/>
                </p:oleObj>
              </mc:Choice>
              <mc:Fallback>
                <p:oleObj name="Equation" r:id="rId7" imgW="3238500" imgH="431800" progId="Equation.DSMT4">
                  <p:embed/>
                  <p:pic>
                    <p:nvPicPr>
                      <p:cNvPr id="151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35" y="4676080"/>
                        <a:ext cx="8156575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65227" y="1995116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样本标准差</a:t>
            </a:r>
          </a:p>
        </p:txBody>
      </p:sp>
    </p:spTree>
    <p:extLst>
      <p:ext uri="{BB962C8B-B14F-4D97-AF65-F5344CB8AC3E}">
        <p14:creationId xmlns:p14="http://schemas.microsoft.com/office/powerpoint/2010/main" val="3247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常用的统计量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6288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660033"/>
                </a:solidFill>
              </a:rPr>
              <a:t>它们的观察值分别为：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218378"/>
              </p:ext>
            </p:extLst>
          </p:nvPr>
        </p:nvGraphicFramePr>
        <p:xfrm>
          <a:off x="683568" y="1988840"/>
          <a:ext cx="213201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7" name="Equation" r:id="rId3" imgW="787400" imgH="431800" progId="Equation.DSMT4">
                  <p:embed/>
                </p:oleObj>
              </mc:Choice>
              <mc:Fallback>
                <p:oleObj name="Equation" r:id="rId3" imgW="787400" imgH="431800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88840"/>
                        <a:ext cx="213201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409201"/>
              </p:ext>
            </p:extLst>
          </p:nvPr>
        </p:nvGraphicFramePr>
        <p:xfrm>
          <a:off x="2915593" y="1988840"/>
          <a:ext cx="56911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8" name="Equation" r:id="rId5" imgW="2133600" imgH="431800" progId="Equation.DSMT4">
                  <p:embed/>
                </p:oleObj>
              </mc:Choice>
              <mc:Fallback>
                <p:oleObj name="Equation" r:id="rId5" imgW="2133600" imgH="4318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593" y="1988840"/>
                        <a:ext cx="56911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7913"/>
              </p:ext>
            </p:extLst>
          </p:nvPr>
        </p:nvGraphicFramePr>
        <p:xfrm>
          <a:off x="645298" y="3140968"/>
          <a:ext cx="34829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9" name="Equation" r:id="rId7" imgW="1244600" imgH="482600" progId="Equation.DSMT4">
                  <p:embed/>
                </p:oleObj>
              </mc:Choice>
              <mc:Fallback>
                <p:oleObj name="Equation" r:id="rId7" imgW="1244600" imgH="48260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298" y="3140968"/>
                        <a:ext cx="348297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452795"/>
              </p:ext>
            </p:extLst>
          </p:nvPr>
        </p:nvGraphicFramePr>
        <p:xfrm>
          <a:off x="4352798" y="3140968"/>
          <a:ext cx="44132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80" name="Equation" r:id="rId9" imgW="1663700" imgH="431800" progId="Equation.DSMT4">
                  <p:embed/>
                </p:oleObj>
              </mc:Choice>
              <mc:Fallback>
                <p:oleObj name="Equation" r:id="rId9" imgW="1663700" imgH="431800" progId="Equation.DSMT4">
                  <p:embed/>
                  <p:pic>
                    <p:nvPicPr>
                      <p:cNvPr id="152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798" y="3140968"/>
                        <a:ext cx="441325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691509"/>
              </p:ext>
            </p:extLst>
          </p:nvPr>
        </p:nvGraphicFramePr>
        <p:xfrm>
          <a:off x="643629" y="4293096"/>
          <a:ext cx="52736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81" name="Equation" r:id="rId11" imgW="2006600" imgH="431800" progId="Equation.DSMT4">
                  <p:embed/>
                </p:oleObj>
              </mc:Choice>
              <mc:Fallback>
                <p:oleObj name="Equation" r:id="rId11" imgW="2006600" imgH="431800" progId="Equation.DSMT4">
                  <p:embed/>
                  <p:pic>
                    <p:nvPicPr>
                      <p:cNvPr id="152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29" y="4293096"/>
                        <a:ext cx="52736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41248" y="5517232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统计量是样本的函数，它是一个随机变量，统计量的分布称为</a:t>
            </a:r>
            <a:r>
              <a:rPr lang="zh-CN" altLang="en-US" sz="2800" dirty="0">
                <a:solidFill>
                  <a:srgbClr val="FF0066"/>
                </a:solidFill>
              </a:rPr>
              <a:t>抽样分布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1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175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17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248380"/>
              </p:ext>
            </p:extLst>
          </p:nvPr>
        </p:nvGraphicFramePr>
        <p:xfrm>
          <a:off x="2146299" y="2684958"/>
          <a:ext cx="3213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9" name="Equation" r:id="rId3" imgW="1244600" imgH="228600" progId="Equation.DSMT4">
                  <p:embed/>
                </p:oleObj>
              </mc:Choice>
              <mc:Fallback>
                <p:oleObj name="Equation" r:id="rId3" imgW="1244600" imgH="228600" progId="Equation.DSMT4">
                  <p:embed/>
                  <p:pic>
                    <p:nvPicPr>
                      <p:cNvPr id="153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299" y="2684958"/>
                        <a:ext cx="32131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1262" y="3548558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则</a:t>
            </a:r>
            <a:endParaRPr lang="zh-CN" altLang="en-US" sz="24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351218"/>
              </p:ext>
            </p:extLst>
          </p:nvPr>
        </p:nvGraphicFramePr>
        <p:xfrm>
          <a:off x="2146299" y="3332658"/>
          <a:ext cx="32321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0" name="Equation" r:id="rId5" imgW="1409700" imgH="419100" progId="Equation.DSMT4">
                  <p:embed/>
                </p:oleObj>
              </mc:Choice>
              <mc:Fallback>
                <p:oleObj name="Equation" r:id="rId5" imgW="1409700" imgH="419100" progId="Equation.DSMT4">
                  <p:embed/>
                  <p:pic>
                    <p:nvPicPr>
                      <p:cNvPr id="153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299" y="3332658"/>
                        <a:ext cx="32321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11560" y="1844824"/>
            <a:ext cx="8153400" cy="584199"/>
            <a:chOff x="432" y="720"/>
            <a:chExt cx="5136" cy="368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32" y="720"/>
              <a:ext cx="51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2"/>
                  </a:solidFill>
                </a:rPr>
                <a:t>结论</a:t>
              </a:r>
              <a:r>
                <a:rPr lang="en-US" altLang="zh-CN" dirty="0">
                  <a:solidFill>
                    <a:schemeClr val="accent2"/>
                  </a:solidFill>
                </a:rPr>
                <a:t>1</a:t>
              </a:r>
              <a:r>
                <a:rPr lang="zh-CN" altLang="en-US" dirty="0">
                  <a:solidFill>
                    <a:schemeClr val="accent2"/>
                  </a:solidFill>
                </a:rPr>
                <a:t>：</a:t>
              </a:r>
              <a:r>
                <a:rPr lang="zh-CN" altLang="en-US" dirty="0"/>
                <a:t>设　　　　为来自总体    的一个样本，　　　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695162"/>
                </p:ext>
              </p:extLst>
            </p:nvPr>
          </p:nvGraphicFramePr>
          <p:xfrm>
            <a:off x="3953" y="794"/>
            <a:ext cx="24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01" name="Equation" r:id="rId7" imgW="177492" imgH="164814" progId="Equation.3">
                    <p:embed/>
                  </p:oleObj>
                </mc:Choice>
                <mc:Fallback>
                  <p:oleObj name="Equation" r:id="rId7" imgW="177492" imgH="164814" progId="Equation.3">
                    <p:embed/>
                    <p:pic>
                      <p:nvPicPr>
                        <p:cNvPr id="922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3" y="794"/>
                          <a:ext cx="24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80557"/>
              </p:ext>
            </p:extLst>
          </p:nvPr>
        </p:nvGraphicFramePr>
        <p:xfrm>
          <a:off x="5530849" y="2684958"/>
          <a:ext cx="23764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2" name="Equation" r:id="rId9" imgW="977476" imgH="215806" progId="Equation.DSMT4">
                  <p:embed/>
                </p:oleObj>
              </mc:Choice>
              <mc:Fallback>
                <p:oleObj name="Equation" r:id="rId9" imgW="977476" imgH="215806" progId="Equation.DSMT4">
                  <p:embed/>
                  <p:pic>
                    <p:nvPicPr>
                      <p:cNvPr id="153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49" y="2684958"/>
                        <a:ext cx="23764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77722"/>
              </p:ext>
            </p:extLst>
          </p:nvPr>
        </p:nvGraphicFramePr>
        <p:xfrm>
          <a:off x="2665784" y="1892971"/>
          <a:ext cx="1406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3" name="Equation" r:id="rId11" imgW="634725" imgH="228501" progId="Equation.DSMT4">
                  <p:embed/>
                </p:oleObj>
              </mc:Choice>
              <mc:Fallback>
                <p:oleObj name="Equation" r:id="rId11" imgW="634725" imgH="228501" progId="Equation.DSMT4">
                  <p:embed/>
                  <p:pic>
                    <p:nvPicPr>
                      <p:cNvPr id="922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784" y="1892971"/>
                        <a:ext cx="1406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0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正态总体的抽样分布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39750" y="1628800"/>
            <a:ext cx="7345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一</a:t>
            </a:r>
            <a:r>
              <a:rPr lang="en-US" altLang="zh-CN" b="1" dirty="0">
                <a:solidFill>
                  <a:srgbClr val="0000FF"/>
                </a:solidFill>
              </a:rPr>
              <a:t>. </a:t>
            </a:r>
            <a:r>
              <a:rPr lang="zh-CN" altLang="en-US" b="1" dirty="0">
                <a:solidFill>
                  <a:srgbClr val="0000FF"/>
                </a:solidFill>
              </a:rPr>
              <a:t>正态总体样本的线性函数的分布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9750" y="2489225"/>
            <a:ext cx="7908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设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1</a:t>
            </a:r>
            <a:r>
              <a:rPr kumimoji="0" lang="en-US" altLang="zh-CN" b="1"/>
              <a:t>,</a:t>
            </a:r>
            <a:r>
              <a:rPr kumimoji="0" lang="en-US" altLang="zh-CN" b="1">
                <a:latin typeface="Arial" panose="020B0604020202020204" pitchFamily="34" charset="0"/>
              </a:rPr>
              <a:t>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2</a:t>
            </a:r>
            <a:r>
              <a:rPr kumimoji="0" lang="en-US" altLang="zh-CN" b="1"/>
              <a:t>, ... ,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n</a:t>
            </a:r>
            <a:r>
              <a:rPr kumimoji="0" lang="zh-CN" altLang="en-US" b="1"/>
              <a:t>是来自正态总体</a:t>
            </a:r>
            <a:r>
              <a:rPr kumimoji="0" lang="en-US" altLang="zh-CN" b="1"/>
              <a:t>X~N(</a:t>
            </a:r>
            <a:r>
              <a:rPr kumimoji="0" lang="el-GR" altLang="zh-CN" b="1">
                <a:ea typeface="MS Gothic" panose="020B0609070205080204" pitchFamily="49" charset="-128"/>
                <a:cs typeface="Times New Roman" panose="02020603050405020304" pitchFamily="18" charset="0"/>
              </a:rPr>
              <a:t>μ</a:t>
            </a:r>
            <a:r>
              <a:rPr kumimoji="0" lang="en-US" altLang="zh-CN" b="1">
                <a:ea typeface="MS Gothic" panose="020B0609070205080204" pitchFamily="49" charset="-128"/>
                <a:cs typeface="Times New Roman" panose="02020603050405020304" pitchFamily="18" charset="0"/>
              </a:rPr>
              <a:t>,</a:t>
            </a:r>
            <a:r>
              <a:rPr kumimoji="0" lang="el-GR" altLang="zh-CN" b="1">
                <a:ea typeface="MS Gothic" panose="020B0609070205080204" pitchFamily="49" charset="-128"/>
                <a:cs typeface="Times New Roman" panose="02020603050405020304" pitchFamily="18" charset="0"/>
              </a:rPr>
              <a:t>σ</a:t>
            </a:r>
            <a:r>
              <a:rPr kumimoji="0" lang="en-US" altLang="zh-CN" b="1" baseline="30000">
                <a:ea typeface="MS Gothic" panose="020B0609070205080204" pitchFamily="49" charset="-128"/>
                <a:cs typeface="Times New Roman" panose="02020603050405020304" pitchFamily="18" charset="0"/>
              </a:rPr>
              <a:t>2</a:t>
            </a:r>
            <a:r>
              <a:rPr kumimoji="0" lang="en-US" altLang="zh-CN" b="1"/>
              <a:t>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9750" y="3429025"/>
            <a:ext cx="742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的样本，则统计量  </a:t>
            </a:r>
            <a:r>
              <a:rPr lang="en-US" altLang="zh-CN" b="1"/>
              <a:t>U=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 i="1"/>
              <a:t>+a</a:t>
            </a:r>
            <a:r>
              <a:rPr lang="en-US" altLang="zh-CN" b="1" baseline="-25000"/>
              <a:t>2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 i="1"/>
              <a:t>+...+a</a:t>
            </a:r>
            <a:r>
              <a:rPr lang="en-US" altLang="zh-CN" b="1" i="1" baseline="-25000"/>
              <a:t>n</a:t>
            </a:r>
            <a:r>
              <a:rPr lang="en-US" altLang="zh-CN" b="1" i="1"/>
              <a:t>X</a:t>
            </a:r>
            <a:r>
              <a:rPr lang="en-US" altLang="zh-CN" b="1" i="1" baseline="-25000"/>
              <a:t>n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9750" y="4365650"/>
            <a:ext cx="344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也服从正态分布：</a:t>
            </a:r>
            <a:endParaRPr lang="zh-CN" altLang="en-US" b="1" i="1" baseline="-25000"/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74078"/>
              </p:ext>
            </p:extLst>
          </p:nvPr>
        </p:nvGraphicFramePr>
        <p:xfrm>
          <a:off x="2514599" y="5085184"/>
          <a:ext cx="39592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0" name="Equation" r:id="rId3" imgW="1637589" imgH="431613" progId="Equation.DSMT4">
                  <p:embed/>
                </p:oleObj>
              </mc:Choice>
              <mc:Fallback>
                <p:oleObj name="Equation" r:id="rId3" imgW="1637589" imgH="431613" progId="Equation.DSMT4">
                  <p:embed/>
                  <p:pic>
                    <p:nvPicPr>
                      <p:cNvPr id="983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9" y="5085184"/>
                        <a:ext cx="39592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7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正态总体的抽样分布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116013" y="1678954"/>
            <a:ext cx="2224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特别，若取</a:t>
            </a:r>
            <a:endParaRPr lang="zh-CN" altLang="en-US" b="1" i="1" baseline="-25000" dirty="0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229622"/>
              </p:ext>
            </p:extLst>
          </p:nvPr>
        </p:nvGraphicFramePr>
        <p:xfrm>
          <a:off x="3563938" y="1477342"/>
          <a:ext cx="36147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2" name="Equation" r:id="rId3" imgW="1536033" imgH="393529" progId="Equation.DSMT4">
                  <p:embed/>
                </p:oleObj>
              </mc:Choice>
              <mc:Fallback>
                <p:oleObj name="Equation" r:id="rId3" imgW="1536033" imgH="393529" progId="Equation.DSMT4">
                  <p:embed/>
                  <p:pic>
                    <p:nvPicPr>
                      <p:cNvPr id="1065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477342"/>
                        <a:ext cx="36147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227946"/>
              </p:ext>
            </p:extLst>
          </p:nvPr>
        </p:nvGraphicFramePr>
        <p:xfrm>
          <a:off x="1116013" y="4030818"/>
          <a:ext cx="32480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3" name="Equation" r:id="rId5" imgW="1168400" imgH="419100" progId="Equation.DSMT4">
                  <p:embed/>
                </p:oleObj>
              </mc:Choice>
              <mc:Fallback>
                <p:oleObj name="Equation" r:id="rId5" imgW="1168400" imgH="419100" progId="Equation.DSMT4">
                  <p:embed/>
                  <p:pic>
                    <p:nvPicPr>
                      <p:cNvPr id="1065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30818"/>
                        <a:ext cx="32480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894057"/>
              </p:ext>
            </p:extLst>
          </p:nvPr>
        </p:nvGraphicFramePr>
        <p:xfrm>
          <a:off x="1192048" y="2229817"/>
          <a:ext cx="36734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4" name="Equation" r:id="rId7" imgW="1562100" imgH="431800" progId="Equation.DSMT4">
                  <p:embed/>
                </p:oleObj>
              </mc:Choice>
              <mc:Fallback>
                <p:oleObj name="Equation" r:id="rId7" imgW="1562100" imgH="431800" progId="Equation.DSMT4">
                  <p:embed/>
                  <p:pic>
                    <p:nvPicPr>
                      <p:cNvPr id="1065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048" y="2229817"/>
                        <a:ext cx="36734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722275"/>
              </p:ext>
            </p:extLst>
          </p:nvPr>
        </p:nvGraphicFramePr>
        <p:xfrm>
          <a:off x="1190656" y="3068044"/>
          <a:ext cx="448151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5" name="Equation" r:id="rId9" imgW="1854200" imgH="444500" progId="Equation.DSMT4">
                  <p:embed/>
                </p:oleObj>
              </mc:Choice>
              <mc:Fallback>
                <p:oleObj name="Equation" r:id="rId9" imgW="1854200" imgH="444500" progId="Equation.DSMT4">
                  <p:embed/>
                  <p:pic>
                    <p:nvPicPr>
                      <p:cNvPr id="1065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56" y="3068044"/>
                        <a:ext cx="448151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784005" y="4332443"/>
            <a:ext cx="2655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标准化即得：</a:t>
            </a:r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144027"/>
              </p:ext>
            </p:extLst>
          </p:nvPr>
        </p:nvGraphicFramePr>
        <p:xfrm>
          <a:off x="1825656" y="5176993"/>
          <a:ext cx="3211512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6" name="Equation" r:id="rId11" imgW="1155199" imgH="444307" progId="Equation.DSMT4">
                  <p:embed/>
                </p:oleObj>
              </mc:Choice>
              <mc:Fallback>
                <p:oleObj name="Equation" r:id="rId11" imgW="1155199" imgH="444307" progId="Equation.DSMT4">
                  <p:embed/>
                  <p:pic>
                    <p:nvPicPr>
                      <p:cNvPr id="1065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56" y="5176993"/>
                        <a:ext cx="3211512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9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BFFFD"/>
              </a:clrFrom>
              <a:clrTo>
                <a:srgbClr val="FB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2497" y="1928849"/>
            <a:ext cx="6495063" cy="350295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66700" y="5675760"/>
            <a:ext cx="8568953" cy="507206"/>
            <a:chOff x="179511" y="5442075"/>
            <a:chExt cx="8568953" cy="507206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179511" y="5442075"/>
              <a:ext cx="8568953" cy="507206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01168" lvl="1" indent="0" fontAlgn="auto">
                <a:buNone/>
              </a:pPr>
              <a:r>
                <a:rPr kumimoji="0" lang="zh-CN" altLang="en-US" sz="2000" dirty="0" smtClean="0"/>
                <a:t>从</a:t>
              </a:r>
              <a:r>
                <a:rPr kumimoji="0" lang="en-US" altLang="zh-CN" sz="2000" dirty="0" smtClean="0"/>
                <a:t>population</a:t>
              </a:r>
              <a:r>
                <a:rPr kumimoji="0" lang="zh-CN" altLang="en-US" sz="2000" dirty="0" smtClean="0"/>
                <a:t>中得到</a:t>
              </a:r>
              <a:r>
                <a:rPr kumimoji="0" lang="en-US" altLang="zh-CN" sz="2000" dirty="0" smtClean="0"/>
                <a:t>data</a:t>
              </a:r>
              <a:r>
                <a:rPr kumimoji="0" lang="zh-CN" altLang="en-US" sz="2000" dirty="0" smtClean="0"/>
                <a:t>         对</a:t>
              </a:r>
              <a:r>
                <a:rPr kumimoji="0" lang="en-US" altLang="zh-CN" sz="2000" dirty="0" smtClean="0"/>
                <a:t>data</a:t>
              </a:r>
              <a:r>
                <a:rPr kumimoji="0" lang="zh-CN" altLang="en-US" sz="2000" dirty="0" smtClean="0"/>
                <a:t>进行分析</a:t>
              </a:r>
              <a:r>
                <a:rPr kumimoji="0" lang="zh-CN" altLang="en-US" sz="2000" dirty="0"/>
                <a:t> </a:t>
              </a:r>
              <a:r>
                <a:rPr kumimoji="0" lang="zh-CN" altLang="en-US" sz="2000" dirty="0" smtClean="0"/>
                <a:t>       根据</a:t>
              </a:r>
              <a:r>
                <a:rPr kumimoji="0" lang="en-US" altLang="zh-CN" sz="2000" dirty="0" smtClean="0"/>
                <a:t>data</a:t>
              </a:r>
              <a:r>
                <a:rPr kumimoji="0" lang="zh-CN" altLang="en-US" sz="2000" dirty="0" smtClean="0"/>
                <a:t>的结果对</a:t>
              </a:r>
              <a:r>
                <a:rPr kumimoji="0" lang="en-US" altLang="zh-CN" sz="2000" dirty="0" smtClean="0"/>
                <a:t>population</a:t>
              </a:r>
              <a:r>
                <a:rPr kumimoji="0" lang="zh-CN" altLang="en-US" sz="2000" dirty="0" smtClean="0"/>
                <a:t>下结论（</a:t>
              </a:r>
              <a:r>
                <a:rPr kumimoji="0" lang="en-US" altLang="zh-CN" sz="2000" dirty="0" smtClean="0"/>
                <a:t>inference</a:t>
              </a:r>
              <a:r>
                <a:rPr kumimoji="0" lang="zh-CN" altLang="en-US" sz="2000" dirty="0" smtClean="0"/>
                <a:t>）</a:t>
              </a:r>
              <a:endParaRPr kumimoji="0" lang="zh-CN" altLang="en-US" sz="2000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429027" y="5524566"/>
              <a:ext cx="36004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548707" y="5527240"/>
              <a:ext cx="36004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174324" y="1773604"/>
            <a:ext cx="3604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/>
              <a:t>试验</a:t>
            </a:r>
            <a:r>
              <a:rPr lang="zh-CN" altLang="en-US" sz="2400" dirty="0"/>
              <a:t>设计：研究如何有效地收集随机</a:t>
            </a:r>
            <a:r>
              <a:rPr lang="zh-CN" altLang="en-US" sz="2400" dirty="0" smtClean="0"/>
              <a:t>数据</a:t>
            </a:r>
            <a:endParaRPr lang="en-US" altLang="zh-CN" sz="2400" dirty="0"/>
          </a:p>
        </p:txBody>
      </p:sp>
      <p:sp>
        <p:nvSpPr>
          <p:cNvPr id="11" name="Rectangle 10"/>
          <p:cNvSpPr/>
          <p:nvPr/>
        </p:nvSpPr>
        <p:spPr>
          <a:xfrm>
            <a:off x="-216532" y="3212976"/>
            <a:ext cx="2232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统计推断</a:t>
            </a:r>
            <a:r>
              <a:rPr lang="zh-CN" altLang="en-US" sz="2400" dirty="0"/>
              <a:t>：研究如何有效分析已获得的随机数据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6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标准正态分布的</a:t>
            </a:r>
            <a:r>
              <a:rPr lang="zh-CN" altLang="en-US" dirty="0" smtClean="0">
                <a:latin typeface="宋体" panose="02010600030101010101" pitchFamily="2" charset="-122"/>
              </a:rPr>
              <a:t>上</a:t>
            </a:r>
            <a:r>
              <a:rPr lang="zh-CN" altLang="en-US" i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分位点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4346" y="1584369"/>
            <a:ext cx="59763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设</a:t>
            </a:r>
            <a:r>
              <a:rPr lang="zh-CN" altLang="en-US" b="1" dirty="0">
                <a:ea typeface="楷体_GB2312" pitchFamily="49" charset="-122"/>
              </a:rPr>
              <a:t> </a:t>
            </a:r>
            <a:r>
              <a:rPr lang="en-US" altLang="zh-CN" b="1" i="1" dirty="0">
                <a:ea typeface="楷体_GB2312" pitchFamily="49" charset="-122"/>
              </a:rPr>
              <a:t>X</a:t>
            </a:r>
            <a:r>
              <a:rPr lang="en-US" altLang="zh-CN" b="1" dirty="0">
                <a:ea typeface="楷体_GB2312" pitchFamily="49" charset="-122"/>
              </a:rPr>
              <a:t> ~ </a:t>
            </a:r>
            <a:r>
              <a:rPr lang="en-US" altLang="zh-CN" b="1" i="1" dirty="0">
                <a:ea typeface="楷体_GB2312" pitchFamily="49" charset="-122"/>
              </a:rPr>
              <a:t>N </a:t>
            </a:r>
            <a:r>
              <a:rPr lang="en-US" altLang="zh-CN" b="1" dirty="0">
                <a:ea typeface="楷体_GB2312" pitchFamily="49" charset="-122"/>
              </a:rPr>
              <a:t>(0,1) , 0 &lt; </a:t>
            </a:r>
            <a:r>
              <a:rPr lang="en-US" altLang="zh-CN" b="1" i="1" dirty="0"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&lt; 1,  </a:t>
            </a:r>
            <a:r>
              <a:rPr lang="zh-CN" altLang="en-US" b="1" dirty="0">
                <a:sym typeface="Symbol" panose="05050102010706020507" pitchFamily="18" charset="2"/>
              </a:rPr>
              <a:t>称满足</a:t>
            </a:r>
            <a:endParaRPr lang="zh-CN" altLang="en-US" b="1" i="1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968590"/>
              </p:ext>
            </p:extLst>
          </p:nvPr>
        </p:nvGraphicFramePr>
        <p:xfrm>
          <a:off x="2035047" y="2222698"/>
          <a:ext cx="26654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6" name="公式" r:id="rId3" imgW="952407" imgH="218970" progId="Equation.3">
                  <p:embed/>
                </p:oleObj>
              </mc:Choice>
              <mc:Fallback>
                <p:oleObj name="公式" r:id="rId3" imgW="952407" imgH="218970" progId="Equation.3">
                  <p:embed/>
                  <p:pic>
                    <p:nvPicPr>
                      <p:cNvPr id="156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047" y="2222698"/>
                        <a:ext cx="26654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8035" y="2715642"/>
            <a:ext cx="51026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的点</a:t>
            </a:r>
            <a:r>
              <a:rPr lang="zh-CN" altLang="en-US" b="1" dirty="0">
                <a:ea typeface="楷体_GB2312" pitchFamily="49" charset="-122"/>
              </a:rPr>
              <a:t> </a:t>
            </a:r>
            <a:r>
              <a:rPr lang="en-US" altLang="zh-CN" b="1" i="1" dirty="0"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b="1" i="1" baseline="-25000" dirty="0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b="1" i="1" baseline="-25000" dirty="0">
                <a:solidFill>
                  <a:srgbClr val="FF99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i="1" dirty="0"/>
              <a:t>X 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上</a:t>
            </a:r>
            <a:r>
              <a:rPr lang="zh-CN" altLang="en-US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分位点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08104" y="3983299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常用</a:t>
            </a:r>
            <a:r>
              <a:rPr lang="zh-CN" altLang="en-US" b="1" dirty="0" smtClean="0">
                <a:latin typeface="宋体" panose="02010600030101010101" pitchFamily="2" charset="-122"/>
              </a:rPr>
              <a:t>数据：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013461"/>
              </p:ext>
            </p:extLst>
          </p:nvPr>
        </p:nvGraphicFramePr>
        <p:xfrm>
          <a:off x="6140811" y="5108565"/>
          <a:ext cx="20208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7" name="Equation" r:id="rId5" imgW="752583" imgH="218970" progId="Equation.DSMT4">
                  <p:embed/>
                </p:oleObj>
              </mc:Choice>
              <mc:Fallback>
                <p:oleObj name="Equation" r:id="rId5" imgW="752583" imgH="218970" progId="Equation.DSMT4">
                  <p:embed/>
                  <p:pic>
                    <p:nvPicPr>
                      <p:cNvPr id="156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811" y="5108565"/>
                        <a:ext cx="202088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098685"/>
              </p:ext>
            </p:extLst>
          </p:nvPr>
        </p:nvGraphicFramePr>
        <p:xfrm>
          <a:off x="6139224" y="4532302"/>
          <a:ext cx="19478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8" name="Equation" r:id="rId7" imgW="723959" imgH="218970" progId="Equation.DSMT4">
                  <p:embed/>
                </p:oleObj>
              </mc:Choice>
              <mc:Fallback>
                <p:oleObj name="Equation" r:id="rId7" imgW="723959" imgH="218970" progId="Equation.DSMT4">
                  <p:embed/>
                  <p:pic>
                    <p:nvPicPr>
                      <p:cNvPr id="156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224" y="4532302"/>
                        <a:ext cx="19478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350541" y="3440950"/>
            <a:ext cx="3557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注意：</a:t>
            </a:r>
            <a:r>
              <a:rPr lang="en-US" altLang="zh-CN" b="1" dirty="0">
                <a:ea typeface="楷体_GB2312" pitchFamily="49" charset="-122"/>
              </a:rPr>
              <a:t>Φ(</a:t>
            </a:r>
            <a:r>
              <a:rPr lang="en-US" altLang="zh-CN" b="1" i="1" dirty="0">
                <a:ea typeface="楷体_GB2312" pitchFamily="49" charset="-122"/>
              </a:rPr>
              <a:t>u</a:t>
            </a:r>
            <a:r>
              <a:rPr lang="en-US" altLang="zh-CN" b="1" baseline="-25000" dirty="0">
                <a:solidFill>
                  <a:srgbClr val="2A2622"/>
                </a:solidFill>
                <a:ea typeface="楷体_GB2312" pitchFamily="49" charset="-122"/>
              </a:rPr>
              <a:t>α</a:t>
            </a:r>
            <a:r>
              <a:rPr lang="en-US" altLang="zh-CN" b="1" dirty="0">
                <a:ea typeface="楷体_GB2312" pitchFamily="49" charset="-122"/>
              </a:rPr>
              <a:t>)=1-α</a:t>
            </a:r>
          </a:p>
        </p:txBody>
      </p:sp>
      <p:graphicFrame>
        <p:nvGraphicFramePr>
          <p:cNvPr id="2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307034"/>
              </p:ext>
            </p:extLst>
          </p:nvPr>
        </p:nvGraphicFramePr>
        <p:xfrm>
          <a:off x="6174182" y="5702120"/>
          <a:ext cx="1717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9" name="Equation" r:id="rId9" imgW="638089" imgH="218970" progId="Equation.DSMT4">
                  <p:embed/>
                </p:oleObj>
              </mc:Choice>
              <mc:Fallback>
                <p:oleObj name="Equation" r:id="rId9" imgW="638089" imgH="218970" progId="Equation.DSMT4">
                  <p:embed/>
                  <p:pic>
                    <p:nvPicPr>
                      <p:cNvPr id="1567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182" y="5702120"/>
                        <a:ext cx="17176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592" y="3491265"/>
            <a:ext cx="4104456" cy="30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2" grpId="0" autoUpdateAnimBg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正态总体的</a:t>
            </a:r>
            <a:r>
              <a:rPr lang="zh-CN" altLang="en-US" dirty="0" smtClean="0"/>
              <a:t>抽样分布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21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31147"/>
              </p:ext>
            </p:extLst>
          </p:nvPr>
        </p:nvGraphicFramePr>
        <p:xfrm>
          <a:off x="618115" y="1628800"/>
          <a:ext cx="21955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0" name="Equation" r:id="rId3" imgW="762034" imgH="218970" progId="Equation.DSMT4">
                  <p:embed/>
                </p:oleObj>
              </mc:Choice>
              <mc:Fallback>
                <p:oleObj name="Equation" r:id="rId3" imgW="762034" imgH="218970" progId="Equation.DSMT4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15" y="1628800"/>
                        <a:ext cx="21955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985789" y="5589613"/>
            <a:ext cx="3070225" cy="663575"/>
            <a:chOff x="1008" y="3117"/>
            <a:chExt cx="1934" cy="418"/>
          </a:xfrm>
        </p:grpSpPr>
        <p:graphicFrame>
          <p:nvGraphicFramePr>
            <p:cNvPr id="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3450402"/>
                </p:ext>
              </p:extLst>
            </p:nvPr>
          </p:nvGraphicFramePr>
          <p:xfrm>
            <a:off x="1637" y="3117"/>
            <a:ext cx="1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1" name="Equation" r:id="rId5" imgW="762034" imgH="218970" progId="Equation.DSMT4">
                    <p:embed/>
                  </p:oleObj>
                </mc:Choice>
                <mc:Fallback>
                  <p:oleObj name="Equation" r:id="rId5" imgW="762034" imgH="218970" progId="Equation.DSMT4">
                    <p:embed/>
                    <p:pic>
                      <p:nvPicPr>
                        <p:cNvPr id="1331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3117"/>
                          <a:ext cx="130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1008" y="3170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宋体" panose="02010600030101010101" pitchFamily="2" charset="-122"/>
                </a:rPr>
                <a:t>记为</a:t>
              </a: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841327" y="2270150"/>
            <a:ext cx="8305800" cy="1311275"/>
            <a:chOff x="249" y="1253"/>
            <a:chExt cx="5232" cy="826"/>
          </a:xfrm>
        </p:grpSpPr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49" y="1253"/>
              <a:ext cx="523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</a:rPr>
                <a:t>定义</a:t>
              </a:r>
              <a:r>
                <a:rPr lang="en-US" altLang="zh-CN" b="1" dirty="0">
                  <a:solidFill>
                    <a:srgbClr val="0000FF"/>
                  </a:solidFill>
                </a:rPr>
                <a:t>:</a:t>
              </a:r>
              <a:r>
                <a:rPr lang="en-US" altLang="zh-CN" b="1" dirty="0"/>
                <a:t>   </a:t>
              </a:r>
              <a:r>
                <a:rPr lang="zh-CN" altLang="en-US" b="1" dirty="0"/>
                <a:t>设                     相互独立</a:t>
              </a:r>
              <a:r>
                <a:rPr lang="en-US" altLang="zh-CN" b="1" dirty="0"/>
                <a:t>,  </a:t>
              </a:r>
              <a:r>
                <a:rPr lang="zh-CN" altLang="en-US" b="1" dirty="0"/>
                <a:t>都服从正态</a:t>
              </a:r>
            </a:p>
            <a:p>
              <a:pPr algn="just">
                <a:spcBef>
                  <a:spcPct val="50000"/>
                </a:spcBef>
              </a:pPr>
              <a:r>
                <a:rPr lang="zh-CN" altLang="en-US" b="1" dirty="0"/>
                <a:t>分布</a:t>
              </a:r>
              <a:r>
                <a:rPr lang="en-US" altLang="zh-CN" b="1" i="1" dirty="0"/>
                <a:t>N </a:t>
              </a:r>
              <a:r>
                <a:rPr lang="en-US" altLang="zh-CN" b="1" dirty="0"/>
                <a:t>(0,1) , </a:t>
              </a:r>
              <a:r>
                <a:rPr lang="zh-CN" altLang="en-US" b="1" dirty="0"/>
                <a:t>则称随机变量：                                                                       </a:t>
              </a:r>
            </a:p>
          </p:txBody>
        </p:sp>
        <p:graphicFrame>
          <p:nvGraphicFramePr>
            <p:cNvPr id="11" name="Object 22"/>
            <p:cNvGraphicFramePr>
              <a:graphicFrameLocks noChangeAspect="1"/>
            </p:cNvGraphicFramePr>
            <p:nvPr/>
          </p:nvGraphicFramePr>
          <p:xfrm>
            <a:off x="1347" y="1278"/>
            <a:ext cx="137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2" name="Equation" r:id="rId7" imgW="857355" imgH="218970" progId="Equation.DSMT4">
                    <p:embed/>
                  </p:oleObj>
                </mc:Choice>
                <mc:Fallback>
                  <p:oleObj name="Equation" r:id="rId7" imgW="857355" imgH="218970" progId="Equation.DSMT4">
                    <p:embed/>
                    <p:pic>
                      <p:nvPicPr>
                        <p:cNvPr id="1331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1278"/>
                          <a:ext cx="1379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955965"/>
              </p:ext>
            </p:extLst>
          </p:nvPr>
        </p:nvGraphicFramePr>
        <p:xfrm>
          <a:off x="2497089" y="3783037"/>
          <a:ext cx="46751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3" name="Equation" r:id="rId9" imgW="1657464" imgH="228690" progId="Equation.DSMT4">
                  <p:embed/>
                </p:oleObj>
              </mc:Choice>
              <mc:Fallback>
                <p:oleObj name="Equation" r:id="rId9" imgW="1657464" imgH="228690" progId="Equation.DSMT4">
                  <p:embed/>
                  <p:pic>
                    <p:nvPicPr>
                      <p:cNvPr id="102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089" y="3783037"/>
                        <a:ext cx="46751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985789" y="4646637"/>
            <a:ext cx="7035800" cy="652463"/>
            <a:chOff x="340" y="3566"/>
            <a:chExt cx="4432" cy="411"/>
          </a:xfrm>
        </p:grpSpPr>
        <p:graphicFrame>
          <p:nvGraphicFramePr>
            <p:cNvPr id="14" name="Object 24"/>
            <p:cNvGraphicFramePr>
              <a:graphicFrameLocks noChangeAspect="1"/>
            </p:cNvGraphicFramePr>
            <p:nvPr/>
          </p:nvGraphicFramePr>
          <p:xfrm>
            <a:off x="3787" y="3566"/>
            <a:ext cx="34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4" name="Equation" r:id="rId11" imgW="190373" imgH="218970" progId="Equation.DSMT4">
                    <p:embed/>
                  </p:oleObj>
                </mc:Choice>
                <mc:Fallback>
                  <p:oleObj name="Equation" r:id="rId11" imgW="190373" imgH="218970" progId="Equation.DSMT4">
                    <p:embed/>
                    <p:pic>
                      <p:nvPicPr>
                        <p:cNvPr id="1331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566"/>
                          <a:ext cx="34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340" y="3612"/>
              <a:ext cx="4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所服从的分布为</a:t>
              </a:r>
              <a:r>
                <a:rPr lang="zh-CN" altLang="en-US" b="1" dirty="0">
                  <a:solidFill>
                    <a:srgbClr val="0000FF"/>
                  </a:solidFill>
                </a:rPr>
                <a:t>自由度为</a:t>
              </a:r>
              <a:r>
                <a:rPr lang="zh-CN" altLang="en-US" b="1" i="1" dirty="0">
                  <a:solidFill>
                    <a:srgbClr val="0000FF"/>
                  </a:solidFill>
                </a:rPr>
                <a:t> </a:t>
              </a:r>
              <a:r>
                <a:rPr lang="en-US" altLang="zh-CN" b="1" i="1" dirty="0">
                  <a:solidFill>
                    <a:srgbClr val="0000FF"/>
                  </a:solidFill>
                </a:rPr>
                <a:t>n</a:t>
              </a:r>
              <a:r>
                <a:rPr lang="en-US" altLang="zh-CN" b="1" dirty="0">
                  <a:solidFill>
                    <a:srgbClr val="0000FF"/>
                  </a:solidFill>
                </a:rPr>
                <a:t> </a:t>
              </a:r>
              <a:r>
                <a:rPr lang="zh-CN" altLang="en-US" b="1" dirty="0">
                  <a:solidFill>
                    <a:srgbClr val="0000FF"/>
                  </a:solidFill>
                </a:rPr>
                <a:t>的      分布</a:t>
              </a:r>
              <a:r>
                <a:rPr lang="en-US" altLang="zh-CN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4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正态总体的抽样分布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663069"/>
              </p:ext>
            </p:extLst>
          </p:nvPr>
        </p:nvGraphicFramePr>
        <p:xfrm>
          <a:off x="107504" y="1625352"/>
          <a:ext cx="4572322" cy="52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8" name="Equation" r:id="rId3" imgW="4105315" imgH="457110" progId="Equation.DSMT4">
                  <p:embed/>
                </p:oleObj>
              </mc:Choice>
              <mc:Fallback>
                <p:oleObj name="Equation" r:id="rId3" imgW="4105315" imgH="457110" progId="Equation.DSMT4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625352"/>
                        <a:ext cx="4572322" cy="52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855862"/>
              </p:ext>
            </p:extLst>
          </p:nvPr>
        </p:nvGraphicFramePr>
        <p:xfrm>
          <a:off x="3663709" y="1625352"/>
          <a:ext cx="5203430" cy="200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" name="Equation" r:id="rId5" imgW="2235200" imgH="889000" progId="Equation.DSMT4">
                  <p:embed/>
                </p:oleObj>
              </mc:Choice>
              <mc:Fallback>
                <p:oleObj name="Equation" r:id="rId5" imgW="2235200" imgH="889000" progId="Equation.DSMT4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709" y="1625352"/>
                        <a:ext cx="5203430" cy="2001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756214"/>
              </p:ext>
            </p:extLst>
          </p:nvPr>
        </p:nvGraphicFramePr>
        <p:xfrm>
          <a:off x="0" y="3483007"/>
          <a:ext cx="505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0" name="Equation" r:id="rId7" imgW="4934047" imgH="457110" progId="Equation.DSMT4">
                  <p:embed/>
                </p:oleObj>
              </mc:Choice>
              <mc:Fallback>
                <p:oleObj name="Equation" r:id="rId7" imgW="4934047" imgH="457110" progId="Equation.DSMT4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83007"/>
                        <a:ext cx="505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09" y="3932928"/>
            <a:ext cx="5486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0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23</a:t>
            </a:fld>
            <a:endParaRPr lang="en-US" altLang="zh-CN"/>
          </a:p>
        </p:txBody>
      </p: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1621581" y="3877594"/>
            <a:ext cx="3663950" cy="685800"/>
            <a:chOff x="1383" y="1752"/>
            <a:chExt cx="2308" cy="432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83" y="1842"/>
              <a:ext cx="2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</a:rPr>
                <a:t>（       分布的可加性）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1688" y="1752"/>
            <a:ext cx="3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39" name="Equation" r:id="rId3" imgW="190373" imgH="218970" progId="Equation.DSMT4">
                    <p:embed/>
                  </p:oleObj>
                </mc:Choice>
                <mc:Fallback>
                  <p:oleObj name="Equation" r:id="rId3" imgW="190373" imgH="218970" progId="Equation.DSMT4">
                    <p:embed/>
                    <p:pic>
                      <p:nvPicPr>
                        <p:cNvPr id="1536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1752"/>
                          <a:ext cx="3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658961"/>
              </p:ext>
            </p:extLst>
          </p:nvPr>
        </p:nvGraphicFramePr>
        <p:xfrm>
          <a:off x="1739833" y="3170624"/>
          <a:ext cx="4547369" cy="58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0" name="Equation" r:id="rId5" imgW="3600353" imgH="457110" progId="Equation.DSMT4">
                  <p:embed/>
                </p:oleObj>
              </mc:Choice>
              <mc:Fallback>
                <p:oleObj name="Equation" r:id="rId5" imgW="3600353" imgH="457110" progId="Equation.DSMT4">
                  <p:embed/>
                  <p:pic>
                    <p:nvPicPr>
                      <p:cNvPr id="655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833" y="3170624"/>
                        <a:ext cx="4547369" cy="583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72725"/>
              </p:ext>
            </p:extLst>
          </p:nvPr>
        </p:nvGraphicFramePr>
        <p:xfrm>
          <a:off x="1621581" y="2009449"/>
          <a:ext cx="43275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1" name="Equation" r:id="rId7" imgW="1657464" imgH="228690" progId="Equation.DSMT4">
                  <p:embed/>
                </p:oleObj>
              </mc:Choice>
              <mc:Fallback>
                <p:oleObj name="Equation" r:id="rId7" imgW="1657464" imgH="228690" progId="Equation.DSMT4">
                  <p:embed/>
                  <p:pic>
                    <p:nvPicPr>
                      <p:cNvPr id="655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581" y="2009449"/>
                        <a:ext cx="43275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21306" y="2009449"/>
            <a:ext cx="80831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．设                                            </a:t>
            </a:r>
            <a:r>
              <a:rPr lang="zh-CN" altLang="en-US" b="1" dirty="0" smtClean="0">
                <a:solidFill>
                  <a:srgbClr val="000000"/>
                </a:solidFill>
              </a:rPr>
              <a:t>且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相互独立，</a:t>
            </a:r>
          </a:p>
        </p:txBody>
      </p:sp>
      <p:pic>
        <p:nvPicPr>
          <p:cNvPr id="18" name="Ink 20"/>
          <p:cNvPicPr>
            <a:picLocks noRot="1" noChangeAspect="1" noEditPoints="1" noChangeArrowheads="1" noChangeShapeType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463" y="2647206"/>
            <a:ext cx="157162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l-GR" altLang="zh-CN" dirty="0">
                <a:latin typeface="华文仿宋" panose="02010600040101010101" pitchFamily="2" charset="-122"/>
              </a:rPr>
              <a:t>χ</a:t>
            </a:r>
            <a:r>
              <a:rPr lang="en-US" altLang="zh-CN" baseline="30000" dirty="0">
                <a:latin typeface="华文仿宋" panose="02010600040101010101" pitchFamily="2" charset="-122"/>
              </a:rPr>
              <a:t>2</a:t>
            </a:r>
            <a:r>
              <a:rPr lang="zh-CN" altLang="en-US" dirty="0" smtClean="0"/>
              <a:t>分布的性质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7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24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29995"/>
              </p:ext>
            </p:extLst>
          </p:nvPr>
        </p:nvGraphicFramePr>
        <p:xfrm>
          <a:off x="395163" y="1628403"/>
          <a:ext cx="85693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0" name="Equation" r:id="rId3" imgW="3632040" imgH="482400" progId="Equation.DSMT4">
                  <p:embed/>
                </p:oleObj>
              </mc:Choice>
              <mc:Fallback>
                <p:oleObj name="Equation" r:id="rId3" imgW="3632040" imgH="482400" progId="Equation.DSMT4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63" y="1628403"/>
                        <a:ext cx="85693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0"/>
          <p:cNvSpPr txBox="1">
            <a:spLocks noChangeArrowheads="1"/>
          </p:cNvSpPr>
          <p:nvPr/>
        </p:nvSpPr>
        <p:spPr bwMode="auto">
          <a:xfrm>
            <a:off x="369172" y="2867604"/>
            <a:ext cx="720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-252536" y="2988751"/>
                <a:ext cx="73030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0,20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3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(0,100)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2988751"/>
                <a:ext cx="730302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-108520" y="3481194"/>
                <a:ext cx="6756978" cy="1017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3481194"/>
                <a:ext cx="6756978" cy="1017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36337"/>
              </p:ext>
            </p:extLst>
          </p:nvPr>
        </p:nvGraphicFramePr>
        <p:xfrm>
          <a:off x="1281961" y="4229615"/>
          <a:ext cx="601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1" name="Equation" r:id="rId7" imgW="2705040" imgH="228600" progId="Equation.DSMT4">
                  <p:embed/>
                </p:oleObj>
              </mc:Choice>
              <mc:Fallback>
                <p:oleObj name="Equation" r:id="rId7" imgW="2705040" imgH="228600" progId="Equation.DSMT4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961" y="4229615"/>
                        <a:ext cx="60150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02558" y="4742377"/>
                <a:ext cx="6773842" cy="1203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~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8" y="4742377"/>
                <a:ext cx="6773842" cy="1203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342012"/>
              </p:ext>
            </p:extLst>
          </p:nvPr>
        </p:nvGraphicFramePr>
        <p:xfrm>
          <a:off x="1763688" y="5585741"/>
          <a:ext cx="43291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2" name="Equation" r:id="rId10" imgW="1993680" imgH="393480" progId="Equation.DSMT4">
                  <p:embed/>
                </p:oleObj>
              </mc:Choice>
              <mc:Fallback>
                <p:oleObj name="Equation" r:id="rId10" imgW="1993680" imgH="393480" progId="Equation.DSMT4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585741"/>
                        <a:ext cx="43291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0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25</a:t>
            </a:fld>
            <a:endParaRPr lang="en-US" altLang="zh-CN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969586"/>
              </p:ext>
            </p:extLst>
          </p:nvPr>
        </p:nvGraphicFramePr>
        <p:xfrm>
          <a:off x="982340" y="2359810"/>
          <a:ext cx="67691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5" name="Equation" r:id="rId3" imgW="2428949" imgH="228690" progId="Equation.DSMT4">
                  <p:embed/>
                </p:oleObj>
              </mc:Choice>
              <mc:Fallback>
                <p:oleObj name="Equation" r:id="rId3" imgW="2428949" imgH="228690" progId="Equation.DSMT4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340" y="2359810"/>
                        <a:ext cx="67691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392183"/>
              </p:ext>
            </p:extLst>
          </p:nvPr>
        </p:nvGraphicFramePr>
        <p:xfrm>
          <a:off x="971550" y="3106869"/>
          <a:ext cx="6985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6" name="Equation" r:id="rId5" imgW="5696081" imgH="476280" progId="Equation.DSMT4">
                  <p:embed/>
                </p:oleObj>
              </mc:Choice>
              <mc:Fallback>
                <p:oleObj name="Equation" r:id="rId5" imgW="5696081" imgH="476280" progId="Equation.DSMT4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06869"/>
                        <a:ext cx="6985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97500"/>
              </p:ext>
            </p:extLst>
          </p:nvPr>
        </p:nvGraphicFramePr>
        <p:xfrm>
          <a:off x="1255390" y="3806596"/>
          <a:ext cx="62230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7" name="Equation" r:id="rId7" imgW="2552400" imgH="482400" progId="Equation.DSMT4">
                  <p:embed/>
                </p:oleObj>
              </mc:Choice>
              <mc:Fallback>
                <p:oleObj name="Equation" r:id="rId7" imgW="2552400" imgH="482400" progId="Equation.DSMT4">
                  <p:embed/>
                  <p:pic>
                    <p:nvPicPr>
                      <p:cNvPr id="665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390" y="3806596"/>
                        <a:ext cx="6223000" cy="1176337"/>
                      </a:xfrm>
                      <a:prstGeom prst="rect">
                        <a:avLst/>
                      </a:prstGeom>
                      <a:solidFill>
                        <a:srgbClr val="FFD47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565135" y="1657699"/>
            <a:ext cx="6400800" cy="579438"/>
            <a:chOff x="385" y="391"/>
            <a:chExt cx="4032" cy="365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385" y="391"/>
              <a:ext cx="40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dirty="0"/>
                <a:t>2.  </a:t>
              </a:r>
              <a:r>
                <a:rPr kumimoji="0" lang="zh-CN" altLang="en-US" sz="2800" b="1" dirty="0"/>
                <a:t>若</a:t>
              </a:r>
              <a:r>
                <a:rPr kumimoji="0" lang="en-US" altLang="zh-CN" sz="2800" b="1" i="1" dirty="0"/>
                <a:t>X</a:t>
              </a:r>
              <a:r>
                <a:rPr kumimoji="0" lang="en-US" altLang="zh-CN" sz="2800" b="1" dirty="0"/>
                <a:t>~           ,  </a:t>
              </a:r>
              <a:r>
                <a:rPr kumimoji="0" lang="zh-CN" altLang="en-US" sz="2800" b="1" dirty="0"/>
                <a:t>则</a:t>
              </a:r>
              <a:r>
                <a:rPr lang="en-US" altLang="zh-CN" b="1" i="1" dirty="0"/>
                <a:t>E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X</a:t>
              </a:r>
              <a:r>
                <a:rPr lang="en-US" altLang="zh-CN" b="1" dirty="0"/>
                <a:t>)=</a:t>
              </a:r>
              <a:r>
                <a:rPr lang="en-US" altLang="zh-CN" b="1" i="1" dirty="0"/>
                <a:t>n</a:t>
              </a:r>
              <a:r>
                <a:rPr lang="en-US" altLang="zh-CN" b="1" dirty="0"/>
                <a:t>,  </a:t>
              </a:r>
              <a:r>
                <a:rPr lang="en-US" altLang="zh-CN" b="1" i="1" dirty="0"/>
                <a:t>D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X</a:t>
              </a:r>
              <a:r>
                <a:rPr lang="en-US" altLang="zh-CN" b="1" dirty="0"/>
                <a:t>)=2</a:t>
              </a:r>
              <a:r>
                <a:rPr lang="en-US" altLang="zh-CN" b="1" i="1" dirty="0"/>
                <a:t>n.</a:t>
              </a:r>
              <a:endParaRPr kumimoji="0" lang="en-US" altLang="zh-CN" sz="2800" b="1" dirty="0"/>
            </a:p>
          </p:txBody>
        </p:sp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1202" y="391"/>
            <a:ext cx="62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48" name="Equation" r:id="rId9" imgW="406224" imgH="228501" progId="Equation.DSMT4">
                    <p:embed/>
                  </p:oleObj>
                </mc:Choice>
                <mc:Fallback>
                  <p:oleObj name="Equation" r:id="rId9" imgW="406224" imgH="228501" progId="Equation.DSMT4">
                    <p:embed/>
                    <p:pic>
                      <p:nvPicPr>
                        <p:cNvPr id="1741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91"/>
                          <a:ext cx="62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0757" y="5301208"/>
            <a:ext cx="3640504" cy="91402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9317" y="5277589"/>
            <a:ext cx="3861115" cy="936504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l-GR" altLang="zh-CN" dirty="0">
                <a:latin typeface="华文仿宋" panose="02010600040101010101" pitchFamily="2" charset="-122"/>
              </a:rPr>
              <a:t>χ</a:t>
            </a:r>
            <a:r>
              <a:rPr lang="en-US" altLang="zh-CN" baseline="30000" dirty="0">
                <a:latin typeface="华文仿宋" panose="02010600040101010101" pitchFamily="2" charset="-122"/>
              </a:rPr>
              <a:t>2</a:t>
            </a:r>
            <a:r>
              <a:rPr lang="zh-CN" altLang="en-US" dirty="0" smtClean="0"/>
              <a:t>分布的性质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2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26</a:t>
            </a:fld>
            <a:endParaRPr lang="en-US" altLang="zh-CN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653051"/>
              </p:ext>
            </p:extLst>
          </p:nvPr>
        </p:nvGraphicFramePr>
        <p:xfrm>
          <a:off x="5574491" y="4226964"/>
          <a:ext cx="2971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47" name="Equation" r:id="rId3" imgW="2971800" imgH="1511300" progId="Equation.3">
                  <p:embed/>
                </p:oleObj>
              </mc:Choice>
              <mc:Fallback>
                <p:oleObj name="Equation" r:id="rId3" imgW="2971800" imgH="1511300" progId="Equation.3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491" y="4226964"/>
                        <a:ext cx="2971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4" y="3717627"/>
            <a:ext cx="47180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44290"/>
              </p:ext>
            </p:extLst>
          </p:nvPr>
        </p:nvGraphicFramePr>
        <p:xfrm>
          <a:off x="1774501" y="2219845"/>
          <a:ext cx="26717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48" name="Equation" r:id="rId6" imgW="1015920" imgH="241200" progId="Equation.DSMT4">
                  <p:embed/>
                </p:oleObj>
              </mc:Choice>
              <mc:Fallback>
                <p:oleObj name="Equation" r:id="rId6" imgW="1015920" imgH="241200" progId="Equation.DSMT4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01" y="2219845"/>
                        <a:ext cx="26717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21491" y="1618799"/>
            <a:ext cx="6438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对于给定的</a:t>
            </a:r>
            <a:r>
              <a:rPr lang="el-GR" altLang="zh-CN" b="1" i="1" dirty="0"/>
              <a:t>α</a:t>
            </a:r>
            <a:r>
              <a:rPr lang="en-US" altLang="zh-CN" b="1" dirty="0"/>
              <a:t>,  0&lt;</a:t>
            </a:r>
            <a:r>
              <a:rPr lang="el-GR" altLang="zh-CN" b="1" i="1" dirty="0"/>
              <a:t>α</a:t>
            </a:r>
            <a:r>
              <a:rPr lang="en-US" altLang="zh-CN" b="1" dirty="0">
                <a:ea typeface="MS Gothic" panose="020B0609070205080204" pitchFamily="49" charset="-128"/>
                <a:cs typeface="Times New Roman" panose="02020603050405020304" pitchFamily="18" charset="0"/>
              </a:rPr>
              <a:t>&lt;1, </a:t>
            </a:r>
            <a:r>
              <a:rPr lang="zh-CN" altLang="en-US" b="1" dirty="0">
                <a:cs typeface="Times New Roman" panose="02020603050405020304" pitchFamily="18" charset="0"/>
              </a:rPr>
              <a:t>称满足条件</a:t>
            </a:r>
            <a:endParaRPr lang="zh-CN" altLang="el-GR" b="1" dirty="0"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12648" y="2854845"/>
            <a:ext cx="738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的点     为           的</a:t>
            </a:r>
            <a:r>
              <a:rPr lang="zh-CN" altLang="en-US" b="1" dirty="0">
                <a:solidFill>
                  <a:srgbClr val="FF0000"/>
                </a:solidFill>
              </a:rPr>
              <a:t>上     分位点，</a:t>
            </a:r>
            <a:r>
              <a:rPr lang="zh-CN" altLang="en-US" b="1" dirty="0"/>
              <a:t>记为：</a:t>
            </a:r>
            <a:endParaRPr lang="en-US" altLang="zh-CN" b="1" dirty="0"/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76714"/>
              </p:ext>
            </p:extLst>
          </p:nvPr>
        </p:nvGraphicFramePr>
        <p:xfrm>
          <a:off x="1549273" y="2854845"/>
          <a:ext cx="5016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49" name="Equation" r:id="rId8" imgW="190440" imgH="228600" progId="Equation.DSMT4">
                  <p:embed/>
                </p:oleObj>
              </mc:Choice>
              <mc:Fallback>
                <p:oleObj name="Equation" r:id="rId8" imgW="190440" imgH="228600" progId="Equation.DSMT4">
                  <p:embed/>
                  <p:pic>
                    <p:nvPicPr>
                      <p:cNvPr id="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273" y="2854845"/>
                        <a:ext cx="5016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93752"/>
              </p:ext>
            </p:extLst>
          </p:nvPr>
        </p:nvGraphicFramePr>
        <p:xfrm>
          <a:off x="2412873" y="2783407"/>
          <a:ext cx="10699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0" name="Equation" r:id="rId10" imgW="406080" imgH="228600" progId="Equation.DSMT4">
                  <p:embed/>
                </p:oleObj>
              </mc:Choice>
              <mc:Fallback>
                <p:oleObj name="Equation" r:id="rId10" imgW="406080" imgH="228600" progId="Equation.DSMT4">
                  <p:embed/>
                  <p:pic>
                    <p:nvPicPr>
                      <p:cNvPr id="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873" y="2783407"/>
                        <a:ext cx="106997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600854"/>
              </p:ext>
            </p:extLst>
          </p:nvPr>
        </p:nvGraphicFramePr>
        <p:xfrm>
          <a:off x="4428998" y="2999307"/>
          <a:ext cx="431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1" name="Equation" r:id="rId12" imgW="152280" imgH="139680" progId="Equation.DSMT4">
                  <p:embed/>
                </p:oleObj>
              </mc:Choice>
              <mc:Fallback>
                <p:oleObj name="Equation" r:id="rId12" imgW="152280" imgH="139680" progId="Equation.DSMT4">
                  <p:embed/>
                  <p:pic>
                    <p:nvPicPr>
                      <p:cNvPr id="1844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998" y="2999307"/>
                        <a:ext cx="431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641371"/>
              </p:ext>
            </p:extLst>
          </p:nvPr>
        </p:nvGraphicFramePr>
        <p:xfrm>
          <a:off x="7429373" y="2783407"/>
          <a:ext cx="11033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2" name="Equation" r:id="rId14" imgW="419040" imgH="241200" progId="Equation.DSMT4">
                  <p:embed/>
                </p:oleObj>
              </mc:Choice>
              <mc:Fallback>
                <p:oleObj name="Equation" r:id="rId14" imgW="419040" imgH="241200" progId="Equation.DSMT4">
                  <p:embed/>
                  <p:pic>
                    <p:nvPicPr>
                      <p:cNvPr id="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373" y="2783407"/>
                        <a:ext cx="11033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l-GR" altLang="zh-CN" dirty="0">
                <a:latin typeface="华文仿宋" panose="02010600040101010101" pitchFamily="2" charset="-122"/>
              </a:rPr>
              <a:t>χ</a:t>
            </a:r>
            <a:r>
              <a:rPr lang="en-US" altLang="zh-CN" baseline="30000" dirty="0">
                <a:latin typeface="华文仿宋" panose="02010600040101010101" pitchFamily="2" charset="-122"/>
              </a:rPr>
              <a:t>2</a:t>
            </a:r>
            <a:r>
              <a:rPr lang="zh-CN" altLang="en-US" dirty="0" smtClean="0"/>
              <a:t>分布的</a:t>
            </a:r>
            <a:r>
              <a:rPr lang="zh-CN" altLang="en-US" dirty="0">
                <a:latin typeface="宋体" panose="02010600030101010101" pitchFamily="2" charset="-122"/>
              </a:rPr>
              <a:t>上</a:t>
            </a:r>
            <a:r>
              <a:rPr lang="zh-CN" altLang="en-US" i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分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位点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5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806412"/>
              </p:ext>
            </p:extLst>
          </p:nvPr>
        </p:nvGraphicFramePr>
        <p:xfrm>
          <a:off x="807417" y="1638176"/>
          <a:ext cx="643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1" name="Equation" r:id="rId3" imgW="6438900" imgH="469900" progId="Equation.3">
                  <p:embed/>
                </p:oleObj>
              </mc:Choice>
              <mc:Fallback>
                <p:oleObj name="Equation" r:id="rId3" imgW="6438900" imgH="469900" progId="Equation.3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17" y="1638176"/>
                        <a:ext cx="643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13620"/>
              </p:ext>
            </p:extLst>
          </p:nvPr>
        </p:nvGraphicFramePr>
        <p:xfrm>
          <a:off x="2123728" y="2108076"/>
          <a:ext cx="2664296" cy="53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2" name="Equation" r:id="rId5" imgW="1206500" imgH="241300" progId="Equation.DSMT4">
                  <p:embed/>
                </p:oleObj>
              </mc:Choice>
              <mc:Fallback>
                <p:oleObj name="Equation" r:id="rId5" imgW="1206500" imgH="241300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108076"/>
                        <a:ext cx="2664296" cy="533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932689"/>
              </p:ext>
            </p:extLst>
          </p:nvPr>
        </p:nvGraphicFramePr>
        <p:xfrm>
          <a:off x="829514" y="2641685"/>
          <a:ext cx="4536504" cy="429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3" name="Equation" r:id="rId7" imgW="5092700" imgH="482600" progId="Equation.DSMT4">
                  <p:embed/>
                </p:oleObj>
              </mc:Choice>
              <mc:Fallback>
                <p:oleObj name="Equation" r:id="rId7" imgW="5092700" imgH="482600" progId="Equation.DSMT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514" y="2641685"/>
                        <a:ext cx="4536504" cy="429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1"/>
          <p:cNvPicPr>
            <a:picLocks noGrp="1" noChangeAspect="1" noChangeArrowheads="1"/>
          </p:cNvPicPr>
          <p:nvPr>
            <p:ph idx="429496729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3122419"/>
            <a:ext cx="3888432" cy="2828792"/>
          </a:xfrm>
          <a:noFill/>
        </p:spPr>
      </p:pic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31824"/>
              </p:ext>
            </p:extLst>
          </p:nvPr>
        </p:nvGraphicFramePr>
        <p:xfrm>
          <a:off x="904875" y="3306440"/>
          <a:ext cx="120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4" name="Equation" r:id="rId10" imgW="1206500" imgH="482600" progId="Equation.3">
                  <p:embed/>
                </p:oleObj>
              </mc:Choice>
              <mc:Fallback>
                <p:oleObj name="Equation" r:id="rId10" imgW="1206500" imgH="482600" progId="Equation.3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306440"/>
                        <a:ext cx="1206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904875" y="3919538"/>
          <a:ext cx="137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5" name="Equation" r:id="rId12" imgW="1371600" imgH="482600" progId="Equation.3">
                  <p:embed/>
                </p:oleObj>
              </mc:Choice>
              <mc:Fallback>
                <p:oleObj name="Equation" r:id="rId12" imgW="1371600" imgH="482600" progId="Equation.3">
                  <p:embed/>
                  <p:pic>
                    <p:nvPicPr>
                      <p:cNvPr id="68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919538"/>
                        <a:ext cx="1371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966788" y="4652963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6" name="Equation" r:id="rId14" imgW="1167893" imgH="482391" progId="Equation.3">
                  <p:embed/>
                </p:oleObj>
              </mc:Choice>
              <mc:Fallback>
                <p:oleObj name="Equation" r:id="rId14" imgW="1167893" imgH="482391" progId="Equation.3">
                  <p:embed/>
                  <p:pic>
                    <p:nvPicPr>
                      <p:cNvPr id="68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652963"/>
                        <a:ext cx="116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04483"/>
              </p:ext>
            </p:extLst>
          </p:nvPr>
        </p:nvGraphicFramePr>
        <p:xfrm>
          <a:off x="2185988" y="3408040"/>
          <a:ext cx="1371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7" name="Equation" r:id="rId16" imgW="1371600" imgH="368300" progId="Equation.3">
                  <p:embed/>
                </p:oleObj>
              </mc:Choice>
              <mc:Fallback>
                <p:oleObj name="Equation" r:id="rId16" imgW="1371600" imgH="368300" progId="Equation.3">
                  <p:embed/>
                  <p:pic>
                    <p:nvPicPr>
                      <p:cNvPr id="68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408040"/>
                        <a:ext cx="1371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2290763" y="3995738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8" name="Equation" r:id="rId18" imgW="1219200" imgH="368300" progId="Equation.3">
                  <p:embed/>
                </p:oleObj>
              </mc:Choice>
              <mc:Fallback>
                <p:oleObj name="Equation" r:id="rId18" imgW="1219200" imgH="368300" progId="Equation.3">
                  <p:embed/>
                  <p:pic>
                    <p:nvPicPr>
                      <p:cNvPr id="686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3995738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200275" y="4757738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9" name="Equation" r:id="rId20" imgW="1383699" imgH="317362" progId="Equation.3">
                  <p:embed/>
                </p:oleObj>
              </mc:Choice>
              <mc:Fallback>
                <p:oleObj name="Equation" r:id="rId20" imgW="1383699" imgH="317362" progId="Equation.3">
                  <p:embed/>
                  <p:pic>
                    <p:nvPicPr>
                      <p:cNvPr id="68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757738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81550"/>
              </p:ext>
            </p:extLst>
          </p:nvPr>
        </p:nvGraphicFramePr>
        <p:xfrm>
          <a:off x="904875" y="5861050"/>
          <a:ext cx="54832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10" name="Equation" r:id="rId22" imgW="2234880" imgH="393480" progId="Equation.DSMT4">
                  <p:embed/>
                </p:oleObj>
              </mc:Choice>
              <mc:Fallback>
                <p:oleObj name="Equation" r:id="rId22" imgW="2234880" imgH="393480" progId="Equation.DSMT4">
                  <p:embed/>
                  <p:pic>
                    <p:nvPicPr>
                      <p:cNvPr id="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861050"/>
                        <a:ext cx="54832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4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正态总体的</a:t>
            </a:r>
            <a:r>
              <a:rPr lang="zh-CN" altLang="en-US" dirty="0" smtClean="0"/>
              <a:t>抽样分布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28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715263"/>
              </p:ext>
            </p:extLst>
          </p:nvPr>
        </p:nvGraphicFramePr>
        <p:xfrm>
          <a:off x="765746" y="2130106"/>
          <a:ext cx="8480394" cy="1820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4" name="Equation" r:id="rId3" imgW="3175000" imgH="901700" progId="Equation.DSMT4">
                  <p:embed/>
                </p:oleObj>
              </mc:Choice>
              <mc:Fallback>
                <p:oleObj name="Equation" r:id="rId3" imgW="3175000" imgH="901700" progId="Equation.DSMT4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746" y="2130106"/>
                        <a:ext cx="8480394" cy="1820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897924"/>
              </p:ext>
            </p:extLst>
          </p:nvPr>
        </p:nvGraphicFramePr>
        <p:xfrm>
          <a:off x="1544589" y="4636980"/>
          <a:ext cx="6345286" cy="1874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5" name="Equation" r:id="rId5" imgW="2882900" imgH="850900" progId="Equation.DSMT4">
                  <p:embed/>
                </p:oleObj>
              </mc:Choice>
              <mc:Fallback>
                <p:oleObj name="Equation" r:id="rId5" imgW="2882900" imgH="850900" progId="Equation.DSMT4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589" y="4636980"/>
                        <a:ext cx="6345286" cy="1874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11247"/>
              </p:ext>
            </p:extLst>
          </p:nvPr>
        </p:nvGraphicFramePr>
        <p:xfrm>
          <a:off x="768068" y="4059935"/>
          <a:ext cx="5039472" cy="50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6" name="Equation" r:id="rId7" imgW="1993035" imgH="215806" progId="Equation.DSMT4">
                  <p:embed/>
                </p:oleObj>
              </mc:Choice>
              <mc:Fallback>
                <p:oleObj name="Equation" r:id="rId7" imgW="1993035" imgH="215806" progId="Equation.DSMT4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68" y="4059935"/>
                        <a:ext cx="5039472" cy="503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12648" y="1527337"/>
            <a:ext cx="2303463" cy="647700"/>
            <a:chOff x="527" y="464"/>
            <a:chExt cx="997" cy="317"/>
          </a:xfrm>
        </p:grpSpPr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748" y="474"/>
            <a:ext cx="77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7" name="公式" r:id="rId9" imgW="1085804" imgH="419040" progId="Equation.3">
                    <p:embed/>
                  </p:oleObj>
                </mc:Choice>
                <mc:Fallback>
                  <p:oleObj name="公式" r:id="rId9" imgW="1085804" imgH="419040" progId="Equation.3">
                    <p:embed/>
                    <p:pic>
                      <p:nvPicPr>
                        <p:cNvPr id="2048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474"/>
                          <a:ext cx="776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27" y="464"/>
              <a:ext cx="28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3600" b="1">
                  <a:solidFill>
                    <a:srgbClr val="0000FF"/>
                  </a:solidFill>
                </a:rPr>
                <a:t>三</a:t>
              </a:r>
              <a:r>
                <a:rPr kumimoji="0" lang="en-US" altLang="zh-CN" sz="3600" b="1">
                  <a:solidFill>
                    <a:srgbClr val="0000FF"/>
                  </a:solidFill>
                </a:rPr>
                <a:t>.  </a:t>
              </a:r>
            </a:p>
          </p:txBody>
        </p:sp>
      </p:grpSp>
      <p:pic>
        <p:nvPicPr>
          <p:cNvPr id="11" name="Ink 17"/>
          <p:cNvPicPr>
            <a:picLocks noRot="1" noChangeAspect="1" noEditPoints="1" noChangeArrowheads="1" noChangeShapeType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6418263"/>
            <a:ext cx="50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7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29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2677"/>
              </p:ext>
            </p:extLst>
          </p:nvPr>
        </p:nvGraphicFramePr>
        <p:xfrm>
          <a:off x="0" y="4819452"/>
          <a:ext cx="44180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0" name="Equation" r:id="rId3" imgW="1841400" imgH="215640" progId="Equation.DSMT4">
                  <p:embed/>
                </p:oleObj>
              </mc:Choice>
              <mc:Fallback>
                <p:oleObj name="Equation" r:id="rId3" imgW="1841400" imgH="215640" progId="Equation.DSMT4">
                  <p:embed/>
                  <p:pic>
                    <p:nvPicPr>
                      <p:cNvPr id="70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19452"/>
                        <a:ext cx="44180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5064"/>
            <a:ext cx="4392613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268441"/>
              </p:ext>
            </p:extLst>
          </p:nvPr>
        </p:nvGraphicFramePr>
        <p:xfrm>
          <a:off x="1727869" y="2848223"/>
          <a:ext cx="48244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1" name="Equation" r:id="rId6" imgW="1704990" imgH="419040" progId="Equation.DSMT4">
                  <p:embed/>
                </p:oleObj>
              </mc:Choice>
              <mc:Fallback>
                <p:oleObj name="Equation" r:id="rId6" imgW="1704990" imgH="419040" progId="Equation.DSMT4">
                  <p:embed/>
                  <p:pic>
                    <p:nvPicPr>
                      <p:cNvPr id="706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869" y="2848223"/>
                        <a:ext cx="48244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474906" y="1607015"/>
            <a:ext cx="8640763" cy="1220788"/>
            <a:chOff x="158" y="754"/>
            <a:chExt cx="5443" cy="769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8" y="754"/>
              <a:ext cx="5443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300" b="1" dirty="0"/>
                <a:t>  t</a:t>
              </a:r>
              <a:r>
                <a:rPr lang="zh-CN" altLang="en-US" sz="3300" b="1" dirty="0"/>
                <a:t>分布的密度函数关于</a:t>
              </a:r>
              <a:r>
                <a:rPr lang="en-US" altLang="zh-CN" sz="3300" b="1" dirty="0"/>
                <a:t>t=0</a:t>
              </a:r>
              <a:r>
                <a:rPr lang="zh-CN" altLang="en-US" sz="3300" b="1" dirty="0"/>
                <a:t>对称，当</a:t>
              </a:r>
              <a:r>
                <a:rPr lang="en-US" altLang="zh-CN" sz="3300" b="1" dirty="0"/>
                <a:t>n</a:t>
              </a:r>
              <a:r>
                <a:rPr lang="zh-CN" altLang="en-US" sz="3300" b="1" dirty="0"/>
                <a:t>充分大</a:t>
              </a:r>
            </a:p>
            <a:p>
              <a:pPr eaLnBrk="1" hangingPunct="1"/>
              <a:endParaRPr lang="zh-CN" altLang="en-US" sz="800" b="1" dirty="0"/>
            </a:p>
            <a:p>
              <a:pPr eaLnBrk="1" hangingPunct="1"/>
              <a:r>
                <a:rPr lang="zh-CN" altLang="en-US" sz="3300" b="1" dirty="0"/>
                <a:t>时，密度函数</a:t>
              </a:r>
              <a:r>
                <a:rPr lang="en-US" altLang="zh-CN" sz="3300" b="1" i="1" dirty="0"/>
                <a:t>p</a:t>
              </a:r>
              <a:r>
                <a:rPr lang="en-US" altLang="zh-CN" sz="3300" b="1" dirty="0"/>
                <a:t>(</a:t>
              </a:r>
              <a:r>
                <a:rPr lang="en-US" altLang="zh-CN" sz="3300" b="1" i="1" dirty="0"/>
                <a:t>t</a:t>
              </a:r>
              <a:r>
                <a:rPr lang="en-US" altLang="zh-CN" sz="3300" b="1" dirty="0"/>
                <a:t>)</a:t>
              </a:r>
              <a:r>
                <a:rPr lang="zh-CN" altLang="en-US" sz="3300" b="1" dirty="0"/>
                <a:t>近似于</a:t>
              </a:r>
              <a:r>
                <a:rPr lang="en-US" altLang="zh-CN" sz="3300" b="1" dirty="0"/>
                <a:t>N(0,1)</a:t>
              </a:r>
              <a:r>
                <a:rPr lang="zh-CN" altLang="en-US" sz="3300" b="1" dirty="0"/>
                <a:t>的密度</a:t>
              </a:r>
              <a:r>
                <a:rPr lang="el-GR" altLang="zh-CN" sz="3300" dirty="0">
                  <a:ea typeface="GungsuhChe" panose="02030609000101010101" pitchFamily="49" charset="-127"/>
                </a:rPr>
                <a:t>φ</a:t>
              </a:r>
              <a:r>
                <a:rPr lang="en-US" altLang="zh-CN" sz="3300" b="1" dirty="0"/>
                <a:t>(</a:t>
              </a:r>
              <a:r>
                <a:rPr lang="en-US" altLang="zh-CN" sz="3300" b="1" i="1" dirty="0"/>
                <a:t>t</a:t>
              </a:r>
              <a:r>
                <a:rPr lang="en-US" altLang="zh-CN" sz="3300" b="1" dirty="0"/>
                <a:t>).</a:t>
              </a:r>
              <a:endParaRPr lang="el-GR" altLang="zh-CN" sz="3300" b="1" dirty="0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4540" y="1088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-</a:t>
              </a:r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>
                <a:latin typeface="华文仿宋" panose="02010600040101010101" pitchFamily="2" charset="-122"/>
              </a:rPr>
              <a:t>t</a:t>
            </a:r>
            <a:r>
              <a:rPr lang="zh-CN" altLang="en-US" dirty="0" smtClean="0"/>
              <a:t>分布的性质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25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关于试验设计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81196"/>
            <a:ext cx="7809524" cy="20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9" y="4221088"/>
            <a:ext cx="7857143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30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201030"/>
              </p:ext>
            </p:extLst>
          </p:nvPr>
        </p:nvGraphicFramePr>
        <p:xfrm>
          <a:off x="2268017" y="2205062"/>
          <a:ext cx="29067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2" name="Equation" r:id="rId3" imgW="1104900" imgH="241300" progId="Equation.DSMT4">
                  <p:embed/>
                </p:oleObj>
              </mc:Choice>
              <mc:Fallback>
                <p:oleObj name="Equation" r:id="rId3" imgW="1104900" imgH="241300" progId="Equation.DSMT4">
                  <p:embed/>
                  <p:pic>
                    <p:nvPicPr>
                      <p:cNvPr id="1013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017" y="2205062"/>
                        <a:ext cx="29067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9592" y="1628800"/>
            <a:ext cx="6438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对于给定的</a:t>
            </a:r>
            <a:r>
              <a:rPr lang="el-GR" altLang="zh-CN" b="1" i="1" dirty="0"/>
              <a:t>α</a:t>
            </a:r>
            <a:r>
              <a:rPr lang="en-US" altLang="zh-CN" b="1" dirty="0"/>
              <a:t>,  0&lt;</a:t>
            </a:r>
            <a:r>
              <a:rPr lang="el-GR" altLang="zh-CN" b="1" i="1" dirty="0"/>
              <a:t>α</a:t>
            </a:r>
            <a:r>
              <a:rPr lang="en-US" altLang="zh-CN" b="1" dirty="0">
                <a:ea typeface="MS Gothic" panose="020B0609070205080204" pitchFamily="49" charset="-128"/>
                <a:cs typeface="Times New Roman" panose="02020603050405020304" pitchFamily="18" charset="0"/>
              </a:rPr>
              <a:t>&lt;1, </a:t>
            </a:r>
            <a:r>
              <a:rPr lang="zh-CN" altLang="en-US" b="1" dirty="0">
                <a:cs typeface="Times New Roman" panose="02020603050405020304" pitchFamily="18" charset="0"/>
              </a:rPr>
              <a:t>称满足条件</a:t>
            </a:r>
            <a:endParaRPr lang="zh-CN" altLang="el-GR" b="1" dirty="0"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971030" y="2925787"/>
            <a:ext cx="6489700" cy="579438"/>
            <a:chOff x="521" y="1723"/>
            <a:chExt cx="4088" cy="365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1065" y="1730"/>
            <a:ext cx="63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33" name="Equation" r:id="rId5" imgW="457200" imgH="241300" progId="Equation.DSMT4">
                    <p:embed/>
                  </p:oleObj>
                </mc:Choice>
                <mc:Fallback>
                  <p:oleObj name="Equation" r:id="rId5" imgW="457200" imgH="241300" progId="Equation.DSMT4">
                    <p:embed/>
                    <p:pic>
                      <p:nvPicPr>
                        <p:cNvPr id="2253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1730"/>
                          <a:ext cx="63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21" y="1723"/>
              <a:ext cx="4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的点          为                                   点</a:t>
              </a:r>
              <a:r>
                <a:rPr lang="en-US" altLang="zh-CN" dirty="0"/>
                <a:t>.</a:t>
              </a: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2043" y="1728"/>
            <a:ext cx="219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34" name="Equation" r:id="rId7" imgW="1459866" imgH="215806" progId="Equation.DSMT4">
                    <p:embed/>
                  </p:oleObj>
                </mc:Choice>
                <mc:Fallback>
                  <p:oleObj name="Equation" r:id="rId7" imgW="1459866" imgH="215806" progId="Equation.DSMT4">
                    <p:embed/>
                    <p:pic>
                      <p:nvPicPr>
                        <p:cNvPr id="2253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1728"/>
                          <a:ext cx="219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17" y="3789387"/>
            <a:ext cx="41751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>
                <a:latin typeface="华文仿宋" panose="02010600040101010101" pitchFamily="2" charset="-122"/>
              </a:rPr>
              <a:t>t</a:t>
            </a:r>
            <a:r>
              <a:rPr lang="zh-CN" altLang="en-US" dirty="0" smtClean="0"/>
              <a:t>分布的</a:t>
            </a:r>
            <a:r>
              <a:rPr lang="zh-CN" altLang="en-US" dirty="0">
                <a:latin typeface="宋体" panose="02010600030101010101" pitchFamily="2" charset="-122"/>
              </a:rPr>
              <a:t>上</a:t>
            </a:r>
            <a:r>
              <a:rPr lang="zh-CN" altLang="en-US" i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dirty="0" smtClean="0"/>
              <a:t>分</a:t>
            </a:r>
            <a:r>
              <a:rPr lang="zh-CN" altLang="en-US" dirty="0"/>
              <a:t>位点</a:t>
            </a:r>
          </a:p>
        </p:txBody>
      </p:sp>
    </p:spTree>
    <p:extLst>
      <p:ext uri="{BB962C8B-B14F-4D97-AF65-F5344CB8AC3E}">
        <p14:creationId xmlns:p14="http://schemas.microsoft.com/office/powerpoint/2010/main" val="187841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31</a:t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90909"/>
              </p:ext>
            </p:extLst>
          </p:nvPr>
        </p:nvGraphicFramePr>
        <p:xfrm>
          <a:off x="431296" y="1854099"/>
          <a:ext cx="44386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3" name="Equation" r:id="rId3" imgW="1765080" imgH="457200" progId="Equation.DSMT4">
                  <p:embed/>
                </p:oleObj>
              </mc:Choice>
              <mc:Fallback>
                <p:oleObj name="Equation" r:id="rId3" imgW="1765080" imgH="457200" progId="Equation.DSMT4">
                  <p:embed/>
                  <p:pic>
                    <p:nvPicPr>
                      <p:cNvPr id="727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96" y="1854099"/>
                        <a:ext cx="44386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82507"/>
              </p:ext>
            </p:extLst>
          </p:nvPr>
        </p:nvGraphicFramePr>
        <p:xfrm>
          <a:off x="370720" y="3561415"/>
          <a:ext cx="4711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4" name="公式" r:id="rId5" imgW="4705329" imgH="971460" progId="Equation.3">
                  <p:embed/>
                </p:oleObj>
              </mc:Choice>
              <mc:Fallback>
                <p:oleObj name="公式" r:id="rId5" imgW="4705329" imgH="971460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20" y="3561415"/>
                        <a:ext cx="4711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98490"/>
              </p:ext>
            </p:extLst>
          </p:nvPr>
        </p:nvGraphicFramePr>
        <p:xfrm>
          <a:off x="402696" y="5229200"/>
          <a:ext cx="667740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5" name="Equation" r:id="rId7" imgW="3143187" imgH="447660" progId="Equation.DSMT4">
                  <p:embed/>
                </p:oleObj>
              </mc:Choice>
              <mc:Fallback>
                <p:oleObj name="Equation" r:id="rId7" imgW="3143187" imgH="447660" progId="Equation.DSMT4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96" y="5229200"/>
                        <a:ext cx="6677401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0575"/>
            <a:ext cx="34290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>
                <a:latin typeface="华文仿宋" panose="02010600040101010101" pitchFamily="2" charset="-122"/>
              </a:rPr>
              <a:t>t</a:t>
            </a:r>
            <a:r>
              <a:rPr lang="zh-CN" altLang="en-US" dirty="0" smtClean="0"/>
              <a:t>分布的</a:t>
            </a:r>
            <a:r>
              <a:rPr lang="zh-CN" altLang="en-US" dirty="0">
                <a:latin typeface="宋体" panose="02010600030101010101" pitchFamily="2" charset="-122"/>
              </a:rPr>
              <a:t>上</a:t>
            </a:r>
            <a:r>
              <a:rPr lang="zh-CN" altLang="en-US" i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dirty="0" smtClean="0"/>
              <a:t>分</a:t>
            </a:r>
            <a:r>
              <a:rPr lang="zh-CN" altLang="en-US" dirty="0"/>
              <a:t>位点</a:t>
            </a:r>
          </a:p>
        </p:txBody>
      </p:sp>
    </p:spTree>
    <p:extLst>
      <p:ext uri="{BB962C8B-B14F-4D97-AF65-F5344CB8AC3E}">
        <p14:creationId xmlns:p14="http://schemas.microsoft.com/office/powerpoint/2010/main" val="12166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</a:t>
            </a:r>
            <a:r>
              <a:rPr lang="zh-CN" altLang="en-US" dirty="0" smtClean="0"/>
              <a:t>总体的抽样分布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32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616046"/>
              </p:ext>
            </p:extLst>
          </p:nvPr>
        </p:nvGraphicFramePr>
        <p:xfrm>
          <a:off x="971600" y="2689351"/>
          <a:ext cx="8001000" cy="185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6" name="Equation" r:id="rId3" imgW="7988300" imgH="2070100" progId="Equation.3">
                  <p:embed/>
                </p:oleObj>
              </mc:Choice>
              <mc:Fallback>
                <p:oleObj name="Equation" r:id="rId3" imgW="7988300" imgH="2070100" progId="Equation.3">
                  <p:embed/>
                  <p:pic>
                    <p:nvPicPr>
                      <p:cNvPr id="73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689351"/>
                        <a:ext cx="8001000" cy="185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693611" y="1596591"/>
            <a:ext cx="1870075" cy="579438"/>
            <a:chOff x="432" y="546"/>
            <a:chExt cx="1178" cy="365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884" y="572"/>
            <a:ext cx="72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7" name="Equation" r:id="rId5" imgW="990482" imgH="409590" progId="Equation.DSMT4">
                    <p:embed/>
                  </p:oleObj>
                </mc:Choice>
                <mc:Fallback>
                  <p:oleObj name="Equation" r:id="rId5" imgW="990482" imgH="409590" progId="Equation.DSMT4">
                    <p:embed/>
                    <p:pic>
                      <p:nvPicPr>
                        <p:cNvPr id="2458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572"/>
                          <a:ext cx="72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32" y="546"/>
              <a:ext cx="6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solidFill>
                    <a:srgbClr val="0000FF"/>
                  </a:solidFill>
                </a:rPr>
                <a:t>四</a:t>
              </a:r>
              <a:r>
                <a:rPr kumimoji="0" lang="en-US" altLang="zh-CN" b="1" dirty="0">
                  <a:solidFill>
                    <a:srgbClr val="0000FF"/>
                  </a:solidFill>
                </a:rPr>
                <a:t>.   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9046" y="2594695"/>
            <a:ext cx="11445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FF"/>
                </a:solidFill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7993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33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81446"/>
              </p:ext>
            </p:extLst>
          </p:nvPr>
        </p:nvGraphicFramePr>
        <p:xfrm>
          <a:off x="2051720" y="2176760"/>
          <a:ext cx="4229222" cy="189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7" name="Equation" r:id="rId3" imgW="3086100" imgH="1384300" progId="Equation.DSMT4">
                  <p:embed/>
                </p:oleObj>
              </mc:Choice>
              <mc:Fallback>
                <p:oleObj name="Equation" r:id="rId3" imgW="3086100" imgH="1384300" progId="Equation.DSMT4">
                  <p:embed/>
                  <p:pic>
                    <p:nvPicPr>
                      <p:cNvPr id="7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176760"/>
                        <a:ext cx="4229222" cy="1895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51889"/>
              </p:ext>
            </p:extLst>
          </p:nvPr>
        </p:nvGraphicFramePr>
        <p:xfrm>
          <a:off x="430263" y="1653044"/>
          <a:ext cx="4861818" cy="431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8" name="Equation" r:id="rId5" imgW="4610100" imgH="444500" progId="Equation.DSMT4">
                  <p:embed/>
                </p:oleObj>
              </mc:Choice>
              <mc:Fallback>
                <p:oleObj name="Equation" r:id="rId5" imgW="4610100" imgH="444500" progId="Equation.DSMT4">
                  <p:embed/>
                  <p:pic>
                    <p:nvPicPr>
                      <p:cNvPr id="256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63" y="1653044"/>
                        <a:ext cx="4861818" cy="431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86766"/>
            <a:ext cx="48958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/>
              <a:t>正态总体的抽样分布</a:t>
            </a:r>
            <a:r>
              <a:rPr lang="en-US" altLang="zh-CN" dirty="0"/>
              <a:t>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34</a:t>
            </a:fld>
            <a:endParaRPr lang="en-US" altLang="zh-CN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712572"/>
              </p:ext>
            </p:extLst>
          </p:nvPr>
        </p:nvGraphicFramePr>
        <p:xfrm>
          <a:off x="807218" y="1701006"/>
          <a:ext cx="57610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2" name="公式" r:id="rId3" imgW="5410116" imgH="400140" progId="Equation.3">
                  <p:embed/>
                </p:oleObj>
              </mc:Choice>
              <mc:Fallback>
                <p:oleObj name="公式" r:id="rId3" imgW="5410116" imgH="400140" progId="Equation.3">
                  <p:embed/>
                  <p:pic>
                    <p:nvPicPr>
                      <p:cNvPr id="768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18" y="1701006"/>
                        <a:ext cx="57610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726232"/>
              </p:ext>
            </p:extLst>
          </p:nvPr>
        </p:nvGraphicFramePr>
        <p:xfrm>
          <a:off x="2102618" y="2277268"/>
          <a:ext cx="35274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3" name="Equation" r:id="rId5" imgW="1438197" imgH="247590" progId="Equation.DSMT4">
                  <p:embed/>
                </p:oleObj>
              </mc:Choice>
              <mc:Fallback>
                <p:oleObj name="Equation" r:id="rId5" imgW="1438197" imgH="247590" progId="Equation.DSMT4">
                  <p:embed/>
                  <p:pic>
                    <p:nvPicPr>
                      <p:cNvPr id="768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618" y="2277268"/>
                        <a:ext cx="35274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191649"/>
              </p:ext>
            </p:extLst>
          </p:nvPr>
        </p:nvGraphicFramePr>
        <p:xfrm>
          <a:off x="835024" y="2959100"/>
          <a:ext cx="7931023" cy="54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4" name="Equation" r:id="rId7" imgW="3390840" imgH="228600" progId="Equation.DSMT4">
                  <p:embed/>
                </p:oleObj>
              </mc:Choice>
              <mc:Fallback>
                <p:oleObj name="Equation" r:id="rId7" imgW="3390840" imgH="228600" progId="Equation.DSMT4">
                  <p:embed/>
                  <p:pic>
                    <p:nvPicPr>
                      <p:cNvPr id="768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4" y="2959100"/>
                        <a:ext cx="7931023" cy="54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91318" y="3788568"/>
            <a:ext cx="3600450" cy="1944688"/>
            <a:chOff x="4272" y="2856"/>
            <a:chExt cx="1488" cy="1051"/>
          </a:xfrm>
        </p:grpSpPr>
        <p:sp>
          <p:nvSpPr>
            <p:cNvPr id="9" name="Freeform 24"/>
            <p:cNvSpPr>
              <a:spLocks/>
            </p:cNvSpPr>
            <p:nvPr/>
          </p:nvSpPr>
          <p:spPr bwMode="auto">
            <a:xfrm>
              <a:off x="4366" y="2936"/>
              <a:ext cx="1282" cy="719"/>
            </a:xfrm>
            <a:custGeom>
              <a:avLst/>
              <a:gdLst>
                <a:gd name="T0" fmla="*/ 0 w 1282"/>
                <a:gd name="T1" fmla="*/ 719 h 719"/>
                <a:gd name="T2" fmla="*/ 117 w 1282"/>
                <a:gd name="T3" fmla="*/ 444 h 719"/>
                <a:gd name="T4" fmla="*/ 239 w 1282"/>
                <a:gd name="T5" fmla="*/ 94 h 719"/>
                <a:gd name="T6" fmla="*/ 410 w 1282"/>
                <a:gd name="T7" fmla="*/ 45 h 719"/>
                <a:gd name="T8" fmla="*/ 638 w 1282"/>
                <a:gd name="T9" fmla="*/ 362 h 719"/>
                <a:gd name="T10" fmla="*/ 817 w 1282"/>
                <a:gd name="T11" fmla="*/ 525 h 719"/>
                <a:gd name="T12" fmla="*/ 947 w 1282"/>
                <a:gd name="T13" fmla="*/ 590 h 719"/>
                <a:gd name="T14" fmla="*/ 1256 w 1282"/>
                <a:gd name="T15" fmla="*/ 663 h 719"/>
                <a:gd name="T16" fmla="*/ 1102 w 1282"/>
                <a:gd name="T17" fmla="*/ 631 h 7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82"/>
                <a:gd name="T28" fmla="*/ 0 h 719"/>
                <a:gd name="T29" fmla="*/ 1282 w 1282"/>
                <a:gd name="T30" fmla="*/ 719 h 7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82" h="719">
                  <a:moveTo>
                    <a:pt x="0" y="719"/>
                  </a:moveTo>
                  <a:cubicBezTo>
                    <a:pt x="19" y="673"/>
                    <a:pt x="77" y="548"/>
                    <a:pt x="117" y="444"/>
                  </a:cubicBezTo>
                  <a:cubicBezTo>
                    <a:pt x="157" y="340"/>
                    <a:pt x="190" y="160"/>
                    <a:pt x="239" y="94"/>
                  </a:cubicBezTo>
                  <a:cubicBezTo>
                    <a:pt x="288" y="28"/>
                    <a:pt x="344" y="0"/>
                    <a:pt x="410" y="45"/>
                  </a:cubicBezTo>
                  <a:cubicBezTo>
                    <a:pt x="476" y="90"/>
                    <a:pt x="570" y="282"/>
                    <a:pt x="638" y="362"/>
                  </a:cubicBezTo>
                  <a:cubicBezTo>
                    <a:pt x="706" y="442"/>
                    <a:pt x="766" y="487"/>
                    <a:pt x="817" y="525"/>
                  </a:cubicBezTo>
                  <a:cubicBezTo>
                    <a:pt x="868" y="563"/>
                    <a:pt x="874" y="567"/>
                    <a:pt x="947" y="590"/>
                  </a:cubicBezTo>
                  <a:cubicBezTo>
                    <a:pt x="1020" y="613"/>
                    <a:pt x="1230" y="656"/>
                    <a:pt x="1256" y="663"/>
                  </a:cubicBezTo>
                  <a:cubicBezTo>
                    <a:pt x="1282" y="670"/>
                    <a:pt x="1134" y="638"/>
                    <a:pt x="1102" y="63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4272" y="3672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 flipV="1">
              <a:off x="4368" y="2856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5280" y="35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5376" y="35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5472" y="35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5568" y="36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31"/>
            <p:cNvGraphicFramePr>
              <a:graphicFrameLocks noChangeAspect="1"/>
            </p:cNvGraphicFramePr>
            <p:nvPr/>
          </p:nvGraphicFramePr>
          <p:xfrm>
            <a:off x="5472" y="32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05" name="公式" r:id="rId9" imgW="126725" imgH="126725" progId="Equation.3">
                    <p:embed/>
                  </p:oleObj>
                </mc:Choice>
                <mc:Fallback>
                  <p:oleObj name="公式" r:id="rId9" imgW="126725" imgH="126725" progId="Equation.3">
                    <p:embed/>
                    <p:pic>
                      <p:nvPicPr>
                        <p:cNvPr id="2663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2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32"/>
            <p:cNvSpPr>
              <a:spLocks noChangeShapeType="1"/>
            </p:cNvSpPr>
            <p:nvPr/>
          </p:nvSpPr>
          <p:spPr bwMode="auto">
            <a:xfrm flipV="1">
              <a:off x="5424" y="3384"/>
              <a:ext cx="144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5088" y="3384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5184" y="34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35"/>
            <p:cNvGraphicFramePr>
              <a:graphicFrameLocks noChangeAspect="1"/>
            </p:cNvGraphicFramePr>
            <p:nvPr/>
          </p:nvGraphicFramePr>
          <p:xfrm>
            <a:off x="4899" y="3712"/>
            <a:ext cx="59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06" name="Equation" r:id="rId11" imgW="698500" imgH="228600" progId="Equation.DSMT4">
                    <p:embed/>
                  </p:oleObj>
                </mc:Choice>
                <mc:Fallback>
                  <p:oleObj name="Equation" r:id="rId11" imgW="698500" imgH="228600" progId="Equation.DSMT4">
                    <p:embed/>
                    <p:pic>
                      <p:nvPicPr>
                        <p:cNvPr id="26632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9" y="3712"/>
                          <a:ext cx="59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4910906" y="3860006"/>
            <a:ext cx="30972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F</a:t>
            </a:r>
            <a:r>
              <a:rPr lang="zh-CN" altLang="en-US" b="1"/>
              <a:t>分布的分位点</a:t>
            </a:r>
          </a:p>
          <a:p>
            <a:r>
              <a:rPr lang="zh-CN" altLang="en-US" b="1"/>
              <a:t>可以查表求得。</a:t>
            </a:r>
          </a:p>
        </p:txBody>
      </p:sp>
      <p:graphicFrame>
        <p:nvGraphicFramePr>
          <p:cNvPr id="2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136748"/>
              </p:ext>
            </p:extLst>
          </p:nvPr>
        </p:nvGraphicFramePr>
        <p:xfrm>
          <a:off x="4839468" y="5101431"/>
          <a:ext cx="34559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7" name="Equation" r:id="rId14" imgW="1282700" imgH="228600" progId="Equation.DSMT4">
                  <p:embed/>
                </p:oleObj>
              </mc:Choice>
              <mc:Fallback>
                <p:oleObj name="Equation" r:id="rId14" imgW="1282700" imgH="228600" progId="Equation.DSMT4">
                  <p:embed/>
                  <p:pic>
                    <p:nvPicPr>
                      <p:cNvPr id="768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468" y="5101431"/>
                        <a:ext cx="34559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仿宋" panose="02010600040101010101" pitchFamily="2" charset="-122"/>
              </a:rPr>
              <a:t>F</a:t>
            </a:r>
            <a:r>
              <a:rPr lang="zh-CN" altLang="en-US" dirty="0" smtClean="0"/>
              <a:t>分布的</a:t>
            </a:r>
            <a:r>
              <a:rPr lang="zh-CN" altLang="en-US" dirty="0">
                <a:latin typeface="宋体" panose="02010600030101010101" pitchFamily="2" charset="-122"/>
              </a:rPr>
              <a:t>上</a:t>
            </a:r>
            <a:r>
              <a:rPr lang="zh-CN" altLang="en-US" i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dirty="0" smtClean="0"/>
              <a:t>分</a:t>
            </a:r>
            <a:r>
              <a:rPr lang="zh-CN" altLang="en-US" dirty="0"/>
              <a:t>位点</a:t>
            </a:r>
          </a:p>
        </p:txBody>
      </p:sp>
    </p:spTree>
    <p:extLst>
      <p:ext uri="{BB962C8B-B14F-4D97-AF65-F5344CB8AC3E}">
        <p14:creationId xmlns:p14="http://schemas.microsoft.com/office/powerpoint/2010/main" val="24427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68760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35</a:t>
            </a:fld>
            <a:endParaRPr lang="en-US" altLang="zh-CN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155437"/>
              </p:ext>
            </p:extLst>
          </p:nvPr>
        </p:nvGraphicFramePr>
        <p:xfrm>
          <a:off x="1116013" y="1700734"/>
          <a:ext cx="30241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1" name="Equation" r:id="rId3" imgW="1091726" imgH="228501" progId="Equation.DSMT4">
                  <p:embed/>
                </p:oleObj>
              </mc:Choice>
              <mc:Fallback>
                <p:oleObj name="Equation" r:id="rId3" imgW="1091726" imgH="228501" progId="Equation.DSMT4">
                  <p:embed/>
                  <p:pic>
                    <p:nvPicPr>
                      <p:cNvPr id="75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00734"/>
                        <a:ext cx="30241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3400" y="174359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1.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765588"/>
              </p:ext>
            </p:extLst>
          </p:nvPr>
        </p:nvGraphicFramePr>
        <p:xfrm>
          <a:off x="4859338" y="1484834"/>
          <a:ext cx="23764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2" name="Equation" r:id="rId5" imgW="964781" imgH="406224" progId="Equation.DSMT4">
                  <p:embed/>
                </p:oleObj>
              </mc:Choice>
              <mc:Fallback>
                <p:oleObj name="Equation" r:id="rId5" imgW="964781" imgH="406224" progId="Equation.DSMT4">
                  <p:embed/>
                  <p:pic>
                    <p:nvPicPr>
                      <p:cNvPr id="757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84834"/>
                        <a:ext cx="23764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192588" y="1700734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则</a:t>
            </a: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99997"/>
              </p:ext>
            </p:extLst>
          </p:nvPr>
        </p:nvGraphicFramePr>
        <p:xfrm>
          <a:off x="1258888" y="3861048"/>
          <a:ext cx="350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3" name="公式" r:id="rId7" imgW="3495580" imgH="914490" progId="Equation.3">
                  <p:embed/>
                </p:oleObj>
              </mc:Choice>
              <mc:Fallback>
                <p:oleObj name="公式" r:id="rId7" imgW="3495580" imgH="914490" progId="Equation.3">
                  <p:embed/>
                  <p:pic>
                    <p:nvPicPr>
                      <p:cNvPr id="757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1048"/>
                        <a:ext cx="350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11188" y="4005511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2.</a:t>
            </a:r>
          </a:p>
        </p:txBody>
      </p:sp>
      <p:sp>
        <p:nvSpPr>
          <p:cNvPr id="12" name="标题 2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 smtClean="0">
                <a:latin typeface="华文仿宋" panose="02010600040101010101" pitchFamily="2" charset="-122"/>
              </a:rPr>
              <a:t>F</a:t>
            </a:r>
            <a:r>
              <a:rPr lang="zh-CN" altLang="en-US" dirty="0" smtClean="0"/>
              <a:t>分布的</a:t>
            </a:r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39385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/>
      <p:bldP spid="1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064461"/>
              </p:ext>
            </p:extLst>
          </p:nvPr>
        </p:nvGraphicFramePr>
        <p:xfrm>
          <a:off x="540421" y="2564904"/>
          <a:ext cx="5143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89" name="公式" r:id="rId3" imgW="1714500" imgH="368300" progId="Equation.3">
                  <p:embed/>
                </p:oleObj>
              </mc:Choice>
              <mc:Fallback>
                <p:oleObj name="公式" r:id="rId3" imgW="1714500" imgH="368300" progId="Equation.3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21" y="2564904"/>
                        <a:ext cx="5143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5583"/>
              </p:ext>
            </p:extLst>
          </p:nvPr>
        </p:nvGraphicFramePr>
        <p:xfrm>
          <a:off x="576421" y="3645024"/>
          <a:ext cx="78486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0" name="公式" r:id="rId5" imgW="3200400" imgH="368300" progId="Equation.3">
                  <p:embed/>
                </p:oleObj>
              </mc:Choice>
              <mc:Fallback>
                <p:oleObj name="公式" r:id="rId5" imgW="3200400" imgH="368300" progId="Equation.3">
                  <p:embed/>
                  <p:pic>
                    <p:nvPicPr>
                      <p:cNvPr id="105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" y="3645024"/>
                        <a:ext cx="78486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806645"/>
              </p:ext>
            </p:extLst>
          </p:nvPr>
        </p:nvGraphicFramePr>
        <p:xfrm>
          <a:off x="540421" y="4509120"/>
          <a:ext cx="4800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1" name="公式" r:id="rId7" imgW="1600200" imgH="368300" progId="Equation.3">
                  <p:embed/>
                </p:oleObj>
              </mc:Choice>
              <mc:Fallback>
                <p:oleObj name="公式" r:id="rId7" imgW="1600200" imgH="368300" progId="Equation.3">
                  <p:embed/>
                  <p:pic>
                    <p:nvPicPr>
                      <p:cNvPr id="1054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21" y="4509120"/>
                        <a:ext cx="4800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496030"/>
              </p:ext>
            </p:extLst>
          </p:nvPr>
        </p:nvGraphicFramePr>
        <p:xfrm>
          <a:off x="533400" y="5657843"/>
          <a:ext cx="7162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2" name="公式" r:id="rId9" imgW="2387600" imgH="368300" progId="Equation.3">
                  <p:embed/>
                </p:oleObj>
              </mc:Choice>
              <mc:Fallback>
                <p:oleObj name="公式" r:id="rId9" imgW="2387600" imgH="368300" progId="Equation.3">
                  <p:embed/>
                  <p:pic>
                    <p:nvPicPr>
                      <p:cNvPr id="105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57843"/>
                        <a:ext cx="7162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55975"/>
              </p:ext>
            </p:extLst>
          </p:nvPr>
        </p:nvGraphicFramePr>
        <p:xfrm>
          <a:off x="395288" y="188640"/>
          <a:ext cx="46180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3" name="Equation" r:id="rId11" imgW="1524000" imgH="228600" progId="Equation.DSMT4">
                  <p:embed/>
                </p:oleObj>
              </mc:Choice>
              <mc:Fallback>
                <p:oleObj name="Equation" r:id="rId11" imgW="1524000" imgH="228600" progId="Equation.DSMT4">
                  <p:embed/>
                  <p:pic>
                    <p:nvPicPr>
                      <p:cNvPr id="2868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8640"/>
                        <a:ext cx="46180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678969"/>
              </p:ext>
            </p:extLst>
          </p:nvPr>
        </p:nvGraphicFramePr>
        <p:xfrm>
          <a:off x="720561" y="874440"/>
          <a:ext cx="7560320" cy="103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4" name="Equation" r:id="rId13" imgW="2692400" imgH="368300" progId="Equation.DSMT4">
                  <p:embed/>
                </p:oleObj>
              </mc:Choice>
              <mc:Fallback>
                <p:oleObj name="Equation" r:id="rId13" imgW="2692400" imgH="368300" progId="Equation.DSMT4">
                  <p:embed/>
                  <p:pic>
                    <p:nvPicPr>
                      <p:cNvPr id="105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1" y="874440"/>
                        <a:ext cx="7560320" cy="1034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831983"/>
              </p:ext>
            </p:extLst>
          </p:nvPr>
        </p:nvGraphicFramePr>
        <p:xfrm>
          <a:off x="4788024" y="1844824"/>
          <a:ext cx="3800962" cy="100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5" name="Equation" r:id="rId15" imgW="1397000" imgH="368300" progId="Equation.DSMT4">
                  <p:embed/>
                </p:oleObj>
              </mc:Choice>
              <mc:Fallback>
                <p:oleObj name="Equation" r:id="rId15" imgW="1397000" imgH="368300" progId="Equation.DSMT4">
                  <p:embed/>
                  <p:pic>
                    <p:nvPicPr>
                      <p:cNvPr id="1054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844824"/>
                        <a:ext cx="3800962" cy="1002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7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37</a:t>
            </a:fld>
            <a:endParaRPr lang="en-US" altLang="zh-CN"/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66221"/>
              </p:ext>
            </p:extLst>
          </p:nvPr>
        </p:nvGraphicFramePr>
        <p:xfrm>
          <a:off x="1585803" y="1798216"/>
          <a:ext cx="15668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Equation" r:id="rId3" imgW="596641" imgH="203112" progId="Equation.DSMT4">
                  <p:embed/>
                </p:oleObj>
              </mc:Choice>
              <mc:Fallback>
                <p:oleObj name="Equation" r:id="rId3" imgW="596641" imgH="203112" progId="Equation.DSMT4">
                  <p:embed/>
                  <p:pic>
                    <p:nvPicPr>
                      <p:cNvPr id="2969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803" y="1798216"/>
                        <a:ext cx="15668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/>
              <p:cNvSpPr txBox="1">
                <a:spLocks noChangeArrowheads="1"/>
              </p:cNvSpPr>
              <p:nvPr/>
            </p:nvSpPr>
            <p:spPr bwMode="auto">
              <a:xfrm>
                <a:off x="3131840" y="1772816"/>
                <a:ext cx="3938229" cy="595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的分布</a:t>
                </a:r>
                <a:r>
                  <a:rPr lang="zh-CN" altLang="en-US" b="1" dirty="0"/>
                  <a:t>？</a:t>
                </a:r>
              </a:p>
            </p:txBody>
          </p:sp>
        </mc:Choice>
        <mc:Fallback xmlns="">
          <p:sp>
            <p:nvSpPr>
              <p:cNvPr id="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1772816"/>
                <a:ext cx="3938229" cy="595932"/>
              </a:xfrm>
              <a:prstGeom prst="rect">
                <a:avLst/>
              </a:prstGeom>
              <a:blipFill>
                <a:blip r:embed="rId5"/>
                <a:stretch>
                  <a:fillRect l="-4025" t="-15306" b="-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"/>
          <p:cNvSpPr txBox="1"/>
          <p:nvPr/>
        </p:nvSpPr>
        <p:spPr>
          <a:xfrm>
            <a:off x="636443" y="1746841"/>
            <a:ext cx="150018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atin typeface="+mj-ea"/>
                <a:ea typeface="+mj-ea"/>
              </a:rPr>
              <a:t>已知</a:t>
            </a:r>
            <a:endParaRPr lang="zh-CN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4206" y="2962652"/>
                <a:ext cx="453650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6" y="2962652"/>
                <a:ext cx="453650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正态总体的</a:t>
            </a:r>
            <a:r>
              <a:rPr lang="zh-CN" altLang="en-US" dirty="0" smtClean="0"/>
              <a:t>抽样分布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对于正态总体，样本均值与样本方差相关的统计量具有一些完美的结论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四个定理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8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850" y="2492375"/>
            <a:ext cx="7908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/>
              <a:t>设 </a:t>
            </a:r>
            <a:r>
              <a:rPr kumimoji="0" lang="en-US" altLang="zh-CN" b="1" i="1" dirty="0"/>
              <a:t>X</a:t>
            </a:r>
            <a:r>
              <a:rPr kumimoji="0" lang="en-US" altLang="zh-CN" b="1" i="1" baseline="-25000" dirty="0"/>
              <a:t>1</a:t>
            </a:r>
            <a:r>
              <a:rPr kumimoji="0" lang="en-US" altLang="zh-CN" b="1" dirty="0"/>
              <a:t>,</a:t>
            </a:r>
            <a:r>
              <a:rPr kumimoji="0" lang="en-US" altLang="zh-CN" b="1" dirty="0">
                <a:latin typeface="Arial" panose="020B0604020202020204" pitchFamily="34" charset="0"/>
              </a:rPr>
              <a:t> </a:t>
            </a:r>
            <a:r>
              <a:rPr kumimoji="0" lang="en-US" altLang="zh-CN" b="1" i="1" dirty="0"/>
              <a:t>X</a:t>
            </a:r>
            <a:r>
              <a:rPr kumimoji="0" lang="en-US" altLang="zh-CN" b="1" i="1" baseline="-25000" dirty="0"/>
              <a:t>2</a:t>
            </a:r>
            <a:r>
              <a:rPr kumimoji="0" lang="en-US" altLang="zh-CN" b="1" dirty="0"/>
              <a:t>, ... , </a:t>
            </a:r>
            <a:r>
              <a:rPr kumimoji="0" lang="en-US" altLang="zh-CN" b="1" i="1" dirty="0" err="1"/>
              <a:t>X</a:t>
            </a:r>
            <a:r>
              <a:rPr kumimoji="0" lang="en-US" altLang="zh-CN" b="1" i="1" baseline="-25000" dirty="0" err="1"/>
              <a:t>n</a:t>
            </a:r>
            <a:r>
              <a:rPr kumimoji="0" lang="zh-CN" altLang="en-US" b="1" dirty="0"/>
              <a:t>是来自正态总体</a:t>
            </a:r>
            <a:r>
              <a:rPr kumimoji="0" lang="en-US" altLang="zh-CN" b="1" dirty="0"/>
              <a:t>X~N(</a:t>
            </a:r>
            <a:r>
              <a:rPr kumimoji="0" lang="el-GR" altLang="zh-CN" b="1" dirty="0">
                <a:ea typeface="MS Gothic" panose="020B0609070205080204" pitchFamily="49" charset="-128"/>
                <a:cs typeface="Times New Roman" panose="02020603050405020304" pitchFamily="18" charset="0"/>
              </a:rPr>
              <a:t>μ</a:t>
            </a:r>
            <a:r>
              <a:rPr kumimoji="0" lang="en-US" altLang="zh-CN" b="1" dirty="0">
                <a:ea typeface="MS Gothic" panose="020B0609070205080204" pitchFamily="49" charset="-128"/>
                <a:cs typeface="Times New Roman" panose="02020603050405020304" pitchFamily="18" charset="0"/>
              </a:rPr>
              <a:t>,</a:t>
            </a:r>
            <a:r>
              <a:rPr kumimoji="0" lang="el-GR" altLang="zh-CN" b="1" dirty="0">
                <a:ea typeface="MS Gothic" panose="020B0609070205080204" pitchFamily="49" charset="-128"/>
                <a:cs typeface="Times New Roman" panose="02020603050405020304" pitchFamily="18" charset="0"/>
              </a:rPr>
              <a:t>σ</a:t>
            </a:r>
            <a:r>
              <a:rPr kumimoji="0" lang="en-US" altLang="zh-CN" b="1" baseline="30000" dirty="0">
                <a:ea typeface="MS Gothic" panose="020B0609070205080204" pitchFamily="49" charset="-128"/>
                <a:cs typeface="Times New Roman" panose="02020603050405020304" pitchFamily="18" charset="0"/>
              </a:rPr>
              <a:t>2</a:t>
            </a:r>
            <a:r>
              <a:rPr kumimoji="0" lang="en-US" altLang="zh-CN" b="1" dirty="0"/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850" y="3349625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的样本，</a:t>
            </a:r>
            <a:endParaRPr lang="zh-CN" altLang="en-US" b="1" i="1" baseline="-250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5750" y="17668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</a:rPr>
              <a:t>1 </a:t>
            </a:r>
            <a:r>
              <a:rPr lang="en-US" altLang="zh-CN" sz="2800" b="1" dirty="0"/>
              <a:t>  (</a:t>
            </a:r>
            <a:r>
              <a:rPr lang="zh-CN" altLang="en-US" sz="2800" b="1" dirty="0"/>
              <a:t>样本均值的分布</a:t>
            </a:r>
            <a:r>
              <a:rPr lang="en-US" altLang="zh-CN" sz="2800" b="1" dirty="0"/>
              <a:t>)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979613" y="3214688"/>
          <a:ext cx="19399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Equation" r:id="rId3" imgW="825500" imgH="431800" progId="Equation.DSMT4">
                  <p:embed/>
                </p:oleObj>
              </mc:Choice>
              <mc:Fallback>
                <p:oleObj name="Equation" r:id="rId3" imgW="825500" imgH="43180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14688"/>
                        <a:ext cx="19399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357438" y="4214813"/>
          <a:ext cx="32131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Equation" r:id="rId5" imgW="1155199" imgH="444307" progId="Equation.DSMT4">
                  <p:embed/>
                </p:oleObj>
              </mc:Choice>
              <mc:Fallback>
                <p:oleObj name="Equation" r:id="rId5" imgW="1155199" imgH="444307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214813"/>
                        <a:ext cx="32131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6250" y="34290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则：</a:t>
            </a:r>
          </a:p>
        </p:txBody>
      </p:sp>
    </p:spTree>
    <p:extLst>
      <p:ext uri="{BB962C8B-B14F-4D97-AF65-F5344CB8AC3E}">
        <p14:creationId xmlns:p14="http://schemas.microsoft.com/office/powerpoint/2010/main" val="275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关于试验设计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8208912" cy="46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8775" y="1556792"/>
            <a:ext cx="699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</a:rPr>
              <a:t>2 </a:t>
            </a:r>
            <a:r>
              <a:rPr lang="en-US" altLang="zh-CN" sz="2800" b="1" dirty="0"/>
              <a:t>  (</a:t>
            </a:r>
            <a:r>
              <a:rPr lang="zh-CN" altLang="en-US" sz="2800" b="1" dirty="0"/>
              <a:t>样本方差的分布</a:t>
            </a:r>
            <a:r>
              <a:rPr lang="en-US" altLang="zh-CN" sz="2800" b="1" dirty="0"/>
              <a:t>)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676375" y="3682527"/>
          <a:ext cx="34448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Equation" r:id="rId3" imgW="1333424" imgH="409590" progId="Equation.DSMT4">
                  <p:embed/>
                </p:oleObj>
              </mc:Choice>
              <mc:Fallback>
                <p:oleObj name="Equation" r:id="rId3" imgW="1333424" imgH="40959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75" y="3682527"/>
                        <a:ext cx="34448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760413" y="2250530"/>
            <a:ext cx="8204200" cy="647700"/>
            <a:chOff x="479" y="977"/>
            <a:chExt cx="5168" cy="40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79" y="1022"/>
              <a:ext cx="2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/>
                <a:t>设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,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,…,</a:t>
              </a:r>
              <a:r>
                <a:rPr lang="en-US" altLang="zh-CN" sz="2800" b="1" i="1" dirty="0" err="1"/>
                <a:t>X</a:t>
              </a:r>
              <a:r>
                <a:rPr lang="en-US" altLang="zh-CN" sz="2800" b="1" i="1" baseline="-25000" dirty="0" err="1"/>
                <a:t>n</a:t>
              </a:r>
              <a:r>
                <a:rPr lang="zh-CN" altLang="en-US" sz="2800" b="1" dirty="0"/>
                <a:t>是来自正态总体</a:t>
              </a:r>
              <a:endParaRPr lang="zh-CN" altLang="zh-CN" sz="2800" b="1" dirty="0"/>
            </a:p>
          </p:txBody>
        </p:sp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3423" y="977"/>
            <a:ext cx="111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3" name="公式" r:id="rId5" imgW="609735" imgH="218970" progId="Equation.3">
                    <p:embed/>
                  </p:oleObj>
                </mc:Choice>
                <mc:Fallback>
                  <p:oleObj name="公式" r:id="rId5" imgW="609735" imgH="218970" progId="Equation.3">
                    <p:embed/>
                    <p:pic>
                      <p:nvPicPr>
                        <p:cNvPr id="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977"/>
                          <a:ext cx="111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467" y="1041"/>
              <a:ext cx="11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的样本</a:t>
              </a:r>
              <a:r>
                <a:rPr lang="en-US" altLang="zh-CN" sz="2800" b="1"/>
                <a:t>,</a:t>
              </a: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68313" y="3049042"/>
            <a:ext cx="6835775" cy="604838"/>
            <a:chOff x="158" y="1465"/>
            <a:chExt cx="4306" cy="381"/>
          </a:xfrm>
        </p:grpSpPr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158" y="1465"/>
            <a:ext cx="76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4" name="Equation" r:id="rId7" imgW="476339" imgH="228690" progId="Equation.DSMT4">
                    <p:embed/>
                  </p:oleObj>
                </mc:Choice>
                <mc:Fallback>
                  <p:oleObj name="Equation" r:id="rId7" imgW="476339" imgH="228690" progId="Equation.DSMT4">
                    <p:embed/>
                    <p:pic>
                      <p:nvPicPr>
                        <p:cNvPr id="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465"/>
                          <a:ext cx="76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839" y="1480"/>
              <a:ext cx="28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/>
                <a:t>分别为样本均值和样本方差</a:t>
              </a:r>
              <a:r>
                <a:rPr lang="en-US" altLang="zh-CN" sz="2800" b="1" dirty="0"/>
                <a:t>,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696" y="1476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则有</a:t>
              </a:r>
            </a:p>
          </p:txBody>
        </p: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676375" y="4946125"/>
            <a:ext cx="3217862" cy="579437"/>
            <a:chOff x="748" y="2931"/>
            <a:chExt cx="1998" cy="369"/>
          </a:xfrm>
        </p:grpSpPr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748" y="2931"/>
            <a:ext cx="136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5" name="Equation" r:id="rId9" imgW="790657" imgH="228690" progId="Equation.DSMT4">
                    <p:embed/>
                  </p:oleObj>
                </mc:Choice>
                <mc:Fallback>
                  <p:oleObj name="Equation" r:id="rId9" imgW="790657" imgH="228690" progId="Equation.DSMT4">
                    <p:embed/>
                    <p:pic>
                      <p:nvPicPr>
                        <p:cNvPr id="1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931"/>
                          <a:ext cx="1361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064" y="2931"/>
              <a:ext cx="68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独立</a:t>
              </a:r>
              <a:r>
                <a:rPr lang="en-US" altLang="zh-CN" b="1"/>
                <a:t>.</a:t>
              </a:r>
            </a:p>
          </p:txBody>
        </p:sp>
      </p:grpSp>
      <p:graphicFrame>
        <p:nvGraphicFramePr>
          <p:cNvPr id="18" name="Object 19"/>
          <p:cNvGraphicFramePr>
            <a:graphicFrameLocks noChangeAspect="1"/>
          </p:cNvGraphicFramePr>
          <p:nvPr>
            <p:extLst/>
          </p:nvPr>
        </p:nvGraphicFramePr>
        <p:xfrm>
          <a:off x="4348262" y="3755552"/>
          <a:ext cx="454977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Equation" r:id="rId11" imgW="1867010" imgH="476280" progId="Equation.DSMT4">
                  <p:embed/>
                </p:oleObj>
              </mc:Choice>
              <mc:Fallback>
                <p:oleObj name="Equation" r:id="rId11" imgW="1867010" imgH="476280" progId="Equation.DSMT4">
                  <p:embed/>
                  <p:pic>
                    <p:nvPicPr>
                      <p:cNvPr id="1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262" y="3755552"/>
                        <a:ext cx="454977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7"/>
          <p:cNvGraphicFramePr>
            <a:graphicFrameLocks noChangeAspect="1"/>
          </p:cNvGraphicFramePr>
          <p:nvPr>
            <p:extLst/>
          </p:nvPr>
        </p:nvGraphicFramePr>
        <p:xfrm>
          <a:off x="3337025" y="5740673"/>
          <a:ext cx="20716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Equation" r:id="rId13" imgW="1079500" imgH="647700" progId="Equation.DSMT4">
                  <p:embed/>
                </p:oleObj>
              </mc:Choice>
              <mc:Fallback>
                <p:oleObj name="Equation" r:id="rId13" imgW="1079500" imgH="647700" progId="Equation.DSMT4">
                  <p:embed/>
                  <p:pic>
                    <p:nvPicPr>
                      <p:cNvPr id="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025" y="5740673"/>
                        <a:ext cx="20716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979712" y="5883548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思考：</a:t>
            </a: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5480150" y="587084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分布？</a:t>
            </a:r>
          </a:p>
        </p:txBody>
      </p:sp>
    </p:spTree>
    <p:extLst>
      <p:ext uri="{BB962C8B-B14F-4D97-AF65-F5344CB8AC3E}">
        <p14:creationId xmlns:p14="http://schemas.microsoft.com/office/powerpoint/2010/main" val="12764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41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103030" y="2348880"/>
          <a:ext cx="764222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Equation" r:id="rId3" imgW="5016500" imgH="2463800" progId="Equation.DSMT4">
                  <p:embed/>
                </p:oleObj>
              </mc:Choice>
              <mc:Fallback>
                <p:oleObj name="Equation" r:id="rId3" imgW="5016500" imgH="2463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030" y="2348880"/>
                        <a:ext cx="7642225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45780" y="4063380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A=</a:t>
            </a:r>
            <a:endParaRPr lang="zh-CN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55576" y="1700808"/>
            <a:ext cx="3000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正交变换矩阵</a:t>
            </a:r>
          </a:p>
        </p:txBody>
      </p:sp>
    </p:spTree>
    <p:extLst>
      <p:ext uri="{BB962C8B-B14F-4D97-AF65-F5344CB8AC3E}">
        <p14:creationId xmlns:p14="http://schemas.microsoft.com/office/powerpoint/2010/main" val="8780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42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2478386" y="2636912"/>
          <a:ext cx="31702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Equation" r:id="rId3" imgW="1384300" imgH="469900" progId="Equation.DSMT4">
                  <p:embed/>
                </p:oleObj>
              </mc:Choice>
              <mc:Fallback>
                <p:oleObj name="Equation" r:id="rId3" imgW="1384300" imgH="46990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386" y="2636912"/>
                        <a:ext cx="317023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0823" y="3773984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1468736" y="3758509"/>
          <a:ext cx="318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Equation" r:id="rId5" imgW="3187700" imgH="850900" progId="Equation.3">
                  <p:embed/>
                </p:oleObj>
              </mc:Choice>
              <mc:Fallback>
                <p:oleObj name="Equation" r:id="rId5" imgW="3187700" imgH="85090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736" y="3758509"/>
                        <a:ext cx="318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4817567" y="3625528"/>
          <a:ext cx="266541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Equation" r:id="rId7" imgW="1079500" imgH="419100" progId="Equation.DSMT4">
                  <p:embed/>
                </p:oleObj>
              </mc:Choice>
              <mc:Fallback>
                <p:oleObj name="Equation" r:id="rId7" imgW="1079500" imgH="41910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567" y="3625528"/>
                        <a:ext cx="2665412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52823" y="4698049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且两者独立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由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分布的定义知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1241723" y="5229200"/>
          <a:ext cx="49085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Equation" r:id="rId9" imgW="2094591" imgH="495085" progId="Equation.DSMT4">
                  <p:embed/>
                </p:oleObj>
              </mc:Choice>
              <mc:Fallback>
                <p:oleObj name="Equation" r:id="rId9" imgW="2094591" imgH="495085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723" y="5229200"/>
                        <a:ext cx="490855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/>
          </p:nvPr>
        </p:nvGraphicFramePr>
        <p:xfrm>
          <a:off x="6512223" y="5575275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Equation" r:id="rId11" imgW="1447172" imgH="393529" progId="Equation.3">
                  <p:embed/>
                </p:oleObj>
              </mc:Choice>
              <mc:Fallback>
                <p:oleObj name="Equation" r:id="rId11" imgW="1447172" imgH="393529" progId="Equation.3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2223" y="5575275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0823" y="1559397"/>
            <a:ext cx="1249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</a:rPr>
              <a:t>3</a:t>
            </a:r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1403648" y="1526059"/>
            <a:ext cx="7488238" cy="579438"/>
            <a:chOff x="796" y="462"/>
            <a:chExt cx="4717" cy="365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796" y="481"/>
              <a:ext cx="2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/>
                <a:t>设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,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,…,</a:t>
              </a:r>
              <a:r>
                <a:rPr lang="en-US" altLang="zh-CN" sz="2800" b="1" i="1" dirty="0" err="1"/>
                <a:t>X</a:t>
              </a:r>
              <a:r>
                <a:rPr lang="en-US" altLang="zh-CN" sz="2800" b="1" i="1" baseline="-25000" dirty="0" err="1"/>
                <a:t>n</a:t>
              </a:r>
              <a:r>
                <a:rPr lang="zh-CN" altLang="en-US" sz="2800" b="1" dirty="0"/>
                <a:t>是来自正态总体</a:t>
              </a:r>
              <a:endParaRPr lang="zh-CN" altLang="zh-CN" sz="2800" b="1" dirty="0"/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3705" y="462"/>
            <a:ext cx="97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15" name="Equation" r:id="rId13" imgW="609735" imgH="218970" progId="Equation.DSMT4">
                    <p:embed/>
                  </p:oleObj>
                </mc:Choice>
                <mc:Fallback>
                  <p:oleObj name="Equation" r:id="rId13" imgW="609735" imgH="218970" progId="Equation.DSMT4">
                    <p:embed/>
                    <p:pic>
                      <p:nvPicPr>
                        <p:cNvPr id="1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" y="462"/>
                          <a:ext cx="97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675" y="500"/>
              <a:ext cx="8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的样本</a:t>
              </a:r>
              <a:r>
                <a:rPr lang="en-US" altLang="zh-CN" sz="2800" b="1" dirty="0"/>
                <a:t>,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824211" y="2070745"/>
            <a:ext cx="6259512" cy="638175"/>
            <a:chOff x="431" y="903"/>
            <a:chExt cx="3943" cy="402"/>
          </a:xfrm>
        </p:grpSpPr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31" y="903"/>
            <a:ext cx="812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16" name="Equation" r:id="rId15" imgW="476339" imgH="228690" progId="Equation.DSMT4">
                    <p:embed/>
                  </p:oleObj>
                </mc:Choice>
                <mc:Fallback>
                  <p:oleObj name="Equation" r:id="rId15" imgW="476339" imgH="228690" progId="Equation.DSMT4">
                    <p:embed/>
                    <p:pic>
                      <p:nvPicPr>
                        <p:cNvPr id="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903"/>
                          <a:ext cx="812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74" y="932"/>
              <a:ext cx="24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/>
                <a:t>为样本均值和样本方差</a:t>
              </a:r>
              <a:r>
                <a:rPr lang="en-US" altLang="zh-CN" sz="2800" b="1" dirty="0"/>
                <a:t>,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606" y="926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则有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44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96291" y="1556792"/>
            <a:ext cx="813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定理 </a:t>
            </a:r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lang="en-US" altLang="zh-CN" sz="2800" b="1" dirty="0"/>
              <a:t> (</a:t>
            </a:r>
            <a:r>
              <a:rPr lang="zh-CN" altLang="en-US" sz="2800" b="1" dirty="0"/>
              <a:t>两总体样本均值差、样本方差比的分布</a:t>
            </a:r>
            <a:r>
              <a:rPr lang="en-US" altLang="zh-CN" sz="2800" b="1" dirty="0"/>
              <a:t>) 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8691" y="42210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是</a:t>
            </a:r>
            <a:r>
              <a:rPr lang="en-US" altLang="zh-CN" sz="2800" b="1" dirty="0"/>
              <a:t>X, Y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7030A0"/>
                </a:solidFill>
              </a:rPr>
              <a:t>修正</a:t>
            </a:r>
            <a:r>
              <a:rPr lang="zh-CN" altLang="en-US" sz="2800" b="1" dirty="0"/>
              <a:t>样本方差</a:t>
            </a:r>
            <a:r>
              <a:rPr lang="en-US" altLang="zh-CN" sz="2800" b="1" dirty="0"/>
              <a:t>: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86779" y="2708920"/>
            <a:ext cx="8605837" cy="631825"/>
            <a:chOff x="153" y="1728"/>
            <a:chExt cx="5421" cy="39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53" y="1728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X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,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,…,</a:t>
              </a:r>
              <a:endParaRPr lang="en-US" altLang="zh-CN" sz="2800" b="1" baseline="-25000"/>
            </a:p>
          </p:txBody>
        </p:sp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1045" y="1760"/>
            <a:ext cx="40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4" name="Equation" r:id="rId3" imgW="266793" imgH="247590" progId="Equation.DSMT4">
                    <p:embed/>
                  </p:oleObj>
                </mc:Choice>
                <mc:Fallback>
                  <p:oleObj name="Equation" r:id="rId3" imgW="266793" imgH="247590" progId="Equation.DSMT4">
                    <p:embed/>
                    <p:pic>
                      <p:nvPicPr>
                        <p:cNvPr id="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1760"/>
                          <a:ext cx="404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317" y="1769"/>
              <a:ext cx="161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700" b="1" dirty="0"/>
                <a:t>是来自</a:t>
              </a:r>
              <a:r>
                <a:rPr lang="en-US" altLang="zh-CN" sz="2700" b="1" i="1" dirty="0"/>
                <a:t>X</a:t>
              </a:r>
              <a:r>
                <a:rPr lang="zh-CN" altLang="en-US" sz="2700" b="1" dirty="0"/>
                <a:t>的样本</a:t>
              </a:r>
              <a:r>
                <a:rPr lang="en-US" altLang="zh-CN" sz="2700" b="1" dirty="0"/>
                <a:t>,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921" y="1773"/>
              <a:ext cx="16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是来自</a:t>
              </a:r>
              <a:r>
                <a:rPr lang="en-US" altLang="zh-CN" sz="2800" b="1" i="1"/>
                <a:t>Y</a:t>
              </a:r>
              <a:r>
                <a:rPr lang="zh-CN" altLang="en-US" sz="2800" b="1"/>
                <a:t>的样本</a:t>
              </a:r>
              <a:r>
                <a:rPr lang="en-US" altLang="zh-CN" sz="2800" b="1"/>
                <a:t>,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829" y="1728"/>
              <a:ext cx="9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Y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,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,…,</a:t>
              </a:r>
            </a:p>
          </p:txBody>
        </p:sp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3698" y="1767"/>
            <a:ext cx="34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5" name="Equation" r:id="rId5" imgW="228718" imgH="247590" progId="Equation.DSMT4">
                    <p:embed/>
                  </p:oleObj>
                </mc:Choice>
                <mc:Fallback>
                  <p:oleObj name="Equation" r:id="rId5" imgW="228718" imgH="247590" progId="Equation.DSMT4">
                    <p:embed/>
                    <p:pic>
                      <p:nvPicPr>
                        <p:cNvPr id="1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1767"/>
                          <a:ext cx="34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67741" y="3438326"/>
            <a:ext cx="8424863" cy="566738"/>
            <a:chOff x="204" y="2265"/>
            <a:chExt cx="5307" cy="357"/>
          </a:xfrm>
        </p:grpSpPr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204" y="2284"/>
            <a:ext cx="6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6" name="公式" r:id="rId7" imgW="438264" imgH="209520" progId="Equation.3">
                    <p:embed/>
                  </p:oleObj>
                </mc:Choice>
                <mc:Fallback>
                  <p:oleObj name="公式" r:id="rId7" imgW="438264" imgH="20952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284"/>
                          <a:ext cx="6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788" y="2284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分别是这两个样本的</a:t>
              </a:r>
            </a:p>
          </p:txBody>
        </p:sp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3969" y="2265"/>
            <a:ext cx="773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7" name="公式" r:id="rId9" imgW="485790" imgH="218970" progId="Equation.3">
                    <p:embed/>
                  </p:oleObj>
                </mc:Choice>
                <mc:Fallback>
                  <p:oleObj name="公式" r:id="rId9" imgW="485790" imgH="218970" progId="Equation.3">
                    <p:embed/>
                    <p:pic>
                      <p:nvPicPr>
                        <p:cNvPr id="1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265"/>
                          <a:ext cx="773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827" y="2284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样本均值，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722" y="2275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/>
                <a:t>分别是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1091629" y="2132856"/>
            <a:ext cx="8016875" cy="619125"/>
            <a:chOff x="614" y="1248"/>
            <a:chExt cx="5050" cy="390"/>
          </a:xfrm>
        </p:grpSpPr>
        <p:graphicFrame>
          <p:nvGraphicFramePr>
            <p:cNvPr id="21" name="Object 18"/>
            <p:cNvGraphicFramePr>
              <a:graphicFrameLocks noChangeAspect="1"/>
            </p:cNvGraphicFramePr>
            <p:nvPr/>
          </p:nvGraphicFramePr>
          <p:xfrm>
            <a:off x="999" y="1248"/>
            <a:ext cx="321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8" name="Equation" r:id="rId11" imgW="1971783" imgH="228690" progId="Equation.DSMT4">
                    <p:embed/>
                  </p:oleObj>
                </mc:Choice>
                <mc:Fallback>
                  <p:oleObj name="Equation" r:id="rId11" imgW="1971783" imgH="228690" progId="Equation.DSMT4">
                    <p:embed/>
                    <p:pic>
                      <p:nvPicPr>
                        <p:cNvPr id="2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1248"/>
                          <a:ext cx="321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071" y="1270"/>
              <a:ext cx="15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且</a:t>
              </a:r>
              <a:r>
                <a:rPr lang="en-US" altLang="zh-CN" sz="2800" b="1" i="1"/>
                <a:t>X</a:t>
              </a:r>
              <a:r>
                <a:rPr lang="zh-CN" altLang="en-US" sz="2800" b="1"/>
                <a:t>与</a:t>
              </a:r>
              <a:r>
                <a:rPr lang="en-US" altLang="zh-CN" sz="2800" b="1" i="1"/>
                <a:t>Y</a:t>
              </a:r>
              <a:r>
                <a:rPr lang="zh-CN" altLang="en-US" sz="2800" b="1"/>
                <a:t>独立</a:t>
              </a:r>
              <a:r>
                <a:rPr lang="en-US" altLang="zh-CN" sz="2800" b="1"/>
                <a:t>,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14" y="1254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设</a:t>
              </a:r>
            </a:p>
          </p:txBody>
        </p:sp>
      </p:grp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785241" y="4725144"/>
          <a:ext cx="35702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Equation" r:id="rId13" imgW="1549400" imgH="457200" progId="Equation.DSMT4">
                  <p:embed/>
                </p:oleObj>
              </mc:Choice>
              <mc:Fallback>
                <p:oleObj name="Equation" r:id="rId13" imgW="1549400" imgH="457200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41" y="4725144"/>
                        <a:ext cx="357028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4585716" y="4725144"/>
          <a:ext cx="3395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Equation" r:id="rId15" imgW="1473200" imgH="457200" progId="Equation.DSMT4">
                  <p:embed/>
                </p:oleObj>
              </mc:Choice>
              <mc:Fallback>
                <p:oleObj name="Equation" r:id="rId15" imgW="1473200" imgH="45720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716" y="4725144"/>
                        <a:ext cx="33956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20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44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2051720" y="1587401"/>
          <a:ext cx="4457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Equation" r:id="rId3" imgW="4457700" imgH="1562100" progId="Equation.3">
                  <p:embed/>
                </p:oleObj>
              </mc:Choice>
              <mc:Fallback>
                <p:oleObj name="Equation" r:id="rId3" imgW="4457700" imgH="15621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587401"/>
                        <a:ext cx="4457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1404020" y="3532088"/>
          <a:ext cx="69723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9" name="Equation" r:id="rId5" imgW="6972300" imgH="2489200" progId="Equation.3">
                  <p:embed/>
                </p:oleObj>
              </mc:Choice>
              <mc:Fallback>
                <p:oleObj name="Equation" r:id="rId5" imgW="6972300" imgH="24892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20" y="3532088"/>
                        <a:ext cx="69723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57" y="1731863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则有</a:t>
            </a:r>
          </a:p>
        </p:txBody>
      </p:sp>
    </p:spTree>
    <p:extLst>
      <p:ext uri="{BB962C8B-B14F-4D97-AF65-F5344CB8AC3E}">
        <p14:creationId xmlns:p14="http://schemas.microsoft.com/office/powerpoint/2010/main" val="27009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8200" y="16288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82763" y="163673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(1) </a:t>
            </a:r>
            <a:r>
              <a:rPr lang="zh-CN" altLang="en-US" sz="2800" b="1"/>
              <a:t>由定理</a:t>
            </a:r>
            <a:r>
              <a:rPr lang="en-US" altLang="zh-CN" sz="2800" b="1"/>
              <a:t>2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1022350" y="2132856"/>
          <a:ext cx="3416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" name="Equation" r:id="rId3" imgW="3416300" imgH="977900" progId="Equation.3">
                  <p:embed/>
                </p:oleObj>
              </mc:Choice>
              <mc:Fallback>
                <p:oleObj name="Equation" r:id="rId3" imgW="3416300" imgH="97790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2132856"/>
                        <a:ext cx="3416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4756150" y="2132856"/>
          <a:ext cx="346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Equation" r:id="rId5" imgW="3467100" imgH="977900" progId="Equation.3">
                  <p:embed/>
                </p:oleObj>
              </mc:Choice>
              <mc:Fallback>
                <p:oleObj name="Equation" r:id="rId5" imgW="3467100" imgH="9779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132856"/>
                        <a:ext cx="346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/>
          </p:nvPr>
        </p:nvGraphicFramePr>
        <p:xfrm>
          <a:off x="990600" y="3212976"/>
          <a:ext cx="312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7" imgW="3124200" imgH="469900" progId="Equation.3">
                  <p:embed/>
                </p:oleObj>
              </mc:Choice>
              <mc:Fallback>
                <p:oleObj name="Equation" r:id="rId7" imgW="3124200" imgH="4699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12976"/>
                        <a:ext cx="312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4292600" y="3244726"/>
          <a:ext cx="363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Equation" r:id="rId9" imgW="3632200" imgH="393700" progId="Equation.3">
                  <p:embed/>
                </p:oleObj>
              </mc:Choice>
              <mc:Fallback>
                <p:oleObj name="Equation" r:id="rId9" imgW="3632200" imgH="393700" progId="Equation.3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3244726"/>
                        <a:ext cx="363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/>
          </p:nvPr>
        </p:nvGraphicFramePr>
        <p:xfrm>
          <a:off x="827088" y="3717032"/>
          <a:ext cx="7921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Equation" r:id="rId11" imgW="3162300" imgH="457200" progId="Equation.DSMT4">
                  <p:embed/>
                </p:oleObj>
              </mc:Choice>
              <mc:Fallback>
                <p:oleObj name="Equation" r:id="rId11" imgW="3162300" imgH="457200" progId="Equation.DSMT4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17032"/>
                        <a:ext cx="79216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/>
          </p:nvPr>
        </p:nvGraphicFramePr>
        <p:xfrm>
          <a:off x="1143000" y="5157192"/>
          <a:ext cx="458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13" imgW="4584700" imgH="977900" progId="Equation.3">
                  <p:embed/>
                </p:oleObj>
              </mc:Choice>
              <mc:Fallback>
                <p:oleObj name="Equation" r:id="rId13" imgW="4584700" imgH="977900" progId="Equation.3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57192"/>
                        <a:ext cx="458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62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46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739900" y="1556792"/>
          <a:ext cx="5168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Equation" r:id="rId3" imgW="5168900" imgH="1016000" progId="Equation.3">
                  <p:embed/>
                </p:oleObj>
              </mc:Choice>
              <mc:Fallback>
                <p:oleObj name="Equation" r:id="rId3" imgW="5168900" imgH="10160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556792"/>
                        <a:ext cx="5168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914400" y="2814092"/>
          <a:ext cx="4267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7" name="Equation" r:id="rId5" imgW="4267200" imgH="1409700" progId="Equation.3">
                  <p:embed/>
                </p:oleObj>
              </mc:Choice>
              <mc:Fallback>
                <p:oleObj name="Equation" r:id="rId5" imgW="4267200" imgH="14097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4092"/>
                        <a:ext cx="42672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5295900" y="3077617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Equation" r:id="rId7" imgW="1409088" imgH="393529" progId="Equation.3">
                  <p:embed/>
                </p:oleObj>
              </mc:Choice>
              <mc:Fallback>
                <p:oleObj name="Equation" r:id="rId7" imgW="1409088" imgH="393529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077617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1764755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(2)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/>
          </p:nvPr>
        </p:nvGraphicFramePr>
        <p:xfrm>
          <a:off x="920750" y="4293642"/>
          <a:ext cx="375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Equation" r:id="rId9" imgW="3759200" imgH="901700" progId="Equation.3">
                  <p:embed/>
                </p:oleObj>
              </mc:Choice>
              <mc:Fallback>
                <p:oleObj name="Equation" r:id="rId9" imgW="3759200" imgH="9017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293642"/>
                        <a:ext cx="375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5041900" y="4299992"/>
          <a:ext cx="346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Equation" r:id="rId11" imgW="3467100" imgH="889000" progId="Equation.3">
                  <p:embed/>
                </p:oleObj>
              </mc:Choice>
              <mc:Fallback>
                <p:oleObj name="Equation" r:id="rId11" imgW="3467100" imgH="889000" progId="Equation.3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299992"/>
                        <a:ext cx="3467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/>
          </p:nvPr>
        </p:nvGraphicFramePr>
        <p:xfrm>
          <a:off x="914400" y="5442992"/>
          <a:ext cx="683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Equation" r:id="rId13" imgW="6832600" imgH="469900" progId="Equation.3">
                  <p:embed/>
                </p:oleObj>
              </mc:Choice>
              <mc:Fallback>
                <p:oleObj name="Equation" r:id="rId13" imgW="6832600" imgH="469900" progId="Equation.3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42992"/>
                        <a:ext cx="683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68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47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277938" y="1559396"/>
          <a:ext cx="241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Equation" r:id="rId3" imgW="2413000" imgH="889000" progId="Equation.3">
                  <p:embed/>
                </p:oleObj>
              </mc:Choice>
              <mc:Fallback>
                <p:oleObj name="Equation" r:id="rId3" imgW="2413000" imgH="8890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559396"/>
                        <a:ext cx="241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3773488" y="1573684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name="Equation" r:id="rId5" imgW="1524000" imgH="889000" progId="Equation.3">
                  <p:embed/>
                </p:oleObj>
              </mc:Choice>
              <mc:Fallback>
                <p:oleObj name="Equation" r:id="rId5" imgW="1524000" imgH="8890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1573684"/>
                        <a:ext cx="152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5314950" y="1802284"/>
          <a:ext cx="257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Equation" r:id="rId7" imgW="2578100" imgH="469900" progId="Equation.3">
                  <p:embed/>
                </p:oleObj>
              </mc:Choice>
              <mc:Fallback>
                <p:oleObj name="Equation" r:id="rId7" imgW="2578100" imgH="46990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1802284"/>
                        <a:ext cx="257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1187450" y="2778596"/>
          <a:ext cx="642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Equation" r:id="rId9" imgW="6426200" imgH="431800" progId="Equation.3">
                  <p:embed/>
                </p:oleObj>
              </mc:Choice>
              <mc:Fallback>
                <p:oleObj name="Equation" r:id="rId9" imgW="6426200" imgH="4318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78596"/>
                        <a:ext cx="642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/>
          </p:nvPr>
        </p:nvGraphicFramePr>
        <p:xfrm>
          <a:off x="1295400" y="3388196"/>
          <a:ext cx="243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Equation" r:id="rId11" imgW="2438400" imgH="939800" progId="Equation.3">
                  <p:embed/>
                </p:oleObj>
              </mc:Choice>
              <mc:Fallback>
                <p:oleObj name="Equation" r:id="rId11" imgW="2438400" imgH="9398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88196"/>
                        <a:ext cx="2438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1327150" y="4683596"/>
          <a:ext cx="3175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Equation" r:id="rId13" imgW="3175000" imgH="1409700" progId="Equation.3">
                  <p:embed/>
                </p:oleObj>
              </mc:Choice>
              <mc:Fallback>
                <p:oleObj name="Equation" r:id="rId13" imgW="3175000" imgH="1409700" progId="Equation.3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683596"/>
                        <a:ext cx="3175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/>
          </p:nvPr>
        </p:nvGraphicFramePr>
        <p:xfrm>
          <a:off x="4648200" y="4912196"/>
          <a:ext cx="226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Equation" r:id="rId15" imgW="2260600" imgH="419100" progId="Equation.3">
                  <p:embed/>
                </p:oleObj>
              </mc:Choice>
              <mc:Fallback>
                <p:oleObj name="Equation" r:id="rId15" imgW="2260600" imgH="419100" progId="Equation.3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12196"/>
                        <a:ext cx="226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3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48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755650" y="1656606"/>
          <a:ext cx="7543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公式" r:id="rId3" imgW="7534197" imgH="2133540" progId="Equation.3">
                  <p:embed/>
                </p:oleObj>
              </mc:Choice>
              <mc:Fallback>
                <p:oleObj name="公式" r:id="rId3" imgW="7534197" imgH="213354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56606"/>
                        <a:ext cx="75438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/>
          </p:nvPr>
        </p:nvGraphicFramePr>
        <p:xfrm>
          <a:off x="1692275" y="4088656"/>
          <a:ext cx="44640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" name="公式" r:id="rId5" imgW="4324312" imgH="1400220" progId="Equation.3">
                  <p:embed/>
                </p:oleObj>
              </mc:Choice>
              <mc:Fallback>
                <p:oleObj name="公式" r:id="rId5" imgW="4324312" imgH="1400220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88656"/>
                        <a:ext cx="44640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/>
          </p:nvPr>
        </p:nvGraphicFramePr>
        <p:xfrm>
          <a:off x="1619225" y="5517232"/>
          <a:ext cx="47529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公式" r:id="rId7" imgW="4591105" imgH="971460" progId="Equation.3">
                  <p:embed/>
                </p:oleObj>
              </mc:Choice>
              <mc:Fallback>
                <p:oleObj name="公式" r:id="rId7" imgW="4591105" imgH="97146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25" y="5517232"/>
                        <a:ext cx="47529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11188" y="4088656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解</a:t>
            </a:r>
            <a:r>
              <a:rPr lang="en-US" altLang="zh-C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10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49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900113" y="2637309"/>
          <a:ext cx="752951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8" name="公式" r:id="rId3" imgW="7353275" imgH="1552500" progId="Equation.3">
                  <p:embed/>
                </p:oleObj>
              </mc:Choice>
              <mc:Fallback>
                <p:oleObj name="公式" r:id="rId3" imgW="7353275" imgH="15525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7309"/>
                        <a:ext cx="7529512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971550" y="4437534"/>
          <a:ext cx="16589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" name="公式" r:id="rId5" imgW="1476272" imgH="828630" progId="Equation.3">
                  <p:embed/>
                </p:oleObj>
              </mc:Choice>
              <mc:Fallback>
                <p:oleObj name="公式" r:id="rId5" imgW="1476272" imgH="82863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534"/>
                        <a:ext cx="16589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/>
          </p:nvPr>
        </p:nvGraphicFramePr>
        <p:xfrm>
          <a:off x="900113" y="1484784"/>
          <a:ext cx="58324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0" name="公式" r:id="rId7" imgW="5362590" imgH="971460" progId="Equation.3">
                  <p:embed/>
                </p:oleObj>
              </mc:Choice>
              <mc:Fallback>
                <p:oleObj name="公式" r:id="rId7" imgW="5362590" imgH="97146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784"/>
                        <a:ext cx="58324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2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统计推断的主要</a:t>
            </a:r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统计量与抽样分布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参数估计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假设检验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50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504825" y="1612900"/>
          <a:ext cx="79216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2" name="Equation" r:id="rId4" imgW="3448054" imgH="685800" progId="Equation.DSMT4">
                  <p:embed/>
                </p:oleObj>
              </mc:Choice>
              <mc:Fallback>
                <p:oleObj name="Equation" r:id="rId4" imgW="3448054" imgH="68580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612900"/>
                        <a:ext cx="79216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0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1877343"/>
            <a:ext cx="946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 dirty="0">
                <a:solidFill>
                  <a:srgbClr val="E600E6"/>
                </a:solidFill>
              </a:rPr>
              <a:t>解：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873249" y="1837655"/>
          <a:ext cx="26987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6" name="Equation" r:id="rId3" imgW="1285898" imgH="447660" progId="Equation.DSMT4">
                  <p:embed/>
                </p:oleObj>
              </mc:Choice>
              <mc:Fallback>
                <p:oleObj name="Equation" r:id="rId3" imgW="1285898" imgH="4476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249" y="1837655"/>
                        <a:ext cx="26987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580187" y="2931443"/>
          <a:ext cx="28543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Equation" r:id="rId5" imgW="1400122" imgH="190620" progId="Equation.DSMT4">
                  <p:embed/>
                </p:oleObj>
              </mc:Choice>
              <mc:Fallback>
                <p:oleObj name="Equation" r:id="rId5" imgW="1400122" imgH="19062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87" y="2931443"/>
                        <a:ext cx="28543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36563" y="4360863"/>
          <a:ext cx="69881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Equation" r:id="rId7" imgW="3797280" imgH="507960" progId="Equation.DSMT4">
                  <p:embed/>
                </p:oleObj>
              </mc:Choice>
              <mc:Fallback>
                <p:oleObj name="Equation" r:id="rId7" imgW="3797280" imgH="50796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360863"/>
                        <a:ext cx="69881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79512" y="5450805"/>
          <a:ext cx="88566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Equation" r:id="rId9" imgW="4324312" imgH="247590" progId="Equation.DSMT4">
                  <p:embed/>
                </p:oleObj>
              </mc:Choice>
              <mc:Fallback>
                <p:oleObj name="Equation" r:id="rId9" imgW="4324312" imgH="24759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50805"/>
                        <a:ext cx="88566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539874" y="2642518"/>
          <a:ext cx="51038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Equation" r:id="rId11" imgW="2438400" imgH="476280" progId="Equation.DSMT4">
                  <p:embed/>
                </p:oleObj>
              </mc:Choice>
              <mc:Fallback>
                <p:oleObj name="Equation" r:id="rId11" imgW="2438400" imgH="476280" progId="Equation.DSMT4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74" y="2642518"/>
                        <a:ext cx="51038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/>
          </p:nvPr>
        </p:nvGraphicFramePr>
        <p:xfrm>
          <a:off x="922462" y="3579143"/>
          <a:ext cx="303053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Equation" r:id="rId13" imgW="1638292" imgH="447660" progId="Equation.DSMT4">
                  <p:embed/>
                </p:oleObj>
              </mc:Choice>
              <mc:Fallback>
                <p:oleObj name="Equation" r:id="rId13" imgW="1638292" imgH="447660" progId="Equation.DSMT4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62" y="3579143"/>
                        <a:ext cx="3030537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52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899592" y="1628800"/>
          <a:ext cx="6696744" cy="280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name="Equation" r:id="rId3" imgW="2831760" imgH="1180800" progId="Equation.DSMT4">
                  <p:embed/>
                </p:oleObj>
              </mc:Choice>
              <mc:Fallback>
                <p:oleObj name="Equation" r:id="rId3" imgW="2831760" imgH="118080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28800"/>
                        <a:ext cx="6696744" cy="2804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50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6453" y="184368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解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331640" y="1700808"/>
          <a:ext cx="44323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4" name="Equation" r:id="rId3" imgW="1885912" imgH="876420" progId="Equation.DSMT4">
                  <p:embed/>
                </p:oleObj>
              </mc:Choice>
              <mc:Fallback>
                <p:oleObj name="Equation" r:id="rId3" imgW="1885912" imgH="8764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700808"/>
                        <a:ext cx="44323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0553" y="3716933"/>
          <a:ext cx="8191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" name="Equation" r:id="rId5" imgW="3419431" imgH="447660" progId="Equation.DSMT4">
                  <p:embed/>
                </p:oleObj>
              </mc:Choice>
              <mc:Fallback>
                <p:oleObj name="Equation" r:id="rId5" imgW="3419431" imgH="44766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53" y="3716933"/>
                        <a:ext cx="8191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597447" y="5089017"/>
          <a:ext cx="779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6" name="Equation" r:id="rId7" imgW="7791539" imgH="819180" progId="Equation.DSMT4">
                  <p:embed/>
                </p:oleObj>
              </mc:Choice>
              <mc:Fallback>
                <p:oleObj name="Equation" r:id="rId7" imgW="7791539" imgH="81918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47" y="5089017"/>
                        <a:ext cx="779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1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54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019550" y="3544888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name="公式" r:id="rId3" imgW="416821" imgH="917005" progId="Equation.3">
                  <p:embed/>
                </p:oleObj>
              </mc:Choice>
              <mc:Fallback>
                <p:oleObj name="公式" r:id="rId3" imgW="416821" imgH="917005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3544888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96938" y="2205038"/>
          <a:ext cx="58372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9" name="Equation" r:id="rId5" imgW="2467024" imgH="438210" progId="Equation.DSMT4">
                  <p:embed/>
                </p:oleObj>
              </mc:Choice>
              <mc:Fallback>
                <p:oleObj name="Equation" r:id="rId5" imgW="2467024" imgH="43821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205038"/>
                        <a:ext cx="58372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68313" y="3284538"/>
          <a:ext cx="80645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Equation" r:id="rId7" imgW="3562278" imgH="447660" progId="Equation.DSMT4">
                  <p:embed/>
                </p:oleObj>
              </mc:Choice>
              <mc:Fallback>
                <p:oleObj name="Equation" r:id="rId7" imgW="3562278" imgH="44766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84538"/>
                        <a:ext cx="80645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042988" y="4243388"/>
          <a:ext cx="26654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Equation" r:id="rId9" imgW="971580" imgH="218970" progId="Equation.DSMT4">
                  <p:embed/>
                </p:oleObj>
              </mc:Choice>
              <mc:Fallback>
                <p:oleObj name="Equation" r:id="rId9" imgW="971580" imgH="21897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43388"/>
                        <a:ext cx="26654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88963" y="4876800"/>
          <a:ext cx="502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公式" r:id="rId11" imgW="5019648" imgH="476280" progId="Equation.3">
                  <p:embed/>
                </p:oleObj>
              </mc:Choice>
              <mc:Fallback>
                <p:oleObj name="公式" r:id="rId11" imgW="5019648" imgH="47628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876800"/>
                        <a:ext cx="502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792288" y="5486400"/>
          <a:ext cx="450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公式" r:id="rId13" imgW="4495783" imgH="819180" progId="Equation.3">
                  <p:embed/>
                </p:oleObj>
              </mc:Choice>
              <mc:Fallback>
                <p:oleObj name="公式" r:id="rId13" imgW="4495783" imgH="81918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486400"/>
                        <a:ext cx="4508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1188" y="1557338"/>
            <a:ext cx="3817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(2) </a:t>
            </a:r>
            <a:r>
              <a:rPr lang="zh-CN" altLang="en-US" b="1" dirty="0"/>
              <a:t>由题设及定理</a:t>
            </a:r>
            <a:r>
              <a:rPr lang="en-US" altLang="zh-CN" b="1" dirty="0"/>
              <a:t>2</a:t>
            </a:r>
            <a:r>
              <a:rPr lang="zh-CN" altLang="en-US" b="1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41725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55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2112889" y="1916261"/>
          <a:ext cx="2436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2" name="Equation" r:id="rId4" imgW="1371600" imgH="241300" progId="Equation.DSMT4">
                  <p:embed/>
                </p:oleObj>
              </mc:Choice>
              <mc:Fallback>
                <p:oleObj name="Equation" r:id="rId4" imgW="1371600" imgH="24130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889" y="1916261"/>
                        <a:ext cx="24368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827014" y="2487761"/>
          <a:ext cx="15001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3" name="Equation" r:id="rId6" imgW="685800" imgH="457200" progId="Equation.DSMT4">
                  <p:embed/>
                </p:oleObj>
              </mc:Choice>
              <mc:Fallback>
                <p:oleObj name="Equation" r:id="rId6" imgW="685800" imgH="45720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14" y="2487761"/>
                        <a:ext cx="15001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55576" y="1844824"/>
            <a:ext cx="1500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设总体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684639" y="1832124"/>
            <a:ext cx="3286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是它的样本，求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398639" y="2630636"/>
            <a:ext cx="157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的分布。</a:t>
            </a:r>
          </a:p>
        </p:txBody>
      </p:sp>
    </p:spTree>
    <p:extLst>
      <p:ext uri="{BB962C8B-B14F-4D97-AF65-F5344CB8AC3E}">
        <p14:creationId xmlns:p14="http://schemas.microsoft.com/office/powerpoint/2010/main" val="33556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统计量与抽样分布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055-D21D-4D5D-90F4-E7A6ADD0FB0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5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基本概念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正态总体的抽样分布</a:t>
            </a:r>
            <a:endParaRPr lang="en-US" altLang="zh-CN" sz="3200" dirty="0" smtClean="0"/>
          </a:p>
          <a:p>
            <a:pPr lvl="1"/>
            <a:r>
              <a:rPr lang="zh-CN" altLang="en-US" sz="2900" dirty="0" smtClean="0"/>
              <a:t>有些分布对于统计意义较大</a:t>
            </a:r>
            <a:endParaRPr lang="en-US" altLang="zh-CN" sz="2900" dirty="0" smtClean="0"/>
          </a:p>
          <a:p>
            <a:pPr lvl="1"/>
            <a:r>
              <a:rPr lang="zh-CN" altLang="en-US" sz="2900" dirty="0" smtClean="0">
                <a:latin typeface="华文仿宋" panose="02010600040101010101" pitchFamily="2" charset="-122"/>
              </a:rPr>
              <a:t>正态分布、</a:t>
            </a:r>
            <a:r>
              <a:rPr lang="el-GR" altLang="zh-CN" sz="2900" dirty="0" smtClean="0">
                <a:latin typeface="华文仿宋" panose="02010600040101010101" pitchFamily="2" charset="-122"/>
              </a:rPr>
              <a:t>χ</a:t>
            </a:r>
            <a:r>
              <a:rPr lang="en-US" altLang="zh-CN" sz="2900" baseline="30000" dirty="0">
                <a:latin typeface="华文仿宋" panose="02010600040101010101" pitchFamily="2" charset="-122"/>
              </a:rPr>
              <a:t>2</a:t>
            </a:r>
            <a:r>
              <a:rPr lang="zh-CN" altLang="en-US" sz="2900" dirty="0" smtClean="0"/>
              <a:t>分布、</a:t>
            </a:r>
            <a:r>
              <a:rPr lang="en-US" altLang="zh-CN" sz="2900" dirty="0" smtClean="0"/>
              <a:t>t</a:t>
            </a:r>
            <a:r>
              <a:rPr lang="zh-CN" altLang="en-US" sz="2900" dirty="0" smtClean="0"/>
              <a:t>分布、</a:t>
            </a:r>
            <a:r>
              <a:rPr lang="en-US" altLang="zh-CN" sz="2900" dirty="0" smtClean="0"/>
              <a:t>F</a:t>
            </a:r>
            <a:r>
              <a:rPr lang="zh-CN" altLang="en-US" sz="2900" dirty="0" smtClean="0"/>
              <a:t>分布</a:t>
            </a:r>
            <a:endParaRPr lang="en-US" altLang="zh-CN" sz="2900" dirty="0"/>
          </a:p>
          <a:p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基本概念：总体与个体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9046" y="1750237"/>
            <a:ext cx="8081835" cy="114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660033"/>
                </a:solidFill>
                <a:latin typeface="+mn-ea"/>
                <a:ea typeface="+mn-ea"/>
              </a:rPr>
              <a:t>总体：</a:t>
            </a:r>
            <a:r>
              <a:rPr lang="zh-CN" altLang="en-US" b="1" dirty="0">
                <a:latin typeface="+mn-ea"/>
                <a:ea typeface="+mn-ea"/>
              </a:rPr>
              <a:t>研究对象的某项数量指标的值</a:t>
            </a:r>
            <a:r>
              <a:rPr lang="zh-CN" altLang="en-US" b="1" dirty="0" smtClean="0">
                <a:latin typeface="+mn-ea"/>
                <a:ea typeface="+mn-ea"/>
              </a:rPr>
              <a:t>的全体。</a:t>
            </a:r>
            <a:endParaRPr lang="zh-CN" altLang="en-US" b="1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660033"/>
                </a:solidFill>
                <a:latin typeface="+mn-ea"/>
                <a:ea typeface="+mn-ea"/>
              </a:rPr>
              <a:t>个体：</a:t>
            </a:r>
            <a:r>
              <a:rPr lang="zh-CN" altLang="en-US" b="1" dirty="0">
                <a:latin typeface="+mn-ea"/>
                <a:ea typeface="+mn-ea"/>
              </a:rPr>
              <a:t>总体中的每个元素为个体。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27203" y="3097893"/>
            <a:ext cx="832429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+mn-ea"/>
                <a:ea typeface="+mn-ea"/>
              </a:rPr>
              <a:t>例如：某厂生产的灯泡寿命是总体，每一个灯泡的寿命是个体；某学校全体男生的身高是总体，每个男生的身高是个体。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2"/>
              <p:cNvSpPr txBox="1">
                <a:spLocks noChangeArrowheads="1"/>
              </p:cNvSpPr>
              <p:nvPr/>
            </p:nvSpPr>
            <p:spPr bwMode="auto">
              <a:xfrm>
                <a:off x="527203" y="4693924"/>
                <a:ext cx="8324290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 smtClean="0">
                    <a:latin typeface="+mn-ea"/>
                    <a:ea typeface="+mn-ea"/>
                  </a:rPr>
                  <a:t>研究对象的数量指标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+mn-ea"/>
                      </a:rPr>
                      <m:t>𝑿</m:t>
                    </m:r>
                  </m:oMath>
                </a14:m>
                <a:r>
                  <a:rPr lang="zh-CN" altLang="en-US" b="1" dirty="0" smtClean="0">
                    <a:latin typeface="+mn-ea"/>
                    <a:ea typeface="+mn-ea"/>
                  </a:rPr>
                  <a:t>的取值在客观上有一定的分布，因此，可将其看做随机变量，它的分布称为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总体分布</a:t>
                </a:r>
                <a:r>
                  <a:rPr lang="zh-CN" altLang="en-US" b="1" dirty="0" smtClean="0">
                    <a:latin typeface="+mn-ea"/>
                    <a:ea typeface="+mn-ea"/>
                  </a:rPr>
                  <a:t>。</a:t>
                </a:r>
                <a:endParaRPr lang="zh-CN" altLang="en-US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203" y="4693924"/>
                <a:ext cx="8324290" cy="1569660"/>
              </a:xfrm>
              <a:prstGeom prst="rect">
                <a:avLst/>
              </a:prstGeom>
              <a:blipFill>
                <a:blip r:embed="rId2"/>
                <a:stretch>
                  <a:fillRect l="-1830" t="-5058" r="-1830" b="-11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1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概念：样本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68760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D90A6FEE-07F6-4B6F-A0EE-6E3F035B9E8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4213" y="1701700"/>
            <a:ext cx="7620000" cy="227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900" b="1" dirty="0" smtClean="0">
                <a:solidFill>
                  <a:srgbClr val="660033"/>
                </a:solidFill>
                <a:latin typeface="+mn-ea"/>
                <a:ea typeface="+mn-ea"/>
              </a:rPr>
              <a:t>样本：</a:t>
            </a:r>
            <a:r>
              <a:rPr lang="zh-CN" altLang="en-US" sz="2900" b="1" dirty="0" smtClean="0">
                <a:latin typeface="+mn-ea"/>
                <a:ea typeface="+mn-ea"/>
              </a:rPr>
              <a:t>从总体中随机抽取的一些个体</a:t>
            </a:r>
            <a:endParaRPr lang="zh-CN" altLang="en-US" sz="2900" b="1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900" b="1" dirty="0" smtClean="0">
                <a:solidFill>
                  <a:srgbClr val="660033"/>
                </a:solidFill>
                <a:latin typeface="+mn-ea"/>
                <a:ea typeface="+mn-ea"/>
              </a:rPr>
              <a:t>抽样：</a:t>
            </a:r>
            <a:r>
              <a:rPr lang="zh-CN" altLang="en-US" sz="2900" b="1" dirty="0" smtClean="0">
                <a:latin typeface="+mn-ea"/>
                <a:ea typeface="+mn-ea"/>
              </a:rPr>
              <a:t>抽得样本的过程</a:t>
            </a:r>
            <a:endParaRPr lang="en-US" altLang="zh-CN" sz="29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900" b="1" dirty="0">
                <a:solidFill>
                  <a:srgbClr val="660033"/>
                </a:solidFill>
                <a:latin typeface="+mn-ea"/>
                <a:ea typeface="+mn-ea"/>
              </a:rPr>
              <a:t>样本容量：</a:t>
            </a:r>
            <a:r>
              <a:rPr lang="zh-CN" altLang="en-US" sz="2900" b="1" dirty="0" smtClean="0">
                <a:latin typeface="+mn-ea"/>
                <a:ea typeface="+mn-ea"/>
              </a:rPr>
              <a:t>样本中个体的数量</a:t>
            </a:r>
            <a:endParaRPr lang="en-US" altLang="zh-CN" sz="29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900" b="1" dirty="0">
                <a:solidFill>
                  <a:srgbClr val="660033"/>
                </a:solidFill>
                <a:latin typeface="+mn-ea"/>
                <a:ea typeface="+mn-ea"/>
              </a:rPr>
              <a:t>样本值</a:t>
            </a:r>
            <a:r>
              <a:rPr lang="zh-CN" altLang="en-US" sz="2900" b="1" dirty="0" smtClean="0">
                <a:solidFill>
                  <a:srgbClr val="660033"/>
                </a:solidFill>
                <a:latin typeface="+mn-ea"/>
                <a:ea typeface="+mn-ea"/>
              </a:rPr>
              <a:t>：</a:t>
            </a:r>
            <a:r>
              <a:rPr lang="zh-CN" altLang="en-US" sz="2900" b="1" dirty="0">
                <a:latin typeface="+mn-ea"/>
                <a:ea typeface="+mn-ea"/>
              </a:rPr>
              <a:t>对样本观察得到的数值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4213" y="4221088"/>
            <a:ext cx="75438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900" b="1" dirty="0" smtClean="0">
                <a:solidFill>
                  <a:srgbClr val="660033"/>
                </a:solidFill>
                <a:latin typeface="+mn-ea"/>
                <a:ea typeface="+mn-ea"/>
              </a:rPr>
              <a:t>样本的二重性：</a:t>
            </a:r>
            <a:endParaRPr lang="en-US" altLang="zh-CN" sz="2900" b="1" dirty="0" smtClean="0">
              <a:solidFill>
                <a:srgbClr val="660033"/>
              </a:solidFill>
              <a:latin typeface="+mn-ea"/>
              <a:ea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900" b="1" dirty="0" smtClean="0">
                <a:latin typeface="+mn-ea"/>
                <a:ea typeface="+mn-ea"/>
              </a:rPr>
              <a:t>就一次具体观察而言，样本值是确定的数</a:t>
            </a:r>
            <a:endParaRPr lang="en-US" altLang="zh-CN" sz="2900" b="1" dirty="0" smtClean="0">
              <a:latin typeface="+mn-ea"/>
              <a:ea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900" b="1" dirty="0" smtClean="0">
                <a:latin typeface="+mn-ea"/>
                <a:ea typeface="+mn-ea"/>
              </a:rPr>
              <a:t>在不同的抽样下，样本值会发生变化，因此可看做是随机变量</a:t>
            </a:r>
            <a:endParaRPr lang="zh-CN" altLang="en-US" sz="29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54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lec9</Template>
  <TotalTime>6966</TotalTime>
  <Words>1122</Words>
  <Application>Microsoft Office PowerPoint</Application>
  <PresentationFormat>全屏显示(4:3)</PresentationFormat>
  <Paragraphs>243</Paragraphs>
  <Slides>55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73" baseType="lpstr">
      <vt:lpstr>GungsuhChe</vt:lpstr>
      <vt:lpstr>MS Gothic</vt:lpstr>
      <vt:lpstr>Tw Cen MT</vt:lpstr>
      <vt:lpstr>黑体</vt:lpstr>
      <vt:lpstr>华文仿宋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中性</vt:lpstr>
      <vt:lpstr>Equation</vt:lpstr>
      <vt:lpstr>公式</vt:lpstr>
      <vt:lpstr>数理统计部分</vt:lpstr>
      <vt:lpstr>主要内容</vt:lpstr>
      <vt:lpstr>关于试验设计</vt:lpstr>
      <vt:lpstr>关于试验设计</vt:lpstr>
      <vt:lpstr>统计推断的主要内容</vt:lpstr>
      <vt:lpstr>统计量与抽样分布</vt:lpstr>
      <vt:lpstr>提纲</vt:lpstr>
      <vt:lpstr>基本概念：总体与个体</vt:lpstr>
      <vt:lpstr>基本概念：样本</vt:lpstr>
      <vt:lpstr>基本概念：样本</vt:lpstr>
      <vt:lpstr>基本概念：样本联合分布/密度</vt:lpstr>
      <vt:lpstr>基本概念：统计量</vt:lpstr>
      <vt:lpstr>例</vt:lpstr>
      <vt:lpstr>常用的统计量</vt:lpstr>
      <vt:lpstr>常用的统计量</vt:lpstr>
      <vt:lpstr>常用的统计量</vt:lpstr>
      <vt:lpstr>PowerPoint 演示文稿</vt:lpstr>
      <vt:lpstr>正态总体的抽样分布(1)</vt:lpstr>
      <vt:lpstr>正态总体的抽样分布(1)</vt:lpstr>
      <vt:lpstr>标准正态分布的上分位点</vt:lpstr>
      <vt:lpstr>正态总体的抽样分布(2)</vt:lpstr>
      <vt:lpstr>正态总体的抽样分布(2)</vt:lpstr>
      <vt:lpstr>χ2分布的性质</vt:lpstr>
      <vt:lpstr>例</vt:lpstr>
      <vt:lpstr>χ2分布的性质</vt:lpstr>
      <vt:lpstr>χ2分布的上分位点</vt:lpstr>
      <vt:lpstr>例</vt:lpstr>
      <vt:lpstr>正态总体的抽样分布(3)</vt:lpstr>
      <vt:lpstr>t分布的性质</vt:lpstr>
      <vt:lpstr>t分布的上分位点</vt:lpstr>
      <vt:lpstr>t分布的上分位点</vt:lpstr>
      <vt:lpstr>正态总体的抽样分布(4)</vt:lpstr>
      <vt:lpstr>正态总体的抽样分布(4)</vt:lpstr>
      <vt:lpstr>F分布的上分位点</vt:lpstr>
      <vt:lpstr>F分布的性质</vt:lpstr>
      <vt:lpstr>PowerPoint 演示文稿</vt:lpstr>
      <vt:lpstr>例</vt:lpstr>
      <vt:lpstr>正态总体的抽样分布</vt:lpstr>
      <vt:lpstr>定理(1)</vt:lpstr>
      <vt:lpstr>定理(2)</vt:lpstr>
      <vt:lpstr>PowerPoint 演示文稿</vt:lpstr>
      <vt:lpstr>定理(3)</vt:lpstr>
      <vt:lpstr>定理(4)</vt:lpstr>
      <vt:lpstr>定理(4)</vt:lpstr>
      <vt:lpstr>PowerPoint 演示文稿</vt:lpstr>
      <vt:lpstr>PowerPoint 演示文稿</vt:lpstr>
      <vt:lpstr>PowerPoint 演示文稿</vt:lpstr>
      <vt:lpstr>例</vt:lpstr>
      <vt:lpstr>例</vt:lpstr>
      <vt:lpstr>例</vt:lpstr>
      <vt:lpstr>例</vt:lpstr>
      <vt:lpstr>例</vt:lpstr>
      <vt:lpstr>例</vt:lpstr>
      <vt:lpstr>例</vt:lpstr>
      <vt:lpstr>例</vt:lpstr>
    </vt:vector>
  </TitlesOfParts>
  <Company>zhang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</dc:creator>
  <cp:lastModifiedBy>姚远</cp:lastModifiedBy>
  <cp:revision>365</cp:revision>
  <dcterms:created xsi:type="dcterms:W3CDTF">1999-10-18T12:47:33Z</dcterms:created>
  <dcterms:modified xsi:type="dcterms:W3CDTF">2017-11-29T08:30:03Z</dcterms:modified>
</cp:coreProperties>
</file>