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0"/>
  </p:notesMasterIdLst>
  <p:handoutMasterIdLst>
    <p:handoutMasterId r:id="rId41"/>
  </p:handoutMasterIdLst>
  <p:sldIdLst>
    <p:sldId id="482" r:id="rId2"/>
    <p:sldId id="484" r:id="rId3"/>
    <p:sldId id="485" r:id="rId4"/>
    <p:sldId id="486" r:id="rId5"/>
    <p:sldId id="487" r:id="rId6"/>
    <p:sldId id="488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21" r:id="rId19"/>
    <p:sldId id="489" r:id="rId20"/>
    <p:sldId id="501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6" r:id="rId32"/>
    <p:sldId id="517" r:id="rId33"/>
    <p:sldId id="518" r:id="rId34"/>
    <p:sldId id="519" r:id="rId35"/>
    <p:sldId id="520" r:id="rId36"/>
    <p:sldId id="522" r:id="rId37"/>
    <p:sldId id="523" r:id="rId38"/>
    <p:sldId id="524" r:id="rId39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A69E43-C52A-4E4F-AE51-FBAC654F9584}">
          <p14:sldIdLst>
            <p14:sldId id="482"/>
            <p14:sldId id="484"/>
            <p14:sldId id="485"/>
            <p14:sldId id="486"/>
            <p14:sldId id="487"/>
            <p14:sldId id="488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21"/>
          </p14:sldIdLst>
        </p14:section>
        <p14:section name="无标题节" id="{41C6E297-B332-4FBB-8BBA-24F4C73014DA}">
          <p14:sldIdLst>
            <p14:sldId id="489"/>
            <p14:sldId id="501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6"/>
            <p14:sldId id="517"/>
            <p14:sldId id="518"/>
            <p14:sldId id="519"/>
            <p14:sldId id="520"/>
            <p14:sldId id="522"/>
            <p14:sldId id="52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13E"/>
    <a:srgbClr val="FF5050"/>
    <a:srgbClr val="FF6600"/>
    <a:srgbClr val="FF0066"/>
    <a:srgbClr val="663300"/>
    <a:srgbClr val="CC3399"/>
    <a:srgbClr val="C3E684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4484" autoAdjust="0"/>
  </p:normalViewPr>
  <p:slideViewPr>
    <p:cSldViewPr>
      <p:cViewPr varScale="1">
        <p:scale>
          <a:sx n="70" d="100"/>
          <a:sy n="70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emf"/><Relationship Id="rId1" Type="http://schemas.openxmlformats.org/officeDocument/2006/relationships/image" Target="../media/image14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53CFD1-F208-4F50-8B81-BF262905A1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48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7-11-01T06:45:47.202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0 0,'0'0,"0"0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3288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A2E17-9F93-4594-92E4-F81AAE60A5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014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A2E17-9F93-4594-92E4-F81AAE60A54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94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MLE</a:t>
            </a:r>
            <a:r>
              <a:rPr lang="zh-CN" altLang="en-US" dirty="0" smtClean="0"/>
              <a:t>相比，可以在不知道分布的情况下使用</a:t>
            </a:r>
            <a:endParaRPr lang="en-US" altLang="zh-CN" dirty="0" smtClean="0"/>
          </a:p>
          <a:p>
            <a:r>
              <a:rPr lang="zh-CN" altLang="en-US" dirty="0" smtClean="0"/>
              <a:t>精读往往不高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A2E17-9F93-4594-92E4-F81AAE60A54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50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A2E17-9F93-4594-92E4-F81AAE60A54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812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以连续为例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A2E17-9F93-4594-92E4-F81AAE60A54C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85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未知参数出现在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A2E17-9F93-4594-92E4-F81AAE60A54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8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41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5770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29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1914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4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531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1866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8272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9263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89164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480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69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43.emf"/><Relationship Id="rId4" Type="http://schemas.openxmlformats.org/officeDocument/2006/relationships/image" Target="../media/image123.wmf"/><Relationship Id="rId9" Type="http://schemas.openxmlformats.org/officeDocument/2006/relationships/customXml" Target="../ink/ink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5.wmf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4.bin"/><Relationship Id="rId5" Type="http://schemas.openxmlformats.org/officeDocument/2006/relationships/image" Target="../media/image134.wmf"/><Relationship Id="rId15" Type="http://schemas.openxmlformats.org/officeDocument/2006/relationships/oleObject" Target="../embeddings/oleObject136.bin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6.wmf"/><Relationship Id="rId14" Type="http://schemas.openxmlformats.org/officeDocument/2006/relationships/image" Target="../media/image13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2.bin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4.wmf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image" Target="../media/image145.wmf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0.bin"/><Relationship Id="rId14" Type="http://schemas.openxmlformats.org/officeDocument/2006/relationships/oleObject" Target="../embeddings/oleObject14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参数估计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828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矩估计：一个未知参数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972096" y="1845692"/>
                <a:ext cx="362695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 smtClean="0"/>
                  <a:t>1</a:t>
                </a:r>
                <a:r>
                  <a:rPr lang="zh-CN" altLang="en-US" dirty="0"/>
                  <a:t>）先求出</a:t>
                </a:r>
                <a:r>
                  <a:rPr lang="en-US" altLang="zh-CN" dirty="0"/>
                  <a:t>EX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2096" y="1845692"/>
                <a:ext cx="3626955" cy="584775"/>
              </a:xfrm>
              <a:prstGeom prst="rect">
                <a:avLst/>
              </a:prstGeom>
              <a:blipFill>
                <a:blip r:embed="rId3"/>
                <a:stretch>
                  <a:fillRect l="-4202" t="-17708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987971" y="2633092"/>
                <a:ext cx="322158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2</a:t>
                </a:r>
                <a:r>
                  <a:rPr lang="zh-CN" altLang="en-US" dirty="0"/>
                  <a:t>）解</a:t>
                </a:r>
                <a:r>
                  <a:rPr lang="zh-CN" altLang="en-US" dirty="0" smtClean="0"/>
                  <a:t>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i="1" dirty="0">
                    <a:ea typeface="DFKai-SB" panose="03000509000000000000" pitchFamily="65" charset="-120"/>
                  </a:rPr>
                  <a:t>g</a:t>
                </a:r>
                <a:r>
                  <a:rPr lang="en-US" altLang="zh-CN" dirty="0">
                    <a:ea typeface="DFKai-SB" panose="03000509000000000000" pitchFamily="65" charset="-120"/>
                  </a:rPr>
                  <a:t>(</a:t>
                </a:r>
                <a:r>
                  <a:rPr lang="en-US" altLang="zh-CN" dirty="0"/>
                  <a:t>EX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)</a:t>
                </a:r>
                <a:endParaRPr lang="el-GR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971" y="2633092"/>
                <a:ext cx="3221588" cy="584775"/>
              </a:xfrm>
              <a:prstGeom prst="rect">
                <a:avLst/>
              </a:prstGeom>
              <a:blipFill>
                <a:blip r:embed="rId4"/>
                <a:stretch>
                  <a:fillRect l="-4726" t="-17708" r="-3970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534" y="3569717"/>
            <a:ext cx="6178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）                             为矩估计量。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88893"/>
              </p:ext>
            </p:extLst>
          </p:nvPr>
        </p:nvGraphicFramePr>
        <p:xfrm>
          <a:off x="1835696" y="3356992"/>
          <a:ext cx="28527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9" name="Equation" r:id="rId5" imgW="1066800" imgH="431800" progId="Equation.DSMT4">
                  <p:embed/>
                </p:oleObj>
              </mc:Choice>
              <mc:Fallback>
                <p:oleObj name="Equation" r:id="rId5" imgW="1066800" imgH="431800" progId="Equation.DSMT4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356992"/>
                        <a:ext cx="28527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72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</a:t>
            </a:r>
            <a:r>
              <a:rPr lang="zh-CN" altLang="en-US" dirty="0" smtClean="0"/>
              <a:t>估计：两个未知参数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827584" y="1556792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）计算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50664"/>
              </p:ext>
            </p:extLst>
          </p:nvPr>
        </p:nvGraphicFramePr>
        <p:xfrm>
          <a:off x="2411909" y="1590129"/>
          <a:ext cx="14398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7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102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909" y="1590129"/>
                        <a:ext cx="14398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09243"/>
              </p:ext>
            </p:extLst>
          </p:nvPr>
        </p:nvGraphicFramePr>
        <p:xfrm>
          <a:off x="4597353" y="1646283"/>
          <a:ext cx="23939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8" name="Equation" r:id="rId5" imgW="1040948" imgH="469696" progId="Equation.DSMT4">
                  <p:embed/>
                </p:oleObj>
              </mc:Choice>
              <mc:Fallback>
                <p:oleObj name="Equation" r:id="rId5" imgW="1040948" imgH="469696" progId="Equation.DSMT4">
                  <p:embed/>
                  <p:pic>
                    <p:nvPicPr>
                      <p:cNvPr id="1024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353" y="1646283"/>
                        <a:ext cx="23939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827584" y="2824208"/>
            <a:ext cx="55451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）解出        ，用              表示           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46887"/>
              </p:ext>
            </p:extLst>
          </p:nvPr>
        </p:nvGraphicFramePr>
        <p:xfrm>
          <a:off x="2411909" y="2897232"/>
          <a:ext cx="792163" cy="52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9" name="Equation" r:id="rId7" imgW="355446" imgH="228501" progId="Equation.DSMT4">
                  <p:embed/>
                </p:oleObj>
              </mc:Choice>
              <mc:Fallback>
                <p:oleObj name="Equation" r:id="rId7" imgW="355446" imgH="228501" progId="Equation.DSMT4">
                  <p:embed/>
                  <p:pic>
                    <p:nvPicPr>
                      <p:cNvPr id="102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909" y="2897232"/>
                        <a:ext cx="792163" cy="525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32276"/>
              </p:ext>
            </p:extLst>
          </p:nvPr>
        </p:nvGraphicFramePr>
        <p:xfrm>
          <a:off x="3924797" y="2849608"/>
          <a:ext cx="1439862" cy="56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0" name="Equation" r:id="rId9" imgW="596900" imgH="228600" progId="Equation.DSMT4">
                  <p:embed/>
                </p:oleObj>
              </mc:Choice>
              <mc:Fallback>
                <p:oleObj name="Equation" r:id="rId9" imgW="596900" imgH="228600" progId="Equation.DSMT4">
                  <p:embed/>
                  <p:pic>
                    <p:nvPicPr>
                      <p:cNvPr id="102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797" y="2849608"/>
                        <a:ext cx="1439862" cy="56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22932"/>
              </p:ext>
            </p:extLst>
          </p:nvPr>
        </p:nvGraphicFramePr>
        <p:xfrm>
          <a:off x="4398915" y="3433217"/>
          <a:ext cx="25923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1" name="Equation" r:id="rId10" imgW="1269449" imgH="482391" progId="Equation.DSMT4">
                  <p:embed/>
                </p:oleObj>
              </mc:Choice>
              <mc:Fallback>
                <p:oleObj name="Equation" r:id="rId10" imgW="1269449" imgH="482391" progId="Equation.DSMT4">
                  <p:embed/>
                  <p:pic>
                    <p:nvPicPr>
                      <p:cNvPr id="102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15" y="3433217"/>
                        <a:ext cx="25923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827584" y="4432118"/>
            <a:ext cx="7848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）用    代替       ，用          代替        ，有                        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66119"/>
              </p:ext>
            </p:extLst>
          </p:nvPr>
        </p:nvGraphicFramePr>
        <p:xfrm>
          <a:off x="1907084" y="4441643"/>
          <a:ext cx="431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2" name="Equation" r:id="rId12" imgW="177646" imgH="190335" progId="Equation.DSMT4">
                  <p:embed/>
                </p:oleObj>
              </mc:Choice>
              <mc:Fallback>
                <p:oleObj name="Equation" r:id="rId12" imgW="177646" imgH="190335" progId="Equation.DSMT4">
                  <p:embed/>
                  <p:pic>
                    <p:nvPicPr>
                      <p:cNvPr id="1025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084" y="4441643"/>
                        <a:ext cx="431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92700"/>
              </p:ext>
            </p:extLst>
          </p:nvPr>
        </p:nvGraphicFramePr>
        <p:xfrm>
          <a:off x="3204072" y="4513081"/>
          <a:ext cx="612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3" name="Equation" r:id="rId14" imgW="253780" imgH="164957" progId="Equation.DSMT4">
                  <p:embed/>
                </p:oleObj>
              </mc:Choice>
              <mc:Fallback>
                <p:oleObj name="Equation" r:id="rId14" imgW="253780" imgH="164957" progId="Equation.DSMT4">
                  <p:embed/>
                  <p:pic>
                    <p:nvPicPr>
                      <p:cNvPr id="1025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072" y="4513081"/>
                        <a:ext cx="6127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93499"/>
              </p:ext>
            </p:extLst>
          </p:nvPr>
        </p:nvGraphicFramePr>
        <p:xfrm>
          <a:off x="6571159" y="4441643"/>
          <a:ext cx="736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4" name="Equation" r:id="rId16" imgW="304668" imgH="190417" progId="Equation.DSMT4">
                  <p:embed/>
                </p:oleObj>
              </mc:Choice>
              <mc:Fallback>
                <p:oleObj name="Equation" r:id="rId16" imgW="304668" imgH="190417" progId="Equation.DSMT4">
                  <p:embed/>
                  <p:pic>
                    <p:nvPicPr>
                      <p:cNvPr id="1025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1159" y="4441643"/>
                        <a:ext cx="736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490632"/>
              </p:ext>
            </p:extLst>
          </p:nvPr>
        </p:nvGraphicFramePr>
        <p:xfrm>
          <a:off x="4715372" y="4333693"/>
          <a:ext cx="936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5" name="Equation" r:id="rId18" imgW="545863" imgH="431613" progId="Equation.DSMT4">
                  <p:embed/>
                </p:oleObj>
              </mc:Choice>
              <mc:Fallback>
                <p:oleObj name="Equation" r:id="rId18" imgW="545863" imgH="431613" progId="Equation.DSMT4">
                  <p:embed/>
                  <p:pic>
                    <p:nvPicPr>
                      <p:cNvPr id="1025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372" y="4333693"/>
                        <a:ext cx="936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8343"/>
              </p:ext>
            </p:extLst>
          </p:nvPr>
        </p:nvGraphicFramePr>
        <p:xfrm>
          <a:off x="1446165" y="4870814"/>
          <a:ext cx="2784475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6" name="Equation" r:id="rId20" imgW="1346200" imgH="889000" progId="Equation.DSMT4">
                  <p:embed/>
                </p:oleObj>
              </mc:Choice>
              <mc:Fallback>
                <p:oleObj name="Equation" r:id="rId20" imgW="1346200" imgH="889000" progId="Equation.DSMT4">
                  <p:embed/>
                  <p:pic>
                    <p:nvPicPr>
                      <p:cNvPr id="1025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65" y="4870814"/>
                        <a:ext cx="2784475" cy="183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4398915" y="5375639"/>
            <a:ext cx="4535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即为         的矩估计量。</a:t>
            </a:r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795406"/>
              </p:ext>
            </p:extLst>
          </p:nvPr>
        </p:nvGraphicFramePr>
        <p:xfrm>
          <a:off x="5335540" y="5447076"/>
          <a:ext cx="7921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7" name="Equation" r:id="rId22" imgW="355446" imgH="228501" progId="Equation.DSMT4">
                  <p:embed/>
                </p:oleObj>
              </mc:Choice>
              <mc:Fallback>
                <p:oleObj name="Equation" r:id="rId22" imgW="355446" imgH="228501" progId="Equation.DSMT4">
                  <p:embed/>
                  <p:pic>
                    <p:nvPicPr>
                      <p:cNvPr id="10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40" y="5447076"/>
                        <a:ext cx="7921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1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528" y="1541814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900" dirty="0" smtClean="0"/>
              <a:t>    设</a:t>
            </a:r>
            <a:r>
              <a:rPr lang="zh-CN" altLang="en-US" sz="2900" dirty="0"/>
              <a:t>某城市一天中发生火警的次数</a:t>
            </a:r>
            <a:r>
              <a:rPr lang="en-US" altLang="zh-CN" sz="2900" dirty="0"/>
              <a:t>X</a:t>
            </a:r>
            <a:r>
              <a:rPr lang="zh-CN" altLang="en-US" sz="2900" dirty="0"/>
              <a:t>服从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68663"/>
              </p:ext>
            </p:extLst>
          </p:nvPr>
        </p:nvGraphicFramePr>
        <p:xfrm>
          <a:off x="683890" y="2045052"/>
          <a:ext cx="76327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2" name="Equation" r:id="rId4" imgW="2997200" imgH="431800" progId="Equation.DSMT4">
                  <p:embed/>
                </p:oleObj>
              </mc:Choice>
              <mc:Fallback>
                <p:oleObj name="Equation" r:id="rId4" imgW="2997200" imgH="431800" progId="Equation.DSMT4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0" y="2045052"/>
                        <a:ext cx="76327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14741"/>
              </p:ext>
            </p:extLst>
          </p:nvPr>
        </p:nvGraphicFramePr>
        <p:xfrm>
          <a:off x="314817" y="4160140"/>
          <a:ext cx="4689231" cy="84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3" name="Equation" r:id="rId6" imgW="2438400" imgH="431800" progId="Equation.DSMT4">
                  <p:embed/>
                </p:oleObj>
              </mc:Choice>
              <mc:Fallback>
                <p:oleObj name="Equation" r:id="rId6" imgW="2438400" imgH="431800" progId="Equation.DSMT4">
                  <p:embed/>
                  <p:pic>
                    <p:nvPicPr>
                      <p:cNvPr id="501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17" y="4160140"/>
                        <a:ext cx="4689231" cy="848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97473"/>
              </p:ext>
            </p:extLst>
          </p:nvPr>
        </p:nvGraphicFramePr>
        <p:xfrm>
          <a:off x="5350615" y="4377929"/>
          <a:ext cx="3527623" cy="52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4" name="Equation" r:id="rId8" imgW="1371600" imgH="203200" progId="Equation.DSMT4">
                  <p:embed/>
                </p:oleObj>
              </mc:Choice>
              <mc:Fallback>
                <p:oleObj name="Equation" r:id="rId8" imgW="1371600" imgH="203200" progId="Equation.DSMT4">
                  <p:embed/>
                  <p:pic>
                    <p:nvPicPr>
                      <p:cNvPr id="50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615" y="4377929"/>
                        <a:ext cx="3527623" cy="521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31964"/>
              </p:ext>
            </p:extLst>
          </p:nvPr>
        </p:nvGraphicFramePr>
        <p:xfrm>
          <a:off x="4420121" y="5088359"/>
          <a:ext cx="11715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5" name="Equation" r:id="rId10" imgW="406224" imgH="190417" progId="Equation.DSMT4">
                  <p:embed/>
                </p:oleObj>
              </mc:Choice>
              <mc:Fallback>
                <p:oleObj name="Equation" r:id="rId10" imgW="406224" imgH="190417" progId="Equation.DSMT4">
                  <p:embed/>
                  <p:pic>
                    <p:nvPicPr>
                      <p:cNvPr id="50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121" y="5088359"/>
                        <a:ext cx="11715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322908" y="5088359"/>
            <a:ext cx="343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所以，矩估计量：</a:t>
            </a:r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697879"/>
              </p:ext>
            </p:extLst>
          </p:nvPr>
        </p:nvGraphicFramePr>
        <p:xfrm>
          <a:off x="1035571" y="5674146"/>
          <a:ext cx="72088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6" name="Equation" r:id="rId12" imgW="2501900" imgH="342900" progId="Equation.DSMT4">
                  <p:embed/>
                </p:oleObj>
              </mc:Choice>
              <mc:Fallback>
                <p:oleObj name="Equation" r:id="rId12" imgW="2501900" imgH="342900" progId="Equation.DSMT4">
                  <p:embed/>
                  <p:pic>
                    <p:nvPicPr>
                      <p:cNvPr id="501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571" y="5674146"/>
                        <a:ext cx="72088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5859983" y="5085184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矩估计值：</a:t>
            </a:r>
          </a:p>
        </p:txBody>
      </p: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539428" y="3197577"/>
            <a:ext cx="7632972" cy="1008062"/>
            <a:chOff x="430" y="1525"/>
            <a:chExt cx="4945" cy="680"/>
          </a:xfrm>
        </p:grpSpPr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431" y="1525"/>
            <a:ext cx="4944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97" name="Equation" r:id="rId14" imgW="3784600" imgH="482600" progId="Equation.DSMT4">
                    <p:embed/>
                  </p:oleObj>
                </mc:Choice>
                <mc:Fallback>
                  <p:oleObj name="Equation" r:id="rId14" imgW="3784600" imgH="482600" progId="Equation.DSMT4">
                    <p:embed/>
                    <p:pic>
                      <p:nvPicPr>
                        <p:cNvPr id="1127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25"/>
                          <a:ext cx="4944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30" y="1797"/>
              <a:ext cx="48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200" y="152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558" y="152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1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13</a:t>
            </a:fld>
            <a:endParaRPr lang="en-US" altLang="zh-CN"/>
          </a:p>
        </p:txBody>
      </p:sp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348396"/>
              </p:ext>
            </p:extLst>
          </p:nvPr>
        </p:nvGraphicFramePr>
        <p:xfrm>
          <a:off x="1033461" y="1524418"/>
          <a:ext cx="70358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0" name="Equation" r:id="rId3" imgW="2489040" imgH="457200" progId="Equation.DSMT4">
                  <p:embed/>
                </p:oleObj>
              </mc:Choice>
              <mc:Fallback>
                <p:oleObj name="Equation" r:id="rId3" imgW="2489040" imgH="457200" progId="Equation.DSMT4">
                  <p:embed/>
                  <p:pic>
                    <p:nvPicPr>
                      <p:cNvPr id="28774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1" y="1524418"/>
                        <a:ext cx="7035800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77168"/>
              </p:ext>
            </p:extLst>
          </p:nvPr>
        </p:nvGraphicFramePr>
        <p:xfrm>
          <a:off x="3303983" y="2168149"/>
          <a:ext cx="40322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1" name="Equation" r:id="rId5" imgW="1155700" imgH="190500" progId="Equation.DSMT4">
                  <p:embed/>
                </p:oleObj>
              </mc:Choice>
              <mc:Fallback>
                <p:oleObj name="Equation" r:id="rId5" imgW="1155700" imgH="190500" progId="Equation.DSMT4">
                  <p:embed/>
                  <p:pic>
                    <p:nvPicPr>
                      <p:cNvPr id="28774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983" y="2168149"/>
                        <a:ext cx="40322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67831"/>
              </p:ext>
            </p:extLst>
          </p:nvPr>
        </p:nvGraphicFramePr>
        <p:xfrm>
          <a:off x="518175" y="2738062"/>
          <a:ext cx="38084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2" name="Equation" r:id="rId7" imgW="1256755" imgH="342751" progId="Equation.DSMT4">
                  <p:embed/>
                </p:oleObj>
              </mc:Choice>
              <mc:Fallback>
                <p:oleObj name="Equation" r:id="rId7" imgW="1256755" imgH="342751" progId="Equation.DSMT4">
                  <p:embed/>
                  <p:pic>
                    <p:nvPicPr>
                      <p:cNvPr id="28774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75" y="2738062"/>
                        <a:ext cx="380841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352799"/>
              </p:ext>
            </p:extLst>
          </p:nvPr>
        </p:nvGraphicFramePr>
        <p:xfrm>
          <a:off x="1043608" y="4404143"/>
          <a:ext cx="58562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3" name="Equation" r:id="rId9" imgW="2197100" imgH="431800" progId="Equation.DSMT4">
                  <p:embed/>
                </p:oleObj>
              </mc:Choice>
              <mc:Fallback>
                <p:oleObj name="Equation" r:id="rId9" imgW="2197100" imgH="431800" progId="Equation.DSMT4">
                  <p:embed/>
                  <p:pic>
                    <p:nvPicPr>
                      <p:cNvPr id="28774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04143"/>
                        <a:ext cx="585628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69987"/>
              </p:ext>
            </p:extLst>
          </p:nvPr>
        </p:nvGraphicFramePr>
        <p:xfrm>
          <a:off x="1747693" y="5377697"/>
          <a:ext cx="6615112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4" name="Equation" r:id="rId11" imgW="2043813" imgH="406224" progId="Equation.DSMT4">
                  <p:embed/>
                </p:oleObj>
              </mc:Choice>
              <mc:Fallback>
                <p:oleObj name="Equation" r:id="rId11" imgW="2043813" imgH="406224" progId="Equation.DSMT4">
                  <p:embed/>
                  <p:pic>
                    <p:nvPicPr>
                      <p:cNvPr id="28774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693" y="5377697"/>
                        <a:ext cx="6615112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91569"/>
              </p:ext>
            </p:extLst>
          </p:nvPr>
        </p:nvGraphicFramePr>
        <p:xfrm>
          <a:off x="1393681" y="3349249"/>
          <a:ext cx="73231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5" name="Equation" r:id="rId13" imgW="2462731" imgH="406224" progId="Equation.DSMT4">
                  <p:embed/>
                </p:oleObj>
              </mc:Choice>
              <mc:Fallback>
                <p:oleObj name="Equation" r:id="rId13" imgW="2462731" imgH="406224" progId="Equation.DSMT4">
                  <p:embed/>
                  <p:pic>
                    <p:nvPicPr>
                      <p:cNvPr id="28775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681" y="3349249"/>
                        <a:ext cx="732313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6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283842"/>
              </p:ext>
            </p:extLst>
          </p:nvPr>
        </p:nvGraphicFramePr>
        <p:xfrm>
          <a:off x="1474837" y="5012456"/>
          <a:ext cx="41767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7" name="Equation" r:id="rId3" imgW="1218671" imgH="215806" progId="Equation.DSMT4">
                  <p:embed/>
                </p:oleObj>
              </mc:Choice>
              <mc:Fallback>
                <p:oleObj name="Equation" r:id="rId3" imgW="1218671" imgH="215806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837" y="5012456"/>
                        <a:ext cx="41767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672926"/>
              </p:ext>
            </p:extLst>
          </p:nvPr>
        </p:nvGraphicFramePr>
        <p:xfrm>
          <a:off x="1699469" y="2161317"/>
          <a:ext cx="486886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8" name="Equation" r:id="rId5" imgW="1548728" imgH="355446" progId="Equation.DSMT4">
                  <p:embed/>
                </p:oleObj>
              </mc:Choice>
              <mc:Fallback>
                <p:oleObj name="Equation" r:id="rId5" imgW="1548728" imgH="355446" progId="Equation.DSMT4">
                  <p:embed/>
                  <p:pic>
                    <p:nvPicPr>
                      <p:cNvPr id="52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469" y="2161317"/>
                        <a:ext cx="4868862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5054"/>
              </p:ext>
            </p:extLst>
          </p:nvPr>
        </p:nvGraphicFramePr>
        <p:xfrm>
          <a:off x="2014586" y="3304224"/>
          <a:ext cx="33131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9" name="Equation" r:id="rId7" imgW="952087" imgH="215806" progId="Equation.DSMT4">
                  <p:embed/>
                </p:oleObj>
              </mc:Choice>
              <mc:Fallback>
                <p:oleObj name="Equation" r:id="rId7" imgW="952087" imgH="215806" progId="Equation.DSMT4">
                  <p:embed/>
                  <p:pic>
                    <p:nvPicPr>
                      <p:cNvPr id="52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86" y="3304224"/>
                        <a:ext cx="33131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733837"/>
              </p:ext>
            </p:extLst>
          </p:nvPr>
        </p:nvGraphicFramePr>
        <p:xfrm>
          <a:off x="2600198" y="4083594"/>
          <a:ext cx="20891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0" name="Equation" r:id="rId9" imgW="609336" imgH="177723" progId="Equation.DSMT4">
                  <p:embed/>
                </p:oleObj>
              </mc:Choice>
              <mc:Fallback>
                <p:oleObj name="Equation" r:id="rId9" imgW="609336" imgH="177723" progId="Equation.DSMT4">
                  <p:embed/>
                  <p:pic>
                    <p:nvPicPr>
                      <p:cNvPr id="52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198" y="4083594"/>
                        <a:ext cx="20891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14598"/>
              </p:ext>
            </p:extLst>
          </p:nvPr>
        </p:nvGraphicFramePr>
        <p:xfrm>
          <a:off x="1906637" y="5804619"/>
          <a:ext cx="3529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1" name="Equation" r:id="rId11" imgW="1053643" imgH="215806" progId="Equation.DSMT4">
                  <p:embed/>
                </p:oleObj>
              </mc:Choice>
              <mc:Fallback>
                <p:oleObj name="Equation" r:id="rId11" imgW="1053643" imgH="215806" progId="Equation.DSMT4">
                  <p:embed/>
                  <p:pic>
                    <p:nvPicPr>
                      <p:cNvPr id="52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637" y="5804619"/>
                        <a:ext cx="35290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971600" y="1516698"/>
            <a:ext cx="3162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(1) </a:t>
            </a:r>
            <a:r>
              <a:rPr lang="zh-CN" altLang="en-US" b="1"/>
              <a:t>代入 </a:t>
            </a:r>
            <a:r>
              <a:rPr lang="en-US" altLang="zh-CN" b="1"/>
              <a:t>(2), </a:t>
            </a:r>
            <a:r>
              <a:rPr lang="zh-CN" altLang="en-US" b="1"/>
              <a:t>得：</a:t>
            </a:r>
          </a:p>
        </p:txBody>
      </p:sp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08886"/>
              </p:ext>
            </p:extLst>
          </p:nvPr>
        </p:nvGraphicFramePr>
        <p:xfrm>
          <a:off x="1474837" y="5012456"/>
          <a:ext cx="41767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2" name="Equation" r:id="rId13" imgW="1218671" imgH="215806" progId="Equation.DSMT4">
                  <p:embed/>
                </p:oleObj>
              </mc:Choice>
              <mc:Fallback>
                <p:oleObj name="Equation" r:id="rId13" imgW="1218671" imgH="215806" progId="Equation.DSMT4">
                  <p:embed/>
                  <p:pic>
                    <p:nvPicPr>
                      <p:cNvPr id="52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837" y="5012456"/>
                        <a:ext cx="41767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23585"/>
              </p:ext>
            </p:extLst>
          </p:nvPr>
        </p:nvGraphicFramePr>
        <p:xfrm>
          <a:off x="1906637" y="5804619"/>
          <a:ext cx="3529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3" name="Equation" r:id="rId14" imgW="1053643" imgH="215806" progId="Equation.DSMT4">
                  <p:embed/>
                </p:oleObj>
              </mc:Choice>
              <mc:Fallback>
                <p:oleObj name="Equation" r:id="rId14" imgW="1053643" imgH="215806" progId="Equation.DSMT4">
                  <p:embed/>
                  <p:pic>
                    <p:nvPicPr>
                      <p:cNvPr id="52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637" y="5804619"/>
                        <a:ext cx="35290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0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63246"/>
              </p:ext>
            </p:extLst>
          </p:nvPr>
        </p:nvGraphicFramePr>
        <p:xfrm>
          <a:off x="944563" y="1516063"/>
          <a:ext cx="711358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0" name="Equation" r:id="rId3" imgW="2857320" imgH="482400" progId="Equation.DSMT4">
                  <p:embed/>
                </p:oleObj>
              </mc:Choice>
              <mc:Fallback>
                <p:oleObj name="Equation" r:id="rId3" imgW="2857320" imgH="482400" progId="Equation.DSMT4">
                  <p:embed/>
                  <p:pic>
                    <p:nvPicPr>
                      <p:cNvPr id="1434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516063"/>
                        <a:ext cx="7113587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058214"/>
              </p:ext>
            </p:extLst>
          </p:nvPr>
        </p:nvGraphicFramePr>
        <p:xfrm>
          <a:off x="910802" y="2580918"/>
          <a:ext cx="37449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1" name="Equation" r:id="rId5" imgW="1524000" imgH="228600" progId="Equation.DSMT4">
                  <p:embed/>
                </p:oleObj>
              </mc:Choice>
              <mc:Fallback>
                <p:oleObj name="Equation" r:id="rId5" imgW="1524000" imgH="228600" progId="Equation.DSMT4">
                  <p:embed/>
                  <p:pic>
                    <p:nvPicPr>
                      <p:cNvPr id="28877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802" y="2580918"/>
                        <a:ext cx="37449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984161"/>
              </p:ext>
            </p:extLst>
          </p:nvPr>
        </p:nvGraphicFramePr>
        <p:xfrm>
          <a:off x="544651" y="3136543"/>
          <a:ext cx="5688239" cy="105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2" name="Equation" r:id="rId7" imgW="2120900" imgH="393700" progId="Equation.DSMT4">
                  <p:embed/>
                </p:oleObj>
              </mc:Choice>
              <mc:Fallback>
                <p:oleObj name="Equation" r:id="rId7" imgW="2120900" imgH="393700" progId="Equation.DSMT4">
                  <p:embed/>
                  <p:pic>
                    <p:nvPicPr>
                      <p:cNvPr id="28877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51" y="3136543"/>
                        <a:ext cx="5688239" cy="1056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67342"/>
              </p:ext>
            </p:extLst>
          </p:nvPr>
        </p:nvGraphicFramePr>
        <p:xfrm>
          <a:off x="1259632" y="4076342"/>
          <a:ext cx="4320657" cy="95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3" name="Equation" r:id="rId9" imgW="1586811" imgH="355446" progId="Equation.DSMT4">
                  <p:embed/>
                </p:oleObj>
              </mc:Choice>
              <mc:Fallback>
                <p:oleObj name="Equation" r:id="rId9" imgW="1586811" imgH="355446" progId="Equation.DSMT4">
                  <p:embed/>
                  <p:pic>
                    <p:nvPicPr>
                      <p:cNvPr id="28877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76342"/>
                        <a:ext cx="4320657" cy="959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6239"/>
              </p:ext>
            </p:extLst>
          </p:nvPr>
        </p:nvGraphicFramePr>
        <p:xfrm>
          <a:off x="1259632" y="4810077"/>
          <a:ext cx="5327752" cy="948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4" name="Equation" r:id="rId11" imgW="1981200" imgH="355600" progId="Equation.DSMT4">
                  <p:embed/>
                </p:oleObj>
              </mc:Choice>
              <mc:Fallback>
                <p:oleObj name="Equation" r:id="rId11" imgW="1981200" imgH="355600" progId="Equation.DSMT4">
                  <p:embed/>
                  <p:pic>
                    <p:nvPicPr>
                      <p:cNvPr id="28877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810077"/>
                        <a:ext cx="5327752" cy="948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684942"/>
              </p:ext>
            </p:extLst>
          </p:nvPr>
        </p:nvGraphicFramePr>
        <p:xfrm>
          <a:off x="1180287" y="5933407"/>
          <a:ext cx="2375424" cy="53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5" name="Equation" r:id="rId13" imgW="901309" imgH="203112" progId="Equation.DSMT4">
                  <p:embed/>
                </p:oleObj>
              </mc:Choice>
              <mc:Fallback>
                <p:oleObj name="Equation" r:id="rId13" imgW="901309" imgH="203112" progId="Equation.DSMT4">
                  <p:embed/>
                  <p:pic>
                    <p:nvPicPr>
                      <p:cNvPr id="28877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87" y="5933407"/>
                        <a:ext cx="2375424" cy="531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84324"/>
              </p:ext>
            </p:extLst>
          </p:nvPr>
        </p:nvGraphicFramePr>
        <p:xfrm>
          <a:off x="3596543" y="5702529"/>
          <a:ext cx="5114131" cy="95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6" name="Equation" r:id="rId15" imgW="2082800" imgH="355600" progId="Equation.DSMT4">
                  <p:embed/>
                </p:oleObj>
              </mc:Choice>
              <mc:Fallback>
                <p:oleObj name="Equation" r:id="rId15" imgW="2082800" imgH="355600" progId="Equation.DSMT4">
                  <p:embed/>
                  <p:pic>
                    <p:nvPicPr>
                      <p:cNvPr id="28877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543" y="5702529"/>
                        <a:ext cx="5114131" cy="95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65058"/>
              </p:ext>
            </p:extLst>
          </p:nvPr>
        </p:nvGraphicFramePr>
        <p:xfrm>
          <a:off x="1767290" y="5157813"/>
          <a:ext cx="52324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7" name="Equation" r:id="rId4" imgW="1879600" imgH="431800" progId="Equation.DSMT4">
                  <p:embed/>
                </p:oleObj>
              </mc:Choice>
              <mc:Fallback>
                <p:oleObj name="Equation" r:id="rId4" imgW="1879600" imgH="431800" progId="Equation.DSMT4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290" y="5157813"/>
                        <a:ext cx="52324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543327" y="2636863"/>
            <a:ext cx="8413750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     </a:t>
            </a:r>
            <a:r>
              <a:rPr lang="zh-CN" altLang="en-US" sz="3600" dirty="0"/>
              <a:t>无论总体</a:t>
            </a:r>
            <a:r>
              <a:rPr lang="en-US" altLang="zh-CN" sz="3600" dirty="0"/>
              <a:t>X</a:t>
            </a:r>
            <a:r>
              <a:rPr lang="zh-CN" altLang="en-US" sz="3600" dirty="0"/>
              <a:t>服从何种分布，总体均值</a:t>
            </a:r>
          </a:p>
          <a:p>
            <a:pPr eaLnBrk="1" hangingPunct="1"/>
            <a:endParaRPr lang="zh-CN" altLang="en-US" sz="1200" dirty="0"/>
          </a:p>
          <a:p>
            <a:pPr eaLnBrk="1" hangingPunct="1"/>
            <a:r>
              <a:rPr lang="en-US" altLang="zh-CN" sz="3600" dirty="0"/>
              <a:t>EX= </a:t>
            </a:r>
            <a:r>
              <a:rPr lang="el-GR" altLang="zh-CN" sz="3600" dirty="0"/>
              <a:t>μ</a:t>
            </a:r>
            <a:r>
              <a:rPr lang="en-US" altLang="zh-CN" sz="3600" dirty="0"/>
              <a:t>, </a:t>
            </a:r>
            <a:r>
              <a:rPr lang="zh-CN" altLang="en-US" sz="3600" dirty="0"/>
              <a:t>总体方差</a:t>
            </a:r>
            <a:r>
              <a:rPr lang="en-US" altLang="zh-CN" sz="3600" dirty="0"/>
              <a:t>DX=</a:t>
            </a:r>
            <a:r>
              <a:rPr lang="el-GR" altLang="zh-CN" sz="3600" dirty="0"/>
              <a:t>σ</a:t>
            </a:r>
            <a:r>
              <a:rPr lang="en-US" altLang="zh-CN" sz="3600" baseline="30000" dirty="0"/>
              <a:t>2</a:t>
            </a:r>
            <a:r>
              <a:rPr lang="zh-CN" altLang="en-US" sz="3600" dirty="0"/>
              <a:t>作为未知参数，</a:t>
            </a:r>
          </a:p>
          <a:p>
            <a:pPr eaLnBrk="1" hangingPunct="1"/>
            <a:endParaRPr lang="zh-CN" altLang="en-US" sz="1200" dirty="0"/>
          </a:p>
          <a:p>
            <a:pPr eaLnBrk="1" hangingPunct="1"/>
            <a:r>
              <a:rPr lang="zh-CN" altLang="en-US" sz="3600" dirty="0"/>
              <a:t>其矩估计量一定是样本均值和样本方差，</a:t>
            </a:r>
          </a:p>
          <a:p>
            <a:pPr eaLnBrk="1" hangingPunct="1"/>
            <a:endParaRPr lang="zh-CN" altLang="en-US" sz="1200" dirty="0"/>
          </a:p>
          <a:p>
            <a:pPr eaLnBrk="1" hangingPunct="1"/>
            <a:r>
              <a:rPr lang="zh-CN" altLang="en-US" sz="3600" dirty="0"/>
              <a:t>即：</a:t>
            </a:r>
            <a:endParaRPr lang="zh-CN" altLang="el-GR" sz="3600" dirty="0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03690" y="1628800"/>
            <a:ext cx="2428875" cy="77152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结  论 </a:t>
            </a:r>
          </a:p>
        </p:txBody>
      </p:sp>
    </p:spTree>
    <p:extLst>
      <p:ext uri="{BB962C8B-B14F-4D97-AF65-F5344CB8AC3E}">
        <p14:creationId xmlns:p14="http://schemas.microsoft.com/office/powerpoint/2010/main" val="40209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292080" y="3433049"/>
            <a:ext cx="4032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令           ，得            ；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89665" y="1603772"/>
            <a:ext cx="7816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设</a:t>
            </a:r>
            <a:r>
              <a:rPr lang="zh-CN" altLang="en-US" dirty="0"/>
              <a:t>总体</a:t>
            </a:r>
            <a:r>
              <a:rPr lang="en-US" altLang="zh-CN" dirty="0"/>
              <a:t>X</a:t>
            </a:r>
            <a:r>
              <a:rPr lang="zh-CN" altLang="en-US" dirty="0"/>
              <a:t>的密度为</a:t>
            </a: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78774"/>
              </p:ext>
            </p:extLst>
          </p:nvPr>
        </p:nvGraphicFramePr>
        <p:xfrm>
          <a:off x="4168130" y="1449110"/>
          <a:ext cx="3454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0" name="Equation" r:id="rId3" imgW="1701800" imgH="393700" progId="Equation.DSMT4">
                  <p:embed/>
                </p:oleObj>
              </mc:Choice>
              <mc:Fallback>
                <p:oleObj name="Equation" r:id="rId3" imgW="1701800" imgH="393700" progId="Equation.DSMT4">
                  <p:embed/>
                  <p:pic>
                    <p:nvPicPr>
                      <p:cNvPr id="1638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130" y="1449110"/>
                        <a:ext cx="3454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508691"/>
              </p:ext>
            </p:extLst>
          </p:nvPr>
        </p:nvGraphicFramePr>
        <p:xfrm>
          <a:off x="777898" y="2157651"/>
          <a:ext cx="16430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1" name="Equation" r:id="rId5" imgW="634725" imgH="228501" progId="Equation.DSMT4">
                  <p:embed/>
                </p:oleObj>
              </mc:Choice>
              <mc:Fallback>
                <p:oleObj name="Equation" r:id="rId5" imgW="634725" imgH="228501" progId="Equation.DSMT4">
                  <p:embed/>
                  <p:pic>
                    <p:nvPicPr>
                      <p:cNvPr id="1638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98" y="2157651"/>
                        <a:ext cx="16430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563835" y="2157651"/>
            <a:ext cx="3071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是来自</a:t>
            </a:r>
            <a:r>
              <a:rPr lang="en-US" altLang="zh-CN" dirty="0"/>
              <a:t>X</a:t>
            </a:r>
            <a:r>
              <a:rPr lang="zh-CN" altLang="en-US" dirty="0"/>
              <a:t>的样本。</a:t>
            </a:r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667239"/>
              </p:ext>
            </p:extLst>
          </p:nvPr>
        </p:nvGraphicFramePr>
        <p:xfrm>
          <a:off x="781738" y="2685533"/>
          <a:ext cx="33734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2" name="Equation" r:id="rId7" imgW="1282700" imgH="241300" progId="Equation.DSMT4">
                  <p:embed/>
                </p:oleObj>
              </mc:Choice>
              <mc:Fallback>
                <p:oleObj name="Equation" r:id="rId7" imgW="1282700" imgH="241300" progId="Equation.DSMT4">
                  <p:embed/>
                  <p:pic>
                    <p:nvPicPr>
                      <p:cNvPr id="1639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38" y="2685533"/>
                        <a:ext cx="33734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34357"/>
              </p:ext>
            </p:extLst>
          </p:nvPr>
        </p:nvGraphicFramePr>
        <p:xfrm>
          <a:off x="4618726" y="2618858"/>
          <a:ext cx="17351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3" name="Equation" r:id="rId9" imgW="736280" imgH="253890" progId="Equation.DSMT4">
                  <p:embed/>
                </p:oleObj>
              </mc:Choice>
              <mc:Fallback>
                <p:oleObj name="Equation" r:id="rId9" imgW="736280" imgH="253890" progId="Equation.DSMT4">
                  <p:embed/>
                  <p:pic>
                    <p:nvPicPr>
                      <p:cNvPr id="1639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726" y="2618858"/>
                        <a:ext cx="17351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747991"/>
              </p:ext>
            </p:extLst>
          </p:nvPr>
        </p:nvGraphicFramePr>
        <p:xfrm>
          <a:off x="1754083" y="3392329"/>
          <a:ext cx="32400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4" name="Equation" r:id="rId11" imgW="1752600" imgH="393700" progId="Equation.DSMT4">
                  <p:embed/>
                </p:oleObj>
              </mc:Choice>
              <mc:Fallback>
                <p:oleObj name="Equation" r:id="rId11" imgW="1752600" imgH="393700" progId="Equation.DSMT4">
                  <p:embed/>
                  <p:pic>
                    <p:nvPicPr>
                      <p:cNvPr id="163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83" y="3392329"/>
                        <a:ext cx="32400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474712"/>
              </p:ext>
            </p:extLst>
          </p:nvPr>
        </p:nvGraphicFramePr>
        <p:xfrm>
          <a:off x="5895330" y="3393361"/>
          <a:ext cx="11049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5" name="Equation" r:id="rId13" imgW="444307" imgH="393529" progId="Equation.DSMT4">
                  <p:embed/>
                </p:oleObj>
              </mc:Choice>
              <mc:Fallback>
                <p:oleObj name="Equation" r:id="rId13" imgW="444307" imgH="393529" progId="Equation.DSMT4">
                  <p:embed/>
                  <p:pic>
                    <p:nvPicPr>
                      <p:cNvPr id="163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330" y="3393361"/>
                        <a:ext cx="11049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38033" y="3463766"/>
            <a:ext cx="3071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9462"/>
              </p:ext>
            </p:extLst>
          </p:nvPr>
        </p:nvGraphicFramePr>
        <p:xfrm>
          <a:off x="7760643" y="3493374"/>
          <a:ext cx="10588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6" name="Equation" r:id="rId15" imgW="494870" imgH="215713" progId="Equation.DSMT4">
                  <p:embed/>
                </p:oleObj>
              </mc:Choice>
              <mc:Fallback>
                <p:oleObj name="Equation" r:id="rId15" imgW="494870" imgH="215713" progId="Equation.DSMT4">
                  <p:embed/>
                  <p:pic>
                    <p:nvPicPr>
                      <p:cNvPr id="16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0643" y="3493374"/>
                        <a:ext cx="10588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60248"/>
              </p:ext>
            </p:extLst>
          </p:nvPr>
        </p:nvGraphicFramePr>
        <p:xfrm>
          <a:off x="1754083" y="4312285"/>
          <a:ext cx="37322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7" name="Equation" r:id="rId17" imgW="2019300" imgH="419100" progId="Equation.DSMT4">
                  <p:embed/>
                </p:oleObj>
              </mc:Choice>
              <mc:Fallback>
                <p:oleObj name="Equation" r:id="rId17" imgW="2019300" imgH="419100" progId="Equation.DSMT4">
                  <p:embed/>
                  <p:pic>
                    <p:nvPicPr>
                      <p:cNvPr id="163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83" y="4312285"/>
                        <a:ext cx="37322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1177820" y="4428172"/>
            <a:ext cx="86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96301"/>
              </p:ext>
            </p:extLst>
          </p:nvPr>
        </p:nvGraphicFramePr>
        <p:xfrm>
          <a:off x="1750908" y="5085397"/>
          <a:ext cx="4324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8" name="Equation" r:id="rId19" imgW="1739900" imgH="419100" progId="Equation.DSMT4">
                  <p:embed/>
                </p:oleObj>
              </mc:Choice>
              <mc:Fallback>
                <p:oleObj name="Equation" r:id="rId19" imgW="1739900" imgH="419100" progId="Equation.DSMT4">
                  <p:embed/>
                  <p:pic>
                    <p:nvPicPr>
                      <p:cNvPr id="1640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908" y="5085397"/>
                        <a:ext cx="43243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15306"/>
              </p:ext>
            </p:extLst>
          </p:nvPr>
        </p:nvGraphicFramePr>
        <p:xfrm>
          <a:off x="1754083" y="5948997"/>
          <a:ext cx="47037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9" name="Equation" r:id="rId21" imgW="1892300" imgH="419100" progId="Equation.DSMT4">
                  <p:embed/>
                </p:oleObj>
              </mc:Choice>
              <mc:Fallback>
                <p:oleObj name="Equation" r:id="rId21" imgW="1892300" imgH="419100" progId="Equation.DSMT4">
                  <p:embed/>
                  <p:pic>
                    <p:nvPicPr>
                      <p:cNvPr id="1640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83" y="5948997"/>
                        <a:ext cx="47037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1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为什么使用原点矩？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令</a:t>
            </a:r>
            <a:endParaRPr lang="en-US" altLang="zh-CN" dirty="0" smtClean="0"/>
          </a:p>
          <a:p>
            <a:r>
              <a:rPr lang="zh-CN" altLang="en-US" dirty="0"/>
              <a:t>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50046"/>
            <a:ext cx="1790476" cy="4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745294"/>
            <a:ext cx="2352381" cy="4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155" y="3356992"/>
            <a:ext cx="6047619" cy="15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680" y="4880802"/>
            <a:ext cx="5523809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40" y="2857922"/>
            <a:ext cx="6374746" cy="30856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极大似然估计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66700" y="1635344"/>
            <a:ext cx="6357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抛硬币的例子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857500" y="1588808"/>
            <a:ext cx="6286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结果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1001110101 </a:t>
            </a:r>
            <a:r>
              <a:rPr lang="en-US" altLang="zh-CN" dirty="0"/>
              <a:t>  1:</a:t>
            </a:r>
            <a:r>
              <a:rPr lang="zh-CN" altLang="en-US" dirty="0"/>
              <a:t>正，</a:t>
            </a:r>
            <a:r>
              <a:rPr lang="en-US" altLang="zh-CN" dirty="0"/>
              <a:t>0:</a:t>
            </a:r>
            <a:r>
              <a:rPr lang="zh-CN" altLang="en-US" dirty="0"/>
              <a:t>反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2437" y="3816561"/>
            <a:ext cx="2143125" cy="58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猜测：</a:t>
            </a:r>
            <a:r>
              <a:rPr lang="en-US" altLang="zh-CN" dirty="0">
                <a:solidFill>
                  <a:srgbClr val="FF0000"/>
                </a:solidFill>
              </a:rPr>
              <a:t>0.6</a:t>
            </a:r>
            <a:r>
              <a:rPr lang="zh-CN" altLang="en-US" dirty="0"/>
              <a:t>？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259632" y="5883207"/>
            <a:ext cx="61436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100" b="1" dirty="0"/>
              <a:t>机制</a:t>
            </a:r>
            <a:r>
              <a:rPr lang="zh-CN" altLang="en-US" sz="3100" dirty="0"/>
              <a:t>：</a:t>
            </a:r>
            <a:r>
              <a:rPr lang="zh-CN" altLang="en-US" sz="2800" dirty="0">
                <a:solidFill>
                  <a:srgbClr val="002060"/>
                </a:solidFill>
              </a:rPr>
              <a:t>发生概率大    容易发生    发生</a:t>
            </a:r>
          </a:p>
        </p:txBody>
      </p:sp>
      <p:sp>
        <p:nvSpPr>
          <p:cNvPr id="11" name="右箭头 8"/>
          <p:cNvSpPr>
            <a:spLocks noChangeArrowheads="1"/>
          </p:cNvSpPr>
          <p:nvPr/>
        </p:nvSpPr>
        <p:spPr bwMode="auto">
          <a:xfrm>
            <a:off x="4331444" y="6097519"/>
            <a:ext cx="285750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右箭头 9"/>
          <p:cNvSpPr>
            <a:spLocks noChangeArrowheads="1"/>
          </p:cNvSpPr>
          <p:nvPr/>
        </p:nvSpPr>
        <p:spPr bwMode="auto">
          <a:xfrm>
            <a:off x="6117382" y="6097519"/>
            <a:ext cx="285750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13524"/>
              </p:ext>
            </p:extLst>
          </p:nvPr>
        </p:nvGraphicFramePr>
        <p:xfrm>
          <a:off x="3474825" y="2542616"/>
          <a:ext cx="992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0" name="Equation" r:id="rId4" imgW="634725" imgH="228501" progId="Equation.DSMT4">
                  <p:embed/>
                </p:oleObj>
              </mc:Choice>
              <mc:Fallback>
                <p:oleObj name="Equation" r:id="rId4" imgW="634725" imgH="228501" progId="Equation.DSMT4">
                  <p:embed/>
                  <p:pic>
                    <p:nvPicPr>
                      <p:cNvPr id="184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825" y="2542616"/>
                        <a:ext cx="992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87998"/>
              </p:ext>
            </p:extLst>
          </p:nvPr>
        </p:nvGraphicFramePr>
        <p:xfrm>
          <a:off x="6228184" y="2607703"/>
          <a:ext cx="18573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1" name="Equation" r:id="rId6" imgW="1295400" imgH="203200" progId="Equation.DSMT4">
                  <p:embed/>
                </p:oleObj>
              </mc:Choice>
              <mc:Fallback>
                <p:oleObj name="Equation" r:id="rId6" imgW="1295400" imgH="203200" progId="Equation.DSMT4">
                  <p:embed/>
                  <p:pic>
                    <p:nvPicPr>
                      <p:cNvPr id="184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607703"/>
                        <a:ext cx="18573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1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/>
              <a:t>抛</a:t>
            </a:r>
            <a:r>
              <a:rPr lang="zh-CN" altLang="en-US" sz="2800" dirty="0"/>
              <a:t>硬币结果</a:t>
            </a:r>
            <a:r>
              <a:rPr lang="en-US" altLang="zh-CN" sz="2800" dirty="0"/>
              <a:t>HHT</a:t>
            </a:r>
            <a:r>
              <a:rPr lang="zh-CN" altLang="en-US" sz="2800" dirty="0"/>
              <a:t>，求最可能的</a:t>
            </a:r>
            <a:r>
              <a:rPr lang="en-US" altLang="zh-CN" sz="2800" dirty="0"/>
              <a:t>p</a:t>
            </a:r>
            <a:r>
              <a:rPr lang="zh-CN" altLang="en-US" sz="2800" dirty="0"/>
              <a:t> </a:t>
            </a:r>
            <a:r>
              <a:rPr lang="en-US" altLang="zh-CN" sz="2800" dirty="0"/>
              <a:t>(p</a:t>
            </a:r>
            <a:r>
              <a:rPr lang="zh-CN" altLang="en-US" sz="2800" dirty="0"/>
              <a:t>代表</a:t>
            </a:r>
            <a:r>
              <a:rPr lang="en-US" altLang="zh-CN" sz="2800" dirty="0"/>
              <a:t>Head</a:t>
            </a:r>
            <a:r>
              <a:rPr lang="zh-CN" altLang="en-US" sz="2800" dirty="0"/>
              <a:t>概率</a:t>
            </a:r>
            <a:r>
              <a:rPr lang="en-US" altLang="zh-CN" sz="2800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04973"/>
            <a:ext cx="7479197" cy="7451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89454"/>
            <a:ext cx="5840160" cy="27431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8819" y="5500808"/>
            <a:ext cx="77672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E013E"/>
                </a:solidFill>
              </a:rPr>
              <a:t>每一个概率函数可以看成一类模型</a:t>
            </a:r>
          </a:p>
          <a:p>
            <a:r>
              <a:rPr lang="zh-CN" altLang="en-US" sz="2800" b="1" dirty="0">
                <a:solidFill>
                  <a:srgbClr val="1E013E"/>
                </a:solidFill>
              </a:rPr>
              <a:t>模型参数确定</a:t>
            </a:r>
            <a:r>
              <a:rPr lang="zh-CN" altLang="en-US" sz="2800" b="1" dirty="0" smtClean="0">
                <a:solidFill>
                  <a:srgbClr val="1E013E"/>
                </a:solidFill>
              </a:rPr>
              <a:t>后成为一个具体的模型</a:t>
            </a:r>
            <a:endParaRPr lang="zh-CN" altLang="en-US" sz="2800" b="1" dirty="0">
              <a:solidFill>
                <a:srgbClr val="1E01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极大似然估计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288" y="1938338"/>
            <a:ext cx="8208962" cy="357822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原则：</a:t>
            </a:r>
          </a:p>
          <a:p>
            <a:pPr eaLnBrk="1" hangingPunct="1"/>
            <a:endParaRPr lang="zh-CN" altLang="en-US" sz="1200" dirty="0"/>
          </a:p>
          <a:p>
            <a:pPr eaLnBrk="1" hangingPunct="1"/>
            <a:r>
              <a:rPr lang="zh-CN" altLang="en-US" sz="3600" dirty="0"/>
              <a:t>    以样本</a:t>
            </a:r>
            <a:r>
              <a:rPr lang="en-US" altLang="zh-CN" sz="3600" dirty="0"/>
              <a:t>X</a:t>
            </a:r>
            <a:r>
              <a:rPr lang="en-US" altLang="zh-CN" sz="3600" baseline="-25000" dirty="0"/>
              <a:t>1</a:t>
            </a:r>
            <a:r>
              <a:rPr lang="en-US" altLang="zh-CN" sz="3600" dirty="0"/>
              <a:t>,X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, ... </a:t>
            </a:r>
            <a:r>
              <a:rPr lang="en-US" altLang="zh-CN" sz="3600" dirty="0" err="1"/>
              <a:t>X</a:t>
            </a:r>
            <a:r>
              <a:rPr lang="en-US" altLang="zh-CN" sz="3600" i="1" baseline="-25000" dirty="0" err="1"/>
              <a:t>n</a:t>
            </a:r>
            <a:r>
              <a:rPr lang="zh-CN" altLang="en-US" sz="3600" dirty="0"/>
              <a:t>的观测值</a:t>
            </a:r>
            <a:r>
              <a:rPr lang="en-US" altLang="zh-CN" sz="3600" i="1" dirty="0"/>
              <a:t>x</a:t>
            </a:r>
            <a:r>
              <a:rPr lang="en-US" altLang="zh-CN" sz="3600" baseline="-25000" dirty="0"/>
              <a:t>1</a:t>
            </a:r>
            <a:r>
              <a:rPr lang="en-US" altLang="zh-CN" sz="3600" dirty="0"/>
              <a:t>, ... </a:t>
            </a:r>
            <a:r>
              <a:rPr lang="en-US" altLang="zh-CN" sz="3600" i="1" dirty="0" err="1"/>
              <a:t>x</a:t>
            </a:r>
            <a:r>
              <a:rPr lang="en-US" altLang="zh-CN" sz="3600" i="1" baseline="-25000" dirty="0" err="1"/>
              <a:t>n</a:t>
            </a:r>
            <a:r>
              <a:rPr lang="zh-CN" altLang="en-US" sz="3600" dirty="0"/>
              <a:t>来</a:t>
            </a:r>
          </a:p>
          <a:p>
            <a:pPr eaLnBrk="1" hangingPunct="1"/>
            <a:endParaRPr lang="zh-CN" altLang="en-US" sz="1200" dirty="0"/>
          </a:p>
          <a:p>
            <a:pPr eaLnBrk="1" hangingPunct="1"/>
            <a:r>
              <a:rPr lang="zh-CN" altLang="en-US" sz="3600" dirty="0"/>
              <a:t>估计参数                    若选取                   </a:t>
            </a:r>
          </a:p>
          <a:p>
            <a:pPr eaLnBrk="1" hangingPunct="1"/>
            <a:endParaRPr lang="zh-CN" altLang="en-US" sz="1200" dirty="0"/>
          </a:p>
          <a:p>
            <a:pPr eaLnBrk="1" hangingPunct="1"/>
            <a:r>
              <a:rPr lang="zh-CN" altLang="en-US" sz="3600" dirty="0"/>
              <a:t>使观测值出现的概率最大</a:t>
            </a:r>
            <a:r>
              <a:rPr lang="en-US" altLang="zh-CN" sz="3600" dirty="0"/>
              <a:t>,  </a:t>
            </a:r>
            <a:r>
              <a:rPr lang="zh-CN" altLang="en-US" sz="3600" dirty="0"/>
              <a:t>把                           </a:t>
            </a:r>
          </a:p>
          <a:p>
            <a:pPr eaLnBrk="1" hangingPunct="1"/>
            <a:endParaRPr lang="zh-CN" altLang="en-US" sz="1200" dirty="0"/>
          </a:p>
          <a:p>
            <a:pPr eaLnBrk="1" hangingPunct="1"/>
            <a:r>
              <a:rPr lang="zh-CN" altLang="en-US" sz="3600" dirty="0"/>
              <a:t>作为参数                   的估计量。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339975" y="3429000"/>
          <a:ext cx="21875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4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1146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29000"/>
                        <a:ext cx="21875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156325" y="3357563"/>
          <a:ext cx="209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5" name="Equation" r:id="rId5" imgW="787400" imgH="279400" progId="Equation.DSMT4">
                  <p:embed/>
                </p:oleObj>
              </mc:Choice>
              <mc:Fallback>
                <p:oleObj name="Equation" r:id="rId5" imgW="787400" imgH="279400" progId="Equation.DSMT4">
                  <p:embed/>
                  <p:pic>
                    <p:nvPicPr>
                      <p:cNvPr id="114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357563"/>
                        <a:ext cx="2095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372225" y="4149725"/>
          <a:ext cx="209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6" name="Equation" r:id="rId7" imgW="787400" imgH="279400" progId="Equation.DSMT4">
                  <p:embed/>
                </p:oleObj>
              </mc:Choice>
              <mc:Fallback>
                <p:oleObj name="Equation" r:id="rId7" imgW="787400" imgH="279400" progId="Equation.DSMT4">
                  <p:embed/>
                  <p:pic>
                    <p:nvPicPr>
                      <p:cNvPr id="1146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149725"/>
                        <a:ext cx="2095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411413" y="4868863"/>
          <a:ext cx="2016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7" name="Equation" r:id="rId9" imgW="749300" imgH="228600" progId="Equation.DSMT4">
                  <p:embed/>
                </p:oleObj>
              </mc:Choice>
              <mc:Fallback>
                <p:oleObj name="Equation" r:id="rId9" imgW="749300" imgH="228600" progId="Equation.DSMT4">
                  <p:embed/>
                  <p:pic>
                    <p:nvPicPr>
                      <p:cNvPr id="1146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68863"/>
                        <a:ext cx="2016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9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21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287871"/>
              </p:ext>
            </p:extLst>
          </p:nvPr>
        </p:nvGraphicFramePr>
        <p:xfrm>
          <a:off x="827584" y="1533176"/>
          <a:ext cx="5112568" cy="155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38" name="Equation" r:id="rId3" imgW="2044700" imgH="622300" progId="Equation.DSMT4">
                  <p:embed/>
                </p:oleObj>
              </mc:Choice>
              <mc:Fallback>
                <p:oleObj name="Equation" r:id="rId3" imgW="2044700" imgH="622300" progId="Equation.DSMT4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33176"/>
                        <a:ext cx="5112568" cy="1559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97781"/>
              </p:ext>
            </p:extLst>
          </p:nvPr>
        </p:nvGraphicFramePr>
        <p:xfrm>
          <a:off x="1115616" y="3092418"/>
          <a:ext cx="5975576" cy="52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39" name="Equation" r:id="rId5" imgW="2590800" imgH="228600" progId="Equation.DSMT4">
                  <p:embed/>
                </p:oleObj>
              </mc:Choice>
              <mc:Fallback>
                <p:oleObj name="Equation" r:id="rId5" imgW="2590800" imgH="228600" progId="Equation.DSMT4">
                  <p:embed/>
                  <p:pic>
                    <p:nvPicPr>
                      <p:cNvPr id="1095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92418"/>
                        <a:ext cx="5975576" cy="523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38709"/>
              </p:ext>
            </p:extLst>
          </p:nvPr>
        </p:nvGraphicFramePr>
        <p:xfrm>
          <a:off x="1115616" y="3615427"/>
          <a:ext cx="6250073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40" name="Equation" r:id="rId7" imgW="2705100" imgH="228600" progId="Equation.DSMT4">
                  <p:embed/>
                </p:oleObj>
              </mc:Choice>
              <mc:Fallback>
                <p:oleObj name="Equation" r:id="rId7" imgW="2705100" imgH="228600" progId="Equation.DSMT4">
                  <p:embed/>
                  <p:pic>
                    <p:nvPicPr>
                      <p:cNvPr id="109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615427"/>
                        <a:ext cx="6250073" cy="525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95927"/>
              </p:ext>
            </p:extLst>
          </p:nvPr>
        </p:nvGraphicFramePr>
        <p:xfrm>
          <a:off x="1119064" y="4041304"/>
          <a:ext cx="2935489" cy="49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41" name="Equation" r:id="rId9" imgW="1651000" imgH="254000" progId="Equation.DSMT4">
                  <p:embed/>
                </p:oleObj>
              </mc:Choice>
              <mc:Fallback>
                <p:oleObj name="Equation" r:id="rId9" imgW="1651000" imgH="254000" progId="Equation.DSMT4">
                  <p:embed/>
                  <p:pic>
                    <p:nvPicPr>
                      <p:cNvPr id="1095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064" y="4041304"/>
                        <a:ext cx="2935489" cy="494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142890"/>
              </p:ext>
            </p:extLst>
          </p:nvPr>
        </p:nvGraphicFramePr>
        <p:xfrm>
          <a:off x="1968980" y="5036172"/>
          <a:ext cx="6044781" cy="84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42" name="Equation" r:id="rId11" imgW="3581400" imgH="520700" progId="Equation.DSMT4">
                  <p:embed/>
                </p:oleObj>
              </mc:Choice>
              <mc:Fallback>
                <p:oleObj name="Equation" r:id="rId11" imgW="3581400" imgH="520700" progId="Equation.DSMT4">
                  <p:embed/>
                  <p:pic>
                    <p:nvPicPr>
                      <p:cNvPr id="1095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980" y="5036172"/>
                        <a:ext cx="6044781" cy="84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12270"/>
              </p:ext>
            </p:extLst>
          </p:nvPr>
        </p:nvGraphicFramePr>
        <p:xfrm>
          <a:off x="1172055" y="4433572"/>
          <a:ext cx="7516812" cy="8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43" name="Equation" r:id="rId13" imgW="4787900" imgH="444500" progId="Equation.DSMT4">
                  <p:embed/>
                </p:oleObj>
              </mc:Choice>
              <mc:Fallback>
                <p:oleObj name="Equation" r:id="rId13" imgW="4787900" imgH="444500" progId="Equation.DSMT4">
                  <p:embed/>
                  <p:pic>
                    <p:nvPicPr>
                      <p:cNvPr id="1095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055" y="4433572"/>
                        <a:ext cx="7516812" cy="8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115616" y="513012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记：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103404" y="4012787"/>
            <a:ext cx="26299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发生的概率为：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1116013" y="6021388"/>
          <a:ext cx="48244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44" name="Equation" r:id="rId15" imgW="1727200" imgH="228600" progId="Equation.DSMT4">
                  <p:embed/>
                </p:oleObj>
              </mc:Choice>
              <mc:Fallback>
                <p:oleObj name="Equation" r:id="rId15" imgW="1727200" imgH="228600" progId="Equation.DSMT4">
                  <p:embed/>
                  <p:pic>
                    <p:nvPicPr>
                      <p:cNvPr id="1095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021388"/>
                        <a:ext cx="48244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3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41994"/>
              </p:ext>
            </p:extLst>
          </p:nvPr>
        </p:nvGraphicFramePr>
        <p:xfrm>
          <a:off x="612648" y="1600200"/>
          <a:ext cx="7777162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8" name="Equation" r:id="rId3" imgW="2641600" imgH="685800" progId="Equation.DSMT4">
                  <p:embed/>
                </p:oleObj>
              </mc:Choice>
              <mc:Fallback>
                <p:oleObj name="Equation" r:id="rId3" imgW="2641600" imgH="685800" progId="Equation.DSMT4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1600200"/>
                        <a:ext cx="7777162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84328"/>
              </p:ext>
            </p:extLst>
          </p:nvPr>
        </p:nvGraphicFramePr>
        <p:xfrm>
          <a:off x="1810417" y="3557026"/>
          <a:ext cx="57578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9" name="Equation" r:id="rId5" imgW="2146300" imgH="279400" progId="Equation.DSMT4">
                  <p:embed/>
                </p:oleObj>
              </mc:Choice>
              <mc:Fallback>
                <p:oleObj name="Equation" r:id="rId5" imgW="2146300" imgH="279400" progId="Equation.DSMT4">
                  <p:embed/>
                  <p:pic>
                    <p:nvPicPr>
                      <p:cNvPr id="553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417" y="3557026"/>
                        <a:ext cx="575786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40776"/>
              </p:ext>
            </p:extLst>
          </p:nvPr>
        </p:nvGraphicFramePr>
        <p:xfrm>
          <a:off x="755523" y="4389437"/>
          <a:ext cx="608647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0" name="Equation" r:id="rId7" imgW="2082800" imgH="469900" progId="Equation.DSMT4">
                  <p:embed/>
                </p:oleObj>
              </mc:Choice>
              <mc:Fallback>
                <p:oleObj name="Equation" r:id="rId7" imgW="2082800" imgH="469900" progId="Equation.DSMT4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23" y="4389437"/>
                        <a:ext cx="608647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55721"/>
              </p:ext>
            </p:extLst>
          </p:nvPr>
        </p:nvGraphicFramePr>
        <p:xfrm>
          <a:off x="723773" y="5829300"/>
          <a:ext cx="77771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1" name="Equation" r:id="rId9" imgW="2552700" imgH="241300" progId="Equation.DSMT4">
                  <p:embed/>
                </p:oleObj>
              </mc:Choice>
              <mc:Fallback>
                <p:oleObj name="Equation" r:id="rId9" imgW="2552700" imgH="241300" progId="Equation.DSMT4">
                  <p:embed/>
                  <p:pic>
                    <p:nvPicPr>
                      <p:cNvPr id="553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73" y="5829300"/>
                        <a:ext cx="77771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2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6366"/>
              </p:ext>
            </p:extLst>
          </p:nvPr>
        </p:nvGraphicFramePr>
        <p:xfrm>
          <a:off x="755576" y="1600200"/>
          <a:ext cx="76692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4" name="Equation" r:id="rId3" imgW="2882900" imgH="419100" progId="Equation.DSMT4">
                  <p:embed/>
                </p:oleObj>
              </mc:Choice>
              <mc:Fallback>
                <p:oleObj name="Equation" r:id="rId3" imgW="2882900" imgH="419100" progId="Equation.DSMT4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00200"/>
                        <a:ext cx="76692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32934"/>
              </p:ext>
            </p:extLst>
          </p:nvPr>
        </p:nvGraphicFramePr>
        <p:xfrm>
          <a:off x="1158545" y="2709862"/>
          <a:ext cx="3557471" cy="50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5" name="Equation" r:id="rId5" imgW="1600200" imgH="228600" progId="Equation.DSMT4">
                  <p:embed/>
                </p:oleObj>
              </mc:Choice>
              <mc:Fallback>
                <p:oleObj name="Equation" r:id="rId5" imgW="1600200" imgH="228600" progId="Equation.DSMT4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545" y="2709862"/>
                        <a:ext cx="3557471" cy="502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78926"/>
              </p:ext>
            </p:extLst>
          </p:nvPr>
        </p:nvGraphicFramePr>
        <p:xfrm>
          <a:off x="4749008" y="2444077"/>
          <a:ext cx="1362799" cy="83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6" name="Equation" r:id="rId7" imgW="660113" imgH="406224" progId="Equation.DSMT4">
                  <p:embed/>
                </p:oleObj>
              </mc:Choice>
              <mc:Fallback>
                <p:oleObj name="Equation" r:id="rId7" imgW="660113" imgH="406224" progId="Equation.DSMT4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008" y="2444077"/>
                        <a:ext cx="1362799" cy="836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66147"/>
              </p:ext>
            </p:extLst>
          </p:nvPr>
        </p:nvGraphicFramePr>
        <p:xfrm>
          <a:off x="1130200" y="3373768"/>
          <a:ext cx="6797260" cy="150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7" name="Equation" r:id="rId9" imgW="2984500" imgH="660400" progId="Equation.DSMT4">
                  <p:embed/>
                </p:oleObj>
              </mc:Choice>
              <mc:Fallback>
                <p:oleObj name="Equation" r:id="rId9" imgW="2984500" imgH="660400" progId="Equation.DSMT4">
                  <p:embed/>
                  <p:pic>
                    <p:nvPicPr>
                      <p:cNvPr id="56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200" y="3373768"/>
                        <a:ext cx="6797260" cy="150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93003"/>
              </p:ext>
            </p:extLst>
          </p:nvPr>
        </p:nvGraphicFramePr>
        <p:xfrm>
          <a:off x="3347864" y="4874880"/>
          <a:ext cx="2763943" cy="86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8" name="Equation" r:id="rId11" imgW="1218671" imgH="406224" progId="Equation.DSMT4">
                  <p:embed/>
                </p:oleObj>
              </mc:Choice>
              <mc:Fallback>
                <p:oleObj name="Equation" r:id="rId11" imgW="1218671" imgH="406224" progId="Equation.DSMT4">
                  <p:embed/>
                  <p:pic>
                    <p:nvPicPr>
                      <p:cNvPr id="56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74880"/>
                        <a:ext cx="2763943" cy="861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29227"/>
              </p:ext>
            </p:extLst>
          </p:nvPr>
        </p:nvGraphicFramePr>
        <p:xfrm>
          <a:off x="1259633" y="5818697"/>
          <a:ext cx="5209932" cy="55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9" name="Equation" r:id="rId13" imgW="2019300" imgH="215900" progId="Equation.DSMT4">
                  <p:embed/>
                </p:oleObj>
              </mc:Choice>
              <mc:Fallback>
                <p:oleObj name="Equation" r:id="rId13" imgW="2019300" imgH="215900" progId="Equation.DSMT4">
                  <p:embed/>
                  <p:pic>
                    <p:nvPicPr>
                      <p:cNvPr id="56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3" y="5818697"/>
                        <a:ext cx="5209932" cy="557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3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929355"/>
              </p:ext>
            </p:extLst>
          </p:nvPr>
        </p:nvGraphicFramePr>
        <p:xfrm>
          <a:off x="1063879" y="1600200"/>
          <a:ext cx="4588241" cy="81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8" name="公式" r:id="rId3" imgW="1916868" imgH="342751" progId="Equation.3">
                  <p:embed/>
                </p:oleObj>
              </mc:Choice>
              <mc:Fallback>
                <p:oleObj name="公式" r:id="rId3" imgW="1916868" imgH="342751" progId="Equation.3">
                  <p:embed/>
                  <p:pic>
                    <p:nvPicPr>
                      <p:cNvPr id="2355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879" y="1600200"/>
                        <a:ext cx="4588241" cy="818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394480"/>
              </p:ext>
            </p:extLst>
          </p:nvPr>
        </p:nvGraphicFramePr>
        <p:xfrm>
          <a:off x="2126853" y="2134690"/>
          <a:ext cx="5124990" cy="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9" name="Equation" r:id="rId5" imgW="2311400" imgH="406400" progId="Equation.DSMT4">
                  <p:embed/>
                </p:oleObj>
              </mc:Choice>
              <mc:Fallback>
                <p:oleObj name="Equation" r:id="rId5" imgW="2311400" imgH="406400" progId="Equation.DSMT4">
                  <p:embed/>
                  <p:pic>
                    <p:nvPicPr>
                      <p:cNvPr id="289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853" y="2134690"/>
                        <a:ext cx="5124990" cy="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86450"/>
              </p:ext>
            </p:extLst>
          </p:nvPr>
        </p:nvGraphicFramePr>
        <p:xfrm>
          <a:off x="1072553" y="3066803"/>
          <a:ext cx="5680213" cy="567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0" name="Equation" r:id="rId7" imgW="2273300" imgH="228600" progId="Equation.DSMT4">
                  <p:embed/>
                </p:oleObj>
              </mc:Choice>
              <mc:Fallback>
                <p:oleObj name="Equation" r:id="rId7" imgW="2273300" imgH="228600" progId="Equation.DSMT4">
                  <p:embed/>
                  <p:pic>
                    <p:nvPicPr>
                      <p:cNvPr id="289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553" y="3066803"/>
                        <a:ext cx="5680213" cy="567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53152"/>
              </p:ext>
            </p:extLst>
          </p:nvPr>
        </p:nvGraphicFramePr>
        <p:xfrm>
          <a:off x="949640" y="4149080"/>
          <a:ext cx="5396651" cy="65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1" name="Equation" r:id="rId9" imgW="2374900" imgH="279400" progId="Equation.DSMT4">
                  <p:embed/>
                </p:oleObj>
              </mc:Choice>
              <mc:Fallback>
                <p:oleObj name="Equation" r:id="rId9" imgW="2374900" imgH="279400" progId="Equation.DSMT4">
                  <p:embed/>
                  <p:pic>
                    <p:nvPicPr>
                      <p:cNvPr id="289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640" y="4149080"/>
                        <a:ext cx="5396651" cy="653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86042"/>
              </p:ext>
            </p:extLst>
          </p:nvPr>
        </p:nvGraphicFramePr>
        <p:xfrm>
          <a:off x="1242829" y="4868324"/>
          <a:ext cx="6296310" cy="64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2" name="Equation" r:id="rId11" imgW="2324100" imgH="241300" progId="Equation.DSMT4">
                  <p:embed/>
                </p:oleObj>
              </mc:Choice>
              <mc:Fallback>
                <p:oleObj name="Equation" r:id="rId11" imgW="2324100" imgH="241300" progId="Equation.DSMT4">
                  <p:embed/>
                  <p:pic>
                    <p:nvPicPr>
                      <p:cNvPr id="289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829" y="4868324"/>
                        <a:ext cx="6296310" cy="648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63354"/>
              </p:ext>
            </p:extLst>
          </p:nvPr>
        </p:nvGraphicFramePr>
        <p:xfrm>
          <a:off x="1242829" y="5608054"/>
          <a:ext cx="6461562" cy="63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3" name="Equation" r:id="rId13" imgW="2425700" imgH="241300" progId="Equation.DSMT4">
                  <p:embed/>
                </p:oleObj>
              </mc:Choice>
              <mc:Fallback>
                <p:oleObj name="Equation" r:id="rId13" imgW="2425700" imgH="241300" progId="Equation.DSMT4">
                  <p:embed/>
                  <p:pic>
                    <p:nvPicPr>
                      <p:cNvPr id="289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829" y="5608054"/>
                        <a:ext cx="6461562" cy="63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0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单参数情况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25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80848"/>
              </p:ext>
            </p:extLst>
          </p:nvPr>
        </p:nvGraphicFramePr>
        <p:xfrm>
          <a:off x="555032" y="5157813"/>
          <a:ext cx="71913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9" name="Equation" r:id="rId4" imgW="2616200" imgH="368300" progId="Equation.DSMT4">
                  <p:embed/>
                </p:oleObj>
              </mc:Choice>
              <mc:Fallback>
                <p:oleObj name="Equation" r:id="rId4" imgW="2616200" imgH="368300" progId="Equation.DSMT4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32" y="5157813"/>
                        <a:ext cx="71913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139329"/>
              </p:ext>
            </p:extLst>
          </p:nvPr>
        </p:nvGraphicFramePr>
        <p:xfrm>
          <a:off x="986832" y="1628800"/>
          <a:ext cx="6554788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0" name="Equation" r:id="rId6" imgW="2425700" imgH="584200" progId="Equation.DSMT4">
                  <p:embed/>
                </p:oleObj>
              </mc:Choice>
              <mc:Fallback>
                <p:oleObj name="Equation" r:id="rId6" imgW="2425700" imgH="584200" progId="Equation.DSMT4">
                  <p:embed/>
                  <p:pic>
                    <p:nvPicPr>
                      <p:cNvPr id="583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832" y="1628800"/>
                        <a:ext cx="6554788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10323"/>
              </p:ext>
            </p:extLst>
          </p:nvPr>
        </p:nvGraphicFramePr>
        <p:xfrm>
          <a:off x="555032" y="3357588"/>
          <a:ext cx="76485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1" name="Equation" r:id="rId8" imgW="2882900" imgH="635000" progId="Equation.DSMT4">
                  <p:embed/>
                </p:oleObj>
              </mc:Choice>
              <mc:Fallback>
                <p:oleObj name="Equation" r:id="rId8" imgW="2882900" imgH="635000" progId="Equation.DSMT4">
                  <p:embed/>
                  <p:pic>
                    <p:nvPicPr>
                      <p:cNvPr id="583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32" y="3357588"/>
                        <a:ext cx="764857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19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多参数情况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314842"/>
              </p:ext>
            </p:extLst>
          </p:nvPr>
        </p:nvGraphicFramePr>
        <p:xfrm>
          <a:off x="937410" y="1605493"/>
          <a:ext cx="5938846" cy="54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3" name="Equation" r:id="rId3" imgW="2349500" imgH="215900" progId="Equation.DSMT4">
                  <p:embed/>
                </p:oleObj>
              </mc:Choice>
              <mc:Fallback>
                <p:oleObj name="Equation" r:id="rId3" imgW="2349500" imgH="215900" progId="Equation.DSMT4">
                  <p:embed/>
                  <p:pic>
                    <p:nvPicPr>
                      <p:cNvPr id="118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10" y="1605493"/>
                        <a:ext cx="5938846" cy="544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18575"/>
              </p:ext>
            </p:extLst>
          </p:nvPr>
        </p:nvGraphicFramePr>
        <p:xfrm>
          <a:off x="1130806" y="2833424"/>
          <a:ext cx="2523292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4" name="Equation" r:id="rId5" imgW="1104900" imgH="1041400" progId="Equation.DSMT4">
                  <p:embed/>
                </p:oleObj>
              </mc:Choice>
              <mc:Fallback>
                <p:oleObj name="Equation" r:id="rId5" imgW="1104900" imgH="1041400" progId="Equation.DSMT4">
                  <p:embed/>
                  <p:pic>
                    <p:nvPicPr>
                      <p:cNvPr id="1187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806" y="2833424"/>
                        <a:ext cx="2523292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576546"/>
              </p:ext>
            </p:extLst>
          </p:nvPr>
        </p:nvGraphicFramePr>
        <p:xfrm>
          <a:off x="612648" y="5829068"/>
          <a:ext cx="82200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5" name="Equation" r:id="rId7" imgW="3009900" imgH="228600" progId="Equation.DSMT4">
                  <p:embed/>
                </p:oleObj>
              </mc:Choice>
              <mc:Fallback>
                <p:oleObj name="Equation" r:id="rId7" imgW="3009900" imgH="228600" progId="Equation.DSMT4">
                  <p:embed/>
                  <p:pic>
                    <p:nvPicPr>
                      <p:cNvPr id="1187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5829068"/>
                        <a:ext cx="82200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94687"/>
              </p:ext>
            </p:extLst>
          </p:nvPr>
        </p:nvGraphicFramePr>
        <p:xfrm>
          <a:off x="4802694" y="2761986"/>
          <a:ext cx="244942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6" name="Equation" r:id="rId9" imgW="1040948" imgH="1040948" progId="Equation.DSMT4">
                  <p:embed/>
                </p:oleObj>
              </mc:Choice>
              <mc:Fallback>
                <p:oleObj name="Equation" r:id="rId9" imgW="1040948" imgH="1040948" progId="Equation.DSMT4">
                  <p:embed/>
                  <p:pic>
                    <p:nvPicPr>
                      <p:cNvPr id="1187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694" y="2761986"/>
                        <a:ext cx="2449423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130806" y="5209912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（似然方程组）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99992" y="5206965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（对数似然方程组）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01591"/>
              </p:ext>
            </p:extLst>
          </p:nvPr>
        </p:nvGraphicFramePr>
        <p:xfrm>
          <a:off x="948245" y="2098412"/>
          <a:ext cx="3695763" cy="52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7" name="Equation" r:id="rId11" imgW="1511300" imgH="215900" progId="Equation.DSMT4">
                  <p:embed/>
                </p:oleObj>
              </mc:Choice>
              <mc:Fallback>
                <p:oleObj name="Equation" r:id="rId11" imgW="1511300" imgH="215900" progId="Equation.DSMT4">
                  <p:embed/>
                  <p:pic>
                    <p:nvPicPr>
                      <p:cNvPr id="1187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245" y="2098412"/>
                        <a:ext cx="3695763" cy="527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5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27303"/>
              </p:ext>
            </p:extLst>
          </p:nvPr>
        </p:nvGraphicFramePr>
        <p:xfrm>
          <a:off x="984119" y="1535438"/>
          <a:ext cx="64500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2" name="Equation" r:id="rId3" imgW="2641320" imgH="215640" progId="Equation.DSMT4">
                  <p:embed/>
                </p:oleObj>
              </mc:Choice>
              <mc:Fallback>
                <p:oleObj name="Equation" r:id="rId3" imgW="2641320" imgH="215640" progId="Equation.DSMT4">
                  <p:embed/>
                  <p:pic>
                    <p:nvPicPr>
                      <p:cNvPr id="26628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119" y="1535438"/>
                        <a:ext cx="64500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99592" y="1974599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试求参数</a:t>
            </a:r>
            <a:r>
              <a:rPr lang="en-US" altLang="zh-CN" sz="2800" dirty="0"/>
              <a:t>p</a:t>
            </a:r>
            <a:r>
              <a:rPr lang="zh-CN" altLang="en-US" sz="2800" dirty="0"/>
              <a:t>的极大似然估计量。</a:t>
            </a:r>
          </a:p>
        </p:txBody>
      </p:sp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89586"/>
              </p:ext>
            </p:extLst>
          </p:nvPr>
        </p:nvGraphicFramePr>
        <p:xfrm>
          <a:off x="533400" y="2526786"/>
          <a:ext cx="6484585" cy="4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3" name="Equation" r:id="rId5" imgW="3035300" imgH="228600" progId="Equation.DSMT4">
                  <p:embed/>
                </p:oleObj>
              </mc:Choice>
              <mc:Fallback>
                <p:oleObj name="Equation" r:id="rId5" imgW="3035300" imgH="228600" progId="Equation.DSMT4">
                  <p:embed/>
                  <p:pic>
                    <p:nvPicPr>
                      <p:cNvPr id="29081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26786"/>
                        <a:ext cx="6484585" cy="4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09461"/>
              </p:ext>
            </p:extLst>
          </p:nvPr>
        </p:nvGraphicFramePr>
        <p:xfrm>
          <a:off x="1152406" y="2982661"/>
          <a:ext cx="4571722" cy="52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4" name="公式" r:id="rId7" imgW="1853396" imgH="215806" progId="Equation.3">
                  <p:embed/>
                </p:oleObj>
              </mc:Choice>
              <mc:Fallback>
                <p:oleObj name="公式" r:id="rId7" imgW="1853396" imgH="215806" progId="Equation.3">
                  <p:embed/>
                  <p:pic>
                    <p:nvPicPr>
                      <p:cNvPr id="29081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06" y="2982661"/>
                        <a:ext cx="4571722" cy="529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2648" y="3560351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故似然函数为</a:t>
            </a:r>
          </a:p>
        </p:txBody>
      </p:sp>
      <p:graphicFrame>
        <p:nvGraphicFramePr>
          <p:cNvPr id="1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52806"/>
              </p:ext>
            </p:extLst>
          </p:nvPr>
        </p:nvGraphicFramePr>
        <p:xfrm>
          <a:off x="3059832" y="3223150"/>
          <a:ext cx="5878279" cy="113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5" name="公式" r:id="rId9" imgW="2641600" imgH="508000" progId="Equation.3">
                  <p:embed/>
                </p:oleObj>
              </mc:Choice>
              <mc:Fallback>
                <p:oleObj name="公式" r:id="rId9" imgW="2641600" imgH="508000" progId="Equation.3">
                  <p:embed/>
                  <p:pic>
                    <p:nvPicPr>
                      <p:cNvPr id="29082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223150"/>
                        <a:ext cx="5878279" cy="1133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324863"/>
              </p:ext>
            </p:extLst>
          </p:nvPr>
        </p:nvGraphicFramePr>
        <p:xfrm>
          <a:off x="1152406" y="4264767"/>
          <a:ext cx="6021856" cy="104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6" name="公式" r:id="rId11" imgW="2552700" imgH="444500" progId="Equation.3">
                  <p:embed/>
                </p:oleObj>
              </mc:Choice>
              <mc:Fallback>
                <p:oleObj name="公式" r:id="rId11" imgW="2552700" imgH="444500" progId="Equation.3">
                  <p:embed/>
                  <p:pic>
                    <p:nvPicPr>
                      <p:cNvPr id="2908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06" y="4264767"/>
                        <a:ext cx="6021856" cy="1046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742881"/>
              </p:ext>
            </p:extLst>
          </p:nvPr>
        </p:nvGraphicFramePr>
        <p:xfrm>
          <a:off x="1152406" y="5311118"/>
          <a:ext cx="4958336" cy="142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7" name="公式" r:id="rId13" imgW="2120900" imgH="609600" progId="Equation.3">
                  <p:embed/>
                </p:oleObj>
              </mc:Choice>
              <mc:Fallback>
                <p:oleObj name="公式" r:id="rId13" imgW="2120900" imgH="609600" progId="Equation.3">
                  <p:embed/>
                  <p:pic>
                    <p:nvPicPr>
                      <p:cNvPr id="29082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06" y="5311118"/>
                        <a:ext cx="4958336" cy="1426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37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28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662841"/>
              </p:ext>
            </p:extLst>
          </p:nvPr>
        </p:nvGraphicFramePr>
        <p:xfrm>
          <a:off x="1187624" y="1547040"/>
          <a:ext cx="48006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6" name="公式" r:id="rId3" imgW="1651000" imgH="622300" progId="Equation.3">
                  <p:embed/>
                </p:oleObj>
              </mc:Choice>
              <mc:Fallback>
                <p:oleObj name="公式" r:id="rId3" imgW="1651000" imgH="622300" progId="Equation.3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47040"/>
                        <a:ext cx="480060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13997"/>
              </p:ext>
            </p:extLst>
          </p:nvPr>
        </p:nvGraphicFramePr>
        <p:xfrm>
          <a:off x="2837037" y="4074340"/>
          <a:ext cx="28194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7" name="Equation" r:id="rId5" imgW="1016000" imgH="393700" progId="Equation.DSMT4">
                  <p:embed/>
                </p:oleObj>
              </mc:Choice>
              <mc:Fallback>
                <p:oleObj name="Equation" r:id="rId5" imgW="1016000" imgH="393700" progId="Equation.DSMT4">
                  <p:embed/>
                  <p:pic>
                    <p:nvPicPr>
                      <p:cNvPr id="60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037" y="4074340"/>
                        <a:ext cx="28194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97174" y="551420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与矩估计量相同。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97149" y="349490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即</a:t>
            </a:r>
            <a:r>
              <a:rPr lang="en-US" altLang="zh-CN" dirty="0"/>
              <a:t>p</a:t>
            </a:r>
            <a:r>
              <a:rPr lang="zh-CN" altLang="en-US" dirty="0"/>
              <a:t>的极大似然估计量为：</a:t>
            </a:r>
          </a:p>
        </p:txBody>
      </p:sp>
    </p:spTree>
    <p:extLst>
      <p:ext uri="{BB962C8B-B14F-4D97-AF65-F5344CB8AC3E}">
        <p14:creationId xmlns:p14="http://schemas.microsoft.com/office/powerpoint/2010/main" val="2936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470019"/>
              </p:ext>
            </p:extLst>
          </p:nvPr>
        </p:nvGraphicFramePr>
        <p:xfrm>
          <a:off x="692150" y="1568450"/>
          <a:ext cx="8204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0" name="Equation" r:id="rId3" imgW="3340080" imgH="215640" progId="Equation.DSMT4">
                  <p:embed/>
                </p:oleObj>
              </mc:Choice>
              <mc:Fallback>
                <p:oleObj name="Equation" r:id="rId3" imgW="3340080" imgH="215640" progId="Equation.DSMT4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568450"/>
                        <a:ext cx="8204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41217"/>
              </p:ext>
            </p:extLst>
          </p:nvPr>
        </p:nvGraphicFramePr>
        <p:xfrm>
          <a:off x="696706" y="2060446"/>
          <a:ext cx="44783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1" name="公式" r:id="rId5" imgW="1624895" imgH="215806" progId="Equation.3">
                  <p:embed/>
                </p:oleObj>
              </mc:Choice>
              <mc:Fallback>
                <p:oleObj name="公式" r:id="rId5" imgW="1624895" imgH="215806" progId="Equation.3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06" y="2060446"/>
                        <a:ext cx="44783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38368"/>
              </p:ext>
            </p:extLst>
          </p:nvPr>
        </p:nvGraphicFramePr>
        <p:xfrm>
          <a:off x="474389" y="2691878"/>
          <a:ext cx="3429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2" name="公式" r:id="rId7" imgW="1180588" imgH="190417" progId="Equation.3">
                  <p:embed/>
                </p:oleObj>
              </mc:Choice>
              <mc:Fallback>
                <p:oleObj name="公式" r:id="rId7" imgW="1180588" imgH="190417" progId="Equation.3">
                  <p:embed/>
                  <p:pic>
                    <p:nvPicPr>
                      <p:cNvPr id="61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89" y="2691878"/>
                        <a:ext cx="34290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333741"/>
              </p:ext>
            </p:extLst>
          </p:nvPr>
        </p:nvGraphicFramePr>
        <p:xfrm>
          <a:off x="2188889" y="3071334"/>
          <a:ext cx="5825852" cy="90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3" name="公式" r:id="rId9" imgW="2527300" imgH="419100" progId="Equation.3">
                  <p:embed/>
                </p:oleObj>
              </mc:Choice>
              <mc:Fallback>
                <p:oleObj name="公式" r:id="rId9" imgW="2527300" imgH="419100" progId="Equation.3">
                  <p:embed/>
                  <p:pic>
                    <p:nvPicPr>
                      <p:cNvPr id="614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9" y="3071334"/>
                        <a:ext cx="5825852" cy="905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74389" y="3673476"/>
            <a:ext cx="294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似然函数为：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54417"/>
              </p:ext>
            </p:extLst>
          </p:nvPr>
        </p:nvGraphicFramePr>
        <p:xfrm>
          <a:off x="2555776" y="3874364"/>
          <a:ext cx="5608563" cy="106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4" name="Equation" r:id="rId11" imgW="2336800" imgH="444500" progId="Equation.DSMT4">
                  <p:embed/>
                </p:oleObj>
              </mc:Choice>
              <mc:Fallback>
                <p:oleObj name="Equation" r:id="rId11" imgW="2336800" imgH="444500" progId="Equation.DSMT4">
                  <p:embed/>
                  <p:pic>
                    <p:nvPicPr>
                      <p:cNvPr id="614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74364"/>
                        <a:ext cx="5608563" cy="1062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05810"/>
              </p:ext>
            </p:extLst>
          </p:nvPr>
        </p:nvGraphicFramePr>
        <p:xfrm>
          <a:off x="1288029" y="5802889"/>
          <a:ext cx="6726712" cy="88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5" name="Equation" r:id="rId13" imgW="2997200" imgH="393700" progId="Equation.DSMT4">
                  <p:embed/>
                </p:oleObj>
              </mc:Choice>
              <mc:Fallback>
                <p:oleObj name="Equation" r:id="rId13" imgW="2997200" imgH="393700" progId="Equation.DSMT4">
                  <p:embed/>
                  <p:pic>
                    <p:nvPicPr>
                      <p:cNvPr id="614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029" y="5802889"/>
                        <a:ext cx="6726712" cy="88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516162"/>
              </p:ext>
            </p:extLst>
          </p:nvPr>
        </p:nvGraphicFramePr>
        <p:xfrm>
          <a:off x="3725488" y="4852378"/>
          <a:ext cx="5040560" cy="81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6" name="Equation" r:id="rId15" imgW="2667000" imgH="431800" progId="Equation.DSMT4">
                  <p:embed/>
                </p:oleObj>
              </mc:Choice>
              <mc:Fallback>
                <p:oleObj name="Equation" r:id="rId15" imgW="2667000" imgH="431800" progId="Equation.DSMT4">
                  <p:embed/>
                  <p:pic>
                    <p:nvPicPr>
                      <p:cNvPr id="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488" y="4852378"/>
                        <a:ext cx="5040560" cy="812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5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矩估计</a:t>
            </a:r>
            <a:r>
              <a:rPr lang="en-US" altLang="zh-CN" sz="3200" dirty="0"/>
              <a:t>(The Method of Moments)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极大似然估计（</a:t>
            </a:r>
            <a:r>
              <a:rPr lang="en-US" altLang="zh-CN" sz="3200" dirty="0" smtClean="0"/>
              <a:t>The Method of Maximum Likelihood</a:t>
            </a:r>
            <a:r>
              <a:rPr lang="zh-CN" altLang="en-US" sz="3200" dirty="0" smtClean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估计量的评选标准</a:t>
            </a:r>
            <a:endParaRPr lang="en-US" altLang="zh-CN" sz="3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区间估计</a:t>
            </a:r>
            <a:endParaRPr lang="zh-CN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3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30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147470"/>
              </p:ext>
            </p:extLst>
          </p:nvPr>
        </p:nvGraphicFramePr>
        <p:xfrm>
          <a:off x="773112" y="1674293"/>
          <a:ext cx="281940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54" name="Equation" r:id="rId3" imgW="1117600" imgH="800100" progId="Equation.DSMT4">
                  <p:embed/>
                </p:oleObj>
              </mc:Choice>
              <mc:Fallback>
                <p:oleObj name="Equation" r:id="rId3" imgW="1117600" imgH="800100" progId="Equation.DSMT4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674293"/>
                        <a:ext cx="2819400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62930"/>
              </p:ext>
            </p:extLst>
          </p:nvPr>
        </p:nvGraphicFramePr>
        <p:xfrm>
          <a:off x="1270793" y="3936239"/>
          <a:ext cx="464343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55" name="Equation" r:id="rId5" imgW="1497950" imgH="393529" progId="Equation.DSMT4">
                  <p:embed/>
                </p:oleObj>
              </mc:Choice>
              <mc:Fallback>
                <p:oleObj name="Equation" r:id="rId5" imgW="1497950" imgH="393529" progId="Equation.DSMT4">
                  <p:embed/>
                  <p:pic>
                    <p:nvPicPr>
                      <p:cNvPr id="62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93" y="3936239"/>
                        <a:ext cx="4643437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00823"/>
              </p:ext>
            </p:extLst>
          </p:nvPr>
        </p:nvGraphicFramePr>
        <p:xfrm>
          <a:off x="2423318" y="5160202"/>
          <a:ext cx="46291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56" name="Equation" r:id="rId7" imgW="1473200" imgH="393700" progId="Equation.DSMT4">
                  <p:embed/>
                </p:oleObj>
              </mc:Choice>
              <mc:Fallback>
                <p:oleObj name="Equation" r:id="rId7" imgW="1473200" imgH="393700" progId="Equation.DSMT4">
                  <p:embed/>
                  <p:pic>
                    <p:nvPicPr>
                      <p:cNvPr id="624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318" y="5160202"/>
                        <a:ext cx="46291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96432"/>
              </p:ext>
            </p:extLst>
          </p:nvPr>
        </p:nvGraphicFramePr>
        <p:xfrm>
          <a:off x="3177356" y="1629023"/>
          <a:ext cx="54991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57" name="Equation" r:id="rId9" imgW="2108200" imgH="838200" progId="Equation.DSMT4">
                  <p:embed/>
                </p:oleObj>
              </mc:Choice>
              <mc:Fallback>
                <p:oleObj name="Equation" r:id="rId9" imgW="2108200" imgH="838200" progId="Equation.DSMT4">
                  <p:embed/>
                  <p:pic>
                    <p:nvPicPr>
                      <p:cNvPr id="62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356" y="1629023"/>
                        <a:ext cx="54991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6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31</a:t>
            </a:fld>
            <a:endParaRPr lang="en-US" altLang="zh-CN"/>
          </a:p>
        </p:txBody>
      </p:sp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66861"/>
              </p:ext>
            </p:extLst>
          </p:nvPr>
        </p:nvGraphicFramePr>
        <p:xfrm>
          <a:off x="866775" y="1539875"/>
          <a:ext cx="75406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4" name="Equation" r:id="rId3" imgW="3149280" imgH="228600" progId="Equation.DSMT4">
                  <p:embed/>
                </p:oleObj>
              </mc:Choice>
              <mc:Fallback>
                <p:oleObj name="Equation" r:id="rId3" imgW="3149280" imgH="228600" progId="Equation.DSMT4">
                  <p:embed/>
                  <p:pic>
                    <p:nvPicPr>
                      <p:cNvPr id="348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539875"/>
                        <a:ext cx="75406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870835"/>
              </p:ext>
            </p:extLst>
          </p:nvPr>
        </p:nvGraphicFramePr>
        <p:xfrm>
          <a:off x="857250" y="2023254"/>
          <a:ext cx="42338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5" name="Equation" r:id="rId5" imgW="1536700" imgH="190500" progId="Equation.DSMT4">
                  <p:embed/>
                </p:oleObj>
              </mc:Choice>
              <mc:Fallback>
                <p:oleObj name="Equation" r:id="rId5" imgW="1536700" imgH="190500" progId="Equation.DSMT4">
                  <p:embed/>
                  <p:pic>
                    <p:nvPicPr>
                      <p:cNvPr id="29184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023254"/>
                        <a:ext cx="42338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22781"/>
              </p:ext>
            </p:extLst>
          </p:nvPr>
        </p:nvGraphicFramePr>
        <p:xfrm>
          <a:off x="461962" y="2548717"/>
          <a:ext cx="82089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6" name="Equation" r:id="rId7" imgW="3352800" imgH="241300" progId="Equation.DSMT4">
                  <p:embed/>
                </p:oleObj>
              </mc:Choice>
              <mc:Fallback>
                <p:oleObj name="Equation" r:id="rId7" imgW="3352800" imgH="241300" progId="Equation.DSMT4">
                  <p:embed/>
                  <p:pic>
                    <p:nvPicPr>
                      <p:cNvPr id="29184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" y="2548717"/>
                        <a:ext cx="820896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3912" y="3058304"/>
            <a:ext cx="3598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X</a:t>
            </a:r>
            <a:r>
              <a:rPr lang="zh-CN" altLang="en-US" sz="2800" dirty="0"/>
              <a:t>的概率密度为：</a:t>
            </a:r>
          </a:p>
        </p:txBody>
      </p:sp>
      <p:graphicFrame>
        <p:nvGraphicFramePr>
          <p:cNvPr id="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711520"/>
              </p:ext>
            </p:extLst>
          </p:nvPr>
        </p:nvGraphicFramePr>
        <p:xfrm>
          <a:off x="3261047" y="3299404"/>
          <a:ext cx="3660130" cy="129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7" name="Equation" r:id="rId9" imgW="1548728" imgH="545863" progId="Equation.DSMT4">
                  <p:embed/>
                </p:oleObj>
              </mc:Choice>
              <mc:Fallback>
                <p:oleObj name="Equation" r:id="rId9" imgW="1548728" imgH="545863" progId="Equation.DSMT4">
                  <p:embed/>
                  <p:pic>
                    <p:nvPicPr>
                      <p:cNvPr id="29184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047" y="3299404"/>
                        <a:ext cx="3660130" cy="129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737095"/>
              </p:ext>
            </p:extLst>
          </p:nvPr>
        </p:nvGraphicFramePr>
        <p:xfrm>
          <a:off x="876614" y="4636515"/>
          <a:ext cx="6774135" cy="5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8" name="Equation" r:id="rId11" imgW="3467100" imgH="279400" progId="Equation.DSMT4">
                  <p:embed/>
                </p:oleObj>
              </mc:Choice>
              <mc:Fallback>
                <p:oleObj name="Equation" r:id="rId11" imgW="3467100" imgH="279400" progId="Equation.DSMT4">
                  <p:embed/>
                  <p:pic>
                    <p:nvPicPr>
                      <p:cNvPr id="29184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614" y="4636515"/>
                        <a:ext cx="6774135" cy="5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818397"/>
              </p:ext>
            </p:extLst>
          </p:nvPr>
        </p:nvGraphicFramePr>
        <p:xfrm>
          <a:off x="2208967" y="5166896"/>
          <a:ext cx="4960762" cy="151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9" name="Equation" r:id="rId13" imgW="1955800" imgH="596900" progId="Equation.DSMT4">
                  <p:embed/>
                </p:oleObj>
              </mc:Choice>
              <mc:Fallback>
                <p:oleObj name="Equation" r:id="rId13" imgW="1955800" imgH="596900" progId="Equation.DSMT4">
                  <p:embed/>
                  <p:pic>
                    <p:nvPicPr>
                      <p:cNvPr id="29184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967" y="5166896"/>
                        <a:ext cx="4960762" cy="1514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9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9" y="176847"/>
            <a:ext cx="8153400" cy="990600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32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78753"/>
              </p:ext>
            </p:extLst>
          </p:nvPr>
        </p:nvGraphicFramePr>
        <p:xfrm>
          <a:off x="1103635" y="1628487"/>
          <a:ext cx="3670731" cy="165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4" name="Equation" r:id="rId3" imgW="1663700" imgH="749300" progId="Equation.DSMT4">
                  <p:embed/>
                </p:oleObj>
              </mc:Choice>
              <mc:Fallback>
                <p:oleObj name="Equation" r:id="rId3" imgW="1663700" imgH="749300" progId="Equation.DSMT4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635" y="1628487"/>
                        <a:ext cx="3670731" cy="1652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46364" y="2174655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似然方程组无解</a:t>
            </a:r>
            <a:r>
              <a:rPr lang="en-US" altLang="zh-CN" sz="2800" dirty="0"/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71600" y="3370988"/>
            <a:ext cx="56605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直接从似然函数本身考虑求最大值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949657"/>
              </p:ext>
            </p:extLst>
          </p:nvPr>
        </p:nvGraphicFramePr>
        <p:xfrm>
          <a:off x="1103635" y="4047484"/>
          <a:ext cx="5689203" cy="88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5" name="Equation" r:id="rId5" imgW="2273300" imgH="355600" progId="Equation.DSMT4">
                  <p:embed/>
                </p:oleObj>
              </mc:Choice>
              <mc:Fallback>
                <p:oleObj name="Equation" r:id="rId5" imgW="2273300" imgH="355600" progId="Equation.DSMT4">
                  <p:embed/>
                  <p:pic>
                    <p:nvPicPr>
                      <p:cNvPr id="117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635" y="4047484"/>
                        <a:ext cx="5689203" cy="88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120331"/>
              </p:ext>
            </p:extLst>
          </p:nvPr>
        </p:nvGraphicFramePr>
        <p:xfrm>
          <a:off x="1036054" y="5090036"/>
          <a:ext cx="7334150" cy="58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6" name="Equation" r:id="rId7" imgW="4102100" imgH="330200" progId="Equation.DSMT4">
                  <p:embed/>
                </p:oleObj>
              </mc:Choice>
              <mc:Fallback>
                <p:oleObj name="Equation" r:id="rId7" imgW="4102100" imgH="330200" progId="Equation.DSMT4">
                  <p:embed/>
                  <p:pic>
                    <p:nvPicPr>
                      <p:cNvPr id="1177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054" y="5090036"/>
                        <a:ext cx="7334150" cy="589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72028" y="3958272"/>
              <a:ext cx="1588" cy="1588"/>
            </p14:xfrm>
          </p:contentPart>
        </mc:Choice>
        <mc:Fallback xmlns="">
          <p:pic>
            <p:nvPicPr>
              <p:cNvPr id="1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4216" y="3880460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6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33</a:t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18247"/>
              </p:ext>
            </p:extLst>
          </p:nvPr>
        </p:nvGraphicFramePr>
        <p:xfrm>
          <a:off x="1673562" y="1550171"/>
          <a:ext cx="6396097" cy="96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8" name="Equation" r:id="rId3" imgW="2362200" imgH="355600" progId="Equation.DSMT4">
                  <p:embed/>
                </p:oleObj>
              </mc:Choice>
              <mc:Fallback>
                <p:oleObj name="Equation" r:id="rId3" imgW="2362200" imgH="355600" progId="Equation.DSMT4">
                  <p:embed/>
                  <p:pic>
                    <p:nvPicPr>
                      <p:cNvPr id="175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562" y="1550171"/>
                        <a:ext cx="6396097" cy="962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535191"/>
              </p:ext>
            </p:extLst>
          </p:nvPr>
        </p:nvGraphicFramePr>
        <p:xfrm>
          <a:off x="966566" y="2583023"/>
          <a:ext cx="7200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9" name="Equation" r:id="rId5" imgW="4178300" imgH="330200" progId="Equation.DSMT4">
                  <p:embed/>
                </p:oleObj>
              </mc:Choice>
              <mc:Fallback>
                <p:oleObj name="Equation" r:id="rId5" imgW="4178300" imgH="330200" progId="Equation.DSMT4">
                  <p:embed/>
                  <p:pic>
                    <p:nvPicPr>
                      <p:cNvPr id="175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566" y="2583023"/>
                        <a:ext cx="72009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177224"/>
              </p:ext>
            </p:extLst>
          </p:nvPr>
        </p:nvGraphicFramePr>
        <p:xfrm>
          <a:off x="940592" y="3346830"/>
          <a:ext cx="441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0" name="公式" r:id="rId7" imgW="1524000" imgH="190500" progId="Equation.3">
                  <p:embed/>
                </p:oleObj>
              </mc:Choice>
              <mc:Fallback>
                <p:oleObj name="公式" r:id="rId7" imgW="1524000" imgH="190500" progId="Equation.3">
                  <p:embed/>
                  <p:pic>
                    <p:nvPicPr>
                      <p:cNvPr id="1751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92" y="3346830"/>
                        <a:ext cx="4419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05591"/>
              </p:ext>
            </p:extLst>
          </p:nvPr>
        </p:nvGraphicFramePr>
        <p:xfrm>
          <a:off x="1166562" y="3830536"/>
          <a:ext cx="6248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1" name="公式" r:id="rId9" imgW="1981200" imgH="241300" progId="Equation.3">
                  <p:embed/>
                </p:oleObj>
              </mc:Choice>
              <mc:Fallback>
                <p:oleObj name="公式" r:id="rId9" imgW="1981200" imgH="241300" progId="Equation.3">
                  <p:embed/>
                  <p:pic>
                    <p:nvPicPr>
                      <p:cNvPr id="175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562" y="3830536"/>
                        <a:ext cx="62484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495580"/>
              </p:ext>
            </p:extLst>
          </p:nvPr>
        </p:nvGraphicFramePr>
        <p:xfrm>
          <a:off x="934358" y="4661563"/>
          <a:ext cx="441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2" name="公式" r:id="rId11" imgW="1524000" imgH="190500" progId="Equation.3">
                  <p:embed/>
                </p:oleObj>
              </mc:Choice>
              <mc:Fallback>
                <p:oleObj name="公式" r:id="rId11" imgW="1524000" imgH="190500" progId="Equation.3">
                  <p:embed/>
                  <p:pic>
                    <p:nvPicPr>
                      <p:cNvPr id="1751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358" y="4661563"/>
                        <a:ext cx="4419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436620"/>
              </p:ext>
            </p:extLst>
          </p:nvPr>
        </p:nvGraphicFramePr>
        <p:xfrm>
          <a:off x="1187624" y="5159385"/>
          <a:ext cx="43656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3" name="公式" r:id="rId13" imgW="1384300" imgH="228600" progId="Equation.3">
                  <p:embed/>
                </p:oleObj>
              </mc:Choice>
              <mc:Fallback>
                <p:oleObj name="公式" r:id="rId13" imgW="1384300" imgH="228600" progId="Equation.3">
                  <p:embed/>
                  <p:pic>
                    <p:nvPicPr>
                      <p:cNvPr id="1751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59385"/>
                        <a:ext cx="43656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14205" y="1733711"/>
            <a:ext cx="14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类似地，</a:t>
            </a:r>
            <a:endParaRPr lang="zh-CN" altLang="en-US" sz="2800" b="1" dirty="0"/>
          </a:p>
        </p:txBody>
      </p:sp>
      <p:graphicFrame>
        <p:nvGraphicFramePr>
          <p:cNvPr id="14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25456"/>
              </p:ext>
            </p:extLst>
          </p:nvPr>
        </p:nvGraphicFramePr>
        <p:xfrm>
          <a:off x="2051720" y="6027687"/>
          <a:ext cx="1998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4" name="Equation" r:id="rId15" imgW="825500" imgH="228600" progId="Equation.DSMT4">
                  <p:embed/>
                </p:oleObj>
              </mc:Choice>
              <mc:Fallback>
                <p:oleObj name="Equation" r:id="rId15" imgW="825500" imgH="228600" progId="Equation.DSMT4">
                  <p:embed/>
                  <p:pic>
                    <p:nvPicPr>
                      <p:cNvPr id="12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6027687"/>
                        <a:ext cx="1998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34756"/>
              </p:ext>
            </p:extLst>
          </p:nvPr>
        </p:nvGraphicFramePr>
        <p:xfrm>
          <a:off x="4430588" y="6057850"/>
          <a:ext cx="18335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5" name="Equation" r:id="rId17" imgW="774364" imgH="228501" progId="Equation.DSMT4">
                  <p:embed/>
                </p:oleObj>
              </mc:Choice>
              <mc:Fallback>
                <p:oleObj name="Equation" r:id="rId17" imgW="774364" imgH="228501" progId="Equation.DSMT4">
                  <p:embed/>
                  <p:pic>
                    <p:nvPicPr>
                      <p:cNvPr id="13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6000"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588" y="6057850"/>
                        <a:ext cx="18335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754733" y="60991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99"/>
                </a:solidFill>
              </a:rPr>
              <a:t>矩估计：</a:t>
            </a:r>
          </a:p>
        </p:txBody>
      </p:sp>
    </p:spTree>
    <p:extLst>
      <p:ext uri="{BB962C8B-B14F-4D97-AF65-F5344CB8AC3E}">
        <p14:creationId xmlns:p14="http://schemas.microsoft.com/office/powerpoint/2010/main" val="36342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34</a:t>
            </a:fld>
            <a:endParaRPr lang="en-US" altLang="zh-CN"/>
          </a:p>
        </p:txBody>
      </p:sp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07361"/>
              </p:ext>
            </p:extLst>
          </p:nvPr>
        </p:nvGraphicFramePr>
        <p:xfrm>
          <a:off x="2574187" y="2167975"/>
          <a:ext cx="3201527" cy="90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58" name="Equation" r:id="rId4" imgW="1701800" imgH="482600" progId="Equation.DSMT4">
                  <p:embed/>
                </p:oleObj>
              </mc:Choice>
              <mc:Fallback>
                <p:oleObj name="Equation" r:id="rId4" imgW="1701800" imgH="482600" progId="Equation.DSMT4">
                  <p:embed/>
                  <p:pic>
                    <p:nvPicPr>
                      <p:cNvPr id="3789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87" y="2167975"/>
                        <a:ext cx="3201527" cy="908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44219" y="1563473"/>
            <a:ext cx="47140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某</a:t>
            </a:r>
            <a:r>
              <a:rPr lang="zh-CN" altLang="en-US" sz="2800" dirty="0"/>
              <a:t>元件寿命</a:t>
            </a:r>
            <a:r>
              <a:rPr lang="en-US" altLang="zh-CN" sz="2800" dirty="0"/>
              <a:t>X</a:t>
            </a:r>
            <a:r>
              <a:rPr lang="zh-CN" altLang="en-US" sz="2800" dirty="0"/>
              <a:t>的密度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644219" y="3076534"/>
            <a:ext cx="741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    是未知参数，               </a:t>
            </a:r>
            <a:r>
              <a:rPr lang="zh-CN" altLang="en-US" sz="2800" dirty="0" smtClean="0"/>
              <a:t> 是</a:t>
            </a:r>
            <a:r>
              <a:rPr lang="zh-CN" altLang="en-US" sz="2800" dirty="0"/>
              <a:t>样本观察值。求    的极大似然估计量。</a:t>
            </a:r>
          </a:p>
        </p:txBody>
      </p:sp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98055"/>
              </p:ext>
            </p:extLst>
          </p:nvPr>
        </p:nvGraphicFramePr>
        <p:xfrm>
          <a:off x="820145" y="3167035"/>
          <a:ext cx="28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59"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3789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45" y="3167035"/>
                        <a:ext cx="2889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57075"/>
              </p:ext>
            </p:extLst>
          </p:nvPr>
        </p:nvGraphicFramePr>
        <p:xfrm>
          <a:off x="3053261" y="3076534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60" name="Equation" r:id="rId8" imgW="495085" imgH="228501" progId="Equation.DSMT4">
                  <p:embed/>
                </p:oleObj>
              </mc:Choice>
              <mc:Fallback>
                <p:oleObj name="Equation" r:id="rId8" imgW="495085" imgH="228501" progId="Equation.DSMT4">
                  <p:embed/>
                  <p:pic>
                    <p:nvPicPr>
                      <p:cNvPr id="3789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261" y="3076534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08916"/>
              </p:ext>
            </p:extLst>
          </p:nvPr>
        </p:nvGraphicFramePr>
        <p:xfrm>
          <a:off x="7517782" y="3181138"/>
          <a:ext cx="28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61" name="Equation" r:id="rId10" imgW="126725" imgH="177415" progId="Equation.DSMT4">
                  <p:embed/>
                </p:oleObj>
              </mc:Choice>
              <mc:Fallback>
                <p:oleObj name="Equation" r:id="rId10" imgW="126725" imgH="177415" progId="Equation.DSMT4">
                  <p:embed/>
                  <p:pic>
                    <p:nvPicPr>
                      <p:cNvPr id="3789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7782" y="3181138"/>
                        <a:ext cx="2889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76057"/>
              </p:ext>
            </p:extLst>
          </p:nvPr>
        </p:nvGraphicFramePr>
        <p:xfrm>
          <a:off x="2018545" y="3873471"/>
          <a:ext cx="6256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62" name="Equation" r:id="rId11" imgW="3187700" imgH="660400" progId="Equation.DSMT4">
                  <p:embed/>
                </p:oleObj>
              </mc:Choice>
              <mc:Fallback>
                <p:oleObj name="Equation" r:id="rId11" imgW="3187700" imgH="660400" progId="Equation.DSMT4">
                  <p:embed/>
                  <p:pic>
                    <p:nvPicPr>
                      <p:cNvPr id="3789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545" y="3873471"/>
                        <a:ext cx="62563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154945" y="4160809"/>
            <a:ext cx="863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解：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883608" y="5075460"/>
            <a:ext cx="3448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当一切           时有</a:t>
            </a:r>
          </a:p>
        </p:txBody>
      </p:sp>
      <p:graphicFrame>
        <p:nvGraphicFramePr>
          <p:cNvPr id="1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37897"/>
              </p:ext>
            </p:extLst>
          </p:nvPr>
        </p:nvGraphicFramePr>
        <p:xfrm>
          <a:off x="1924883" y="5516835"/>
          <a:ext cx="42084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63" name="Equation" r:id="rId13" imgW="1206500" imgH="330200" progId="Equation.DSMT4">
                  <p:embed/>
                </p:oleObj>
              </mc:Choice>
              <mc:Fallback>
                <p:oleObj name="Equation" r:id="rId13" imgW="1206500" imgH="330200" progId="Equation.DSMT4">
                  <p:embed/>
                  <p:pic>
                    <p:nvPicPr>
                      <p:cNvPr id="37901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83" y="5516835"/>
                        <a:ext cx="42084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618163"/>
              </p:ext>
            </p:extLst>
          </p:nvPr>
        </p:nvGraphicFramePr>
        <p:xfrm>
          <a:off x="3347864" y="5149720"/>
          <a:ext cx="8270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64" name="Equation" r:id="rId15" imgW="393529" imgH="228501" progId="Equation.DSMT4">
                  <p:embed/>
                </p:oleObj>
              </mc:Choice>
              <mc:Fallback>
                <p:oleObj name="Equation" r:id="rId15" imgW="393529" imgH="228501" progId="Equation.DSMT4">
                  <p:embed/>
                  <p:pic>
                    <p:nvPicPr>
                      <p:cNvPr id="3790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149720"/>
                        <a:ext cx="8270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4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35</a:t>
            </a:fld>
            <a:endParaRPr lang="en-US" altLang="zh-CN"/>
          </a:p>
        </p:txBody>
      </p:sp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057445"/>
              </p:ext>
            </p:extLst>
          </p:nvPr>
        </p:nvGraphicFramePr>
        <p:xfrm>
          <a:off x="972046" y="1540260"/>
          <a:ext cx="51101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0" name="Equation" r:id="rId3" imgW="2540000" imgH="393700" progId="Equation.DSMT4">
                  <p:embed/>
                </p:oleObj>
              </mc:Choice>
              <mc:Fallback>
                <p:oleObj name="Equation" r:id="rId3" imgW="2540000" imgH="393700" progId="Equation.DSMT4">
                  <p:embed/>
                  <p:pic>
                    <p:nvPicPr>
                      <p:cNvPr id="3891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46" y="1540260"/>
                        <a:ext cx="511016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809327" y="2493880"/>
            <a:ext cx="475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从似然函数本身考虑，</a:t>
            </a:r>
          </a:p>
        </p:txBody>
      </p:sp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590182"/>
              </p:ext>
            </p:extLst>
          </p:nvPr>
        </p:nvGraphicFramePr>
        <p:xfrm>
          <a:off x="899592" y="3130408"/>
          <a:ext cx="8270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1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3891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30408"/>
                        <a:ext cx="8270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14884"/>
              </p:ext>
            </p:extLst>
          </p:nvPr>
        </p:nvGraphicFramePr>
        <p:xfrm>
          <a:off x="3742805" y="3208195"/>
          <a:ext cx="276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2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38919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805" y="3208195"/>
                        <a:ext cx="276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919868"/>
              </p:ext>
            </p:extLst>
          </p:nvPr>
        </p:nvGraphicFramePr>
        <p:xfrm>
          <a:off x="5111230" y="3130408"/>
          <a:ext cx="8270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3" name="Equation" r:id="rId9" imgW="330057" imgH="203112" progId="Equation.DSMT4">
                  <p:embed/>
                </p:oleObj>
              </mc:Choice>
              <mc:Fallback>
                <p:oleObj name="Equation" r:id="rId9" imgW="330057" imgH="203112" progId="Equation.DSMT4">
                  <p:embed/>
                  <p:pic>
                    <p:nvPicPr>
                      <p:cNvPr id="3892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230" y="3130408"/>
                        <a:ext cx="8270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98795"/>
              </p:ext>
            </p:extLst>
          </p:nvPr>
        </p:nvGraphicFramePr>
        <p:xfrm>
          <a:off x="3492996" y="3862065"/>
          <a:ext cx="2133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4" name="Equation" r:id="rId11" imgW="1016000" imgH="228600" progId="Equation.DSMT4">
                  <p:embed/>
                </p:oleObj>
              </mc:Choice>
              <mc:Fallback>
                <p:oleObj name="Equation" r:id="rId11" imgW="1016000" imgH="228600" progId="Equation.DSMT4">
                  <p:embed/>
                  <p:pic>
                    <p:nvPicPr>
                      <p:cNvPr id="3892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996" y="3862065"/>
                        <a:ext cx="2133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900609" y="3789040"/>
            <a:ext cx="54721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又因    要满足</a:t>
            </a:r>
          </a:p>
        </p:txBody>
      </p:sp>
      <p:graphicFrame>
        <p:nvGraphicFramePr>
          <p:cNvPr id="1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25984"/>
              </p:ext>
            </p:extLst>
          </p:nvPr>
        </p:nvGraphicFramePr>
        <p:xfrm>
          <a:off x="1908671" y="3862065"/>
          <a:ext cx="276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5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389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671" y="3862065"/>
                        <a:ext cx="276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17577"/>
              </p:ext>
            </p:extLst>
          </p:nvPr>
        </p:nvGraphicFramePr>
        <p:xfrm>
          <a:off x="1859459" y="4581203"/>
          <a:ext cx="19208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6" name="Equation" r:id="rId14" imgW="761669" imgH="228501" progId="Equation.DSMT4">
                  <p:embed/>
                </p:oleObj>
              </mc:Choice>
              <mc:Fallback>
                <p:oleObj name="Equation" r:id="rId14" imgW="761669" imgH="228501" progId="Equation.DSMT4">
                  <p:embed/>
                  <p:pic>
                    <p:nvPicPr>
                      <p:cNvPr id="3892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459" y="4581203"/>
                        <a:ext cx="19208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426213"/>
              </p:ext>
            </p:extLst>
          </p:nvPr>
        </p:nvGraphicFramePr>
        <p:xfrm>
          <a:off x="2200771" y="5878190"/>
          <a:ext cx="26479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7" name="Equation" r:id="rId16" imgW="850531" imgH="253890" progId="Equation.DSMT4">
                  <p:embed/>
                </p:oleObj>
              </mc:Choice>
              <mc:Fallback>
                <p:oleObj name="Equation" r:id="rId16" imgW="850531" imgH="253890" progId="Equation.DSMT4">
                  <p:embed/>
                  <p:pic>
                    <p:nvPicPr>
                      <p:cNvPr id="38926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771" y="5878190"/>
                        <a:ext cx="26479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00609" y="5220965"/>
            <a:ext cx="4697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从而得极大似然估计量：</a:t>
            </a:r>
          </a:p>
        </p:txBody>
      </p:sp>
      <p:graphicFrame>
        <p:nvGraphicFramePr>
          <p:cNvPr id="1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083002"/>
              </p:ext>
            </p:extLst>
          </p:nvPr>
        </p:nvGraphicFramePr>
        <p:xfrm>
          <a:off x="4321671" y="4581203"/>
          <a:ext cx="8270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8" name="Equation" r:id="rId18" imgW="330057" imgH="203112" progId="Equation.DSMT4">
                  <p:embed/>
                </p:oleObj>
              </mc:Choice>
              <mc:Fallback>
                <p:oleObj name="Equation" r:id="rId18" imgW="330057" imgH="203112" progId="Equation.DSMT4">
                  <p:embed/>
                  <p:pic>
                    <p:nvPicPr>
                      <p:cNvPr id="3892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671" y="4581203"/>
                        <a:ext cx="8270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899592" y="3068960"/>
            <a:ext cx="683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       单调递增，  越大，       越大</a:t>
            </a: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919743" y="4538147"/>
            <a:ext cx="566848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即取                    时          最大，</a:t>
            </a:r>
          </a:p>
        </p:txBody>
      </p:sp>
    </p:spTree>
    <p:extLst>
      <p:ext uri="{BB962C8B-B14F-4D97-AF65-F5344CB8AC3E}">
        <p14:creationId xmlns:p14="http://schemas.microsoft.com/office/powerpoint/2010/main" val="35730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极大似然估计的不变性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36</a:t>
            </a:fld>
            <a:endParaRPr lang="en-US" altLang="zh-CN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82812" y="1872233"/>
            <a:ext cx="6805613" cy="641350"/>
            <a:chOff x="913" y="1026"/>
            <a:chExt cx="4287" cy="404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913" y="1026"/>
              <a:ext cx="42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dirty="0">
                  <a:ea typeface="楷体_GB2312" pitchFamily="49" charset="-122"/>
                </a:rPr>
                <a:t>设    是</a:t>
              </a:r>
              <a:r>
                <a:rPr lang="zh-CN" altLang="en-US" sz="3600" i="1" dirty="0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zh-CN" altLang="en-US" sz="3600" dirty="0">
                  <a:ea typeface="楷体_GB2312" pitchFamily="49" charset="-122"/>
                  <a:sym typeface="Symbol" panose="05050102010706020507" pitchFamily="18" charset="2"/>
                </a:rPr>
                <a:t>的极大似然估计</a:t>
              </a:r>
              <a:r>
                <a:rPr lang="en-US" altLang="zh-CN" sz="3600" dirty="0">
                  <a:ea typeface="楷体_GB2312" pitchFamily="49" charset="-122"/>
                  <a:sym typeface="Symbol" panose="05050102010706020507" pitchFamily="18" charset="2"/>
                </a:rPr>
                <a:t>,  </a:t>
              </a:r>
              <a:r>
                <a:rPr lang="en-US" altLang="zh-CN" sz="3600" i="1" dirty="0"/>
                <a:t>u</a:t>
              </a:r>
              <a:r>
                <a:rPr lang="en-US" altLang="zh-CN" sz="2800" i="1" dirty="0"/>
                <a:t>=</a:t>
              </a:r>
              <a:r>
                <a:rPr lang="en-US" altLang="zh-CN" sz="3600" i="1" dirty="0">
                  <a:ea typeface="楷体_GB2312" pitchFamily="49" charset="-122"/>
                </a:rPr>
                <a:t>u</a:t>
              </a:r>
              <a:r>
                <a:rPr lang="en-US" altLang="zh-CN" sz="3600" dirty="0">
                  <a:ea typeface="楷体_GB2312" pitchFamily="49" charset="-122"/>
                </a:rPr>
                <a:t>(</a:t>
              </a:r>
              <a:r>
                <a:rPr lang="en-US" altLang="zh-CN" sz="3600" i="1" dirty="0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en-US" altLang="zh-CN" sz="3600" dirty="0">
                  <a:ea typeface="楷体_GB2312" pitchFamily="49" charset="-122"/>
                </a:rPr>
                <a:t>)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328" y="1056"/>
            <a:ext cx="18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84" name="Equation" r:id="rId3" imgW="247620" imgH="419040" progId="Equation.3">
                    <p:embed/>
                  </p:oleObj>
                </mc:Choice>
                <mc:Fallback>
                  <p:oleObj name="Equation" r:id="rId3" imgW="247620" imgH="419040" progId="Equation.3">
                    <p:embed/>
                    <p:pic>
                      <p:nvPicPr>
                        <p:cNvPr id="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1056"/>
                          <a:ext cx="18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2812" y="2686620"/>
            <a:ext cx="6251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是</a:t>
            </a:r>
            <a:r>
              <a:rPr lang="zh-CN" altLang="en-US" sz="3600" i="1" dirty="0"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3600" dirty="0">
                <a:ea typeface="楷体_GB2312" pitchFamily="49" charset="-122"/>
                <a:sym typeface="Symbol" panose="05050102010706020507" pitchFamily="18" charset="2"/>
              </a:rPr>
              <a:t>的函数</a:t>
            </a:r>
            <a:r>
              <a:rPr lang="en-US" altLang="zh-CN" sz="3600" dirty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3600" dirty="0">
                <a:ea typeface="楷体_GB2312" pitchFamily="49" charset="-122"/>
                <a:sym typeface="Symbol" panose="05050102010706020507" pitchFamily="18" charset="2"/>
              </a:rPr>
              <a:t>且有单值反函数：</a:t>
            </a:r>
            <a:endParaRPr lang="zh-CN" altLang="en-US" sz="3600" i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95536" y="3717032"/>
            <a:ext cx="7888288" cy="646112"/>
            <a:chOff x="285" y="1859"/>
            <a:chExt cx="4969" cy="407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85" y="1859"/>
              <a:ext cx="496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i="1" dirty="0">
                  <a:ea typeface="楷体_GB2312" pitchFamily="49" charset="-122"/>
                  <a:sym typeface="Symbol" panose="05050102010706020507" pitchFamily="18" charset="2"/>
                </a:rPr>
                <a:t>   </a:t>
              </a:r>
              <a:r>
                <a:rPr lang="zh-CN" altLang="en-US" sz="3600" dirty="0" smtClean="0">
                  <a:ea typeface="楷体_GB2312" pitchFamily="49" charset="-122"/>
                </a:rPr>
                <a:t>则                </a:t>
              </a:r>
              <a:r>
                <a:rPr lang="zh-CN" altLang="en-US" sz="3600" dirty="0">
                  <a:ea typeface="楷体_GB2312" pitchFamily="49" charset="-122"/>
                </a:rPr>
                <a:t>是 </a:t>
              </a:r>
              <a:r>
                <a:rPr lang="en-US" altLang="zh-CN" sz="3600" i="1" dirty="0">
                  <a:ea typeface="楷体_GB2312" pitchFamily="49" charset="-122"/>
                </a:rPr>
                <a:t>u</a:t>
              </a:r>
              <a:r>
                <a:rPr lang="en-US" altLang="zh-CN" sz="3600" dirty="0">
                  <a:ea typeface="楷体_GB2312" pitchFamily="49" charset="-122"/>
                </a:rPr>
                <a:t>(</a:t>
              </a:r>
              <a:r>
                <a:rPr lang="en-US" altLang="zh-CN" sz="3600" i="1" dirty="0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en-US" altLang="zh-CN" sz="3600" dirty="0">
                  <a:ea typeface="楷体_GB2312" pitchFamily="49" charset="-122"/>
                </a:rPr>
                <a:t>) </a:t>
              </a:r>
              <a:r>
                <a:rPr lang="zh-CN" altLang="en-US" sz="3600" dirty="0">
                  <a:ea typeface="楷体_GB2312" pitchFamily="49" charset="-122"/>
                </a:rPr>
                <a:t>的极大似然估计</a:t>
              </a:r>
              <a:r>
                <a:rPr lang="en-US" altLang="zh-CN" sz="3600" b="1" dirty="0">
                  <a:ea typeface="楷体_GB2312" pitchFamily="49" charset="-122"/>
                </a:rPr>
                <a:t>. 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862" y="1859"/>
            <a:ext cx="1097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85" name="Equation" r:id="rId5" imgW="1362048" imgH="495180" progId="Equation.3">
                    <p:embed/>
                  </p:oleObj>
                </mc:Choice>
                <mc:Fallback>
                  <p:oleObj name="Equation" r:id="rId5" imgW="1362048" imgH="49518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1859"/>
                          <a:ext cx="1097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491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37</a:t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1058863" y="1646238"/>
          <a:ext cx="719137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Equation" r:id="rId3" imgW="2412720" imgH="393480" progId="Equation.DSMT4">
                  <p:embed/>
                </p:oleObj>
              </mc:Choice>
              <mc:Fallback>
                <p:oleObj name="Equation" r:id="rId3" imgW="2412720" imgH="39348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646238"/>
                        <a:ext cx="719137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1093179" y="2746375"/>
          <a:ext cx="439261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Equation" r:id="rId5" imgW="1397000" imgH="241300" progId="Equation.DSMT4">
                  <p:embed/>
                </p:oleObj>
              </mc:Choice>
              <mc:Fallback>
                <p:oleObj name="Equation" r:id="rId5" imgW="1397000" imgH="24130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79" y="2746375"/>
                        <a:ext cx="439261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977057" y="3806850"/>
          <a:ext cx="6473825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Equation" r:id="rId7" imgW="2146300" imgH="647700" progId="Equation.DSMT4">
                  <p:embed/>
                </p:oleObj>
              </mc:Choice>
              <mc:Fallback>
                <p:oleObj name="Equation" r:id="rId7" imgW="2146300" imgH="6477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057" y="3806850"/>
                        <a:ext cx="6473825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4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38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666750" y="1533689"/>
          <a:ext cx="7804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Equation" r:id="rId3" imgW="2831760" imgH="444240" progId="Equation.DSMT4">
                  <p:embed/>
                </p:oleObj>
              </mc:Choice>
              <mc:Fallback>
                <p:oleObj name="Equation" r:id="rId3" imgW="2831760" imgH="44424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533689"/>
                        <a:ext cx="780415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863" y="2731211"/>
            <a:ext cx="647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>
            <p:extLst/>
          </p:nvPr>
        </p:nvGraphicFramePr>
        <p:xfrm>
          <a:off x="1570038" y="2659774"/>
          <a:ext cx="33813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5" name="Equation" r:id="rId5" imgW="1968500" imgH="419100" progId="Equation.DSMT4">
                  <p:embed/>
                </p:oleObj>
              </mc:Choice>
              <mc:Fallback>
                <p:oleObj name="Equation" r:id="rId5" imgW="1968500" imgH="419100" progId="Equation.DSMT4">
                  <p:embed/>
                  <p:pic>
                    <p:nvPicPr>
                      <p:cNvPr id="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659774"/>
                        <a:ext cx="33813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/>
          </p:nvPr>
        </p:nvGraphicFramePr>
        <p:xfrm>
          <a:off x="2005806" y="3358631"/>
          <a:ext cx="1646312" cy="69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Equation" r:id="rId7" imgW="1028254" imgH="431613" progId="Equation.DSMT4">
                  <p:embed/>
                </p:oleObj>
              </mc:Choice>
              <mc:Fallback>
                <p:oleObj name="Equation" r:id="rId7" imgW="1028254" imgH="431613" progId="Equation.DSMT4">
                  <p:embed/>
                  <p:pic>
                    <p:nvPicPr>
                      <p:cNvPr id="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806" y="3358631"/>
                        <a:ext cx="1646312" cy="690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/>
          </p:nvPr>
        </p:nvGraphicFramePr>
        <p:xfrm>
          <a:off x="1681162" y="4104767"/>
          <a:ext cx="60467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name="Equation" r:id="rId9" imgW="3022600" imgH="431800" progId="Equation.DSMT4">
                  <p:embed/>
                </p:oleObj>
              </mc:Choice>
              <mc:Fallback>
                <p:oleObj name="Equation" r:id="rId9" imgW="3022600" imgH="431800" progId="Equation.DSMT4">
                  <p:embed/>
                  <p:pic>
                    <p:nvPicPr>
                      <p:cNvPr id="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2" y="4104767"/>
                        <a:ext cx="60467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56519" y="3442411"/>
            <a:ext cx="649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或</a:t>
            </a:r>
          </a:p>
        </p:txBody>
      </p:sp>
      <p:graphicFrame>
        <p:nvGraphicFramePr>
          <p:cNvPr id="11" name="Object 24"/>
          <p:cNvGraphicFramePr>
            <a:graphicFrameLocks noChangeAspect="1"/>
          </p:cNvGraphicFramePr>
          <p:nvPr>
            <p:extLst/>
          </p:nvPr>
        </p:nvGraphicFramePr>
        <p:xfrm>
          <a:off x="1853232" y="5733256"/>
          <a:ext cx="37988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8" name="Equation" r:id="rId11" imgW="1790700" imgH="457200" progId="Equation.DSMT4">
                  <p:embed/>
                </p:oleObj>
              </mc:Choice>
              <mc:Fallback>
                <p:oleObj name="Equation" r:id="rId11" imgW="1790700" imgH="457200" progId="Equation.DSMT4">
                  <p:embed/>
                  <p:pic>
                    <p:nvPicPr>
                      <p:cNvPr id="1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232" y="5733256"/>
                        <a:ext cx="37988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41438" y="5085184"/>
            <a:ext cx="712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由极大似然</a:t>
            </a:r>
            <a:r>
              <a:rPr lang="zh-CN" altLang="en-US" sz="2800" dirty="0" smtClean="0"/>
              <a:t>估计                    </a:t>
            </a:r>
            <a:r>
              <a:rPr lang="zh-CN" altLang="en-US" sz="2800" dirty="0"/>
              <a:t>及不变性得</a:t>
            </a:r>
          </a:p>
        </p:txBody>
      </p:sp>
      <p:graphicFrame>
        <p:nvGraphicFramePr>
          <p:cNvPr id="13" name="Object 25"/>
          <p:cNvGraphicFramePr>
            <a:graphicFrameLocks noChangeAspect="1"/>
          </p:cNvGraphicFramePr>
          <p:nvPr>
            <p:extLst/>
          </p:nvPr>
        </p:nvGraphicFramePr>
        <p:xfrm>
          <a:off x="3923333" y="5107503"/>
          <a:ext cx="17287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9" name="Equation" r:id="rId13" imgW="888614" imgH="241195" progId="Equation.DSMT4">
                  <p:embed/>
                </p:oleObj>
              </mc:Choice>
              <mc:Fallback>
                <p:oleObj name="Equation" r:id="rId13" imgW="888614" imgH="241195" progId="Equation.DSMT4">
                  <p:embed/>
                  <p:pic>
                    <p:nvPicPr>
                      <p:cNvPr id="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333" y="5107503"/>
                        <a:ext cx="17287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04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5071" y="1665473"/>
            <a:ext cx="806022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参数的</a:t>
            </a:r>
            <a:r>
              <a:rPr lang="zh-CN" altLang="en-US" sz="3600" b="1" dirty="0">
                <a:solidFill>
                  <a:srgbClr val="CC3399"/>
                </a:solidFill>
              </a:rPr>
              <a:t>点估计</a:t>
            </a:r>
            <a:r>
              <a:rPr lang="zh-CN" altLang="en-US" sz="3600" b="1" dirty="0"/>
              <a:t>就是对总体分布中的未知</a:t>
            </a:r>
          </a:p>
          <a:p>
            <a:pPr eaLnBrk="1" hangingPunct="1"/>
            <a:endParaRPr lang="zh-CN" altLang="en-US" sz="1200" b="1" dirty="0"/>
          </a:p>
          <a:p>
            <a:pPr eaLnBrk="1" hangingPunct="1"/>
            <a:r>
              <a:rPr lang="zh-CN" altLang="en-US" sz="3600" b="1" dirty="0"/>
              <a:t>参数</a:t>
            </a:r>
            <a:r>
              <a:rPr lang="el-GR" altLang="zh-CN" sz="3800" b="1" dirty="0">
                <a:cs typeface="Times New Roman" panose="02020603050405020304" pitchFamily="18" charset="0"/>
              </a:rPr>
              <a:t>θ</a:t>
            </a:r>
            <a:r>
              <a:rPr lang="en-US" altLang="zh-CN" sz="3600" b="1" dirty="0">
                <a:cs typeface="Times New Roman" panose="02020603050405020304" pitchFamily="18" charset="0"/>
              </a:rPr>
              <a:t>, </a:t>
            </a:r>
            <a:r>
              <a:rPr lang="zh-CN" altLang="en-US" sz="3600" b="1" dirty="0"/>
              <a:t>以样本</a:t>
            </a:r>
            <a:r>
              <a:rPr lang="en-US" altLang="zh-CN" sz="3600" b="1" dirty="0"/>
              <a:t>X</a:t>
            </a:r>
            <a:r>
              <a:rPr lang="en-US" altLang="zh-CN" sz="3600" b="1" baseline="-25000" dirty="0"/>
              <a:t>1</a:t>
            </a:r>
            <a:r>
              <a:rPr lang="en-US" altLang="zh-CN" sz="3600" b="1" dirty="0"/>
              <a:t>, X</a:t>
            </a:r>
            <a:r>
              <a:rPr lang="en-US" altLang="zh-CN" sz="3600" b="1" baseline="-25000" dirty="0"/>
              <a:t>2</a:t>
            </a:r>
            <a:r>
              <a:rPr lang="en-US" altLang="zh-CN" sz="3600" b="1" dirty="0"/>
              <a:t>, ... 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n</a:t>
            </a:r>
            <a:r>
              <a:rPr lang="zh-CN" altLang="en-US" sz="3600" b="1" dirty="0"/>
              <a:t>构造</a:t>
            </a:r>
            <a:r>
              <a:rPr lang="zh-CN" altLang="en-US" sz="3600" b="1" dirty="0" smtClean="0"/>
              <a:t>统计量</a:t>
            </a:r>
            <a:endParaRPr lang="zh-CN" altLang="en-US" sz="3600" b="1" dirty="0"/>
          </a:p>
          <a:p>
            <a:pPr eaLnBrk="1" hangingPunct="1"/>
            <a:endParaRPr lang="zh-CN" altLang="en-US" sz="1200" b="1" dirty="0"/>
          </a:p>
          <a:p>
            <a:pPr eaLnBrk="1" hangingPunct="1"/>
            <a:r>
              <a:rPr lang="zh-CN" altLang="en-US" sz="3600" b="1" dirty="0"/>
              <a:t>                           作为参数</a:t>
            </a:r>
            <a:r>
              <a:rPr lang="el-GR" altLang="zh-CN" sz="3600" b="1" dirty="0"/>
              <a:t>θ</a:t>
            </a:r>
            <a:r>
              <a:rPr lang="zh-CN" altLang="en-US" sz="3600" b="1" dirty="0"/>
              <a:t>的估计</a:t>
            </a:r>
            <a:r>
              <a:rPr lang="en-US" altLang="zh-CN" sz="3600" b="1" dirty="0"/>
              <a:t>,  </a:t>
            </a:r>
            <a:r>
              <a:rPr lang="zh-CN" altLang="en-US" sz="3600" b="1" dirty="0"/>
              <a:t>称</a:t>
            </a:r>
          </a:p>
          <a:p>
            <a:pPr eaLnBrk="1" hangingPunct="1"/>
            <a:endParaRPr lang="zh-CN" altLang="en-US" sz="1200" b="1" dirty="0"/>
          </a:p>
          <a:p>
            <a:pPr eaLnBrk="1" hangingPunct="1"/>
            <a:r>
              <a:rPr lang="zh-CN" altLang="en-US" sz="3600" b="1" dirty="0"/>
              <a:t>                           为参数</a:t>
            </a:r>
            <a:r>
              <a:rPr lang="el-GR" altLang="zh-CN" sz="3600" b="1" dirty="0"/>
              <a:t>θ</a:t>
            </a:r>
            <a:r>
              <a:rPr lang="zh-CN" altLang="en-US" sz="3600" b="1" dirty="0">
                <a:solidFill>
                  <a:srgbClr val="DF21C4"/>
                </a:solidFill>
              </a:rPr>
              <a:t>估计量</a:t>
            </a:r>
            <a:r>
              <a:rPr lang="zh-CN" altLang="en-US" sz="3600" b="1" dirty="0"/>
              <a:t>。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11188" y="3860800"/>
          <a:ext cx="29511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8" name="Equation" r:id="rId3" imgW="1104900" imgH="254000" progId="Equation.DSMT4">
                  <p:embed/>
                </p:oleObj>
              </mc:Choice>
              <mc:Fallback>
                <p:oleObj name="Equation" r:id="rId3" imgW="1104900" imgH="254000" progId="Equation.DSMT4">
                  <p:embed/>
                  <p:pic>
                    <p:nvPicPr>
                      <p:cNvPr id="106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29511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750" y="4795838"/>
            <a:ext cx="83534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宋体" panose="02010600030101010101" pitchFamily="2" charset="-122"/>
              </a:rPr>
              <a:t>当测得样本值</a:t>
            </a:r>
            <a:r>
              <a:rPr lang="en-US" altLang="zh-CN" sz="3600" b="1">
                <a:latin typeface="宋体" panose="02010600030101010101" pitchFamily="2" charset="-122"/>
              </a:rPr>
              <a:t>(</a:t>
            </a:r>
            <a:r>
              <a:rPr lang="en-US" altLang="zh-CN" sz="3600" b="1" i="1"/>
              <a:t>x</a:t>
            </a:r>
            <a:r>
              <a:rPr lang="en-US" altLang="zh-CN" sz="3600" b="1" baseline="-25000"/>
              <a:t>1</a:t>
            </a:r>
            <a:r>
              <a:rPr lang="en-US" altLang="zh-CN" sz="3600" b="1"/>
              <a:t>, </a:t>
            </a:r>
            <a:r>
              <a:rPr lang="en-US" altLang="zh-CN" sz="3600" b="1" i="1"/>
              <a:t>x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,…, </a:t>
            </a:r>
            <a:r>
              <a:rPr lang="en-US" altLang="zh-CN" sz="3600" b="1" i="1"/>
              <a:t>x</a:t>
            </a:r>
            <a:r>
              <a:rPr lang="en-US" altLang="zh-CN" sz="3600" b="1" i="1" baseline="-25000"/>
              <a:t>n</a:t>
            </a:r>
            <a:r>
              <a:rPr lang="en-US" altLang="zh-CN" sz="3600" b="1">
                <a:latin typeface="宋体" panose="02010600030101010101" pitchFamily="2" charset="-122"/>
              </a:rPr>
              <a:t>)</a:t>
            </a:r>
            <a:r>
              <a:rPr lang="zh-CN" altLang="en-US" sz="3600" b="1">
                <a:latin typeface="宋体" panose="02010600030101010101" pitchFamily="2" charset="-122"/>
              </a:rPr>
              <a:t>时</a:t>
            </a:r>
            <a:r>
              <a:rPr lang="en-US" altLang="zh-CN" sz="3600" b="1">
                <a:latin typeface="宋体" panose="02010600030101010101" pitchFamily="2" charset="-122"/>
              </a:rPr>
              <a:t>, </a:t>
            </a:r>
            <a:r>
              <a:rPr lang="zh-CN" altLang="en-US" sz="3600" b="1">
                <a:latin typeface="宋体" panose="02010600030101010101" pitchFamily="2" charset="-122"/>
              </a:rPr>
              <a:t>代入 ，</a:t>
            </a:r>
          </a:p>
          <a:p>
            <a:pPr eaLnBrk="1" hangingPunct="1"/>
            <a:endParaRPr lang="zh-CN" altLang="en-US" sz="1200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3600" b="1">
                <a:latin typeface="宋体" panose="02010600030101010101" pitchFamily="2" charset="-122"/>
              </a:rPr>
              <a:t>即可得到</a:t>
            </a:r>
            <a:r>
              <a:rPr lang="zh-CN" altLang="en-US" sz="3600" b="1"/>
              <a:t>参数</a:t>
            </a:r>
            <a:r>
              <a:rPr lang="el-GR" altLang="zh-CN" sz="3600" b="1"/>
              <a:t>θ</a:t>
            </a:r>
            <a:r>
              <a:rPr lang="zh-CN" altLang="en-US" sz="3600" b="1">
                <a:solidFill>
                  <a:srgbClr val="DF21C4"/>
                </a:solidFill>
              </a:rPr>
              <a:t>估计值</a:t>
            </a:r>
            <a:r>
              <a:rPr lang="zh-CN" altLang="en-US" sz="3600" b="1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7812088" y="4724400"/>
          <a:ext cx="342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9" name="Equation" r:id="rId5" imgW="114151" imgH="215619" progId="Equation.DSMT4">
                  <p:embed/>
                </p:oleObj>
              </mc:Choice>
              <mc:Fallback>
                <p:oleObj name="Equation" r:id="rId5" imgW="114151" imgH="215619" progId="Equation.DSMT4">
                  <p:embed/>
                  <p:pic>
                    <p:nvPicPr>
                      <p:cNvPr id="1065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724400"/>
                        <a:ext cx="342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5518150" y="5545138"/>
          <a:ext cx="26463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40" name="Equation" r:id="rId7" imgW="990170" imgH="253890" progId="Equation.DSMT4">
                  <p:embed/>
                </p:oleObj>
              </mc:Choice>
              <mc:Fallback>
                <p:oleObj name="Equation" r:id="rId7" imgW="990170" imgH="253890" progId="Equation.DSMT4">
                  <p:embed/>
                  <p:pic>
                    <p:nvPicPr>
                      <p:cNvPr id="106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545138"/>
                        <a:ext cx="26463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55047"/>
              </p:ext>
            </p:extLst>
          </p:nvPr>
        </p:nvGraphicFramePr>
        <p:xfrm>
          <a:off x="611560" y="3109590"/>
          <a:ext cx="29511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41" name="Equation" r:id="rId9" imgW="1104900" imgH="254000" progId="Equation.DSMT4">
                  <p:embed/>
                </p:oleObj>
              </mc:Choice>
              <mc:Fallback>
                <p:oleObj name="Equation" r:id="rId9" imgW="1104900" imgH="2540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09590"/>
                        <a:ext cx="29511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5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395536" y="1643361"/>
                <a:ext cx="8496944" cy="402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b="1" dirty="0" smtClean="0"/>
                  <a:t>参数的</a:t>
                </a:r>
                <a:r>
                  <a:rPr lang="zh-CN" altLang="en-US" sz="3600" b="1" dirty="0">
                    <a:solidFill>
                      <a:srgbClr val="CC3399"/>
                    </a:solidFill>
                  </a:rPr>
                  <a:t>区间估计</a:t>
                </a:r>
                <a:r>
                  <a:rPr lang="zh-CN" altLang="en-US" sz="3600" b="1" dirty="0"/>
                  <a:t>是对总体分布中的未知</a:t>
                </a:r>
              </a:p>
              <a:p>
                <a:pPr eaLnBrk="1" hangingPunct="1"/>
                <a:endParaRPr lang="zh-CN" altLang="en-US" sz="1200" b="1" dirty="0"/>
              </a:p>
              <a:p>
                <a:pPr eaLnBrk="1" hangingPunct="1"/>
                <a:r>
                  <a:rPr lang="zh-CN" altLang="en-US" sz="3600" b="1" dirty="0"/>
                  <a:t>参数</a:t>
                </a:r>
                <a:r>
                  <a:rPr lang="el-GR" altLang="zh-CN" sz="3800" b="1" dirty="0">
                    <a:cs typeface="Times New Roman" panose="02020603050405020304" pitchFamily="18" charset="0"/>
                  </a:rPr>
                  <a:t>θ</a:t>
                </a:r>
                <a:r>
                  <a:rPr lang="en-US" altLang="zh-CN" sz="3600" b="1" dirty="0">
                    <a:cs typeface="Times New Roman" panose="02020603050405020304" pitchFamily="18" charset="0"/>
                  </a:rPr>
                  <a:t>, </a:t>
                </a:r>
                <a:r>
                  <a:rPr lang="zh-CN" altLang="en-US" sz="3600" b="1" dirty="0"/>
                  <a:t>以样本</a:t>
                </a:r>
                <a:r>
                  <a:rPr lang="en-US" altLang="zh-CN" sz="3600" b="1" dirty="0"/>
                  <a:t>X</a:t>
                </a:r>
                <a:r>
                  <a:rPr lang="en-US" altLang="zh-CN" sz="3600" b="1" baseline="-25000" dirty="0"/>
                  <a:t>1</a:t>
                </a:r>
                <a:r>
                  <a:rPr lang="en-US" altLang="zh-CN" sz="3600" b="1" dirty="0"/>
                  <a:t>, X</a:t>
                </a:r>
                <a:r>
                  <a:rPr lang="en-US" altLang="zh-CN" sz="3600" b="1" baseline="-25000" dirty="0"/>
                  <a:t>2</a:t>
                </a:r>
                <a:r>
                  <a:rPr lang="en-US" altLang="zh-CN" sz="3600" b="1" dirty="0"/>
                  <a:t>, ... </a:t>
                </a:r>
                <a:r>
                  <a:rPr lang="en-US" altLang="zh-CN" sz="3600" b="1" dirty="0" err="1"/>
                  <a:t>X</a:t>
                </a:r>
                <a:r>
                  <a:rPr lang="en-US" altLang="zh-CN" sz="3600" b="1" baseline="-25000" dirty="0" err="1"/>
                  <a:t>n</a:t>
                </a:r>
                <a:r>
                  <a:rPr lang="zh-CN" altLang="en-US" sz="3600" b="1" dirty="0"/>
                  <a:t>构造</a:t>
                </a:r>
                <a:r>
                  <a:rPr lang="en-US" altLang="zh-CN" sz="3600" b="1" dirty="0"/>
                  <a:t>2</a:t>
                </a:r>
                <a:r>
                  <a:rPr lang="zh-CN" altLang="en-US" sz="3600" b="1" dirty="0"/>
                  <a:t>个统计</a:t>
                </a:r>
              </a:p>
              <a:p>
                <a:pPr eaLnBrk="1" hangingPunct="1"/>
                <a:endParaRPr lang="zh-CN" altLang="en-US" sz="1200" b="1" dirty="0"/>
              </a:p>
              <a:p>
                <a:pPr eaLnBrk="1" hangingPunct="1"/>
                <a:r>
                  <a:rPr lang="zh-CN" altLang="en-US" sz="3600" b="1" dirty="0"/>
                  <a:t> 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600" b="1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600" b="1" dirty="0" smtClean="0"/>
                  <a:t>，                           </a:t>
                </a:r>
                <a:endParaRPr lang="zh-CN" altLang="en-US" sz="3600" b="1" dirty="0"/>
              </a:p>
              <a:p>
                <a:pPr eaLnBrk="1" hangingPunct="1"/>
                <a:endParaRPr lang="zh-CN" altLang="en-US" sz="1200" b="1" dirty="0"/>
              </a:p>
              <a:p>
                <a:pPr eaLnBrk="1" hangingPunct="1"/>
                <a:r>
                  <a:rPr lang="zh-CN" altLang="en-US" sz="3600" b="1" dirty="0"/>
                  <a:t> 以区间              作为参数</a:t>
                </a:r>
                <a:r>
                  <a:rPr lang="el-GR" altLang="zh-CN" sz="3600" b="1" dirty="0"/>
                  <a:t>θ</a:t>
                </a:r>
                <a:r>
                  <a:rPr lang="zh-CN" altLang="en-US" sz="3600" b="1" dirty="0"/>
                  <a:t>的估计</a:t>
                </a:r>
                <a:r>
                  <a:rPr lang="zh-CN" altLang="en-US" sz="3600" b="1" dirty="0" smtClean="0"/>
                  <a:t>。</a:t>
                </a:r>
                <a:endParaRPr lang="en-US" altLang="zh-CN" sz="3600" b="1" dirty="0" smtClean="0"/>
              </a:p>
              <a:p>
                <a:pPr eaLnBrk="1" hangingPunct="1"/>
                <a:r>
                  <a:rPr lang="zh-CN" altLang="en-US" sz="3600" b="1" dirty="0" smtClean="0"/>
                  <a:t> </a:t>
                </a:r>
                <a:endParaRPr lang="en-US" altLang="zh-CN" sz="3600" b="1" dirty="0" smtClean="0"/>
              </a:p>
              <a:p>
                <a:pPr eaLnBrk="1" hangingPunct="1"/>
                <a:r>
                  <a:rPr lang="zh-CN" altLang="en-US" sz="3600" b="1" dirty="0" smtClean="0"/>
                  <a:t>对给定</a:t>
                </a:r>
                <a:r>
                  <a:rPr lang="zh-CN" altLang="en-US" sz="3600" b="1" dirty="0"/>
                  <a:t>的概率</a:t>
                </a:r>
                <a:r>
                  <a:rPr lang="en-US" altLang="zh-CN" sz="3300" b="1" dirty="0"/>
                  <a:t>1</a:t>
                </a:r>
                <a:r>
                  <a:rPr lang="en-US" altLang="zh-CN" sz="3600" b="1" dirty="0"/>
                  <a:t>- </a:t>
                </a:r>
                <a:r>
                  <a:rPr lang="el-GR" altLang="zh-CN" sz="3600" b="1" dirty="0"/>
                  <a:t>α</a:t>
                </a:r>
                <a:r>
                  <a:rPr lang="zh-CN" altLang="en-US" sz="3600" b="1" dirty="0"/>
                  <a:t>，满足：  </a:t>
                </a:r>
              </a:p>
            </p:txBody>
          </p:sp>
        </mc:Choice>
        <mc:Fallback xmlns="">
          <p:sp>
            <p:nvSpPr>
              <p:cNvPr id="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643361"/>
                <a:ext cx="8496944" cy="4024500"/>
              </a:xfrm>
              <a:prstGeom prst="rect">
                <a:avLst/>
              </a:prstGeom>
              <a:blipFill>
                <a:blip r:embed="rId3"/>
                <a:stretch>
                  <a:fillRect l="-2224" t="-3030" r="-7604" b="-48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591576"/>
              </p:ext>
            </p:extLst>
          </p:nvPr>
        </p:nvGraphicFramePr>
        <p:xfrm>
          <a:off x="2123728" y="3875708"/>
          <a:ext cx="12969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6" name="Equation" r:id="rId4" imgW="520474" imgH="253890" progId="Equation.DSMT4">
                  <p:embed/>
                </p:oleObj>
              </mc:Choice>
              <mc:Fallback>
                <p:oleObj name="Equation" r:id="rId4" imgW="520474" imgH="253890" progId="Equation.DSMT4">
                  <p:embed/>
                  <p:pic>
                    <p:nvPicPr>
                      <p:cNvPr id="107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75708"/>
                        <a:ext cx="129698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95536" y="5668365"/>
                <a:ext cx="8641789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68365"/>
                <a:ext cx="8641789" cy="64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25641" y="1700808"/>
            <a:ext cx="7508875" cy="141287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原则：以样本矩作为总体矩的估计，</a:t>
            </a:r>
          </a:p>
          <a:p>
            <a:pPr eaLnBrk="1" hangingPunct="1"/>
            <a:endParaRPr lang="zh-CN" altLang="en-US" sz="1400" b="1" dirty="0"/>
          </a:p>
          <a:p>
            <a:pPr eaLnBrk="1" hangingPunct="1"/>
            <a:r>
              <a:rPr lang="zh-CN" altLang="en-US" sz="3600" b="1" dirty="0"/>
              <a:t>从而得到参数的估计量。</a:t>
            </a:r>
          </a:p>
        </p:txBody>
      </p:sp>
    </p:spTree>
    <p:extLst>
      <p:ext uri="{BB962C8B-B14F-4D97-AF65-F5344CB8AC3E}">
        <p14:creationId xmlns:p14="http://schemas.microsoft.com/office/powerpoint/2010/main" val="3181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9"/>
              <p:cNvSpPr txBox="1">
                <a:spLocks noChangeArrowheads="1"/>
              </p:cNvSpPr>
              <p:nvPr/>
            </p:nvSpPr>
            <p:spPr bwMode="auto">
              <a:xfrm>
                <a:off x="844833" y="1772816"/>
                <a:ext cx="7416824" cy="272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 smtClean="0"/>
                  <a:t>对随机变量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和非负整数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存在，则称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阶原点矩，简称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阶矩；若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存在，则称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阶中心矩</a:t>
                </a:r>
                <a:r>
                  <a:rPr lang="en-US" altLang="zh-CN" b="1" dirty="0" smtClean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833" y="1772816"/>
                <a:ext cx="7416824" cy="2727798"/>
              </a:xfrm>
              <a:prstGeom prst="rect">
                <a:avLst/>
              </a:prstGeom>
              <a:blipFill>
                <a:blip r:embed="rId2"/>
                <a:stretch>
                  <a:fillRect l="-2138" t="-2908" b="-20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403648" y="4941168"/>
            <a:ext cx="6336704" cy="58477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期望是一阶矩，方差是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阶中心距。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883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7"/>
              <p:cNvSpPr txBox="1">
                <a:spLocks noChangeArrowheads="1"/>
              </p:cNvSpPr>
              <p:nvPr/>
            </p:nvSpPr>
            <p:spPr bwMode="auto">
              <a:xfrm>
                <a:off x="614984" y="5381324"/>
                <a:ext cx="8094716" cy="803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 smtClean="0"/>
                  <a:t>m</a:t>
                </a:r>
                <a:r>
                  <a:rPr lang="zh-CN" altLang="en-US" b="1" dirty="0"/>
                  <a:t>阶样本矩</a:t>
                </a:r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984" y="5381324"/>
                <a:ext cx="8094716" cy="803618"/>
              </a:xfrm>
              <a:prstGeom prst="rect">
                <a:avLst/>
              </a:prstGeom>
              <a:blipFill>
                <a:blip r:embed="rId2"/>
                <a:stretch>
                  <a:fillRect l="-1958" b="-98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902322" y="1608008"/>
            <a:ext cx="77812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设总体</a:t>
            </a:r>
            <a:r>
              <a:rPr lang="en-US" altLang="zh-CN" b="1" dirty="0"/>
              <a:t>X</a:t>
            </a:r>
            <a:r>
              <a:rPr lang="zh-CN" altLang="en-US" b="1" dirty="0"/>
              <a:t>的分布类型已知，</a:t>
            </a:r>
            <a:r>
              <a:rPr lang="en-US" altLang="zh-CN" b="1" dirty="0"/>
              <a:t>X</a:t>
            </a:r>
            <a:r>
              <a:rPr lang="zh-CN" altLang="en-US" b="1" dirty="0"/>
              <a:t>的分布函数为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14984" y="3695570"/>
            <a:ext cx="681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/>
              <a:t>设</a:t>
            </a:r>
            <a:r>
              <a:rPr kumimoji="0" lang="en-US" altLang="zh-CN" b="1" i="1" dirty="0"/>
              <a:t>X</a:t>
            </a:r>
            <a:r>
              <a:rPr kumimoji="0" lang="en-US" altLang="zh-CN" b="1" i="1" baseline="-25000" dirty="0"/>
              <a:t>1</a:t>
            </a:r>
            <a:r>
              <a:rPr kumimoji="0" lang="en-US" altLang="zh-CN" b="1" dirty="0"/>
              <a:t>,</a:t>
            </a:r>
            <a:r>
              <a:rPr kumimoji="0" lang="en-US" altLang="zh-CN" b="1" dirty="0">
                <a:latin typeface="Arial" panose="020B0604020202020204" pitchFamily="34" charset="0"/>
              </a:rPr>
              <a:t> </a:t>
            </a:r>
            <a:r>
              <a:rPr kumimoji="0" lang="en-US" altLang="zh-CN" b="1" i="1" dirty="0"/>
              <a:t>X</a:t>
            </a:r>
            <a:r>
              <a:rPr kumimoji="0" lang="en-US" altLang="zh-CN" b="1" i="1" baseline="-25000" dirty="0"/>
              <a:t>2</a:t>
            </a:r>
            <a:r>
              <a:rPr kumimoji="0" lang="en-US" altLang="zh-CN" b="1" dirty="0"/>
              <a:t>, ... , </a:t>
            </a:r>
            <a:r>
              <a:rPr kumimoji="0" lang="en-US" altLang="zh-CN" b="1" i="1" dirty="0" err="1"/>
              <a:t>X</a:t>
            </a:r>
            <a:r>
              <a:rPr kumimoji="0" lang="en-US" altLang="zh-CN" b="1" i="1" baseline="-25000" dirty="0" err="1"/>
              <a:t>n</a:t>
            </a:r>
            <a:r>
              <a:rPr kumimoji="0" lang="zh-CN" altLang="en-US" b="1" dirty="0"/>
              <a:t>为来自总体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的样本，</a:t>
            </a:r>
            <a:endParaRPr kumimoji="0"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10930" y="2241260"/>
                <a:ext cx="476556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30" y="2241260"/>
                <a:ext cx="476556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767384" y="3039556"/>
                <a:ext cx="578337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0" lang="zh-CN" altLang="en-US" b="1" dirty="0" smtClean="0"/>
                  <a:t>为未知参数</a:t>
                </a:r>
                <a:r>
                  <a:rPr kumimoji="0" lang="en-US" altLang="zh-CN" b="1" dirty="0" smtClean="0"/>
                  <a:t>.</a:t>
                </a:r>
                <a:endParaRPr kumimoji="0" lang="zh-CN" altLang="en-US" b="1" dirty="0"/>
              </a:p>
            </p:txBody>
          </p:sp>
        </mc:Choice>
        <mc:Fallback xmlns="">
          <p:sp>
            <p:nvSpPr>
              <p:cNvPr id="9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384" y="3039556"/>
                <a:ext cx="5783378" cy="584775"/>
              </a:xfrm>
              <a:prstGeom prst="rect">
                <a:avLst/>
              </a:prstGeom>
              <a:blipFill>
                <a:blip r:embed="rId4"/>
                <a:stretch>
                  <a:fillRect l="-2740" t="-17708" r="-1897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98762" y="4407708"/>
                <a:ext cx="840236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 dirty="0" smtClean="0"/>
                  <a:t>若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b="1" dirty="0" smtClean="0"/>
                  <a:t>存在 </a:t>
                </a:r>
                <a:r>
                  <a:rPr kumimoji="0" lang="en-US" altLang="zh-CN" b="1" dirty="0" smtClean="0"/>
                  <a:t>(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b="1" i="1" dirty="0"/>
              </a:p>
            </p:txBody>
          </p:sp>
        </mc:Choice>
        <mc:Fallback xmlns="">
          <p:sp>
            <p:nvSpPr>
              <p:cNvPr id="10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762" y="4407708"/>
                <a:ext cx="8402365" cy="584775"/>
              </a:xfrm>
              <a:prstGeom prst="rect">
                <a:avLst/>
              </a:prstGeom>
              <a:blipFill>
                <a:blip r:embed="rId5"/>
                <a:stretch>
                  <a:fillRect l="-1813" t="-17708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4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87535"/>
              </p:ext>
            </p:extLst>
          </p:nvPr>
        </p:nvGraphicFramePr>
        <p:xfrm>
          <a:off x="750058" y="3079547"/>
          <a:ext cx="7488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8" name="Equation" r:id="rId3" imgW="2565400" imgH="457200" progId="Equation.DSMT4">
                  <p:embed/>
                </p:oleObj>
              </mc:Choice>
              <mc:Fallback>
                <p:oleObj name="Equation" r:id="rId3" imgW="2565400" imgH="457200" progId="Equation.DSMT4">
                  <p:embed/>
                  <p:pic>
                    <p:nvPicPr>
                      <p:cNvPr id="108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58" y="3079547"/>
                        <a:ext cx="7488237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327374"/>
              </p:ext>
            </p:extLst>
          </p:nvPr>
        </p:nvGraphicFramePr>
        <p:xfrm>
          <a:off x="872998" y="4291480"/>
          <a:ext cx="76327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9" name="Equation" r:id="rId5" imgW="2794000" imgH="508000" progId="Equation.DSMT4">
                  <p:embed/>
                </p:oleObj>
              </mc:Choice>
              <mc:Fallback>
                <p:oleObj name="Equation" r:id="rId5" imgW="2794000" imgH="508000" progId="Equation.DSMT4">
                  <p:embed/>
                  <p:pic>
                    <p:nvPicPr>
                      <p:cNvPr id="108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98" y="4291480"/>
                        <a:ext cx="76327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50058" y="5679669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这种估计量称为</a:t>
            </a:r>
            <a:r>
              <a:rPr lang="zh-CN" altLang="en-US" u="sng" dirty="0">
                <a:solidFill>
                  <a:srgbClr val="FF0066"/>
                </a:solidFill>
              </a:rPr>
              <a:t>矩估计量</a:t>
            </a:r>
            <a:r>
              <a:rPr lang="zh-CN" altLang="en-US" dirty="0"/>
              <a:t>；矩估计量的观察值称为</a:t>
            </a:r>
            <a:r>
              <a:rPr lang="zh-CN" altLang="en-US" u="sng" dirty="0">
                <a:solidFill>
                  <a:srgbClr val="FF0066"/>
                </a:solidFill>
              </a:rPr>
              <a:t>矩估计值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29310" y="1539237"/>
                <a:ext cx="4169731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令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10" y="1539237"/>
                <a:ext cx="4169731" cy="1375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5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lec9</Template>
  <TotalTime>7864</TotalTime>
  <Words>753</Words>
  <Application>Microsoft Office PowerPoint</Application>
  <PresentationFormat>全屏显示(4:3)</PresentationFormat>
  <Paragraphs>196</Paragraphs>
  <Slides>38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DFKai-SB</vt:lpstr>
      <vt:lpstr>Tw Cen MT</vt:lpstr>
      <vt:lpstr>黑体</vt:lpstr>
      <vt:lpstr>华文仿宋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中性</vt:lpstr>
      <vt:lpstr>Equation</vt:lpstr>
      <vt:lpstr>公式</vt:lpstr>
      <vt:lpstr>参数估计</vt:lpstr>
      <vt:lpstr>引例</vt:lpstr>
      <vt:lpstr>提纲</vt:lpstr>
      <vt:lpstr>点估计</vt:lpstr>
      <vt:lpstr>区间估计</vt:lpstr>
      <vt:lpstr>矩估计</vt:lpstr>
      <vt:lpstr>矩估计</vt:lpstr>
      <vt:lpstr>矩估计</vt:lpstr>
      <vt:lpstr>矩估计</vt:lpstr>
      <vt:lpstr>矩估计：一个未知参数</vt:lpstr>
      <vt:lpstr>矩估计：两个未知参数</vt:lpstr>
      <vt:lpstr>例</vt:lpstr>
      <vt:lpstr>例</vt:lpstr>
      <vt:lpstr>例</vt:lpstr>
      <vt:lpstr>例</vt:lpstr>
      <vt:lpstr>PowerPoint 演示文稿</vt:lpstr>
      <vt:lpstr>例</vt:lpstr>
      <vt:lpstr>思考</vt:lpstr>
      <vt:lpstr>极大似然估计</vt:lpstr>
      <vt:lpstr>极大似然估计</vt:lpstr>
      <vt:lpstr>离散情况</vt:lpstr>
      <vt:lpstr>离散情况</vt:lpstr>
      <vt:lpstr>连续情况</vt:lpstr>
      <vt:lpstr>连续情况</vt:lpstr>
      <vt:lpstr>单参数情况</vt:lpstr>
      <vt:lpstr>多参数情况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极大似然估计的不变性</vt:lpstr>
      <vt:lpstr>例</vt:lpstr>
      <vt:lpstr>例</vt:lpstr>
    </vt:vector>
  </TitlesOfParts>
  <Company>zhang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 随机变量的数字特征</dc:title>
  <dc:creator>zhang</dc:creator>
  <cp:lastModifiedBy>姚远</cp:lastModifiedBy>
  <cp:revision>784</cp:revision>
  <dcterms:created xsi:type="dcterms:W3CDTF">1999-07-21T12:48:41Z</dcterms:created>
  <dcterms:modified xsi:type="dcterms:W3CDTF">2017-12-05T06:11:50Z</dcterms:modified>
</cp:coreProperties>
</file>