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495" r:id="rId2"/>
    <p:sldId id="528" r:id="rId3"/>
    <p:sldId id="511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30" r:id="rId36"/>
    <p:sldId id="531" r:id="rId37"/>
    <p:sldId id="529" r:id="rId38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13E"/>
    <a:srgbClr val="FF5050"/>
    <a:srgbClr val="FF6600"/>
    <a:srgbClr val="FF0066"/>
    <a:srgbClr val="663300"/>
    <a:srgbClr val="CC3399"/>
    <a:srgbClr val="C3E684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5" autoAdjust="0"/>
    <p:restoredTop sz="88968" autoAdjust="0"/>
  </p:normalViewPr>
  <p:slideViewPr>
    <p:cSldViewPr>
      <p:cViewPr varScale="1">
        <p:scale>
          <a:sx n="66" d="100"/>
          <a:sy n="66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21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51.wmf"/><Relationship Id="rId1" Type="http://schemas.openxmlformats.org/officeDocument/2006/relationships/image" Target="../media/image20.wmf"/><Relationship Id="rId5" Type="http://schemas.openxmlformats.org/officeDocument/2006/relationships/image" Target="../media/image89.emf"/><Relationship Id="rId4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64E744-9926-434B-B12F-DD0B843767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884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7-11-02T08:29:27.269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3288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AC04C5-AF52-485B-A1AF-B67D77EA2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7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抽样分布 定理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4C5-AF52-485B-A1AF-B67D77EA274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抽样分布 定理</a:t>
            </a:r>
            <a:r>
              <a:rPr lang="en-US" altLang="zh-CN" dirty="0" smtClean="0"/>
              <a:t>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4C5-AF52-485B-A1AF-B67D77EA274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此区间并不是一定最短，方便起见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4C5-AF52-485B-A1AF-B67D77EA274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65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4C5-AF52-485B-A1AF-B67D77EA274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57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抽样分布 定理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C04C5-AF52-485B-A1AF-B67D77EA274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A978F-B125-4F16-AECF-260D20279E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36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7BA1-1EE1-4E16-AEB5-A1AED4870A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4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4461E07-02FD-4F4F-B600-4B42FD2179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457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394B-3A46-42F6-8841-E262D5A0BA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39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18EF1F-D187-4645-8C84-11D840757B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659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38A54F-548B-4030-A650-205C48C0DBB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12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F29A0C-C142-4511-B144-DAD09F37303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2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659410-A1D0-4F4D-89DA-F0FD0A83E4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5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D831D-E5AE-4F9E-8667-348B0A009A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75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15AA39-D1CB-4DCA-8E05-9F1C583EF5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30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BCDB25-4586-406F-8576-665DCE38E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194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461E07-02FD-4F4F-B600-4B42FD2179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9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3.bin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0.png"/><Relationship Id="rId4" Type="http://schemas.openxmlformats.org/officeDocument/2006/relationships/image" Target="../media/image57.wmf"/><Relationship Id="rId9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9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8.wmf"/><Relationship Id="rId5" Type="http://schemas.openxmlformats.org/officeDocument/2006/relationships/image" Target="../media/image85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8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6.wmf"/><Relationship Id="rId3" Type="http://schemas.openxmlformats.org/officeDocument/2006/relationships/oleObject" Target="../embeddings/oleObject116.bin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5.wmf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20.bin"/><Relationship Id="rId4" Type="http://schemas.openxmlformats.org/officeDocument/2006/relationships/image" Target="../media/image122.wmf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36.wmf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8.png"/><Relationship Id="rId11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82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参数估计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48832"/>
              </p:ext>
            </p:extLst>
          </p:nvPr>
        </p:nvGraphicFramePr>
        <p:xfrm>
          <a:off x="598584" y="1575445"/>
          <a:ext cx="76327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name="Equation" r:id="rId3" imgW="2501640" imgH="393480" progId="Equation.DSMT4">
                  <p:embed/>
                </p:oleObj>
              </mc:Choice>
              <mc:Fallback>
                <p:oleObj name="Equation" r:id="rId3" imgW="2501640" imgH="393480" progId="Equation.DSMT4">
                  <p:embed/>
                  <p:pic>
                    <p:nvPicPr>
                      <p:cNvPr id="198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84" y="1575445"/>
                        <a:ext cx="76327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44878" y="5803776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即：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73220"/>
              </p:ext>
            </p:extLst>
          </p:nvPr>
        </p:nvGraphicFramePr>
        <p:xfrm>
          <a:off x="2417955" y="5485631"/>
          <a:ext cx="52149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9" name="Equation" r:id="rId5" imgW="1701720" imgH="406080" progId="Equation.DSMT4">
                  <p:embed/>
                </p:oleObj>
              </mc:Choice>
              <mc:Fallback>
                <p:oleObj name="Equation" r:id="rId5" imgW="1701720" imgH="406080" progId="Equation.DSMT4">
                  <p:embed/>
                  <p:pic>
                    <p:nvPicPr>
                      <p:cNvPr id="198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955" y="5485631"/>
                        <a:ext cx="52149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Tu9-1-2"/>
          <p:cNvPicPr>
            <a:picLocks noChangeAspect="1" noChangeArrowheads="1"/>
          </p:cNvPicPr>
          <p:nvPr/>
        </p:nvPicPr>
        <p:blipFill>
          <a:blip r:embed="rId7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5"/>
          <a:stretch>
            <a:fillRect/>
          </a:stretch>
        </p:blipFill>
        <p:spPr bwMode="auto">
          <a:xfrm>
            <a:off x="741459" y="2708920"/>
            <a:ext cx="3890962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34071" y="2997845"/>
            <a:ext cx="3168650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DF21C4"/>
                </a:solidFill>
              </a:rPr>
              <a:t>  </a:t>
            </a:r>
            <a:r>
              <a:rPr lang="zh-CN" altLang="en-US" b="1">
                <a:solidFill>
                  <a:srgbClr val="DF21C4"/>
                </a:solidFill>
              </a:rPr>
              <a:t>对称区间最短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88193"/>
              </p:ext>
            </p:extLst>
          </p:nvPr>
        </p:nvGraphicFramePr>
        <p:xfrm>
          <a:off x="5335411" y="3880669"/>
          <a:ext cx="2447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0" name="Equation" r:id="rId8" imgW="761760" imgH="190440" progId="Equation.DSMT4">
                  <p:embed/>
                </p:oleObj>
              </mc:Choice>
              <mc:Fallback>
                <p:oleObj name="Equation" r:id="rId8" imgW="761760" imgH="190440" progId="Equation.DSMT4">
                  <p:embed/>
                  <p:pic>
                    <p:nvPicPr>
                      <p:cNvPr id="198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411" y="3880669"/>
                        <a:ext cx="2447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26342"/>
              </p:ext>
            </p:extLst>
          </p:nvPr>
        </p:nvGraphicFramePr>
        <p:xfrm>
          <a:off x="885921" y="4887764"/>
          <a:ext cx="69135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1" name="Equation" r:id="rId10" imgW="2197080" imgH="203040" progId="Equation.DSMT4">
                  <p:embed/>
                </p:oleObj>
              </mc:Choice>
              <mc:Fallback>
                <p:oleObj name="Equation" r:id="rId10" imgW="2197080" imgH="203040" progId="Equation.DSMT4">
                  <p:embed/>
                  <p:pic>
                    <p:nvPicPr>
                      <p:cNvPr id="198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21" y="4887764"/>
                        <a:ext cx="69135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2343246" y="3505845"/>
            <a:ext cx="1655763" cy="1027113"/>
            <a:chOff x="1519" y="1785"/>
            <a:chExt cx="1043" cy="647"/>
          </a:xfrm>
        </p:grpSpPr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562" y="2341"/>
              <a:ext cx="0" cy="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1519" y="1785"/>
              <a:ext cx="0" cy="63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4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86781"/>
              </p:ext>
            </p:extLst>
          </p:nvPr>
        </p:nvGraphicFramePr>
        <p:xfrm>
          <a:off x="1907779" y="1524214"/>
          <a:ext cx="40481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8" name="Equation" r:id="rId3" imgW="1320480" imgH="406080" progId="Equation.DSMT4">
                  <p:embed/>
                </p:oleObj>
              </mc:Choice>
              <mc:Fallback>
                <p:oleObj name="Equation" r:id="rId3" imgW="1320480" imgH="406080" progId="Equation.DSMT4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79" y="1524214"/>
                        <a:ext cx="40481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8279" y="3827676"/>
            <a:ext cx="6768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得到</a:t>
            </a:r>
            <a:r>
              <a:rPr lang="el-GR" altLang="zh-CN" i="1" dirty="0"/>
              <a:t>μ</a:t>
            </a:r>
            <a:r>
              <a:rPr lang="zh-CN" altLang="en-US" dirty="0" smtClean="0"/>
              <a:t>的置信度为</a:t>
            </a:r>
            <a:r>
              <a:rPr lang="en-US" altLang="zh-CN" dirty="0" smtClean="0"/>
              <a:t>1-</a:t>
            </a:r>
            <a:r>
              <a:rPr lang="el-GR" altLang="zh-CN" dirty="0" smtClean="0"/>
              <a:t>α</a:t>
            </a:r>
            <a:r>
              <a:rPr lang="zh-CN" altLang="en-US" dirty="0" smtClean="0"/>
              <a:t>置信区间</a:t>
            </a:r>
            <a:r>
              <a:rPr lang="zh-CN" altLang="en-US" dirty="0"/>
              <a:t>为：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37681"/>
              </p:ext>
            </p:extLst>
          </p:nvPr>
        </p:nvGraphicFramePr>
        <p:xfrm>
          <a:off x="1115616" y="2676739"/>
          <a:ext cx="66960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9" name="Equation" r:id="rId5" imgW="2184120" imgH="368280" progId="Equation.DSMT4">
                  <p:embed/>
                </p:oleObj>
              </mc:Choice>
              <mc:Fallback>
                <p:oleObj name="Equation" r:id="rId5" imgW="2184120" imgH="368280" progId="Equation.DSMT4">
                  <p:embed/>
                  <p:pic>
                    <p:nvPicPr>
                      <p:cNvPr id="199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76739"/>
                        <a:ext cx="66960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58089"/>
              </p:ext>
            </p:extLst>
          </p:nvPr>
        </p:nvGraphicFramePr>
        <p:xfrm>
          <a:off x="2212592" y="4322682"/>
          <a:ext cx="46720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0" name="Equation" r:id="rId7" imgW="1523880" imgH="368280" progId="Equation.DSMT4">
                  <p:embed/>
                </p:oleObj>
              </mc:Choice>
              <mc:Fallback>
                <p:oleObj name="Equation" r:id="rId7" imgW="1523880" imgH="368280" progId="Equation.DSMT4">
                  <p:embed/>
                  <p:pic>
                    <p:nvPicPr>
                      <p:cNvPr id="199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592" y="4322682"/>
                        <a:ext cx="467201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7010" y="5564187"/>
            <a:ext cx="7623175" cy="1293813"/>
            <a:chOff x="319" y="3259"/>
            <a:chExt cx="4574" cy="755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19" y="3259"/>
              <a:ext cx="2899" cy="755"/>
              <a:chOff x="319" y="2971"/>
              <a:chExt cx="2899" cy="755"/>
            </a:xfrm>
          </p:grpSpPr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19" y="3128"/>
                <a:ext cx="162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300" dirty="0"/>
                  <a:t> </a:t>
                </a:r>
                <a:r>
                  <a:rPr lang="zh-CN" altLang="en-US" sz="3300" dirty="0"/>
                  <a:t>区间长度  </a:t>
                </a:r>
                <a:r>
                  <a:rPr lang="en-US" altLang="zh-CN" sz="3300" dirty="0"/>
                  <a:t>L=</a:t>
                </a:r>
              </a:p>
            </p:txBody>
          </p:sp>
          <p:graphicFrame>
            <p:nvGraphicFramePr>
              <p:cNvPr id="14" name="Object 12"/>
              <p:cNvGraphicFramePr>
                <a:graphicFrameLocks noChangeAspect="1"/>
              </p:cNvGraphicFramePr>
              <p:nvPr/>
            </p:nvGraphicFramePr>
            <p:xfrm>
              <a:off x="1918" y="2971"/>
              <a:ext cx="1300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41" name="Equation" r:id="rId9" imgW="672840" imgH="431640" progId="Equation.DSMT4">
                      <p:embed/>
                    </p:oleObj>
                  </mc:Choice>
                  <mc:Fallback>
                    <p:oleObj name="Equation" r:id="rId9" imgW="672840" imgH="431640" progId="Equation.DSMT4">
                      <p:embed/>
                      <p:pic>
                        <p:nvPicPr>
                          <p:cNvPr id="2663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8" y="2971"/>
                            <a:ext cx="1300" cy="7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148" y="3465"/>
              <a:ext cx="174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900" dirty="0">
                  <a:solidFill>
                    <a:schemeClr val="tx2"/>
                  </a:solidFill>
                </a:rPr>
                <a:t>  </a:t>
              </a:r>
              <a:r>
                <a:rPr lang="en-US" altLang="zh-CN" sz="2500" b="1" dirty="0">
                  <a:solidFill>
                    <a:schemeClr val="tx2"/>
                  </a:solidFill>
                </a:rPr>
                <a:t>——</a:t>
              </a:r>
              <a:r>
                <a:rPr lang="en-US" altLang="zh-CN" sz="3300" dirty="0">
                  <a:solidFill>
                    <a:schemeClr val="tx2"/>
                  </a:solidFill>
                </a:rPr>
                <a:t> </a:t>
              </a:r>
              <a:r>
                <a:rPr lang="zh-CN" altLang="en-US" sz="3300" dirty="0">
                  <a:solidFill>
                    <a:schemeClr val="tx2"/>
                  </a:solidFill>
                </a:rPr>
                <a:t>达到最短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23490"/>
              </p:ext>
            </p:extLst>
          </p:nvPr>
        </p:nvGraphicFramePr>
        <p:xfrm>
          <a:off x="4750500" y="4926529"/>
          <a:ext cx="4310063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0" name="Equation" r:id="rId3" imgW="1625400" imgH="469800" progId="Equation.DSMT4">
                  <p:embed/>
                </p:oleObj>
              </mc:Choice>
              <mc:Fallback>
                <p:oleObj name="Equation" r:id="rId3" imgW="1625400" imgH="469800" progId="Equation.DSMT4">
                  <p:embed/>
                  <p:pic>
                    <p:nvPicPr>
                      <p:cNvPr id="200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500" y="4926529"/>
                        <a:ext cx="4310063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325274"/>
              </p:ext>
            </p:extLst>
          </p:nvPr>
        </p:nvGraphicFramePr>
        <p:xfrm>
          <a:off x="665068" y="5011508"/>
          <a:ext cx="35972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1" name="Equation" r:id="rId5" imgW="1434960" imgH="495000" progId="Equation.DSMT4">
                  <p:embed/>
                </p:oleObj>
              </mc:Choice>
              <mc:Fallback>
                <p:oleObj name="Equation" r:id="rId5" imgW="1434960" imgH="495000" progId="Equation.DSMT4">
                  <p:embed/>
                  <p:pic>
                    <p:nvPicPr>
                      <p:cNvPr id="200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8" y="5011508"/>
                        <a:ext cx="35972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87730" y="1516698"/>
            <a:ext cx="4343400" cy="3022600"/>
            <a:chOff x="567" y="2068"/>
            <a:chExt cx="2256" cy="159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7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068"/>
              <a:ext cx="2256" cy="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6" descr="浅色竖线"/>
            <p:cNvSpPr>
              <a:spLocks/>
            </p:cNvSpPr>
            <p:nvPr/>
          </p:nvSpPr>
          <p:spPr bwMode="auto">
            <a:xfrm>
              <a:off x="769" y="3155"/>
              <a:ext cx="213" cy="113"/>
            </a:xfrm>
            <a:custGeom>
              <a:avLst/>
              <a:gdLst>
                <a:gd name="T0" fmla="*/ 213 w 213"/>
                <a:gd name="T1" fmla="*/ 0 h 113"/>
                <a:gd name="T2" fmla="*/ 210 w 213"/>
                <a:gd name="T3" fmla="*/ 113 h 113"/>
                <a:gd name="T4" fmla="*/ 0 w 213"/>
                <a:gd name="T5" fmla="*/ 101 h 113"/>
                <a:gd name="T6" fmla="*/ 105 w 213"/>
                <a:gd name="T7" fmla="*/ 54 h 113"/>
                <a:gd name="T8" fmla="*/ 213 w 213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13"/>
                <a:gd name="T17" fmla="*/ 213 w 21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13">
                  <a:moveTo>
                    <a:pt x="213" y="0"/>
                  </a:moveTo>
                  <a:lnTo>
                    <a:pt x="210" y="113"/>
                  </a:lnTo>
                  <a:lnTo>
                    <a:pt x="0" y="101"/>
                  </a:lnTo>
                  <a:lnTo>
                    <a:pt x="105" y="54"/>
                  </a:lnTo>
                  <a:lnTo>
                    <a:pt x="213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64" y="3312"/>
              <a:ext cx="1584" cy="144"/>
            </a:xfrm>
            <a:prstGeom prst="rect">
              <a:avLst/>
            </a:prstGeom>
            <a:solidFill>
              <a:srgbClr val="C3E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2116" y="3261"/>
            <a:ext cx="34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2" name="Equation" r:id="rId8" imgW="228600" imgH="266400" progId="Equation.DSMT4">
                    <p:embed/>
                  </p:oleObj>
                </mc:Choice>
                <mc:Fallback>
                  <p:oleObj name="Equation" r:id="rId8" imgW="228600" imgH="266400" progId="Equation.DSMT4">
                    <p:embed/>
                    <p:pic>
                      <p:nvPicPr>
                        <p:cNvPr id="2765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261"/>
                          <a:ext cx="34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824" y="3248"/>
            <a:ext cx="421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3" name="Equation" r:id="rId10" imgW="279360" imgH="266400" progId="Equation.DSMT4">
                    <p:embed/>
                  </p:oleObj>
                </mc:Choice>
                <mc:Fallback>
                  <p:oleObj name="Equation" r:id="rId10" imgW="279360" imgH="266400" progId="Equation.DSMT4">
                    <p:embed/>
                    <p:pic>
                      <p:nvPicPr>
                        <p:cNvPr id="2765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248"/>
                          <a:ext cx="421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10" descr="浅色竖线"/>
            <p:cNvSpPr>
              <a:spLocks/>
            </p:cNvSpPr>
            <p:nvPr/>
          </p:nvSpPr>
          <p:spPr bwMode="auto">
            <a:xfrm>
              <a:off x="2221" y="2880"/>
              <a:ext cx="384" cy="385"/>
            </a:xfrm>
            <a:custGeom>
              <a:avLst/>
              <a:gdLst>
                <a:gd name="T0" fmla="*/ 0 w 384"/>
                <a:gd name="T1" fmla="*/ 0 h 385"/>
                <a:gd name="T2" fmla="*/ 111 w 384"/>
                <a:gd name="T3" fmla="*/ 192 h 385"/>
                <a:gd name="T4" fmla="*/ 192 w 384"/>
                <a:gd name="T5" fmla="*/ 273 h 385"/>
                <a:gd name="T6" fmla="*/ 288 w 384"/>
                <a:gd name="T7" fmla="*/ 329 h 385"/>
                <a:gd name="T8" fmla="*/ 384 w 384"/>
                <a:gd name="T9" fmla="*/ 385 h 385"/>
                <a:gd name="T10" fmla="*/ 0 w 384"/>
                <a:gd name="T11" fmla="*/ 385 h 385"/>
                <a:gd name="T12" fmla="*/ 0 w 384"/>
                <a:gd name="T13" fmla="*/ 0 h 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4"/>
                <a:gd name="T22" fmla="*/ 0 h 385"/>
                <a:gd name="T23" fmla="*/ 384 w 384"/>
                <a:gd name="T24" fmla="*/ 385 h 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4" h="385">
                  <a:moveTo>
                    <a:pt x="0" y="0"/>
                  </a:moveTo>
                  <a:lnTo>
                    <a:pt x="111" y="192"/>
                  </a:lnTo>
                  <a:lnTo>
                    <a:pt x="192" y="273"/>
                  </a:lnTo>
                  <a:lnTo>
                    <a:pt x="288" y="329"/>
                  </a:lnTo>
                  <a:lnTo>
                    <a:pt x="384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83300" y="1399295"/>
            <a:ext cx="4267200" cy="3125787"/>
            <a:chOff x="506" y="263"/>
            <a:chExt cx="2352" cy="1635"/>
          </a:xfrm>
        </p:grpSpPr>
        <p:sp>
          <p:nvSpPr>
            <p:cNvPr id="15" name="Freeform 12" descr="浅色竖线"/>
            <p:cNvSpPr>
              <a:spLocks/>
            </p:cNvSpPr>
            <p:nvPr/>
          </p:nvSpPr>
          <p:spPr bwMode="auto">
            <a:xfrm>
              <a:off x="2260" y="1309"/>
              <a:ext cx="363" cy="234"/>
            </a:xfrm>
            <a:custGeom>
              <a:avLst/>
              <a:gdLst>
                <a:gd name="T0" fmla="*/ 12 w 363"/>
                <a:gd name="T1" fmla="*/ 0 h 234"/>
                <a:gd name="T2" fmla="*/ 0 w 363"/>
                <a:gd name="T3" fmla="*/ 234 h 234"/>
                <a:gd name="T4" fmla="*/ 363 w 363"/>
                <a:gd name="T5" fmla="*/ 222 h 234"/>
                <a:gd name="T6" fmla="*/ 164 w 363"/>
                <a:gd name="T7" fmla="*/ 133 h 234"/>
                <a:gd name="T8" fmla="*/ 82 w 363"/>
                <a:gd name="T9" fmla="*/ 63 h 234"/>
                <a:gd name="T10" fmla="*/ 12 w 363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234"/>
                <a:gd name="T20" fmla="*/ 363 w 363"/>
                <a:gd name="T21" fmla="*/ 234 h 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234">
                  <a:moveTo>
                    <a:pt x="12" y="0"/>
                  </a:moveTo>
                  <a:lnTo>
                    <a:pt x="0" y="234"/>
                  </a:lnTo>
                  <a:lnTo>
                    <a:pt x="363" y="222"/>
                  </a:lnTo>
                  <a:lnTo>
                    <a:pt x="164" y="133"/>
                  </a:lnTo>
                  <a:lnTo>
                    <a:pt x="82" y="63"/>
                  </a:lnTo>
                  <a:lnTo>
                    <a:pt x="12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13" descr="浅色竖线"/>
            <p:cNvSpPr>
              <a:spLocks/>
            </p:cNvSpPr>
            <p:nvPr/>
          </p:nvSpPr>
          <p:spPr bwMode="auto">
            <a:xfrm>
              <a:off x="645" y="1272"/>
              <a:ext cx="351" cy="246"/>
            </a:xfrm>
            <a:custGeom>
              <a:avLst/>
              <a:gdLst>
                <a:gd name="T0" fmla="*/ 328 w 351"/>
                <a:gd name="T1" fmla="*/ 0 h 246"/>
                <a:gd name="T2" fmla="*/ 351 w 351"/>
                <a:gd name="T3" fmla="*/ 234 h 246"/>
                <a:gd name="T4" fmla="*/ 0 w 351"/>
                <a:gd name="T5" fmla="*/ 246 h 246"/>
                <a:gd name="T6" fmla="*/ 197 w 351"/>
                <a:gd name="T7" fmla="*/ 145 h 246"/>
                <a:gd name="T8" fmla="*/ 279 w 351"/>
                <a:gd name="T9" fmla="*/ 75 h 246"/>
                <a:gd name="T10" fmla="*/ 328 w 351"/>
                <a:gd name="T11" fmla="*/ 0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"/>
                <a:gd name="T19" fmla="*/ 0 h 246"/>
                <a:gd name="T20" fmla="*/ 351 w 35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" h="246">
                  <a:moveTo>
                    <a:pt x="328" y="0"/>
                  </a:moveTo>
                  <a:lnTo>
                    <a:pt x="351" y="234"/>
                  </a:lnTo>
                  <a:lnTo>
                    <a:pt x="0" y="246"/>
                  </a:lnTo>
                  <a:lnTo>
                    <a:pt x="197" y="145"/>
                  </a:lnTo>
                  <a:lnTo>
                    <a:pt x="279" y="75"/>
                  </a:lnTo>
                  <a:lnTo>
                    <a:pt x="328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Picture 14"/>
            <p:cNvSpPr>
              <a:spLocks noChangeAspect="1" noChangeArrowheads="1"/>
            </p:cNvSpPr>
            <p:nvPr/>
          </p:nvSpPr>
          <p:spPr bwMode="auto">
            <a:xfrm>
              <a:off x="506" y="263"/>
              <a:ext cx="2352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64" y="1584"/>
              <a:ext cx="1680" cy="192"/>
            </a:xfrm>
            <a:prstGeom prst="rect">
              <a:avLst/>
            </a:prstGeom>
            <a:solidFill>
              <a:srgbClr val="C3E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2069" y="1493"/>
            <a:ext cx="26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4" name="Equation" r:id="rId12" imgW="177480" imgH="266400" progId="Equation.DSMT4">
                    <p:embed/>
                  </p:oleObj>
                </mc:Choice>
                <mc:Fallback>
                  <p:oleObj name="Equation" r:id="rId12" imgW="177480" imgH="266400" progId="Equation.DSMT4">
                    <p:embed/>
                    <p:pic>
                      <p:nvPicPr>
                        <p:cNvPr id="2765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1493"/>
                          <a:ext cx="26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856" y="1528"/>
            <a:ext cx="37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5" name="Equation" r:id="rId14" imgW="279360" imgH="266400" progId="Equation.DSMT4">
                    <p:embed/>
                  </p:oleObj>
                </mc:Choice>
                <mc:Fallback>
                  <p:oleObj name="Equation" r:id="rId14" imgW="279360" imgH="266400" progId="Equation.DSMT4">
                    <p:embed/>
                    <p:pic>
                      <p:nvPicPr>
                        <p:cNvPr id="2765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528"/>
                          <a:ext cx="37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85262" y="1949411"/>
            <a:ext cx="2682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300" dirty="0"/>
              <a:t>若 </a:t>
            </a:r>
            <a:r>
              <a:rPr lang="zh-CN" altLang="en-US" sz="3300" i="1" dirty="0">
                <a:sym typeface="Symbol" panose="05050102010706020507" pitchFamily="18" charset="2"/>
              </a:rPr>
              <a:t> </a:t>
            </a:r>
            <a:r>
              <a:rPr lang="en-US" altLang="zh-CN" sz="3300" i="1" dirty="0">
                <a:sym typeface="Symbol" panose="05050102010706020507" pitchFamily="18" charset="2"/>
              </a:rPr>
              <a:t>=</a:t>
            </a:r>
            <a:r>
              <a:rPr lang="en-US" altLang="zh-CN" sz="3300" dirty="0">
                <a:sym typeface="Symbol" panose="05050102010706020507" pitchFamily="18" charset="2"/>
              </a:rPr>
              <a:t> 0.05</a:t>
            </a:r>
            <a:endParaRPr lang="en-US" altLang="zh-CN" sz="33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073975" y="2670882"/>
            <a:ext cx="77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3399"/>
                </a:solidFill>
              </a:rPr>
              <a:t>1</a:t>
            </a:r>
            <a:r>
              <a:rPr lang="en-US" altLang="zh-CN" sz="3600">
                <a:solidFill>
                  <a:srgbClr val="CC3399"/>
                </a:solidFill>
              </a:rPr>
              <a:t>-</a:t>
            </a:r>
            <a:r>
              <a:rPr lang="el-GR" altLang="zh-CN" sz="3600">
                <a:solidFill>
                  <a:srgbClr val="CC3399"/>
                </a:solidFill>
              </a:rPr>
              <a:t>α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26043" y="2669223"/>
            <a:ext cx="77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3399"/>
                </a:solidFill>
              </a:rPr>
              <a:t>1</a:t>
            </a:r>
            <a:r>
              <a:rPr lang="en-US" altLang="zh-CN" sz="3600">
                <a:solidFill>
                  <a:srgbClr val="CC3399"/>
                </a:solidFill>
              </a:rPr>
              <a:t>-</a:t>
            </a:r>
            <a:r>
              <a:rPr lang="el-GR" altLang="zh-CN" sz="3600">
                <a:solidFill>
                  <a:srgbClr val="CC3399"/>
                </a:solidFill>
              </a:rPr>
              <a:t>α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65821" y="4476741"/>
            <a:ext cx="262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取对称区间：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615653" y="4506498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取非对称区间：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" y="1542170"/>
            <a:ext cx="43434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3434" y="3511550"/>
              <a:ext cx="1587" cy="1587"/>
            </p14:xfrm>
          </p:contentPart>
        </mc:Choice>
        <mc:Fallback xmlns="">
          <p:pic>
            <p:nvPicPr>
              <p:cNvPr id="27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5671" y="3433787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3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4108" y="1556792"/>
            <a:ext cx="7848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已知</a:t>
            </a:r>
            <a:r>
              <a:rPr lang="zh-CN" altLang="en-US" sz="2800" dirty="0"/>
              <a:t>幼儿身高服从正态分布，现从</a:t>
            </a:r>
            <a:r>
              <a:rPr lang="en-US" altLang="zh-CN" sz="2800" dirty="0"/>
              <a:t>5</a:t>
            </a:r>
            <a:r>
              <a:rPr lang="zh-CN" altLang="en-US" sz="2800" dirty="0"/>
              <a:t>岁的幼儿      中</a:t>
            </a:r>
            <a:r>
              <a:rPr lang="zh-CN" altLang="en-US" sz="2900" dirty="0"/>
              <a:t>随机</a:t>
            </a:r>
            <a:r>
              <a:rPr lang="zh-CN" altLang="en-US" sz="2800" dirty="0"/>
              <a:t>地抽查了</a:t>
            </a:r>
            <a:r>
              <a:rPr lang="en-US" altLang="zh-CN" sz="2800" dirty="0"/>
              <a:t>9</a:t>
            </a:r>
            <a:r>
              <a:rPr lang="zh-CN" altLang="en-US" sz="2800" dirty="0"/>
              <a:t>人，其高度分别为：          </a:t>
            </a:r>
            <a:r>
              <a:rPr lang="en-US" altLang="zh-CN" sz="2800" dirty="0"/>
              <a:t>115,120,131,115,109,115,115,105,110cm;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27664"/>
              </p:ext>
            </p:extLst>
          </p:nvPr>
        </p:nvGraphicFramePr>
        <p:xfrm>
          <a:off x="639388" y="2914551"/>
          <a:ext cx="5302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6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201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88" y="2914551"/>
                        <a:ext cx="5302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6237"/>
              </p:ext>
            </p:extLst>
          </p:nvPr>
        </p:nvGraphicFramePr>
        <p:xfrm>
          <a:off x="596823" y="3356992"/>
          <a:ext cx="4406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7" name="公式" r:id="rId5" imgW="1562040" imgH="203040" progId="Equation.3">
                  <p:embed/>
                </p:oleObj>
              </mc:Choice>
              <mc:Fallback>
                <p:oleObj name="公式" r:id="rId5" imgW="1562040" imgH="203040" progId="Equation.3">
                  <p:embed/>
                  <p:pic>
                    <p:nvPicPr>
                      <p:cNvPr id="201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3" y="3356992"/>
                        <a:ext cx="4406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51263"/>
              </p:ext>
            </p:extLst>
          </p:nvPr>
        </p:nvGraphicFramePr>
        <p:xfrm>
          <a:off x="724768" y="3967609"/>
          <a:ext cx="7315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8" name="公式" r:id="rId7" imgW="2641320" imgH="203040" progId="Equation.3">
                  <p:embed/>
                </p:oleObj>
              </mc:Choice>
              <mc:Fallback>
                <p:oleObj name="公式" r:id="rId7" imgW="2641320" imgH="203040" progId="Equation.3">
                  <p:embed/>
                  <p:pic>
                    <p:nvPicPr>
                      <p:cNvPr id="201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68" y="3967609"/>
                        <a:ext cx="7315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93079"/>
              </p:ext>
            </p:extLst>
          </p:nvPr>
        </p:nvGraphicFramePr>
        <p:xfrm>
          <a:off x="1475656" y="4458753"/>
          <a:ext cx="4176464" cy="76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9" name="公式" r:id="rId9" imgW="1803240" imgH="330120" progId="Equation.3">
                  <p:embed/>
                </p:oleObj>
              </mc:Choice>
              <mc:Fallback>
                <p:oleObj name="公式" r:id="rId9" imgW="1803240" imgH="330120" progId="Equation.3">
                  <p:embed/>
                  <p:pic>
                    <p:nvPicPr>
                      <p:cNvPr id="201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58753"/>
                        <a:ext cx="4176464" cy="767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21878"/>
              </p:ext>
            </p:extLst>
          </p:nvPr>
        </p:nvGraphicFramePr>
        <p:xfrm>
          <a:off x="596823" y="5162040"/>
          <a:ext cx="84756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0" name="Equation" r:id="rId11" imgW="2946240" imgH="203040" progId="Equation.DSMT4">
                  <p:embed/>
                </p:oleObj>
              </mc:Choice>
              <mc:Fallback>
                <p:oleObj name="Equation" r:id="rId11" imgW="2946240" imgH="203040" progId="Equation.DSMT4">
                  <p:embed/>
                  <p:pic>
                    <p:nvPicPr>
                      <p:cNvPr id="201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3" y="5162040"/>
                        <a:ext cx="84756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64722"/>
              </p:ext>
            </p:extLst>
          </p:nvPr>
        </p:nvGraphicFramePr>
        <p:xfrm>
          <a:off x="1475656" y="5764684"/>
          <a:ext cx="4789681" cy="99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1" name="公式" r:id="rId13" imgW="2019240" imgH="419040" progId="Equation.3">
                  <p:embed/>
                </p:oleObj>
              </mc:Choice>
              <mc:Fallback>
                <p:oleObj name="公式" r:id="rId13" imgW="2019240" imgH="419040" progId="Equation.3">
                  <p:embed/>
                  <p:pic>
                    <p:nvPicPr>
                      <p:cNvPr id="201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764684"/>
                        <a:ext cx="4789681" cy="991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5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7928" y="1600200"/>
            <a:ext cx="475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800000"/>
                </a:solidFill>
              </a:rPr>
              <a:t>(2). </a:t>
            </a:r>
            <a:r>
              <a:rPr lang="zh-CN" altLang="en-US" b="1" dirty="0">
                <a:solidFill>
                  <a:srgbClr val="800000"/>
                </a:solidFill>
              </a:rPr>
              <a:t>未知方差，估计均值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556875"/>
              </p:ext>
            </p:extLst>
          </p:nvPr>
        </p:nvGraphicFramePr>
        <p:xfrm>
          <a:off x="196032" y="2223136"/>
          <a:ext cx="56340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6" name="Equation" r:id="rId4" imgW="2057400" imgH="203040" progId="Equation.DSMT4">
                  <p:embed/>
                </p:oleObj>
              </mc:Choice>
              <mc:Fallback>
                <p:oleObj name="Equation" r:id="rId4" imgW="2057400" imgH="203040" progId="Equation.DSMT4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32" y="2223136"/>
                        <a:ext cx="56340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15221"/>
              </p:ext>
            </p:extLst>
          </p:nvPr>
        </p:nvGraphicFramePr>
        <p:xfrm>
          <a:off x="541809" y="3247073"/>
          <a:ext cx="66944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7" name="Equation" r:id="rId6" imgW="2374560" imgH="406080" progId="Equation.DSMT4">
                  <p:embed/>
                </p:oleObj>
              </mc:Choice>
              <mc:Fallback>
                <p:oleObj name="Equation" r:id="rId6" imgW="2374560" imgH="406080" progId="Equation.DSMT4">
                  <p:embed/>
                  <p:pic>
                    <p:nvPicPr>
                      <p:cNvPr id="202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09" y="3247073"/>
                        <a:ext cx="66944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075911"/>
              </p:ext>
            </p:extLst>
          </p:nvPr>
        </p:nvGraphicFramePr>
        <p:xfrm>
          <a:off x="594888" y="4568404"/>
          <a:ext cx="8305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8" name="公式" r:id="rId8" imgW="2984400" imgH="203040" progId="Equation.3">
                  <p:embed/>
                </p:oleObj>
              </mc:Choice>
              <mc:Fallback>
                <p:oleObj name="公式" r:id="rId8" imgW="2984400" imgH="203040" progId="Equation.3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88" y="4568404"/>
                        <a:ext cx="83058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06671"/>
              </p:ext>
            </p:extLst>
          </p:nvPr>
        </p:nvGraphicFramePr>
        <p:xfrm>
          <a:off x="2106188" y="5171365"/>
          <a:ext cx="3324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9" name="Equation" r:id="rId10" imgW="1193760" imgH="190440" progId="Equation.DSMT4">
                  <p:embed/>
                </p:oleObj>
              </mc:Choice>
              <mc:Fallback>
                <p:oleObj name="Equation" r:id="rId10" imgW="1193760" imgH="190440" progId="Equation.DSMT4">
                  <p:embed/>
                  <p:pic>
                    <p:nvPicPr>
                      <p:cNvPr id="202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188" y="5171365"/>
                        <a:ext cx="3324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97926"/>
              </p:ext>
            </p:extLst>
          </p:nvPr>
        </p:nvGraphicFramePr>
        <p:xfrm>
          <a:off x="612648" y="5817766"/>
          <a:ext cx="710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0" name="Equation" r:id="rId12" imgW="2552400" imgH="203040" progId="Equation.DSMT4">
                  <p:embed/>
                </p:oleObj>
              </mc:Choice>
              <mc:Fallback>
                <p:oleObj name="Equation" r:id="rId12" imgW="2552400" imgH="203040" progId="Equation.DSMT4">
                  <p:embed/>
                  <p:pic>
                    <p:nvPicPr>
                      <p:cNvPr id="2027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5817766"/>
                        <a:ext cx="710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07969"/>
              </p:ext>
            </p:extLst>
          </p:nvPr>
        </p:nvGraphicFramePr>
        <p:xfrm>
          <a:off x="541809" y="2569211"/>
          <a:ext cx="4154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1" name="Equation" r:id="rId14" imgW="1498320" imgH="368280" progId="Equation.DSMT4">
                  <p:embed/>
                </p:oleObj>
              </mc:Choice>
              <mc:Fallback>
                <p:oleObj name="Equation" r:id="rId14" imgW="1498320" imgH="368280" progId="Equation.DSMT4">
                  <p:embed/>
                  <p:pic>
                    <p:nvPicPr>
                      <p:cNvPr id="2027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09" y="2569211"/>
                        <a:ext cx="41544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18964"/>
              </p:ext>
            </p:extLst>
          </p:nvPr>
        </p:nvGraphicFramePr>
        <p:xfrm>
          <a:off x="5822677" y="2167573"/>
          <a:ext cx="3275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2" name="Equation" r:id="rId16" imgW="1384200" imgH="406080" progId="Equation.DSMT4">
                  <p:embed/>
                </p:oleObj>
              </mc:Choice>
              <mc:Fallback>
                <p:oleObj name="Equation" r:id="rId16" imgW="1384200" imgH="406080" progId="Equation.DSMT4">
                  <p:embed/>
                  <p:pic>
                    <p:nvPicPr>
                      <p:cNvPr id="202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677" y="2167573"/>
                        <a:ext cx="3275013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2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4616"/>
              </p:ext>
            </p:extLst>
          </p:nvPr>
        </p:nvGraphicFramePr>
        <p:xfrm>
          <a:off x="753142" y="4492437"/>
          <a:ext cx="4733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4" name="Equation" r:id="rId3" imgW="1600200" imgH="203040" progId="Equation.DSMT4">
                  <p:embed/>
                </p:oleObj>
              </mc:Choice>
              <mc:Fallback>
                <p:oleObj name="Equation" r:id="rId3" imgW="1600200" imgH="203040" progId="Equation.DSMT4">
                  <p:embed/>
                  <p:pic>
                    <p:nvPicPr>
                      <p:cNvPr id="203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42" y="4492437"/>
                        <a:ext cx="4733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74979"/>
              </p:ext>
            </p:extLst>
          </p:nvPr>
        </p:nvGraphicFramePr>
        <p:xfrm>
          <a:off x="784024" y="5128316"/>
          <a:ext cx="7748416" cy="1202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5" name="Equation" r:id="rId5" imgW="2616120" imgH="406080" progId="Equation.DSMT4">
                  <p:embed/>
                </p:oleObj>
              </mc:Choice>
              <mc:Fallback>
                <p:oleObj name="Equation" r:id="rId5" imgW="2616120" imgH="406080" progId="Equation.DSMT4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24" y="5128316"/>
                        <a:ext cx="7748416" cy="1202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92242"/>
              </p:ext>
            </p:extLst>
          </p:nvPr>
        </p:nvGraphicFramePr>
        <p:xfrm>
          <a:off x="1004761" y="1415480"/>
          <a:ext cx="5503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6" name="Equation" r:id="rId7" imgW="1892160" imgH="406080" progId="Equation.DSMT4">
                  <p:embed/>
                </p:oleObj>
              </mc:Choice>
              <mc:Fallback>
                <p:oleObj name="Equation" r:id="rId7" imgW="1892160" imgH="406080" progId="Equation.DSMT4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761" y="1415480"/>
                        <a:ext cx="55038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Tu9-3-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9"/>
          <a:stretch>
            <a:fillRect/>
          </a:stretch>
        </p:blipFill>
        <p:spPr bwMode="auto">
          <a:xfrm>
            <a:off x="536228" y="2094930"/>
            <a:ext cx="3598863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27461" y="2573594"/>
            <a:ext cx="3095625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DF21C4"/>
                </a:solidFill>
              </a:rPr>
              <a:t>  </a:t>
            </a:r>
            <a:r>
              <a:rPr lang="zh-CN" altLang="en-US" b="1" dirty="0">
                <a:solidFill>
                  <a:srgbClr val="DF21C4"/>
                </a:solidFill>
              </a:rPr>
              <a:t>对称区间最短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47484"/>
              </p:ext>
            </p:extLst>
          </p:nvPr>
        </p:nvGraphicFramePr>
        <p:xfrm>
          <a:off x="4794049" y="3400424"/>
          <a:ext cx="33861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7" name="Equation" r:id="rId10" imgW="1054080" imgH="190440" progId="Equation.DSMT4">
                  <p:embed/>
                </p:oleObj>
              </mc:Choice>
              <mc:Fallback>
                <p:oleObj name="Equation" r:id="rId10" imgW="1054080" imgH="190440" progId="Equation.DSMT4">
                  <p:embed/>
                  <p:pic>
                    <p:nvPicPr>
                      <p:cNvPr id="203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049" y="3400424"/>
                        <a:ext cx="33861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3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正态总体，均值的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9704" y="3946326"/>
            <a:ext cx="489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得到</a:t>
            </a:r>
            <a:r>
              <a:rPr lang="el-GR" altLang="zh-CN" i="1" dirty="0"/>
              <a:t>μ</a:t>
            </a:r>
            <a:r>
              <a:rPr lang="zh-CN" altLang="en-US" dirty="0"/>
              <a:t>的置信区间为：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88527"/>
              </p:ext>
            </p:extLst>
          </p:nvPr>
        </p:nvGraphicFramePr>
        <p:xfrm>
          <a:off x="640377" y="5617170"/>
          <a:ext cx="5184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204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77" y="5617170"/>
                        <a:ext cx="5184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67963"/>
              </p:ext>
            </p:extLst>
          </p:nvPr>
        </p:nvGraphicFramePr>
        <p:xfrm>
          <a:off x="533400" y="2626994"/>
          <a:ext cx="83327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5" name="Equation" r:id="rId5" imgW="2908080" imgH="368280" progId="Equation.DSMT4">
                  <p:embed/>
                </p:oleObj>
              </mc:Choice>
              <mc:Fallback>
                <p:oleObj name="Equation" r:id="rId5" imgW="2908080" imgH="368280" progId="Equation.DSMT4">
                  <p:embed/>
                  <p:pic>
                    <p:nvPicPr>
                      <p:cNvPr id="204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26994"/>
                        <a:ext cx="83327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118154"/>
              </p:ext>
            </p:extLst>
          </p:nvPr>
        </p:nvGraphicFramePr>
        <p:xfrm>
          <a:off x="826716" y="1531620"/>
          <a:ext cx="62293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16" y="1531620"/>
                        <a:ext cx="62293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65"/>
              </p:ext>
            </p:extLst>
          </p:nvPr>
        </p:nvGraphicFramePr>
        <p:xfrm>
          <a:off x="800696" y="4449117"/>
          <a:ext cx="69675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7" name="Equation" r:id="rId9" imgW="2273040" imgH="368280" progId="Equation.DSMT4">
                  <p:embed/>
                </p:oleObj>
              </mc:Choice>
              <mc:Fallback>
                <p:oleObj name="Equation" r:id="rId9" imgW="2273040" imgH="368280" progId="Equation.DSMT4">
                  <p:embed/>
                  <p:pic>
                    <p:nvPicPr>
                      <p:cNvPr id="20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96" y="4449117"/>
                        <a:ext cx="69675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5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正态总体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+mn-ea"/>
                <a:ea typeface="+mn-ea"/>
              </a:rPr>
              <a:t>方差</a:t>
            </a:r>
            <a:r>
              <a:rPr lang="el-GR" altLang="zh-CN" dirty="0">
                <a:latin typeface="+mn-ea"/>
                <a:ea typeface="+mn-ea"/>
              </a:rPr>
              <a:t>σ</a:t>
            </a:r>
            <a:r>
              <a:rPr lang="en-US" altLang="zh-CN" baseline="30000" dirty="0">
                <a:latin typeface="+mn-ea"/>
                <a:ea typeface="+mn-ea"/>
              </a:rPr>
              <a:t>2 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7213" y="2205038"/>
          <a:ext cx="7323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5" name="Equation" r:id="rId4" imgW="2527200" imgH="203040" progId="Equation.DSMT4">
                  <p:embed/>
                </p:oleObj>
              </mc:Choice>
              <mc:Fallback>
                <p:oleObj name="Equation" r:id="rId4" imgW="2527200" imgH="203040" progId="Equation.DSMT4">
                  <p:embed/>
                  <p:pic>
                    <p:nvPicPr>
                      <p:cNvPr id="20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05038"/>
                        <a:ext cx="7323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1188" y="2924175"/>
          <a:ext cx="59769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6" name="Equation" r:id="rId6" imgW="2108160" imgH="368280" progId="Equation.DSMT4">
                  <p:embed/>
                </p:oleObj>
              </mc:Choice>
              <mc:Fallback>
                <p:oleObj name="Equation" r:id="rId6" imgW="2108160" imgH="368280" progId="Equation.DSMT4">
                  <p:embed/>
                  <p:pic>
                    <p:nvPicPr>
                      <p:cNvPr id="20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597693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971550" y="1557338"/>
          <a:ext cx="6988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Equation" r:id="rId8" imgW="2527200" imgH="203040" progId="Equation.DSMT4">
                  <p:embed/>
                </p:oleObj>
              </mc:Choice>
              <mc:Fallback>
                <p:oleObj name="Equation" r:id="rId8" imgW="2527200" imgH="203040" progId="Equation.DSMT4">
                  <p:embed/>
                  <p:pic>
                    <p:nvPicPr>
                      <p:cNvPr id="206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6988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39750" y="4005263"/>
          <a:ext cx="8128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8" name="Equation" r:id="rId10" imgW="2920680" imgH="203040" progId="Equation.DSMT4">
                  <p:embed/>
                </p:oleObj>
              </mc:Choice>
              <mc:Fallback>
                <p:oleObj name="Equation" r:id="rId10" imgW="2920680" imgH="203040" progId="Equation.DSMT4">
                  <p:embed/>
                  <p:pic>
                    <p:nvPicPr>
                      <p:cNvPr id="2068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8128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835150" y="4941888"/>
          <a:ext cx="3816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9" name="Equation" r:id="rId12" imgW="1257120" imgH="203040" progId="Equation.DSMT4">
                  <p:embed/>
                </p:oleObj>
              </mc:Choice>
              <mc:Fallback>
                <p:oleObj name="Equation" r:id="rId12" imgW="1257120" imgH="203040" progId="Equation.DSMT4">
                  <p:embed/>
                  <p:pic>
                    <p:nvPicPr>
                      <p:cNvPr id="2068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3816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2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</a:t>
            </a:r>
            <a:r>
              <a:rPr lang="zh-CN" altLang="en-US" dirty="0">
                <a:latin typeface="+mn-ea"/>
              </a:rPr>
              <a:t>方差</a:t>
            </a:r>
            <a:r>
              <a:rPr lang="el-GR" altLang="zh-CN" dirty="0">
                <a:latin typeface="+mn-ea"/>
              </a:rPr>
              <a:t>σ</a:t>
            </a:r>
            <a:r>
              <a:rPr lang="en-US" altLang="zh-CN" baseline="30000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37809"/>
              </p:ext>
            </p:extLst>
          </p:nvPr>
        </p:nvGraphicFramePr>
        <p:xfrm>
          <a:off x="755700" y="1542216"/>
          <a:ext cx="6768628" cy="20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8" name="Equation" r:id="rId3" imgW="2603160" imgH="787320" progId="Equation.DSMT4">
                  <p:embed/>
                </p:oleObj>
              </mc:Choice>
              <mc:Fallback>
                <p:oleObj name="Equation" r:id="rId3" imgW="2603160" imgH="787320" progId="Equation.DSMT4">
                  <p:embed/>
                  <p:pic>
                    <p:nvPicPr>
                      <p:cNvPr id="207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00" y="1542216"/>
                        <a:ext cx="6768628" cy="2049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U9-5-6"/>
          <p:cNvPicPr>
            <a:picLocks noChangeAspect="1" noChangeArrowheads="1"/>
          </p:cNvPicPr>
          <p:nvPr/>
        </p:nvPicPr>
        <p:blipFill>
          <a:blip r:embed="rId5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9"/>
          <a:stretch>
            <a:fillRect/>
          </a:stretch>
        </p:blipFill>
        <p:spPr bwMode="auto">
          <a:xfrm>
            <a:off x="1214446" y="3362148"/>
            <a:ext cx="346868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42150"/>
              </p:ext>
            </p:extLst>
          </p:nvPr>
        </p:nvGraphicFramePr>
        <p:xfrm>
          <a:off x="4787950" y="3918704"/>
          <a:ext cx="358616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9" name="Equation" r:id="rId6" imgW="1244520" imgH="419040" progId="Equation.DSMT4">
                  <p:embed/>
                </p:oleObj>
              </mc:Choice>
              <mc:Fallback>
                <p:oleObj name="Equation" r:id="rId6" imgW="1244520" imgH="419040" progId="Equation.DSMT4">
                  <p:embed/>
                  <p:pic>
                    <p:nvPicPr>
                      <p:cNvPr id="207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50" y="3918704"/>
                        <a:ext cx="3586163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28306"/>
              </p:ext>
            </p:extLst>
          </p:nvPr>
        </p:nvGraphicFramePr>
        <p:xfrm>
          <a:off x="1547664" y="5447358"/>
          <a:ext cx="54562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Equation" r:id="rId8" imgW="1777680" imgH="368280" progId="Equation.DSMT4">
                  <p:embed/>
                </p:oleObj>
              </mc:Choice>
              <mc:Fallback>
                <p:oleObj name="Equation" r:id="rId8" imgW="1777680" imgH="368280" progId="Equation.DSMT4">
                  <p:embed/>
                  <p:pic>
                    <p:nvPicPr>
                      <p:cNvPr id="207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47358"/>
                        <a:ext cx="54562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3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正态总体，</a:t>
            </a:r>
            <a:r>
              <a:rPr lang="zh-CN" altLang="en-US" dirty="0">
                <a:latin typeface="+mn-ea"/>
              </a:rPr>
              <a:t>方差</a:t>
            </a:r>
            <a:r>
              <a:rPr lang="el-GR" altLang="zh-CN" dirty="0">
                <a:latin typeface="+mn-ea"/>
              </a:rPr>
              <a:t>σ</a:t>
            </a:r>
            <a:r>
              <a:rPr lang="en-US" altLang="zh-CN" baseline="30000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13670"/>
              </p:ext>
            </p:extLst>
          </p:nvPr>
        </p:nvGraphicFramePr>
        <p:xfrm>
          <a:off x="821187" y="1516698"/>
          <a:ext cx="5623022" cy="103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" name="Equation" r:id="rId4" imgW="2133360" imgH="393480" progId="Equation.DSMT4">
                  <p:embed/>
                </p:oleObj>
              </mc:Choice>
              <mc:Fallback>
                <p:oleObj name="Equation" r:id="rId4" imgW="2133360" imgH="393480" progId="Equation.DSMT4">
                  <p:embed/>
                  <p:pic>
                    <p:nvPicPr>
                      <p:cNvPr id="208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87" y="1516698"/>
                        <a:ext cx="5623022" cy="103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46879"/>
              </p:ext>
            </p:extLst>
          </p:nvPr>
        </p:nvGraphicFramePr>
        <p:xfrm>
          <a:off x="826660" y="4092621"/>
          <a:ext cx="3102866" cy="49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4" name="Equation" r:id="rId6" imgW="1193760" imgH="190440" progId="Equation.DSMT4">
                  <p:embed/>
                </p:oleObj>
              </mc:Choice>
              <mc:Fallback>
                <p:oleObj name="Equation" r:id="rId6" imgW="1193760" imgH="190440" progId="Equation.DSMT4">
                  <p:embed/>
                  <p:pic>
                    <p:nvPicPr>
                      <p:cNvPr id="208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60" y="4092621"/>
                        <a:ext cx="3102866" cy="490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86471"/>
              </p:ext>
            </p:extLst>
          </p:nvPr>
        </p:nvGraphicFramePr>
        <p:xfrm>
          <a:off x="861193" y="5700678"/>
          <a:ext cx="3101942" cy="51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5" name="公式" r:id="rId8" imgW="1143000" imgH="190440" progId="Equation.3">
                  <p:embed/>
                </p:oleObj>
              </mc:Choice>
              <mc:Fallback>
                <p:oleObj name="公式" r:id="rId8" imgW="1143000" imgH="190440" progId="Equation.3">
                  <p:embed/>
                  <p:pic>
                    <p:nvPicPr>
                      <p:cNvPr id="20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93" y="5700678"/>
                        <a:ext cx="3101942" cy="516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837687"/>
              </p:ext>
            </p:extLst>
          </p:nvPr>
        </p:nvGraphicFramePr>
        <p:xfrm>
          <a:off x="2118271" y="3010239"/>
          <a:ext cx="3821881" cy="98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6" name="Equation" r:id="rId10" imgW="1523880" imgH="393480" progId="Equation.DSMT4">
                  <p:embed/>
                </p:oleObj>
              </mc:Choice>
              <mc:Fallback>
                <p:oleObj name="Equation" r:id="rId10" imgW="1523880" imgH="393480" progId="Equation.DSMT4">
                  <p:embed/>
                  <p:pic>
                    <p:nvPicPr>
                      <p:cNvPr id="208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271" y="3010239"/>
                        <a:ext cx="3821881" cy="98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5396" y="255983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得到</a:t>
            </a:r>
            <a:r>
              <a:rPr lang="el-GR" altLang="zh-CN" sz="2800" dirty="0"/>
              <a:t>σ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的置信区间为：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24532"/>
              </p:ext>
            </p:extLst>
          </p:nvPr>
        </p:nvGraphicFramePr>
        <p:xfrm>
          <a:off x="827584" y="4515742"/>
          <a:ext cx="7386027" cy="111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7" name="Equation" r:id="rId12" imgW="2857320" imgH="431640" progId="Equation.DSMT4">
                  <p:embed/>
                </p:oleObj>
              </mc:Choice>
              <mc:Fallback>
                <p:oleObj name="Equation" r:id="rId12" imgW="2857320" imgH="431640" progId="Equation.DSMT4">
                  <p:embed/>
                  <p:pic>
                    <p:nvPicPr>
                      <p:cNvPr id="20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15742"/>
                        <a:ext cx="7386027" cy="1110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5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矩估计</a:t>
            </a:r>
            <a:r>
              <a:rPr lang="en-US" altLang="zh-CN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(The Method of Moments)</a:t>
            </a:r>
          </a:p>
          <a:p>
            <a:endParaRPr lang="en-US" altLang="zh-CN" sz="3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极大似然估计（</a:t>
            </a:r>
            <a:r>
              <a:rPr lang="en-US" altLang="zh-CN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Method of Maximum Likelihood</a:t>
            </a:r>
            <a:r>
              <a:rPr lang="zh-CN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估计量的评选标准</a:t>
            </a:r>
            <a:endParaRPr lang="en-US" altLang="zh-CN" sz="32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 smtClean="0"/>
              <a:t>区间估计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4BC68C-0E8E-4068-AB15-A80592A8595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6417" y="1484784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设</a:t>
            </a:r>
            <a:r>
              <a:rPr lang="zh-CN" altLang="en-US" sz="2800" dirty="0"/>
              <a:t>某机床加工的零件长度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40316"/>
              </p:ext>
            </p:extLst>
          </p:nvPr>
        </p:nvGraphicFramePr>
        <p:xfrm>
          <a:off x="4788024" y="1495897"/>
          <a:ext cx="1981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公式" r:id="rId4" imgW="812520" imgH="215640" progId="Equation.3">
                  <p:embed/>
                </p:oleObj>
              </mc:Choice>
              <mc:Fallback>
                <p:oleObj name="公式" r:id="rId4" imgW="812520" imgH="215640" progId="Equation.3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495897"/>
                        <a:ext cx="1981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6417" y="1941984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今抽查</a:t>
            </a:r>
            <a:r>
              <a:rPr lang="en-US" altLang="zh-CN" sz="2800" dirty="0"/>
              <a:t>16</a:t>
            </a:r>
            <a:r>
              <a:rPr lang="zh-CN" altLang="en-US" sz="2800" dirty="0"/>
              <a:t>个零件，测得长度（</a:t>
            </a:r>
            <a:r>
              <a:rPr lang="en-US" altLang="zh-CN" sz="2800" dirty="0"/>
              <a:t>mm</a:t>
            </a:r>
            <a:r>
              <a:rPr lang="zh-CN" altLang="en-US" sz="2800" dirty="0"/>
              <a:t>）如下：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3568" y="2460353"/>
            <a:ext cx="63357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12.15,  12.12,  12.01,  12.08,  12.09,  12.16,  12.03,  12.01,  12.06,  12.13,  12.07,  12.11,  12.08,  12.01,  12.03,  12.06,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06261" y="3728366"/>
            <a:ext cx="8459787" cy="519112"/>
            <a:chOff x="431" y="1933"/>
            <a:chExt cx="5329" cy="327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1" y="1933"/>
              <a:ext cx="5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/>
                <a:t>    </a:t>
              </a:r>
              <a:r>
                <a:rPr lang="zh-CN" altLang="en-US" sz="2800" dirty="0"/>
                <a:t>以置信度为</a:t>
              </a:r>
              <a:r>
                <a:rPr lang="en-US" altLang="zh-CN" sz="2800" dirty="0"/>
                <a:t>95%</a:t>
              </a:r>
              <a:r>
                <a:rPr lang="zh-CN" altLang="en-US" sz="2800" dirty="0"/>
                <a:t>，试求总体方差     的置信区间。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3829" y="195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9" name="公式" r:id="rId6" imgW="190440" imgH="190440" progId="Equation.3">
                    <p:embed/>
                  </p:oleObj>
                </mc:Choice>
                <mc:Fallback>
                  <p:oleObj name="公式" r:id="rId6" imgW="190440" imgH="190440" progId="Equation.3">
                    <p:embed/>
                    <p:pic>
                      <p:nvPicPr>
                        <p:cNvPr id="3687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195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13039"/>
              </p:ext>
            </p:extLst>
          </p:nvPr>
        </p:nvGraphicFramePr>
        <p:xfrm>
          <a:off x="251520" y="4221088"/>
          <a:ext cx="6327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0" name="公式" r:id="rId8" imgW="2286000" imgH="203040" progId="Equation.3">
                  <p:embed/>
                </p:oleObj>
              </mc:Choice>
              <mc:Fallback>
                <p:oleObj name="公式" r:id="rId8" imgW="2286000" imgH="203040" progId="Equation.3">
                  <p:embed/>
                  <p:pic>
                    <p:nvPicPr>
                      <p:cNvPr id="209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21088"/>
                        <a:ext cx="6327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086990"/>
              </p:ext>
            </p:extLst>
          </p:nvPr>
        </p:nvGraphicFramePr>
        <p:xfrm>
          <a:off x="6666686" y="4232881"/>
          <a:ext cx="2070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1" name="Equation" r:id="rId10" imgW="749160" imgH="203040" progId="Equation.DSMT4">
                  <p:embed/>
                </p:oleObj>
              </mc:Choice>
              <mc:Fallback>
                <p:oleObj name="Equation" r:id="rId10" imgW="749160" imgH="203040" progId="Equation.DSMT4">
                  <p:embed/>
                  <p:pic>
                    <p:nvPicPr>
                      <p:cNvPr id="2099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686" y="4232881"/>
                        <a:ext cx="2070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59352"/>
              </p:ext>
            </p:extLst>
          </p:nvPr>
        </p:nvGraphicFramePr>
        <p:xfrm>
          <a:off x="899592" y="4687334"/>
          <a:ext cx="6242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2" name="Equation" r:id="rId12" imgW="2323800" imgH="393480" progId="Equation.DSMT4">
                  <p:embed/>
                </p:oleObj>
              </mc:Choice>
              <mc:Fallback>
                <p:oleObj name="Equation" r:id="rId12" imgW="2323800" imgH="393480" progId="Equation.DSMT4">
                  <p:embed/>
                  <p:pic>
                    <p:nvPicPr>
                      <p:cNvPr id="209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87334"/>
                        <a:ext cx="62420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54195"/>
              </p:ext>
            </p:extLst>
          </p:nvPr>
        </p:nvGraphicFramePr>
        <p:xfrm>
          <a:off x="1456511" y="5658209"/>
          <a:ext cx="72802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3" name="Equation" r:id="rId14" imgW="2565360" imgH="368280" progId="Equation.DSMT4">
                  <p:embed/>
                </p:oleObj>
              </mc:Choice>
              <mc:Fallback>
                <p:oleObj name="Equation" r:id="rId14" imgW="2565360" imgH="368280" progId="Equation.DSMT4">
                  <p:embed/>
                  <p:pic>
                    <p:nvPicPr>
                      <p:cNvPr id="209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11" y="5658209"/>
                        <a:ext cx="72802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1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</a:t>
            </a:r>
            <a:r>
              <a:rPr lang="zh-CN" altLang="en-US" dirty="0"/>
              <a:t>正态总体情形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11188" y="1916113"/>
            <a:ext cx="7948612" cy="641350"/>
            <a:chOff x="277" y="1162"/>
            <a:chExt cx="5007" cy="404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277" y="1165"/>
            <a:ext cx="150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03" name="Equation" r:id="rId3" imgW="1054080" imgH="253800" progId="Equation.DSMT4">
                    <p:embed/>
                  </p:oleObj>
                </mc:Choice>
                <mc:Fallback>
                  <p:oleObj name="Equation" r:id="rId3" imgW="1054080" imgH="253800" progId="Equation.DSMT4">
                    <p:embed/>
                    <p:pic>
                      <p:nvPicPr>
                        <p:cNvPr id="378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165"/>
                          <a:ext cx="150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704" y="1162"/>
              <a:ext cx="3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为总体</a:t>
              </a:r>
              <a:r>
                <a:rPr lang="zh-CN" altLang="en-US" i="1" dirty="0"/>
                <a:t> </a:t>
              </a:r>
              <a:r>
                <a:rPr lang="en-US" altLang="zh-CN" i="1" dirty="0"/>
                <a:t>X~N </a:t>
              </a:r>
              <a:r>
                <a:rPr lang="en-US" altLang="zh-CN" dirty="0"/>
                <a:t>( </a:t>
              </a:r>
              <a:r>
                <a:rPr lang="en-US" altLang="zh-CN" i="1" dirty="0">
                  <a:sym typeface="Symbol" panose="05050102010706020507" pitchFamily="18" charset="2"/>
                </a:rPr>
                <a:t></a:t>
              </a:r>
              <a:r>
                <a:rPr lang="en-US" altLang="zh-CN" baseline="-25000" dirty="0"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sym typeface="Symbol" panose="05050102010706020507" pitchFamily="18" charset="2"/>
                </a:rPr>
                <a:t>  </a:t>
              </a:r>
              <a:r>
                <a:rPr lang="en-US" altLang="zh-CN" baseline="-25000" dirty="0">
                  <a:sym typeface="Symbol" panose="05050102010706020507" pitchFamily="18" charset="2"/>
                </a:rPr>
                <a:t>1</a:t>
              </a:r>
              <a:r>
                <a:rPr lang="en-US" altLang="zh-CN" baseline="30000" dirty="0">
                  <a:sym typeface="Symbol" panose="05050102010706020507" pitchFamily="18" charset="2"/>
                </a:rPr>
                <a:t>2 </a:t>
              </a:r>
              <a:r>
                <a:rPr lang="en-US" altLang="zh-CN" dirty="0"/>
                <a:t>) </a:t>
              </a:r>
              <a:r>
                <a:rPr lang="zh-CN" altLang="en-US" dirty="0"/>
                <a:t>的样本</a:t>
              </a:r>
              <a:r>
                <a:rPr lang="en-US" altLang="zh-CN" dirty="0"/>
                <a:t>,</a:t>
              </a: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55625" y="2636838"/>
            <a:ext cx="8201025" cy="684212"/>
            <a:chOff x="254" y="1595"/>
            <a:chExt cx="5166" cy="431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254" y="1595"/>
            <a:ext cx="153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04" name="Equation" r:id="rId5" imgW="939600" imgH="253800" progId="Equation.DSMT4">
                    <p:embed/>
                  </p:oleObj>
                </mc:Choice>
                <mc:Fallback>
                  <p:oleObj name="Equation" r:id="rId5" imgW="939600" imgH="253800" progId="Equation.DSMT4">
                    <p:embed/>
                    <p:pic>
                      <p:nvPicPr>
                        <p:cNvPr id="378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595"/>
                          <a:ext cx="153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56" y="1616"/>
              <a:ext cx="37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为总体 </a:t>
              </a:r>
              <a:r>
                <a:rPr lang="en-US" altLang="zh-CN" i="1" dirty="0"/>
                <a:t>Y</a:t>
              </a:r>
              <a:r>
                <a:rPr lang="en-US" altLang="zh-CN" dirty="0"/>
                <a:t>~</a:t>
              </a:r>
              <a:r>
                <a:rPr lang="en-US" altLang="zh-CN" i="1" dirty="0"/>
                <a:t>N </a:t>
              </a:r>
              <a:r>
                <a:rPr lang="en-US" altLang="zh-CN" dirty="0"/>
                <a:t>( </a:t>
              </a:r>
              <a:r>
                <a:rPr lang="en-US" altLang="zh-CN" i="1" dirty="0">
                  <a:sym typeface="Symbol" panose="05050102010706020507" pitchFamily="18" charset="2"/>
                </a:rPr>
                <a:t>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2</a:t>
              </a:r>
              <a:r>
                <a:rPr lang="en-US" altLang="zh-CN" i="1" dirty="0">
                  <a:sym typeface="Symbol" panose="05050102010706020507" pitchFamily="18" charset="2"/>
                </a:rPr>
                <a:t> 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 </a:t>
              </a:r>
              <a:r>
                <a:rPr lang="en-US" altLang="zh-CN" i="1" dirty="0">
                  <a:sym typeface="Symbol" panose="05050102010706020507" pitchFamily="18" charset="2"/>
                </a:rPr>
                <a:t> </a:t>
              </a:r>
              <a:r>
                <a:rPr lang="en-US" altLang="zh-CN" baseline="-25000" dirty="0">
                  <a:sym typeface="Symbol" panose="05050102010706020507" pitchFamily="18" charset="2"/>
                </a:rPr>
                <a:t>2</a:t>
              </a:r>
              <a:r>
                <a:rPr lang="en-US" altLang="zh-CN" baseline="30000" dirty="0">
                  <a:sym typeface="Symbol" panose="05050102010706020507" pitchFamily="18" charset="2"/>
                </a:rPr>
                <a:t>2 </a:t>
              </a:r>
              <a:r>
                <a:rPr lang="en-US" altLang="zh-CN" dirty="0"/>
                <a:t>)</a:t>
              </a:r>
              <a:r>
                <a:rPr lang="en-US" altLang="zh-CN" i="1" dirty="0"/>
                <a:t> </a:t>
              </a:r>
              <a:r>
                <a:rPr lang="zh-CN" altLang="en-US" dirty="0"/>
                <a:t>的样本</a:t>
              </a:r>
              <a:r>
                <a:rPr lang="en-US" altLang="zh-CN" dirty="0"/>
                <a:t>,</a:t>
              </a:r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71775" y="4221163"/>
            <a:ext cx="5316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X,Y</a:t>
            </a:r>
            <a:r>
              <a:rPr lang="zh-CN" altLang="en-US" dirty="0"/>
              <a:t>独立，置信度为 </a:t>
            </a:r>
            <a:r>
              <a:rPr lang="en-US" altLang="zh-CN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ym typeface="Symbol" panose="05050102010706020507" pitchFamily="18" charset="2"/>
              </a:rPr>
              <a:t> .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684213" y="3429000"/>
          <a:ext cx="2057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211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2057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743200" y="3459163"/>
            <a:ext cx="585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分别表示</a:t>
            </a:r>
            <a:r>
              <a:rPr lang="en-US" altLang="zh-CN" dirty="0"/>
              <a:t>X, Y</a:t>
            </a:r>
            <a:r>
              <a:rPr lang="zh-CN" altLang="en-US" dirty="0"/>
              <a:t>的样本均值与修正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84213" y="4248150"/>
            <a:ext cx="191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样本方差</a:t>
            </a:r>
            <a:r>
              <a:rPr lang="en-US" altLang="zh-CN"/>
              <a:t>.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84213" y="4967288"/>
            <a:ext cx="657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求 </a:t>
            </a:r>
            <a:r>
              <a:rPr lang="el-GR" altLang="zh-CN" sz="3600" i="1" dirty="0">
                <a:solidFill>
                  <a:srgbClr val="FF0066"/>
                </a:solidFill>
              </a:rPr>
              <a:t>μ</a:t>
            </a:r>
            <a:r>
              <a:rPr lang="en-US" altLang="zh-CN" sz="3600" baseline="-25000" dirty="0">
                <a:solidFill>
                  <a:srgbClr val="FF0066"/>
                </a:solidFill>
              </a:rPr>
              <a:t>1</a:t>
            </a:r>
            <a:r>
              <a:rPr lang="en-US" altLang="zh-CN" sz="3600" dirty="0">
                <a:solidFill>
                  <a:srgbClr val="FF0066"/>
                </a:solidFill>
              </a:rPr>
              <a:t>- </a:t>
            </a:r>
            <a:r>
              <a:rPr lang="el-GR" altLang="zh-CN" sz="3600" i="1" dirty="0">
                <a:solidFill>
                  <a:srgbClr val="FF0066"/>
                </a:solidFill>
              </a:rPr>
              <a:t>μ</a:t>
            </a:r>
            <a:r>
              <a:rPr lang="en-US" altLang="zh-CN" sz="3600" baseline="-25000" dirty="0">
                <a:solidFill>
                  <a:srgbClr val="FF0066"/>
                </a:solidFill>
              </a:rPr>
              <a:t>2</a:t>
            </a:r>
            <a:r>
              <a:rPr lang="zh-CN" altLang="en-US" sz="3600" dirty="0">
                <a:solidFill>
                  <a:srgbClr val="FF0066"/>
                </a:solidFill>
              </a:rPr>
              <a:t>，</a:t>
            </a:r>
            <a:r>
              <a:rPr lang="el-GR" altLang="zh-CN" sz="3600" dirty="0">
                <a:solidFill>
                  <a:srgbClr val="FF0066"/>
                </a:solidFill>
              </a:rPr>
              <a:t>σ</a:t>
            </a:r>
            <a:r>
              <a:rPr lang="en-US" altLang="zh-CN" sz="3600" baseline="-25000" dirty="0">
                <a:solidFill>
                  <a:srgbClr val="FF0066"/>
                </a:solidFill>
              </a:rPr>
              <a:t>1</a:t>
            </a:r>
            <a:r>
              <a:rPr lang="en-US" altLang="zh-CN" sz="3600" baseline="30000" dirty="0">
                <a:solidFill>
                  <a:srgbClr val="FF0066"/>
                </a:solidFill>
              </a:rPr>
              <a:t>2</a:t>
            </a:r>
            <a:r>
              <a:rPr lang="en-US" altLang="zh-CN" sz="3600" dirty="0">
                <a:solidFill>
                  <a:srgbClr val="FF0066"/>
                </a:solidFill>
              </a:rPr>
              <a:t>/</a:t>
            </a:r>
            <a:r>
              <a:rPr lang="en-US" altLang="zh-CN" sz="3600" baseline="30000" dirty="0">
                <a:solidFill>
                  <a:srgbClr val="FF0066"/>
                </a:solidFill>
              </a:rPr>
              <a:t> </a:t>
            </a:r>
            <a:r>
              <a:rPr lang="el-GR" altLang="zh-CN" sz="3600" dirty="0">
                <a:solidFill>
                  <a:srgbClr val="FF0066"/>
                </a:solidFill>
              </a:rPr>
              <a:t>σ</a:t>
            </a:r>
            <a:r>
              <a:rPr lang="en-US" altLang="zh-CN" sz="3600" baseline="-25000" dirty="0">
                <a:solidFill>
                  <a:srgbClr val="FF0066"/>
                </a:solidFill>
              </a:rPr>
              <a:t>2</a:t>
            </a:r>
            <a:r>
              <a:rPr lang="en-US" altLang="zh-CN" sz="3600" baseline="30000" dirty="0">
                <a:solidFill>
                  <a:srgbClr val="FF0066"/>
                </a:solidFill>
              </a:rPr>
              <a:t>2 </a:t>
            </a:r>
            <a:r>
              <a:rPr lang="zh-CN" altLang="en-US" dirty="0"/>
              <a:t>的区间估计</a:t>
            </a:r>
            <a:r>
              <a:rPr lang="en-US" altLang="zh-CN" dirty="0"/>
              <a:t>.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14" grpId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双正态总体情形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76840"/>
              </p:ext>
            </p:extLst>
          </p:nvPr>
        </p:nvGraphicFramePr>
        <p:xfrm>
          <a:off x="716163" y="2165561"/>
          <a:ext cx="47005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2" name="Equation" r:id="rId3" imgW="2006280" imgH="457200" progId="Equation.DSMT4">
                  <p:embed/>
                </p:oleObj>
              </mc:Choice>
              <mc:Fallback>
                <p:oleObj name="Equation" r:id="rId3" imgW="2006280" imgH="457200" progId="Equation.DSMT4">
                  <p:embed/>
                  <p:pic>
                    <p:nvPicPr>
                      <p:cNvPr id="212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63" y="2165561"/>
                        <a:ext cx="470058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523113" y="2308436"/>
            <a:ext cx="3254375" cy="646112"/>
            <a:chOff x="826" y="946"/>
            <a:chExt cx="2050" cy="407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826" y="1014"/>
            <a:ext cx="5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3" name="公式" r:id="rId5" imgW="342720" imgH="215640" progId="Equation.3">
                    <p:embed/>
                  </p:oleObj>
                </mc:Choice>
                <mc:Fallback>
                  <p:oleObj name="公式" r:id="rId5" imgW="342720" imgH="215640" progId="Equation.3">
                    <p:embed/>
                    <p:pic>
                      <p:nvPicPr>
                        <p:cNvPr id="389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1014"/>
                          <a:ext cx="54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392" y="946"/>
              <a:ext cx="1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/>
                <a:t>相互独立</a:t>
              </a:r>
              <a:r>
                <a:rPr lang="en-US" altLang="zh-CN" sz="3600"/>
                <a:t>,  </a:t>
              </a:r>
            </a:p>
          </p:txBody>
        </p:sp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15799"/>
              </p:ext>
            </p:extLst>
          </p:nvPr>
        </p:nvGraphicFramePr>
        <p:xfrm>
          <a:off x="2457323" y="4327336"/>
          <a:ext cx="4464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4" name="Equation" r:id="rId7" imgW="1815840" imgH="711000" progId="Equation.DSMT4">
                  <p:embed/>
                </p:oleObj>
              </mc:Choice>
              <mc:Fallback>
                <p:oleObj name="Equation" r:id="rId7" imgW="1815840" imgH="711000" progId="Equation.DSMT4">
                  <p:embed/>
                  <p:pic>
                    <p:nvPicPr>
                      <p:cNvPr id="212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323" y="4327336"/>
                        <a:ext cx="44640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98701" y="1516273"/>
            <a:ext cx="7221537" cy="663575"/>
            <a:chOff x="406" y="200"/>
            <a:chExt cx="4549" cy="41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06" y="253"/>
              <a:ext cx="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66"/>
                  </a:solidFill>
                </a:rPr>
                <a:t>1. </a:t>
              </a: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707" y="237"/>
            <a:ext cx="68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5" name="Equation" r:id="rId9" imgW="431640" imgH="241200" progId="Equation.DSMT4">
                    <p:embed/>
                  </p:oleObj>
                </mc:Choice>
                <mc:Fallback>
                  <p:oleObj name="Equation" r:id="rId9" imgW="431640" imgH="241200" progId="Equation.DSMT4">
                    <p:embed/>
                    <p:pic>
                      <p:nvPicPr>
                        <p:cNvPr id="3891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37"/>
                          <a:ext cx="68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447" y="226"/>
              <a:ext cx="35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66"/>
                  </a:solidFill>
                </a:rPr>
                <a:t>已知</a:t>
              </a:r>
              <a:r>
                <a:rPr lang="en-US" altLang="zh-CN" dirty="0">
                  <a:solidFill>
                    <a:srgbClr val="FF0066"/>
                  </a:solidFill>
                </a:rPr>
                <a:t>, </a:t>
              </a:r>
              <a:r>
                <a:rPr lang="zh-CN" altLang="en-US" dirty="0">
                  <a:solidFill>
                    <a:srgbClr val="FF0066"/>
                  </a:solidFill>
                </a:rPr>
                <a:t>求             的置信区间</a:t>
              </a:r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2436" y="200"/>
            <a:ext cx="7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6" name="Equation" r:id="rId11" imgW="469800" imgH="228600" progId="Equation.DSMT4">
                    <p:embed/>
                  </p:oleObj>
                </mc:Choice>
                <mc:Fallback>
                  <p:oleObj name="Equation" r:id="rId11" imgW="469800" imgH="228600" progId="Equation.DSMT4">
                    <p:embed/>
                    <p:pic>
                      <p:nvPicPr>
                        <p:cNvPr id="389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00"/>
                          <a:ext cx="79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414663" y="5022652"/>
            <a:ext cx="850900" cy="180975"/>
          </a:xfrm>
          <a:prstGeom prst="rightArrow">
            <a:avLst>
              <a:gd name="adj1" fmla="val 50000"/>
              <a:gd name="adj2" fmla="val 117544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76875"/>
              </p:ext>
            </p:extLst>
          </p:nvPr>
        </p:nvGraphicFramePr>
        <p:xfrm>
          <a:off x="1235514" y="3199023"/>
          <a:ext cx="50641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7" name="Equation" r:id="rId13" imgW="2006280" imgH="457200" progId="Equation.DSMT4">
                  <p:embed/>
                </p:oleObj>
              </mc:Choice>
              <mc:Fallback>
                <p:oleObj name="Equation" r:id="rId13" imgW="2006280" imgH="457200" progId="Equation.DSMT4">
                  <p:embed/>
                  <p:pic>
                    <p:nvPicPr>
                      <p:cNvPr id="2130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514" y="3199023"/>
                        <a:ext cx="50641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2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双正态总体情形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60356" y="4531526"/>
            <a:ext cx="6553200" cy="641350"/>
            <a:chOff x="1383" y="2614"/>
            <a:chExt cx="4128" cy="404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2040" y="2641"/>
            <a:ext cx="7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8" name="公式" r:id="rId3" imgW="482400" imgH="215640" progId="Equation.3">
                    <p:embed/>
                  </p:oleObj>
                </mc:Choice>
                <mc:Fallback>
                  <p:oleObj name="公式" r:id="rId3" imgW="482400" imgH="215640" progId="Equation.3">
                    <p:embed/>
                    <p:pic>
                      <p:nvPicPr>
                        <p:cNvPr id="3994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641"/>
                          <a:ext cx="7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383" y="2614"/>
              <a:ext cx="41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解出            的置信区间为：</a:t>
              </a:r>
            </a:p>
          </p:txBody>
        </p:sp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1675"/>
              </p:ext>
            </p:extLst>
          </p:nvPr>
        </p:nvGraphicFramePr>
        <p:xfrm>
          <a:off x="1535662" y="5215739"/>
          <a:ext cx="6307371" cy="12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Equation" r:id="rId5" imgW="3314520" imgH="545760" progId="Equation.DSMT4">
                  <p:embed/>
                </p:oleObj>
              </mc:Choice>
              <mc:Fallback>
                <p:oleObj name="Equation" r:id="rId5" imgW="3314520" imgH="545760" progId="Equation.DSMT4">
                  <p:embed/>
                  <p:pic>
                    <p:nvPicPr>
                      <p:cNvPr id="214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62" y="5215739"/>
                        <a:ext cx="6307371" cy="125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32994"/>
              </p:ext>
            </p:extLst>
          </p:nvPr>
        </p:nvGraphicFramePr>
        <p:xfrm>
          <a:off x="899593" y="1491972"/>
          <a:ext cx="6553200" cy="155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Equation" r:id="rId7" imgW="3060360" imgH="711000" progId="Equation.DSMT4">
                  <p:embed/>
                </p:oleObj>
              </mc:Choice>
              <mc:Fallback>
                <p:oleObj name="Equation" r:id="rId7" imgW="3060360" imgH="711000" progId="Equation.DSMT4">
                  <p:embed/>
                  <p:pic>
                    <p:nvPicPr>
                      <p:cNvPr id="214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1491972"/>
                        <a:ext cx="6553200" cy="1551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82062"/>
              </p:ext>
            </p:extLst>
          </p:nvPr>
        </p:nvGraphicFramePr>
        <p:xfrm>
          <a:off x="899592" y="3088101"/>
          <a:ext cx="4680197" cy="14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1" name="Equation" r:id="rId9" imgW="2349360" imgH="711000" progId="Equation.DSMT4">
                  <p:embed/>
                </p:oleObj>
              </mc:Choice>
              <mc:Fallback>
                <p:oleObj name="Equation" r:id="rId9" imgW="2349360" imgH="711000" progId="Equation.DSMT4">
                  <p:embed/>
                  <p:pic>
                    <p:nvPicPr>
                      <p:cNvPr id="214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88101"/>
                        <a:ext cx="4680197" cy="14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双正态总体情形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2007" y="2636912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取样本函数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00521" y="1465186"/>
            <a:ext cx="4765675" cy="1143000"/>
            <a:chOff x="385" y="119"/>
            <a:chExt cx="3002" cy="72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85" y="255"/>
              <a:ext cx="11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66"/>
                  </a:solidFill>
                </a:rPr>
                <a:t>2.</a:t>
              </a:r>
              <a:r>
                <a:rPr lang="en-US" altLang="zh-CN" sz="3600" b="1" dirty="0">
                  <a:solidFill>
                    <a:schemeClr val="tx2"/>
                  </a:solidFill>
                </a:rPr>
                <a:t> </a:t>
              </a:r>
              <a:r>
                <a:rPr lang="zh-CN" altLang="en-US" dirty="0">
                  <a:solidFill>
                    <a:srgbClr val="FF0066"/>
                  </a:solidFill>
                </a:rPr>
                <a:t>方差比</a:t>
              </a: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530" y="119"/>
            <a:ext cx="4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8" name="Equation" r:id="rId4" imgW="241200" imgH="457200" progId="Equation.DSMT4">
                    <p:embed/>
                  </p:oleObj>
                </mc:Choice>
                <mc:Fallback>
                  <p:oleObj name="Equation" r:id="rId4" imgW="241200" imgH="457200" progId="Equation.DSMT4">
                    <p:embed/>
                    <p:pic>
                      <p:nvPicPr>
                        <p:cNvPr id="4096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119"/>
                          <a:ext cx="42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27" y="301"/>
              <a:ext cx="14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的置信区间 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74916"/>
              </p:ext>
            </p:extLst>
          </p:nvPr>
        </p:nvGraphicFramePr>
        <p:xfrm>
          <a:off x="2847057" y="2413075"/>
          <a:ext cx="45370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9" name="Equation" r:id="rId6" imgW="1879560" imgH="457200" progId="Equation.DSMT4">
                  <p:embed/>
                </p:oleObj>
              </mc:Choice>
              <mc:Fallback>
                <p:oleObj name="Equation" r:id="rId6" imgW="1879560" imgH="457200" progId="Equation.DSMT4">
                  <p:embed/>
                  <p:pic>
                    <p:nvPicPr>
                      <p:cNvPr id="215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057" y="2413075"/>
                        <a:ext cx="45370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332457" y="4332143"/>
            <a:ext cx="7051675" cy="990600"/>
            <a:chOff x="431" y="1979"/>
            <a:chExt cx="4442" cy="624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31" y="2120"/>
              <a:ext cx="18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  </a:t>
              </a:r>
              <a:r>
                <a:rPr lang="zh-CN" altLang="en-US" dirty="0"/>
                <a:t>得，方差比</a:t>
              </a: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2018" y="1979"/>
            <a:ext cx="41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0" name="Equation" r:id="rId8" imgW="253800" imgH="457200" progId="Equation.DSMT4">
                    <p:embed/>
                  </p:oleObj>
                </mc:Choice>
                <mc:Fallback>
                  <p:oleObj name="Equation" r:id="rId8" imgW="253800" imgH="457200" progId="Equation.DSMT4">
                    <p:embed/>
                    <p:pic>
                      <p:nvPicPr>
                        <p:cNvPr id="4096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979"/>
                          <a:ext cx="41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81" y="2103"/>
              <a:ext cx="24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的置信区间：</a:t>
              </a:r>
            </a:p>
          </p:txBody>
        </p:sp>
      </p:grp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35040"/>
              </p:ext>
            </p:extLst>
          </p:nvPr>
        </p:nvGraphicFramePr>
        <p:xfrm>
          <a:off x="618777" y="3523531"/>
          <a:ext cx="8342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1" name="Equation" r:id="rId10" imgW="3759120" imgH="457200" progId="Equation.DSMT4">
                  <p:embed/>
                </p:oleObj>
              </mc:Choice>
              <mc:Fallback>
                <p:oleObj name="Equation" r:id="rId10" imgW="3759120" imgH="457200" progId="Equation.DSMT4">
                  <p:embed/>
                  <p:pic>
                    <p:nvPicPr>
                      <p:cNvPr id="2150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77" y="3523531"/>
                        <a:ext cx="8342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165139"/>
              </p:ext>
            </p:extLst>
          </p:nvPr>
        </p:nvGraphicFramePr>
        <p:xfrm>
          <a:off x="1482253" y="5372832"/>
          <a:ext cx="6552530" cy="114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2" name="Equation" r:id="rId12" imgW="3111480" imgH="482400" progId="Equation.DSMT4">
                  <p:embed/>
                </p:oleObj>
              </mc:Choice>
              <mc:Fallback>
                <p:oleObj name="Equation" r:id="rId12" imgW="3111480" imgH="482400" progId="Equation.DSMT4">
                  <p:embed/>
                  <p:pic>
                    <p:nvPicPr>
                      <p:cNvPr id="2150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53" y="5372832"/>
                        <a:ext cx="6552530" cy="114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3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1628601"/>
            <a:ext cx="841375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 smtClean="0"/>
              <a:t>某</a:t>
            </a:r>
            <a:r>
              <a:rPr lang="zh-CN" altLang="en-US" dirty="0"/>
              <a:t>厂两条流水线包装产品，重量都</a:t>
            </a:r>
            <a:r>
              <a:rPr lang="zh-CN" altLang="en-US" dirty="0" smtClean="0"/>
              <a:t>服从正态分布</a:t>
            </a:r>
            <a:r>
              <a:rPr lang="zh-CN" altLang="en-US" dirty="0"/>
              <a:t>，其均值为 </a:t>
            </a:r>
            <a:r>
              <a:rPr lang="en-US" altLang="en-US" i="1" dirty="0">
                <a:sym typeface="Symbol" panose="05050102010706020507" pitchFamily="18" charset="2"/>
              </a:rPr>
              <a:t> 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与 </a:t>
            </a:r>
            <a:r>
              <a:rPr lang="en-US" altLang="en-US" i="1" dirty="0">
                <a:sym typeface="Symbol" panose="05050102010706020507" pitchFamily="18" charset="2"/>
              </a:rPr>
              <a:t> 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/>
              <a:t>现分别抽取</a:t>
            </a:r>
            <a:r>
              <a:rPr lang="zh-CN" altLang="en-US" dirty="0" smtClean="0"/>
              <a:t>容量</a:t>
            </a:r>
            <a:r>
              <a:rPr lang="zh-CN" altLang="en-US" dirty="0"/>
              <a:t>分别为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=13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=17</a:t>
            </a:r>
            <a:r>
              <a:rPr lang="zh-CN" altLang="en-US" dirty="0"/>
              <a:t>的两独立样本：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470025" y="2780928"/>
            <a:ext cx="5184775" cy="647700"/>
            <a:chOff x="1392" y="1293"/>
            <a:chExt cx="3264" cy="483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392" y="1293"/>
            <a:ext cx="1448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7" name="Equation" r:id="rId3" imgW="939600" imgH="228600" progId="Equation.DSMT4">
                    <p:embed/>
                  </p:oleObj>
                </mc:Choice>
                <mc:Fallback>
                  <p:oleObj name="Equation" r:id="rId3" imgW="939600" imgH="228600" progId="Equation.DSMT4">
                    <p:embed/>
                    <p:pic>
                      <p:nvPicPr>
                        <p:cNvPr id="4199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3"/>
                          <a:ext cx="1448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3350" y="1301"/>
            <a:ext cx="130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8" name="Equation" r:id="rId5" imgW="787320" imgH="228600" progId="Equation.DSMT4">
                    <p:embed/>
                  </p:oleObj>
                </mc:Choice>
                <mc:Fallback>
                  <p:oleObj name="Equation" r:id="rId5" imgW="787320" imgH="228600" progId="Equation.DSMT4">
                    <p:embed/>
                    <p:pic>
                      <p:nvPicPr>
                        <p:cNvPr id="4199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301"/>
                          <a:ext cx="130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74" y="1345"/>
              <a:ext cx="47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3600"/>
                <a:t> </a:t>
              </a:r>
              <a:r>
                <a:rPr lang="zh-CN" altLang="en-US" sz="3600"/>
                <a:t>与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797675" y="2853953"/>
            <a:ext cx="1403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/>
              <a:t>测得：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47688"/>
              </p:ext>
            </p:extLst>
          </p:nvPr>
        </p:nvGraphicFramePr>
        <p:xfrm>
          <a:off x="749300" y="3501653"/>
          <a:ext cx="79454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9" name="Equation" r:id="rId7" imgW="2501640" imgH="266400" progId="Equation.DSMT4">
                  <p:embed/>
                </p:oleObj>
              </mc:Choice>
              <mc:Fallback>
                <p:oleObj name="Equation" r:id="rId7" imgW="2501640" imgH="266400" progId="Equation.DSMT4">
                  <p:embed/>
                  <p:pic>
                    <p:nvPicPr>
                      <p:cNvPr id="21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501653"/>
                        <a:ext cx="794543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10304" y="4281711"/>
            <a:ext cx="7880350" cy="668338"/>
            <a:chOff x="184" y="391"/>
            <a:chExt cx="4964" cy="421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4" y="457"/>
              <a:ext cx="297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3300" dirty="0"/>
                <a:t>(1)  </a:t>
              </a:r>
              <a:r>
                <a:rPr lang="zh-CN" altLang="en-US" sz="3300" dirty="0"/>
                <a:t>若已知方差</a:t>
              </a:r>
              <a:r>
                <a:rPr lang="en-US" altLang="zh-CN" sz="3300" dirty="0"/>
                <a:t>,</a:t>
              </a:r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2245" y="391"/>
            <a:ext cx="146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0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4198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91"/>
                          <a:ext cx="146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787" y="436"/>
              <a:ext cx="136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3300"/>
                <a:t>求均值差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754766" y="4856386"/>
            <a:ext cx="7632700" cy="704850"/>
            <a:chOff x="624" y="720"/>
            <a:chExt cx="4808" cy="444"/>
          </a:xfrm>
        </p:grpSpPr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1008" y="720"/>
            <a:ext cx="77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1" name="公式" r:id="rId11" imgW="482400" imgH="215640" progId="Equation.3">
                    <p:embed/>
                  </p:oleObj>
                </mc:Choice>
                <mc:Fallback>
                  <p:oleObj name="公式" r:id="rId11" imgW="482400" imgH="215640" progId="Equation.3">
                    <p:embed/>
                    <p:pic>
                      <p:nvPicPr>
                        <p:cNvPr id="419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720"/>
                          <a:ext cx="77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780" y="817"/>
              <a:ext cx="36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3300" dirty="0"/>
                <a:t>的置信度为</a:t>
              </a:r>
              <a:r>
                <a:rPr lang="en-US" altLang="zh-CN" sz="3300" dirty="0"/>
                <a:t>0.95 </a:t>
              </a:r>
              <a:r>
                <a:rPr lang="zh-CN" altLang="en-US" sz="3300" dirty="0"/>
                <a:t>的置信区间</a:t>
              </a:r>
              <a:r>
                <a:rPr lang="en-US" altLang="zh-CN" sz="3300" dirty="0"/>
                <a:t>;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24" y="748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300"/>
            </a:p>
          </p:txBody>
        </p:sp>
      </p:grp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304" y="5802536"/>
            <a:ext cx="7483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AutoNum type="arabicParenBoth" startAt="2"/>
            </a:pPr>
            <a:r>
              <a:rPr lang="en-US" altLang="zh-CN" sz="3300"/>
              <a:t>   </a:t>
            </a:r>
            <a:r>
              <a:rPr lang="zh-CN" altLang="en-US" sz="3300"/>
              <a:t>求方差比置信度为 </a:t>
            </a:r>
            <a:r>
              <a:rPr lang="en-US" altLang="zh-CN" sz="3300"/>
              <a:t>0.95 </a:t>
            </a:r>
            <a:r>
              <a:rPr lang="zh-CN" altLang="en-US" sz="3300"/>
              <a:t>的置信区间</a:t>
            </a:r>
            <a:r>
              <a:rPr lang="en-US" altLang="zh-CN" sz="33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8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408093"/>
              </p:ext>
            </p:extLst>
          </p:nvPr>
        </p:nvGraphicFramePr>
        <p:xfrm>
          <a:off x="4713929" y="1565287"/>
          <a:ext cx="3713782" cy="162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218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929" y="1565287"/>
                        <a:ext cx="3713782" cy="162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7901" y="1512736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CC3399"/>
                </a:solidFill>
              </a:rPr>
              <a:t>解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50839" y="3289231"/>
            <a:ext cx="6769100" cy="649288"/>
            <a:chOff x="385" y="1803"/>
            <a:chExt cx="4355" cy="44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85" y="1803"/>
              <a:ext cx="435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查表得                    ，</a:t>
              </a:r>
              <a:r>
                <a:rPr lang="en-US" altLang="zh-CN" dirty="0"/>
                <a:t>n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=13, n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=17</a:t>
              </a:r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383" y="1809"/>
            <a:ext cx="136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9" name="Equation" r:id="rId5" imgW="749160" imgH="228600" progId="Equation.DSMT4">
                    <p:embed/>
                  </p:oleObj>
                </mc:Choice>
                <mc:Fallback>
                  <p:oleObj name="Equation" r:id="rId5" imgW="749160" imgH="228600" progId="Equation.DSMT4">
                    <p:embed/>
                    <p:pic>
                      <p:nvPicPr>
                        <p:cNvPr id="430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809"/>
                          <a:ext cx="1365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27584" y="3981246"/>
            <a:ext cx="6546850" cy="706438"/>
            <a:chOff x="566" y="1824"/>
            <a:chExt cx="3636" cy="445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1624" y="1824"/>
            <a:ext cx="7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0" name="公式" r:id="rId7" imgW="482400" imgH="215640" progId="Equation.3">
                    <p:embed/>
                  </p:oleObj>
                </mc:Choice>
                <mc:Fallback>
                  <p:oleObj name="公式" r:id="rId7" imgW="482400" imgH="215640" progId="Equation.3">
                    <p:embed/>
                    <p:pic>
                      <p:nvPicPr>
                        <p:cNvPr id="430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824"/>
                          <a:ext cx="77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66" y="1934"/>
              <a:ext cx="363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dirty="0"/>
                <a:t> </a:t>
              </a:r>
              <a:r>
                <a:rPr lang="zh-CN" altLang="en-US" dirty="0"/>
                <a:t>代入公式              的置信区间为</a:t>
              </a:r>
            </a:p>
          </p:txBody>
        </p:sp>
      </p:grp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3485"/>
              </p:ext>
            </p:extLst>
          </p:nvPr>
        </p:nvGraphicFramePr>
        <p:xfrm>
          <a:off x="977107" y="4834775"/>
          <a:ext cx="6731347" cy="139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Equation" r:id="rId9" imgW="3098520" imgH="545760" progId="Equation.DSMT4">
                  <p:embed/>
                </p:oleObj>
              </mc:Choice>
              <mc:Fallback>
                <p:oleObj name="Equation" r:id="rId9" imgW="3098520" imgH="545760" progId="Equation.DSMT4">
                  <p:embed/>
                  <p:pic>
                    <p:nvPicPr>
                      <p:cNvPr id="218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07" y="4834775"/>
                        <a:ext cx="6731347" cy="1392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50839" y="1515497"/>
            <a:ext cx="4068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(1)  </a:t>
            </a:r>
            <a:r>
              <a:rPr lang="zh-CN" altLang="en-US" dirty="0"/>
              <a:t>取样本的函数</a:t>
            </a:r>
          </a:p>
        </p:txBody>
      </p:sp>
    </p:spTree>
    <p:extLst>
      <p:ext uri="{BB962C8B-B14F-4D97-AF65-F5344CB8AC3E}">
        <p14:creationId xmlns:p14="http://schemas.microsoft.com/office/powerpoint/2010/main" val="166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7418" y="1571421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 </a:t>
            </a:r>
            <a:r>
              <a:rPr lang="zh-CN" altLang="en-US" dirty="0"/>
              <a:t>取样本函数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90712" y="2433248"/>
            <a:ext cx="6878638" cy="1792965"/>
            <a:chOff x="522" y="1297"/>
            <a:chExt cx="4333" cy="102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22" y="1297"/>
              <a:ext cx="98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查表得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481" y="1344"/>
            <a:ext cx="3374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8" name="Equation" r:id="rId3" imgW="2286000" imgH="660240" progId="Equation.3">
                    <p:embed/>
                  </p:oleObj>
                </mc:Choice>
                <mc:Fallback>
                  <p:oleObj name="Equation" r:id="rId3" imgW="2286000" imgH="660240" progId="Equation.3">
                    <p:embed/>
                    <p:pic>
                      <p:nvPicPr>
                        <p:cNvPr id="4403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1344"/>
                          <a:ext cx="3374" cy="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337418" y="4077144"/>
            <a:ext cx="8534400" cy="1069975"/>
            <a:chOff x="249" y="2341"/>
            <a:chExt cx="5376" cy="67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249563"/>
                </p:ext>
              </p:extLst>
            </p:nvPr>
          </p:nvGraphicFramePr>
          <p:xfrm>
            <a:off x="2428" y="2341"/>
            <a:ext cx="543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9" name="公式" r:id="rId5" imgW="253800" imgH="457200" progId="Equation.3">
                    <p:embed/>
                  </p:oleObj>
                </mc:Choice>
                <mc:Fallback>
                  <p:oleObj name="公式" r:id="rId5" imgW="253800" imgH="457200" progId="Equation.3">
                    <p:embed/>
                    <p:pic>
                      <p:nvPicPr>
                        <p:cNvPr id="4403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" y="2341"/>
                          <a:ext cx="543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49" y="2487"/>
              <a:ext cx="53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代入公式得方差比         的置信区间为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89235"/>
              </p:ext>
            </p:extLst>
          </p:nvPr>
        </p:nvGraphicFramePr>
        <p:xfrm>
          <a:off x="882030" y="5070694"/>
          <a:ext cx="7062936" cy="159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0" name="Equation" r:id="rId7" imgW="3390840" imgH="761760" progId="Equation.DSMT4">
                  <p:embed/>
                </p:oleObj>
              </mc:Choice>
              <mc:Fallback>
                <p:oleObj name="Equation" r:id="rId7" imgW="3390840" imgH="761760" progId="Equation.DSMT4">
                  <p:embed/>
                  <p:pic>
                    <p:nvPicPr>
                      <p:cNvPr id="219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30" y="5070694"/>
                        <a:ext cx="7062936" cy="1592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54533"/>
              </p:ext>
            </p:extLst>
          </p:nvPr>
        </p:nvGraphicFramePr>
        <p:xfrm>
          <a:off x="3275856" y="1516698"/>
          <a:ext cx="3240360" cy="96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1" name="Equation" r:id="rId9" imgW="1511280" imgH="457200" progId="Equation.DSMT4">
                  <p:embed/>
                </p:oleObj>
              </mc:Choice>
              <mc:Fallback>
                <p:oleObj name="Equation" r:id="rId9" imgW="1511280" imgH="457200" progId="Equation.DSMT4">
                  <p:embed/>
                  <p:pic>
                    <p:nvPicPr>
                      <p:cNvPr id="440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516698"/>
                        <a:ext cx="3240360" cy="960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单侧</a:t>
            </a:r>
            <a:r>
              <a:rPr lang="zh-CN" altLang="en-US" dirty="0" smtClean="0"/>
              <a:t>置信区间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2386" y="1628651"/>
            <a:ext cx="82518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300" dirty="0"/>
              <a:t>     </a:t>
            </a:r>
            <a:r>
              <a:rPr lang="zh-CN" altLang="en-US" sz="3300" dirty="0"/>
              <a:t>某些问题只关心置信区间的上限或下限，</a:t>
            </a:r>
          </a:p>
          <a:p>
            <a:pPr eaLnBrk="1" hangingPunct="1"/>
            <a:r>
              <a:rPr lang="zh-CN" altLang="en-US" sz="3300" dirty="0"/>
              <a:t>如次品率问题只关心上限</a:t>
            </a:r>
            <a:r>
              <a:rPr lang="en-US" altLang="zh-CN" sz="3300" dirty="0"/>
              <a:t>, </a:t>
            </a:r>
            <a:r>
              <a:rPr lang="zh-CN" altLang="en-US" sz="3300" dirty="0"/>
              <a:t>产品寿命问题只</a:t>
            </a:r>
          </a:p>
          <a:p>
            <a:pPr eaLnBrk="1" hangingPunct="1"/>
            <a:r>
              <a:rPr lang="zh-CN" altLang="en-US" sz="3300" dirty="0"/>
              <a:t>关心下限。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5576" y="3429000"/>
            <a:ext cx="776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对</a:t>
            </a:r>
            <a:r>
              <a:rPr lang="en-US" altLang="zh-CN" dirty="0"/>
              <a:t>0&lt;</a:t>
            </a:r>
            <a:r>
              <a:rPr lang="el-GR" altLang="zh-CN" dirty="0"/>
              <a:t>α</a:t>
            </a:r>
            <a:r>
              <a:rPr lang="en-US" altLang="zh-CN" dirty="0"/>
              <a:t>&lt;1</a:t>
            </a:r>
            <a:r>
              <a:rPr lang="zh-CN" altLang="en-US" dirty="0"/>
              <a:t>，样本</a:t>
            </a:r>
            <a:r>
              <a:rPr kumimoji="0" lang="en-US" altLang="zh-CN" b="1" i="1" dirty="0"/>
              <a:t>X</a:t>
            </a:r>
            <a:r>
              <a:rPr kumimoji="0" lang="en-US" altLang="zh-CN" b="1" baseline="-25000" dirty="0"/>
              <a:t>1</a:t>
            </a:r>
            <a:r>
              <a:rPr kumimoji="0" lang="en-US" altLang="zh-CN" b="1" dirty="0"/>
              <a:t>, </a:t>
            </a:r>
            <a:r>
              <a:rPr kumimoji="0" lang="en-US" altLang="zh-CN" b="1" i="1" dirty="0"/>
              <a:t>X</a:t>
            </a:r>
            <a:r>
              <a:rPr kumimoji="0" lang="en-US" altLang="zh-CN" b="1" baseline="-25000" dirty="0"/>
              <a:t>2</a:t>
            </a:r>
            <a:r>
              <a:rPr kumimoji="0" lang="en-US" altLang="zh-CN" b="1" dirty="0"/>
              <a:t>, ... , </a:t>
            </a:r>
            <a:r>
              <a:rPr kumimoji="0" lang="en-US" altLang="zh-CN" b="1" i="1" dirty="0" err="1"/>
              <a:t>X</a:t>
            </a:r>
            <a:r>
              <a:rPr kumimoji="0" lang="en-US" altLang="zh-CN" b="1" i="1" baseline="-25000" dirty="0" err="1"/>
              <a:t>n</a:t>
            </a:r>
            <a:r>
              <a:rPr kumimoji="0" lang="zh-CN" altLang="en-US" b="1" dirty="0"/>
              <a:t>，确定统计量</a:t>
            </a:r>
            <a:endParaRPr kumimoji="0" lang="zh-CN" altLang="el-GR" b="1" baseline="-25000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30401"/>
              </p:ext>
            </p:extLst>
          </p:nvPr>
        </p:nvGraphicFramePr>
        <p:xfrm>
          <a:off x="900039" y="4005263"/>
          <a:ext cx="64500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3" imgW="3035160" imgH="291960" progId="Equation.DSMT4">
                  <p:embed/>
                </p:oleObj>
              </mc:Choice>
              <mc:Fallback>
                <p:oleObj name="Equation" r:id="rId3" imgW="3035160" imgH="291960" progId="Equation.DSMT4">
                  <p:embed/>
                  <p:pic>
                    <p:nvPicPr>
                      <p:cNvPr id="226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39" y="4005263"/>
                        <a:ext cx="645001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42534"/>
              </p:ext>
            </p:extLst>
          </p:nvPr>
        </p:nvGraphicFramePr>
        <p:xfrm>
          <a:off x="846064" y="4699000"/>
          <a:ext cx="53101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Equation" r:id="rId5" imgW="2273040" imgH="279360" progId="Equation.DSMT4">
                  <p:embed/>
                </p:oleObj>
              </mc:Choice>
              <mc:Fallback>
                <p:oleObj name="Equation" r:id="rId5" imgW="2273040" imgH="279360" progId="Equation.DSMT4">
                  <p:embed/>
                  <p:pic>
                    <p:nvPicPr>
                      <p:cNvPr id="226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4" y="4699000"/>
                        <a:ext cx="53101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504039" y="404495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095926" y="4725988"/>
            <a:ext cx="272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单侧置信区间</a:t>
            </a:r>
            <a:r>
              <a:rPr lang="en-US" altLang="zh-CN"/>
              <a:t>.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43728"/>
              </p:ext>
            </p:extLst>
          </p:nvPr>
        </p:nvGraphicFramePr>
        <p:xfrm>
          <a:off x="874639" y="5445125"/>
          <a:ext cx="423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Equation" r:id="rId7" imgW="177480" imgH="291960" progId="Equation.DSMT4">
                  <p:embed/>
                </p:oleObj>
              </mc:Choice>
              <mc:Fallback>
                <p:oleObj name="Equation" r:id="rId7" imgW="177480" imgH="291960" progId="Equation.DSMT4">
                  <p:embed/>
                  <p:pic>
                    <p:nvPicPr>
                      <p:cNvPr id="226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639" y="5445125"/>
                        <a:ext cx="423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235001" y="5518150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>
                <a:solidFill>
                  <a:srgbClr val="CC3399"/>
                </a:solidFill>
              </a:rPr>
              <a:t>单侧置信下限</a:t>
            </a:r>
            <a:r>
              <a:rPr lang="zh-CN" altLang="en-US"/>
              <a:t>。</a:t>
            </a:r>
            <a:endParaRPr lang="zh-CN" altLang="el-GR"/>
          </a:p>
        </p:txBody>
      </p:sp>
    </p:spTree>
    <p:extLst>
      <p:ext uri="{BB962C8B-B14F-4D97-AF65-F5344CB8AC3E}">
        <p14:creationId xmlns:p14="http://schemas.microsoft.com/office/powerpoint/2010/main" val="2196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单侧置信区间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3337" y="1988840"/>
            <a:ext cx="7578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</a:t>
            </a:r>
            <a:r>
              <a:rPr lang="en-US" altLang="zh-CN"/>
              <a:t>0&lt;</a:t>
            </a:r>
            <a:r>
              <a:rPr lang="el-GR" altLang="zh-CN"/>
              <a:t>α</a:t>
            </a:r>
            <a:r>
              <a:rPr lang="en-US" altLang="zh-CN"/>
              <a:t>&lt;1</a:t>
            </a:r>
            <a:r>
              <a:rPr lang="zh-CN" altLang="en-US"/>
              <a:t>，样本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1</a:t>
            </a:r>
            <a:r>
              <a:rPr kumimoji="0" lang="en-US" altLang="zh-CN" b="1"/>
              <a:t>, 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，确定统计量</a:t>
            </a:r>
            <a:endParaRPr kumimoji="0" lang="zh-CN" altLang="el-GR" b="1" baseline="-2500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89791"/>
              </p:ext>
            </p:extLst>
          </p:nvPr>
        </p:nvGraphicFramePr>
        <p:xfrm>
          <a:off x="604562" y="2781003"/>
          <a:ext cx="68246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Equation" r:id="rId3" imgW="3073320" imgH="291960" progId="Equation.DSMT4">
                  <p:embed/>
                </p:oleObj>
              </mc:Choice>
              <mc:Fallback>
                <p:oleObj name="Equation" r:id="rId3" imgW="3073320" imgH="291960" progId="Equation.DSMT4">
                  <p:embed/>
                  <p:pic>
                    <p:nvPicPr>
                      <p:cNvPr id="308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62" y="2781003"/>
                        <a:ext cx="68246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90258"/>
              </p:ext>
            </p:extLst>
          </p:nvPr>
        </p:nvGraphicFramePr>
        <p:xfrm>
          <a:off x="604562" y="3717628"/>
          <a:ext cx="51958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5" imgW="2311200" imgH="279360" progId="Equation.DSMT4">
                  <p:embed/>
                </p:oleObj>
              </mc:Choice>
              <mc:Fallback>
                <p:oleObj name="Equation" r:id="rId5" imgW="2311200" imgH="279360" progId="Equation.DSMT4">
                  <p:embed/>
                  <p:pic>
                    <p:nvPicPr>
                      <p:cNvPr id="308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62" y="3717628"/>
                        <a:ext cx="51958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497487" y="282069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81387" y="3757315"/>
            <a:ext cx="272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单侧置信区间</a:t>
            </a:r>
            <a:r>
              <a:rPr lang="en-US" altLang="zh-CN"/>
              <a:t>.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3843"/>
              </p:ext>
            </p:extLst>
          </p:nvPr>
        </p:nvGraphicFramePr>
        <p:xfrm>
          <a:off x="602974" y="4581228"/>
          <a:ext cx="454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tion" r:id="rId7" imgW="190440" imgH="291960" progId="Equation.DSMT4">
                  <p:embed/>
                </p:oleObj>
              </mc:Choice>
              <mc:Fallback>
                <p:oleObj name="Equation" r:id="rId7" imgW="190440" imgH="291960" progId="Equation.DSMT4">
                  <p:embed/>
                  <p:pic>
                    <p:nvPicPr>
                      <p:cNvPr id="308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74" y="4581228"/>
                        <a:ext cx="4540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63337" y="4654253"/>
            <a:ext cx="3851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>
                <a:solidFill>
                  <a:srgbClr val="CC3399"/>
                </a:solidFill>
              </a:rPr>
              <a:t>单侧置信上限</a:t>
            </a:r>
            <a:r>
              <a:rPr lang="zh-CN" altLang="en-US"/>
              <a:t>。</a:t>
            </a:r>
            <a:endParaRPr lang="zh-CN" altLang="el-GR"/>
          </a:p>
        </p:txBody>
      </p:sp>
    </p:spTree>
    <p:extLst>
      <p:ext uri="{BB962C8B-B14F-4D97-AF65-F5344CB8AC3E}">
        <p14:creationId xmlns:p14="http://schemas.microsoft.com/office/powerpoint/2010/main" val="36096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基本概念与枢轴变量法</a:t>
            </a:r>
            <a:endParaRPr lang="en-US" altLang="zh-CN" sz="3200" dirty="0"/>
          </a:p>
          <a:p>
            <a:r>
              <a:rPr lang="zh-CN" altLang="en-US" sz="3200" dirty="0" smtClean="0"/>
              <a:t>正态总体情形</a:t>
            </a:r>
            <a:endParaRPr lang="en-US" altLang="zh-CN" sz="3200" dirty="0" smtClean="0"/>
          </a:p>
          <a:p>
            <a:r>
              <a:rPr lang="zh-CN" altLang="en-US" sz="3200" dirty="0" smtClean="0"/>
              <a:t>双正态总体情形</a:t>
            </a:r>
            <a:endParaRPr lang="en-US" altLang="zh-CN" sz="3200" dirty="0" smtClean="0"/>
          </a:p>
          <a:p>
            <a:r>
              <a:rPr lang="zh-CN" altLang="en-US" sz="3200" dirty="0"/>
              <a:t>单侧</a:t>
            </a:r>
            <a:r>
              <a:rPr lang="zh-CN" altLang="en-US" sz="3200" dirty="0" smtClean="0"/>
              <a:t>置信区间</a:t>
            </a:r>
            <a:endParaRPr lang="en-US" altLang="zh-CN" sz="3200" dirty="0" smtClean="0"/>
          </a:p>
          <a:p>
            <a:r>
              <a:rPr lang="zh-CN" altLang="en-US" sz="3200" dirty="0"/>
              <a:t>非正态总体均值的区间估计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</a:t>
            </a:r>
            <a:r>
              <a:rPr lang="zh-CN" altLang="en-US" dirty="0" smtClean="0"/>
              <a:t>总体的单侧置信区间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86288"/>
              </p:ext>
            </p:extLst>
          </p:nvPr>
        </p:nvGraphicFramePr>
        <p:xfrm>
          <a:off x="755576" y="1516698"/>
          <a:ext cx="55562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6" name="Equation" r:id="rId3" imgW="2565360" imgH="279360" progId="Equation.DSMT4">
                  <p:embed/>
                </p:oleObj>
              </mc:Choice>
              <mc:Fallback>
                <p:oleObj name="Equation" r:id="rId3" imgW="2565360" imgH="279360" progId="Equation.DSMT4">
                  <p:embed/>
                  <p:pic>
                    <p:nvPicPr>
                      <p:cNvPr id="309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16698"/>
                        <a:ext cx="55562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7336" y="2051686"/>
            <a:ext cx="61928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置信度为          单侧置信下限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20775"/>
              </p:ext>
            </p:extLst>
          </p:nvPr>
        </p:nvGraphicFramePr>
        <p:xfrm>
          <a:off x="2635300" y="5586215"/>
          <a:ext cx="294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7" name="Equation" r:id="rId5" imgW="1473120" imgH="419040" progId="Equation.DSMT4">
                  <p:embed/>
                </p:oleObj>
              </mc:Choice>
              <mc:Fallback>
                <p:oleObj name="Equation" r:id="rId5" imgW="1473120" imgH="419040" progId="Equation.DSMT4">
                  <p:embed/>
                  <p:pic>
                    <p:nvPicPr>
                      <p:cNvPr id="4710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300" y="5586215"/>
                        <a:ext cx="2943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50875" y="2715262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71600" y="2724787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                      是来自总体</a:t>
            </a:r>
            <a:r>
              <a:rPr lang="en-US" altLang="zh-CN" dirty="0"/>
              <a:t>X</a:t>
            </a:r>
            <a:r>
              <a:rPr lang="zh-CN" altLang="en-US" dirty="0"/>
              <a:t>的样本，</a:t>
            </a:r>
            <a:endParaRPr lang="en-US" altLang="zh-C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49011"/>
              </p:ext>
            </p:extLst>
          </p:nvPr>
        </p:nvGraphicFramePr>
        <p:xfrm>
          <a:off x="1554212" y="2796224"/>
          <a:ext cx="20097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8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4710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212" y="2796224"/>
                        <a:ext cx="20097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95386"/>
              </p:ext>
            </p:extLst>
          </p:nvPr>
        </p:nvGraphicFramePr>
        <p:xfrm>
          <a:off x="2313755" y="3262634"/>
          <a:ext cx="2636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9" name="Equation" r:id="rId9" imgW="1320480" imgH="431640" progId="Equation.DSMT4">
                  <p:embed/>
                </p:oleObj>
              </mc:Choice>
              <mc:Fallback>
                <p:oleObj name="Equation" r:id="rId9" imgW="1320480" imgH="431640" progId="Equation.DSMT4">
                  <p:embed/>
                  <p:pic>
                    <p:nvPicPr>
                      <p:cNvPr id="4710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55" y="3262634"/>
                        <a:ext cx="26368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37054"/>
              </p:ext>
            </p:extLst>
          </p:nvPr>
        </p:nvGraphicFramePr>
        <p:xfrm>
          <a:off x="2411760" y="2132856"/>
          <a:ext cx="936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0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471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9366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7939"/>
              </p:ext>
            </p:extLst>
          </p:nvPr>
        </p:nvGraphicFramePr>
        <p:xfrm>
          <a:off x="1118368" y="4238468"/>
          <a:ext cx="2840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1" name="Equation" r:id="rId13" imgW="1422360" imgH="228600" progId="Equation.DSMT4">
                  <p:embed/>
                </p:oleObj>
              </mc:Choice>
              <mc:Fallback>
                <p:oleObj name="Equation" r:id="rId13" imgW="1422360" imgH="228600" progId="Equation.DSMT4">
                  <p:embed/>
                  <p:pic>
                    <p:nvPicPr>
                      <p:cNvPr id="471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368" y="4238468"/>
                        <a:ext cx="2840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241399" y="3329623"/>
            <a:ext cx="1296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考虑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140250" y="4130459"/>
            <a:ext cx="107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得到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42725"/>
              </p:ext>
            </p:extLst>
          </p:nvPr>
        </p:nvGraphicFramePr>
        <p:xfrm>
          <a:off x="5316637" y="4029010"/>
          <a:ext cx="217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Equation" r:id="rId15" imgW="1091880" imgH="431640" progId="Equation.DSMT4">
                  <p:embed/>
                </p:oleObj>
              </mc:Choice>
              <mc:Fallback>
                <p:oleObj name="Equation" r:id="rId15" imgW="1091880" imgH="431640" progId="Equation.DSMT4">
                  <p:embed/>
                  <p:pic>
                    <p:nvPicPr>
                      <p:cNvPr id="471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637" y="4029010"/>
                        <a:ext cx="2179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403400" y="4938515"/>
            <a:ext cx="3816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解得单侧置信区间</a:t>
            </a: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67544" y="4140944"/>
            <a:ext cx="129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由</a:t>
            </a:r>
          </a:p>
        </p:txBody>
      </p:sp>
    </p:spTree>
    <p:extLst>
      <p:ext uri="{BB962C8B-B14F-4D97-AF65-F5344CB8AC3E}">
        <p14:creationId xmlns:p14="http://schemas.microsoft.com/office/powerpoint/2010/main" val="33236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正态总体的单侧置信区间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54816"/>
              </p:ext>
            </p:extLst>
          </p:nvPr>
        </p:nvGraphicFramePr>
        <p:xfrm>
          <a:off x="690563" y="1498600"/>
          <a:ext cx="24479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3" name="Equation" r:id="rId3" imgW="1130040" imgH="279360" progId="Equation.DSMT4">
                  <p:embed/>
                </p:oleObj>
              </mc:Choice>
              <mc:Fallback>
                <p:oleObj name="Equation" r:id="rId3" imgW="1130040" imgH="279360" progId="Equation.DSMT4">
                  <p:embed/>
                  <p:pic>
                    <p:nvPicPr>
                      <p:cNvPr id="309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498600"/>
                        <a:ext cx="24479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159646" y="1528563"/>
            <a:ext cx="3960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求             的置信上限。</a:t>
            </a: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01345"/>
              </p:ext>
            </p:extLst>
          </p:nvPr>
        </p:nvGraphicFramePr>
        <p:xfrm>
          <a:off x="3662884" y="1579835"/>
          <a:ext cx="12969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481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884" y="1579835"/>
                        <a:ext cx="12969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50122" y="2193999"/>
            <a:ext cx="2016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72680"/>
              </p:ext>
            </p:extLst>
          </p:nvPr>
        </p:nvGraphicFramePr>
        <p:xfrm>
          <a:off x="1689985" y="2213049"/>
          <a:ext cx="20097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481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985" y="2213049"/>
                        <a:ext cx="20097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115616" y="2190823"/>
            <a:ext cx="7416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                      是来自总体</a:t>
            </a:r>
            <a:r>
              <a:rPr lang="en-US" altLang="zh-CN" dirty="0"/>
              <a:t>X</a:t>
            </a:r>
            <a:r>
              <a:rPr lang="zh-CN" altLang="en-US" dirty="0"/>
              <a:t>的样本，</a:t>
            </a:r>
            <a:endParaRPr lang="en-US" altLang="zh-CN" dirty="0"/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493156"/>
              </p:ext>
            </p:extLst>
          </p:nvPr>
        </p:nvGraphicFramePr>
        <p:xfrm>
          <a:off x="2339752" y="2734816"/>
          <a:ext cx="26876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Equation" r:id="rId9" imgW="1346040" imgH="419040" progId="Equation.DSMT4">
                  <p:embed/>
                </p:oleObj>
              </mc:Choice>
              <mc:Fallback>
                <p:oleObj name="Equation" r:id="rId9" imgW="1346040" imgH="419040" progId="Equation.DSMT4">
                  <p:embed/>
                  <p:pic>
                    <p:nvPicPr>
                      <p:cNvPr id="48133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34816"/>
                        <a:ext cx="26876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1042714" y="2854723"/>
            <a:ext cx="1295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考虑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87640" y="3638423"/>
            <a:ext cx="1081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20515" y="4425404"/>
            <a:ext cx="3816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解得单侧置信区间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3528" y="3609426"/>
            <a:ext cx="1296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由</a:t>
            </a:r>
          </a:p>
        </p:txBody>
      </p:sp>
      <p:graphicFrame>
        <p:nvGraphicFramePr>
          <p:cNvPr id="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50811"/>
              </p:ext>
            </p:extLst>
          </p:nvPr>
        </p:nvGraphicFramePr>
        <p:xfrm>
          <a:off x="1225228" y="3609426"/>
          <a:ext cx="39671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7" name="Equation" r:id="rId11" imgW="1663560" imgH="241200" progId="Equation.DSMT4">
                  <p:embed/>
                </p:oleObj>
              </mc:Choice>
              <mc:Fallback>
                <p:oleObj name="Equation" r:id="rId11" imgW="1663560" imgH="241200" progId="Equation.DSMT4">
                  <p:embed/>
                  <p:pic>
                    <p:nvPicPr>
                      <p:cNvPr id="4813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228" y="3609426"/>
                        <a:ext cx="39671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247"/>
              </p:ext>
            </p:extLst>
          </p:nvPr>
        </p:nvGraphicFramePr>
        <p:xfrm>
          <a:off x="6368728" y="3435642"/>
          <a:ext cx="2305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8" name="Equation" r:id="rId13" imgW="1117440" imgH="419040" progId="Equation.DSMT4">
                  <p:embed/>
                </p:oleObj>
              </mc:Choice>
              <mc:Fallback>
                <p:oleObj name="Equation" r:id="rId13" imgW="1117440" imgH="419040" progId="Equation.DSMT4">
                  <p:embed/>
                  <p:pic>
                    <p:nvPicPr>
                      <p:cNvPr id="4813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728" y="3435642"/>
                        <a:ext cx="2305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636220"/>
              </p:ext>
            </p:extLst>
          </p:nvPr>
        </p:nvGraphicFramePr>
        <p:xfrm>
          <a:off x="3106415" y="5146129"/>
          <a:ext cx="2262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9" name="Equation" r:id="rId15" imgW="1015920" imgH="457200" progId="Equation.DSMT4">
                  <p:embed/>
                </p:oleObj>
              </mc:Choice>
              <mc:Fallback>
                <p:oleObj name="Equation" r:id="rId15" imgW="1015920" imgH="457200" progId="Equation.DSMT4">
                  <p:embed/>
                  <p:pic>
                    <p:nvPicPr>
                      <p:cNvPr id="4813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415" y="5146129"/>
                        <a:ext cx="22621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5" name="TextBox 2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24108" y="1490346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一</a:t>
            </a:r>
            <a:r>
              <a:rPr lang="zh-CN" altLang="en-US" dirty="0"/>
              <a:t>批元件寿命服从正态分布，抽取</a:t>
            </a:r>
            <a:r>
              <a:rPr lang="en-US" altLang="zh-CN" dirty="0"/>
              <a:t>5</a:t>
            </a:r>
            <a:r>
              <a:rPr lang="zh-CN" altLang="en-US" dirty="0"/>
              <a:t>只测得寿命值：</a:t>
            </a:r>
            <a:r>
              <a:rPr lang="en-US" altLang="zh-CN" dirty="0"/>
              <a:t>1050,1100,1120,1250,1280.</a:t>
            </a:r>
            <a:r>
              <a:rPr lang="zh-CN" altLang="en-US" dirty="0"/>
              <a:t>求寿命均值     的置信度</a:t>
            </a:r>
            <a:r>
              <a:rPr lang="en-US" altLang="zh-CN" dirty="0"/>
              <a:t>0.95</a:t>
            </a:r>
            <a:r>
              <a:rPr lang="zh-CN" altLang="en-US" dirty="0"/>
              <a:t>的单侧置信下限。</a:t>
            </a:r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41330"/>
              </p:ext>
            </p:extLst>
          </p:nvPr>
        </p:nvGraphicFramePr>
        <p:xfrm>
          <a:off x="1907704" y="2708920"/>
          <a:ext cx="358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0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4915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08920"/>
                        <a:ext cx="358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08486"/>
            <a:ext cx="7488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   的单侧置信下限为                        ，</a:t>
            </a:r>
          </a:p>
        </p:txBody>
      </p:sp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98943"/>
              </p:ext>
            </p:extLst>
          </p:nvPr>
        </p:nvGraphicFramePr>
        <p:xfrm>
          <a:off x="1632729" y="3351361"/>
          <a:ext cx="358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1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4915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729" y="3351361"/>
                        <a:ext cx="358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84414"/>
              </p:ext>
            </p:extLst>
          </p:nvPr>
        </p:nvGraphicFramePr>
        <p:xfrm>
          <a:off x="5428441" y="3064024"/>
          <a:ext cx="2200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2"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4915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441" y="3064024"/>
                        <a:ext cx="2200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97410" y="3931543"/>
            <a:ext cx="237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由样本知</a:t>
            </a:r>
          </a:p>
        </p:txBody>
      </p:sp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0390"/>
              </p:ext>
            </p:extLst>
          </p:nvPr>
        </p:nvGraphicFramePr>
        <p:xfrm>
          <a:off x="2720678" y="3861048"/>
          <a:ext cx="47704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3" name="Equation" r:id="rId8" imgW="1638000" imgH="228600" progId="Equation.DSMT4">
                  <p:embed/>
                </p:oleObj>
              </mc:Choice>
              <mc:Fallback>
                <p:oleObj name="Equation" r:id="rId8" imgW="1638000" imgH="228600" progId="Equation.DSMT4">
                  <p:embed/>
                  <p:pic>
                    <p:nvPicPr>
                      <p:cNvPr id="4915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678" y="3861048"/>
                        <a:ext cx="47704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97410" y="4561581"/>
            <a:ext cx="649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及</a:t>
            </a:r>
          </a:p>
        </p:txBody>
      </p:sp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2526"/>
              </p:ext>
            </p:extLst>
          </p:nvPr>
        </p:nvGraphicFramePr>
        <p:xfrm>
          <a:off x="1648157" y="4658877"/>
          <a:ext cx="1824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4" name="Equation" r:id="rId10" imgW="774360" imgH="177480" progId="Equation.DSMT4">
                  <p:embed/>
                </p:oleObj>
              </mc:Choice>
              <mc:Fallback>
                <p:oleObj name="Equation" r:id="rId10" imgW="774360" imgH="177480" progId="Equation.DSMT4">
                  <p:embed/>
                  <p:pic>
                    <p:nvPicPr>
                      <p:cNvPr id="4915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57" y="4658877"/>
                        <a:ext cx="18240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589868"/>
              </p:ext>
            </p:extLst>
          </p:nvPr>
        </p:nvGraphicFramePr>
        <p:xfrm>
          <a:off x="3706248" y="4637011"/>
          <a:ext cx="38893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5" name="Equation" r:id="rId12" imgW="1650960" imgH="228600" progId="Equation.DSMT4">
                  <p:embed/>
                </p:oleObj>
              </mc:Choice>
              <mc:Fallback>
                <p:oleObj name="Equation" r:id="rId12" imgW="1650960" imgH="228600" progId="Equation.DSMT4">
                  <p:embed/>
                  <p:pic>
                    <p:nvPicPr>
                      <p:cNvPr id="4915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248" y="4637011"/>
                        <a:ext cx="38893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93854"/>
              </p:ext>
            </p:extLst>
          </p:nvPr>
        </p:nvGraphicFramePr>
        <p:xfrm>
          <a:off x="1187624" y="5430732"/>
          <a:ext cx="6615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6" name="Equation" r:id="rId14" imgW="2666880" imgH="203040" progId="Equation.DSMT4">
                  <p:embed/>
                </p:oleObj>
              </mc:Choice>
              <mc:Fallback>
                <p:oleObj name="Equation" r:id="rId14" imgW="2666880" imgH="203040" progId="Equation.DSMT4">
                  <p:embed/>
                  <p:pic>
                    <p:nvPicPr>
                      <p:cNvPr id="4916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30732"/>
                        <a:ext cx="6615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125343" y="5924439"/>
            <a:ext cx="3455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或记为</a:t>
            </a:r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704861"/>
              </p:ext>
            </p:extLst>
          </p:nvPr>
        </p:nvGraphicFramePr>
        <p:xfrm>
          <a:off x="2519168" y="5997464"/>
          <a:ext cx="1889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7" name="Equation" r:id="rId16" imgW="761760" imgH="203040" progId="Equation.DSMT4">
                  <p:embed/>
                </p:oleObj>
              </mc:Choice>
              <mc:Fallback>
                <p:oleObj name="Equation" r:id="rId16" imgW="761760" imgH="203040" progId="Equation.DSMT4">
                  <p:embed/>
                  <p:pic>
                    <p:nvPicPr>
                      <p:cNvPr id="4916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68" y="5997464"/>
                        <a:ext cx="1889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非正态总体均值的</a:t>
            </a:r>
            <a:r>
              <a:rPr lang="zh-CN" altLang="en-US" dirty="0" smtClean="0"/>
              <a:t>区间估计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79512" y="170080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1E013E"/>
                </a:solidFill>
              </a:rPr>
              <a:t>（大样本法）</a:t>
            </a:r>
            <a:endParaRPr lang="zh-CN" altLang="en-US" sz="4000" b="1" dirty="0">
              <a:solidFill>
                <a:srgbClr val="1E013E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2648" y="2531249"/>
            <a:ext cx="84675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dirty="0" smtClean="0"/>
              <a:t>总体分布非正态时，通常很难求出统计量的具体分布。若样本量较大，可利用极限定理求出枢轴变量的近似分布，再求出未知参数的区间估计。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0779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非正态总体均值的区间估计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232990" y="1581655"/>
                <a:ext cx="8467599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300" dirty="0" smtClean="0">
                    <a:solidFill>
                      <a:srgbClr val="00206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为来自均值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，方差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的总体的一组样本，求均值</a:t>
                </a:r>
                <a14:m>
                  <m:oMath xmlns:m="http://schemas.openxmlformats.org/officeDocument/2006/math">
                    <m:r>
                      <a:rPr lang="en-US" altLang="zh-CN" sz="3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的置信度为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的置信区间。</a:t>
                </a:r>
                <a:endParaRPr lang="zh-CN" altLang="en-US" sz="3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90" y="1581655"/>
                <a:ext cx="8467599" cy="1107996"/>
              </a:xfrm>
              <a:prstGeom prst="rect">
                <a:avLst/>
              </a:prstGeom>
              <a:blipFill>
                <a:blip r:embed="rId2"/>
                <a:stretch>
                  <a:fillRect l="-1944" t="-8791" r="-936" b="-6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2924944"/>
                <a:ext cx="8467599" cy="3589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3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300" dirty="0" smtClean="0"/>
                  <a:t>充分大时，利用中心极限定理，有</a:t>
                </a:r>
                <a:endParaRPr lang="en-US" altLang="zh-CN" sz="3300" dirty="0" smtClean="0"/>
              </a:p>
              <a:p>
                <a:pPr algn="ctr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3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3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3300" dirty="0" smtClean="0"/>
                  <a:t> </a:t>
                </a:r>
                <a:r>
                  <a:rPr lang="en-US" altLang="zh-CN" sz="3300" dirty="0" smtClean="0"/>
                  <a:t>(</a:t>
                </a:r>
                <a:r>
                  <a:rPr lang="zh-CN" altLang="en-US" sz="3300" dirty="0" smtClean="0"/>
                  <a:t>近似</a:t>
                </a:r>
                <a:r>
                  <a:rPr lang="en-US" altLang="zh-CN" sz="3300" dirty="0" smtClean="0"/>
                  <a:t>)</a:t>
                </a:r>
              </a:p>
              <a:p>
                <a:pPr algn="just" eaLnBrk="1" hangingPunct="1"/>
                <a:r>
                  <a:rPr lang="zh-CN" altLang="en-US" sz="33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3300" dirty="0" smtClean="0"/>
                  <a:t>未知，则可用修正样本标准差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3300" dirty="0" smtClean="0"/>
                  <a:t>代替。</a:t>
                </a:r>
                <a:endParaRPr lang="en-US" altLang="zh-CN" sz="3300" dirty="0" smtClean="0"/>
              </a:p>
              <a:p>
                <a:pPr algn="just" eaLnBrk="1" hangingPunct="1"/>
                <a:r>
                  <a:rPr lang="zh-CN" altLang="en-US" sz="3300" dirty="0"/>
                  <a:t>所求均值</a:t>
                </a:r>
                <a14:m>
                  <m:oMath xmlns:m="http://schemas.openxmlformats.org/officeDocument/2006/math">
                    <m:r>
                      <a:rPr lang="en-US" altLang="zh-CN" sz="3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sz="33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33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3300" dirty="0"/>
                  <a:t>的</a:t>
                </a:r>
                <a:r>
                  <a:rPr lang="zh-CN" altLang="en-US" sz="3300" dirty="0" smtClean="0"/>
                  <a:t>置信区间为</a:t>
                </a:r>
                <a:endParaRPr lang="en-US" altLang="zh-CN" sz="3300" dirty="0" smtClean="0"/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33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924944"/>
                <a:ext cx="8467599" cy="3589765"/>
              </a:xfrm>
              <a:prstGeom prst="rect">
                <a:avLst/>
              </a:prstGeom>
              <a:blipFill>
                <a:blip r:embed="rId3"/>
                <a:stretch>
                  <a:fillRect l="-1944" t="-3056" r="-1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1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求二项分布</a:t>
            </a:r>
            <a:r>
              <a:rPr lang="en-US" altLang="zh-CN" dirty="0" smtClean="0"/>
              <a:t>B(</a:t>
            </a:r>
            <a:r>
              <a:rPr lang="en-US" altLang="zh-CN" dirty="0" err="1" smtClean="0"/>
              <a:t>n,p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中参数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的置信区间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60720" y="234888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由中心极限定理：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45152"/>
            <a:ext cx="1923810" cy="106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80983" y="34098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近似服从标准正态分布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619672" y="5241208"/>
                <a:ext cx="6984776" cy="1002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)(1−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e>
                                  </m:ra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241208"/>
                <a:ext cx="6984776" cy="1002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341953" y="4419079"/>
                <a:ext cx="49861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所以对应的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置信区间</a:t>
                </a:r>
                <a:r>
                  <a:rPr lang="zh-CN" altLang="en-US" sz="2800" dirty="0" smtClean="0"/>
                  <a:t>为：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53" y="4419079"/>
                <a:ext cx="4986173" cy="523220"/>
              </a:xfrm>
              <a:prstGeom prst="rect">
                <a:avLst/>
              </a:prstGeom>
              <a:blipFill>
                <a:blip r:embed="rId4"/>
                <a:stretch>
                  <a:fillRect l="-2445" t="-11628" r="-110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11609" y="2317596"/>
            <a:ext cx="2016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5524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</p:spPr>
            <p:txBody>
              <a:bodyPr/>
              <a:lstStyle/>
              <a:p>
                <a:r>
                  <a:rPr lang="en-US" altLang="zh-CN" dirty="0" smtClean="0"/>
                  <a:t>X/n</a:t>
                </a:r>
                <a:r>
                  <a:rPr lang="zh-CN" altLang="en-US" dirty="0" smtClean="0"/>
                  <a:t>是二项分布</a:t>
                </a:r>
                <a:r>
                  <a:rPr lang="en-US" altLang="zh-CN" dirty="0"/>
                  <a:t>B(</a:t>
                </a:r>
                <a:r>
                  <a:rPr lang="en-US" altLang="zh-CN" dirty="0" err="1"/>
                  <a:t>n,p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参数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的估计，问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至少要多大才能有</a:t>
                </a:r>
                <a:r>
                  <a:rPr lang="en-US" altLang="zh-CN" dirty="0" smtClean="0"/>
                  <a:t>X/n</a:t>
                </a:r>
                <a:r>
                  <a:rPr lang="zh-CN" altLang="en-US" dirty="0" smtClean="0"/>
                  <a:t>至少以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概率在</a:t>
                </a:r>
                <a:r>
                  <a:rPr lang="en-US" altLang="zh-CN" dirty="0" smtClean="0"/>
                  <a:t>	     </a:t>
                </a:r>
                <a:r>
                  <a:rPr lang="zh-CN" altLang="en-US" dirty="0" smtClean="0"/>
                  <a:t>之间。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  <a:blipFill>
                <a:blip r:embed="rId3"/>
                <a:stretch>
                  <a:fillRect l="-429" t="-2171" r="-1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36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16538"/>
              </p:ext>
            </p:extLst>
          </p:nvPr>
        </p:nvGraphicFramePr>
        <p:xfrm>
          <a:off x="6732240" y="2060848"/>
          <a:ext cx="10081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4" imgW="355320" imgH="203040" progId="Equation.DSMT4">
                  <p:embed/>
                </p:oleObj>
              </mc:Choice>
              <mc:Fallback>
                <p:oleObj name="Equation" r:id="rId4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2060848"/>
                        <a:ext cx="100811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2213" y="2722358"/>
            <a:ext cx="936104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</a:p>
        </p:txBody>
      </p:sp>
      <p:sp>
        <p:nvSpPr>
          <p:cNvPr id="7" name="矩形 6"/>
          <p:cNvSpPr/>
          <p:nvPr/>
        </p:nvSpPr>
        <p:spPr>
          <a:xfrm>
            <a:off x="1460415" y="27849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由题意，需要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124" y="2613202"/>
            <a:ext cx="3800000" cy="8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265" y="3989901"/>
            <a:ext cx="7452827" cy="7603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9009" y="344598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而：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09008" y="4770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于是有：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0641" y="4771749"/>
            <a:ext cx="1980952" cy="780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771593" y="4795801"/>
                <a:ext cx="768544" cy="715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93" y="4795801"/>
                <a:ext cx="768544" cy="7158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14529"/>
              </p:ext>
            </p:extLst>
          </p:nvPr>
        </p:nvGraphicFramePr>
        <p:xfrm>
          <a:off x="2790641" y="5574210"/>
          <a:ext cx="19605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10" imgW="990360" imgH="419040" progId="Equation.DSMT4">
                  <p:embed/>
                </p:oleObj>
              </mc:Choice>
              <mc:Fallback>
                <p:oleObj name="Equation" r:id="rId10" imgW="990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0641" y="5574210"/>
                        <a:ext cx="196056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727154" y="555196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即：</a:t>
            </a:r>
            <a:endParaRPr lang="zh-CN" altLang="en-US" sz="2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82034"/>
              </p:ext>
            </p:extLst>
          </p:nvPr>
        </p:nvGraphicFramePr>
        <p:xfrm>
          <a:off x="5810953" y="5574210"/>
          <a:ext cx="10810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12" imgW="545760" imgH="419040" progId="Equation.DSMT4">
                  <p:embed/>
                </p:oleObj>
              </mc:Choice>
              <mc:Fallback>
                <p:oleObj name="Equation" r:id="rId12" imgW="545760" imgH="419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10953" y="5574210"/>
                        <a:ext cx="1081087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5184893" y="5828160"/>
            <a:ext cx="440044" cy="3207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7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3" grpId="0"/>
      <p:bldP spid="15" grpId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80070"/>
              </p:ext>
            </p:extLst>
          </p:nvPr>
        </p:nvGraphicFramePr>
        <p:xfrm>
          <a:off x="3601635" y="815726"/>
          <a:ext cx="3681407" cy="88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3" imgW="1523880" imgH="368280" progId="Equation.DSMT4">
                  <p:embed/>
                </p:oleObj>
              </mc:Choice>
              <mc:Fallback>
                <p:oleObj name="Equation" r:id="rId3" imgW="1523880" imgH="3682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635" y="815726"/>
                        <a:ext cx="3681407" cy="888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107513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已知方差，估计均值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79728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未知方差，估计均值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04697"/>
              </p:ext>
            </p:extLst>
          </p:nvPr>
        </p:nvGraphicFramePr>
        <p:xfrm>
          <a:off x="3203848" y="1518956"/>
          <a:ext cx="5724128" cy="92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5" imgW="2273040" imgH="368280" progId="Equation.DSMT4">
                  <p:embed/>
                </p:oleObj>
              </mc:Choice>
              <mc:Fallback>
                <p:oleObj name="Equation" r:id="rId5" imgW="2273040" imgH="3682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518956"/>
                        <a:ext cx="5724128" cy="925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25524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800000"/>
                </a:solidFill>
              </a:rPr>
              <a:t>未知均值，估计方差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59564"/>
              </p:ext>
            </p:extLst>
          </p:nvPr>
        </p:nvGraphicFramePr>
        <p:xfrm>
          <a:off x="3968991" y="2358594"/>
          <a:ext cx="2946694" cy="75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91" y="2358594"/>
                        <a:ext cx="2946694" cy="756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0" y="25680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800000"/>
                </a:solidFill>
              </a:rPr>
              <a:t>单正态总体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28547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800000"/>
                </a:solidFill>
              </a:rPr>
              <a:t>双正态总体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90284"/>
              </p:ext>
            </p:extLst>
          </p:nvPr>
        </p:nvGraphicFramePr>
        <p:xfrm>
          <a:off x="3347864" y="3573016"/>
          <a:ext cx="5368693" cy="106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9" imgW="3314520" imgH="545760" progId="Equation.DSMT4">
                  <p:embed/>
                </p:oleObj>
              </mc:Choice>
              <mc:Fallback>
                <p:oleObj name="Equation" r:id="rId9" imgW="3314520" imgH="54576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73016"/>
                        <a:ext cx="5368693" cy="1064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5536" y="3941751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已知方差，估计</a:t>
            </a:r>
            <a:r>
              <a:rPr lang="zh-CN" altLang="en-US" sz="2000" b="1" dirty="0" smtClean="0">
                <a:solidFill>
                  <a:srgbClr val="800000"/>
                </a:solidFill>
              </a:rPr>
              <a:t>均值差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5536" y="453632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未知</a:t>
            </a:r>
            <a:r>
              <a:rPr lang="zh-CN" altLang="en-US" sz="2000" b="1" dirty="0" smtClean="0">
                <a:solidFill>
                  <a:srgbClr val="800000"/>
                </a:solidFill>
              </a:rPr>
              <a:t>方差但相等，</a:t>
            </a:r>
            <a:r>
              <a:rPr lang="zh-CN" altLang="en-US" sz="2000" b="1" dirty="0">
                <a:solidFill>
                  <a:srgbClr val="800000"/>
                </a:solidFill>
              </a:rPr>
              <a:t>估计</a:t>
            </a:r>
            <a:r>
              <a:rPr lang="zh-CN" altLang="en-US" sz="2000" b="1" dirty="0" smtClean="0">
                <a:solidFill>
                  <a:srgbClr val="800000"/>
                </a:solidFill>
              </a:rPr>
              <a:t>均值差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5" y="516513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</a:rPr>
              <a:t>未知均值，</a:t>
            </a:r>
            <a:r>
              <a:rPr lang="zh-CN" altLang="en-US" sz="2000" b="1" dirty="0" smtClean="0">
                <a:solidFill>
                  <a:srgbClr val="800000"/>
                </a:solidFill>
              </a:rPr>
              <a:t>估计方差比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4538"/>
              </p:ext>
            </p:extLst>
          </p:nvPr>
        </p:nvGraphicFramePr>
        <p:xfrm>
          <a:off x="3362412" y="4891560"/>
          <a:ext cx="5406999" cy="94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Equation" r:id="rId11" imgW="3111480" imgH="482400" progId="Equation.DSMT4">
                  <p:embed/>
                </p:oleObj>
              </mc:Choice>
              <mc:Fallback>
                <p:oleObj name="Equation" r:id="rId11" imgW="3111480" imgH="482400" progId="Equation.DSMT4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12" y="4891560"/>
                        <a:ext cx="5406999" cy="94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1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区间估计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5358" y="1916807"/>
            <a:ext cx="8153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/>
              <a:t>     </a:t>
            </a:r>
            <a:r>
              <a:rPr lang="zh-CN" altLang="en-US" sz="3600" dirty="0"/>
              <a:t>区间估计：根据样本给出未知参数</a:t>
            </a:r>
            <a:r>
              <a:rPr lang="el-GR" altLang="zh-CN" sz="3600" dirty="0">
                <a:latin typeface="宋体" panose="02010600030101010101" pitchFamily="2" charset="-122"/>
              </a:rPr>
              <a:t>θ</a:t>
            </a:r>
            <a:r>
              <a:rPr lang="zh-CN" altLang="en-US" sz="3600" dirty="0"/>
              <a:t>的一个范围           ，并保证这个范围以较大概率包含参数真值，即：</a:t>
            </a: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01096"/>
              </p:ext>
            </p:extLst>
          </p:nvPr>
        </p:nvGraphicFramePr>
        <p:xfrm>
          <a:off x="320896" y="3717032"/>
          <a:ext cx="8456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4" name="Equation" r:id="rId3" imgW="3365280" imgH="253800" progId="Equation.DSMT4">
                  <p:embed/>
                </p:oleObj>
              </mc:Choice>
              <mc:Fallback>
                <p:oleObj name="Equation" r:id="rId3" imgW="3365280" imgH="253800" progId="Equation.DSMT4">
                  <p:embed/>
                  <p:pic>
                    <p:nvPicPr>
                      <p:cNvPr id="1935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96" y="3717032"/>
                        <a:ext cx="8456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9400"/>
              </p:ext>
            </p:extLst>
          </p:nvPr>
        </p:nvGraphicFramePr>
        <p:xfrm>
          <a:off x="2915816" y="2480568"/>
          <a:ext cx="1212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193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80568"/>
                        <a:ext cx="1212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置信区间与置信度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19228"/>
              </p:ext>
            </p:extLst>
          </p:nvPr>
        </p:nvGraphicFramePr>
        <p:xfrm>
          <a:off x="640380" y="1700808"/>
          <a:ext cx="78867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9" name="Equation" r:id="rId3" imgW="2666880" imgH="685800" progId="Equation.DSMT4">
                  <p:embed/>
                </p:oleObj>
              </mc:Choice>
              <mc:Fallback>
                <p:oleObj name="Equation" r:id="rId3" imgW="2666880" imgH="685800" progId="Equation.DSMT4">
                  <p:embed/>
                  <p:pic>
                    <p:nvPicPr>
                      <p:cNvPr id="194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80" y="1700808"/>
                        <a:ext cx="78867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51889"/>
              </p:ext>
            </p:extLst>
          </p:nvPr>
        </p:nvGraphicFramePr>
        <p:xfrm>
          <a:off x="1523030" y="3818533"/>
          <a:ext cx="59769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0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19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030" y="3818533"/>
                        <a:ext cx="59769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10724"/>
              </p:ext>
            </p:extLst>
          </p:nvPr>
        </p:nvGraphicFramePr>
        <p:xfrm>
          <a:off x="659430" y="4742458"/>
          <a:ext cx="77771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1" name="Equation" r:id="rId7" imgW="2311200" imgH="444240" progId="Equation.DSMT4">
                  <p:embed/>
                </p:oleObj>
              </mc:Choice>
              <mc:Fallback>
                <p:oleObj name="Equation" r:id="rId7" imgW="2311200" imgH="444240" progId="Equation.DSMT4">
                  <p:embed/>
                  <p:pic>
                    <p:nvPicPr>
                      <p:cNvPr id="194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30" y="4742458"/>
                        <a:ext cx="777716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6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73110"/>
              </p:ext>
            </p:extLst>
          </p:nvPr>
        </p:nvGraphicFramePr>
        <p:xfrm>
          <a:off x="765048" y="1700808"/>
          <a:ext cx="78486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Equation" r:id="rId3" imgW="2234880" imgH="596880" progId="Equation.DSMT4">
                  <p:embed/>
                </p:oleObj>
              </mc:Choice>
              <mc:Fallback>
                <p:oleObj name="Equation" r:id="rId3" imgW="2234880" imgH="596880" progId="Equation.DSMT4">
                  <p:embed/>
                  <p:pic>
                    <p:nvPicPr>
                      <p:cNvPr id="195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48" y="1700808"/>
                        <a:ext cx="78486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82684"/>
              </p:ext>
            </p:extLst>
          </p:nvPr>
        </p:nvGraphicFramePr>
        <p:xfrm>
          <a:off x="781968" y="3683322"/>
          <a:ext cx="79216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Equation" r:id="rId5" imgW="2514600" imgH="571320" progId="Equation.DSMT4">
                  <p:embed/>
                </p:oleObj>
              </mc:Choice>
              <mc:Fallback>
                <p:oleObj name="Equation" r:id="rId5" imgW="2514600" imgH="571320" progId="Equation.DSMT4">
                  <p:embed/>
                  <p:pic>
                    <p:nvPicPr>
                      <p:cNvPr id="195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68" y="3683322"/>
                        <a:ext cx="79216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5048" y="5581128"/>
            <a:ext cx="806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 u="sng" dirty="0">
                <a:solidFill>
                  <a:srgbClr val="800000"/>
                </a:solidFill>
              </a:rPr>
              <a:t>通常，采用</a:t>
            </a:r>
            <a:r>
              <a:rPr lang="en-US" altLang="zh-CN" sz="2900" u="sng" dirty="0">
                <a:solidFill>
                  <a:srgbClr val="800000"/>
                </a:solidFill>
              </a:rPr>
              <a:t>95%</a:t>
            </a:r>
            <a:r>
              <a:rPr lang="zh-CN" altLang="en-US" sz="2900" u="sng" dirty="0">
                <a:solidFill>
                  <a:srgbClr val="800000"/>
                </a:solidFill>
              </a:rPr>
              <a:t>的置信度，有时也取</a:t>
            </a:r>
            <a:r>
              <a:rPr lang="en-US" altLang="zh-CN" sz="2900" u="sng" dirty="0">
                <a:solidFill>
                  <a:srgbClr val="800000"/>
                </a:solidFill>
              </a:rPr>
              <a:t>99%</a:t>
            </a:r>
            <a:r>
              <a:rPr lang="zh-CN" altLang="en-US" sz="2900" u="sng" dirty="0">
                <a:solidFill>
                  <a:srgbClr val="800000"/>
                </a:solidFill>
              </a:rPr>
              <a:t>或</a:t>
            </a:r>
            <a:r>
              <a:rPr lang="en-US" altLang="zh-CN" sz="2900" u="sng" dirty="0">
                <a:solidFill>
                  <a:srgbClr val="80000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834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4612" y="2970848"/>
            <a:ext cx="773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 2.  </a:t>
            </a:r>
            <a:r>
              <a:rPr lang="en-US" altLang="zh-CN" b="1" dirty="0">
                <a:sym typeface="Symbol" panose="05050102010706020507" pitchFamily="18" charset="2"/>
              </a:rPr>
              <a:t> </a:t>
            </a:r>
            <a:r>
              <a:rPr lang="zh-CN" altLang="en-US" b="1" dirty="0">
                <a:sym typeface="Symbol" panose="05050102010706020507" pitchFamily="18" charset="2"/>
              </a:rPr>
              <a:t>反映了估计的可靠度</a:t>
            </a:r>
            <a:r>
              <a:rPr lang="en-US" altLang="zh-CN" b="1" dirty="0">
                <a:sym typeface="Symbol" panose="05050102010706020507" pitchFamily="18" charset="2"/>
              </a:rPr>
              <a:t>,  </a:t>
            </a:r>
            <a:r>
              <a:rPr lang="zh-CN" altLang="en-US" b="1" dirty="0">
                <a:sym typeface="Symbol" panose="05050102010706020507" pitchFamily="18" charset="2"/>
              </a:rPr>
              <a:t>越小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zh-CN" altLang="en-US" b="1" dirty="0">
                <a:sym typeface="Symbol" panose="05050102010706020507" pitchFamily="18" charset="2"/>
              </a:rPr>
              <a:t>越可靠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en-US" altLang="zh-CN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2648" y="1672431"/>
            <a:ext cx="7183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置信区间的长度 </a:t>
            </a:r>
            <a:r>
              <a:rPr lang="en-US" altLang="zh-CN" b="1" dirty="0"/>
              <a:t>L </a:t>
            </a:r>
            <a:r>
              <a:rPr lang="zh-CN" altLang="en-US" b="1" dirty="0"/>
              <a:t>反映了估计精度</a:t>
            </a:r>
            <a:r>
              <a:rPr lang="en-US" altLang="zh-CN" b="1" dirty="0"/>
              <a:t>,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8063" y="3513138"/>
            <a:ext cx="7153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zh-CN" altLang="en-US" b="1">
                <a:sym typeface="Symbol" panose="05050102010706020507" pitchFamily="18" charset="2"/>
              </a:rPr>
              <a:t>越小</a:t>
            </a:r>
            <a:r>
              <a:rPr lang="en-US" altLang="zh-CN" b="1">
                <a:sym typeface="Symbol" panose="05050102010706020507" pitchFamily="18" charset="2"/>
              </a:rPr>
              <a:t>, 1-  </a:t>
            </a:r>
            <a:r>
              <a:rPr lang="zh-CN" altLang="en-US" b="1">
                <a:sym typeface="Symbol" panose="05050102010706020507" pitchFamily="18" charset="2"/>
              </a:rPr>
              <a:t>越大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估计的可靠度越高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zh-CN" altLang="en-US" b="1">
                <a:sym typeface="Symbol" panose="05050102010706020507" pitchFamily="18" charset="2"/>
              </a:rPr>
              <a:t>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4941888"/>
            <a:ext cx="775244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 3. </a:t>
            </a:r>
            <a:r>
              <a:rPr lang="en-US" altLang="zh-CN" b="1" i="1" dirty="0">
                <a:sym typeface="Symbol" panose="05050102010706020507" pitchFamily="18" charset="2"/>
              </a:rPr>
              <a:t> </a:t>
            </a:r>
            <a:r>
              <a:rPr lang="zh-CN" altLang="en-US" b="1" dirty="0">
                <a:sym typeface="Symbol" panose="05050102010706020507" pitchFamily="18" charset="2"/>
              </a:rPr>
              <a:t>确定后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zh-CN" altLang="en-US" b="1" dirty="0">
                <a:sym typeface="Symbol" panose="05050102010706020507" pitchFamily="18" charset="2"/>
              </a:rPr>
              <a:t>置信区间 的选取方法不唯一</a:t>
            </a:r>
            <a:r>
              <a:rPr lang="en-US" altLang="zh-CN" b="1" dirty="0"/>
              <a:t>, </a:t>
            </a:r>
          </a:p>
          <a:p>
            <a:pPr eaLnBrk="1" hangingPunct="1"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常选长度最小的一个</a:t>
            </a:r>
            <a:r>
              <a:rPr lang="en-US" altLang="zh-CN" b="1" dirty="0"/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71550" y="2133600"/>
            <a:ext cx="4227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 L </a:t>
            </a:r>
            <a:r>
              <a:rPr lang="zh-CN" altLang="en-US" b="1" dirty="0"/>
              <a:t>越小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b="1" dirty="0"/>
              <a:t>估计精度越高</a:t>
            </a:r>
            <a:r>
              <a:rPr lang="en-US" altLang="zh-CN" b="1" dirty="0"/>
              <a:t>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2879" y="4033976"/>
            <a:ext cx="6878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这时</a:t>
            </a:r>
            <a:r>
              <a:rPr lang="en-US" altLang="zh-CN" b="1" dirty="0">
                <a:sym typeface="Symbol" panose="05050102010706020507" pitchFamily="18" charset="2"/>
              </a:rPr>
              <a:t>,  L </a:t>
            </a:r>
            <a:r>
              <a:rPr lang="zh-CN" altLang="en-US" b="1" dirty="0"/>
              <a:t>往往增大</a:t>
            </a:r>
            <a:r>
              <a:rPr lang="en-US" altLang="zh-CN" b="1" dirty="0"/>
              <a:t>, </a:t>
            </a:r>
            <a:r>
              <a:rPr lang="zh-CN" altLang="en-US" b="1" dirty="0"/>
              <a:t>因而估计精度降低</a:t>
            </a:r>
            <a:r>
              <a:rPr lang="en-US" altLang="zh-C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6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枢轴变量法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646556" y="1628800"/>
                <a:ext cx="7705227" cy="4576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先找到一样本函数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zh-CN" altLang="en-US" b="1" dirty="0" smtClean="0"/>
                  <a:t>其包含待估参数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b="1" dirty="0" smtClean="0"/>
                  <a:t>，而不包含其他未知参数，且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的分布已知，不依赖于任何未知参数。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被称为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枢轴变量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给定置信度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 smtClean="0"/>
                  <a:t>，根据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的分布找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个常数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b="1" dirty="0" smtClean="0"/>
              </a:p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 smtClean="0"/>
                  <a:t>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为所求置信区间。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6" y="1628800"/>
                <a:ext cx="7705227" cy="4576253"/>
              </a:xfrm>
              <a:prstGeom prst="rect">
                <a:avLst/>
              </a:prstGeom>
              <a:blipFill>
                <a:blip r:embed="rId2"/>
                <a:stretch>
                  <a:fillRect l="-2057" t="-2264" b="-2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正态总体</a:t>
            </a:r>
            <a:r>
              <a:rPr lang="zh-CN" altLang="en-US" dirty="0" smtClean="0"/>
              <a:t>，均值</a:t>
            </a:r>
            <a:r>
              <a:rPr lang="zh-CN" altLang="en-US" dirty="0"/>
              <a:t>的</a:t>
            </a:r>
            <a:r>
              <a:rPr lang="en-US" altLang="zh-CN" dirty="0"/>
              <a:t>μ</a:t>
            </a:r>
            <a:r>
              <a:rPr lang="zh-CN" altLang="en-US" dirty="0"/>
              <a:t>区间估计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B1394B-3A46-42F6-8841-E262D5A0BA7B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21388"/>
              </p:ext>
            </p:extLst>
          </p:nvPr>
        </p:nvGraphicFramePr>
        <p:xfrm>
          <a:off x="611188" y="1571625"/>
          <a:ext cx="80645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" name="Equation" r:id="rId3" imgW="2552400" imgH="419040" progId="Equation.DSMT4">
                  <p:embed/>
                </p:oleObj>
              </mc:Choice>
              <mc:Fallback>
                <p:oleObj name="Equation" r:id="rId3" imgW="2552400" imgH="419040" progId="Equation.DSMT4">
                  <p:embed/>
                  <p:pic>
                    <p:nvPicPr>
                      <p:cNvPr id="197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71625"/>
                        <a:ext cx="80645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1188" y="2924175"/>
            <a:ext cx="4681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800000"/>
                </a:solidFill>
              </a:rPr>
              <a:t>(1). </a:t>
            </a:r>
            <a:r>
              <a:rPr lang="zh-CN" altLang="en-US" b="1" dirty="0">
                <a:solidFill>
                  <a:srgbClr val="800000"/>
                </a:solidFill>
              </a:rPr>
              <a:t>已知方差，估计均值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95288" y="3327400"/>
          <a:ext cx="80645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" name="Equation" r:id="rId5" imgW="2603160" imgH="406080" progId="Equation.DSMT4">
                  <p:embed/>
                </p:oleObj>
              </mc:Choice>
              <mc:Fallback>
                <p:oleObj name="Equation" r:id="rId5" imgW="2603160" imgH="406080" progId="Equation.DSMT4">
                  <p:embed/>
                  <p:pic>
                    <p:nvPicPr>
                      <p:cNvPr id="197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27400"/>
                        <a:ext cx="80645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68313" y="4572000"/>
          <a:ext cx="842486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1" name="Equation" r:id="rId7" imgW="2806560" imgH="583920" progId="Equation.DSMT4">
                  <p:embed/>
                </p:oleObj>
              </mc:Choice>
              <mc:Fallback>
                <p:oleObj name="Equation" r:id="rId7" imgW="2806560" imgH="583920" progId="Equation.DSMT4">
                  <p:embed/>
                  <p:pic>
                    <p:nvPicPr>
                      <p:cNvPr id="197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72000"/>
                        <a:ext cx="842486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5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</Template>
  <TotalTime>8193</TotalTime>
  <Words>1108</Words>
  <Application>Microsoft Office PowerPoint</Application>
  <PresentationFormat>全屏显示(4:3)</PresentationFormat>
  <Paragraphs>211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Tw Cen MT</vt:lpstr>
      <vt:lpstr>华文仿宋</vt:lpstr>
      <vt:lpstr>宋体</vt:lpstr>
      <vt:lpstr>Calibri</vt:lpstr>
      <vt:lpstr>Cambria Math</vt:lpstr>
      <vt:lpstr>Symbol</vt:lpstr>
      <vt:lpstr>Times New Roman</vt:lpstr>
      <vt:lpstr>Wingdings</vt:lpstr>
      <vt:lpstr>Wingdings 2</vt:lpstr>
      <vt:lpstr>中性</vt:lpstr>
      <vt:lpstr>Equation</vt:lpstr>
      <vt:lpstr>公式</vt:lpstr>
      <vt:lpstr>MathType 6.0 Equation</vt:lpstr>
      <vt:lpstr>参数估计</vt:lpstr>
      <vt:lpstr>提纲</vt:lpstr>
      <vt:lpstr>内容</vt:lpstr>
      <vt:lpstr>区间估计</vt:lpstr>
      <vt:lpstr>置信区间与置信度</vt:lpstr>
      <vt:lpstr>PowerPoint 演示文稿</vt:lpstr>
      <vt:lpstr>几点说明</vt:lpstr>
      <vt:lpstr>枢轴变量法</vt:lpstr>
      <vt:lpstr>正态总体，均值的μ区间估计</vt:lpstr>
      <vt:lpstr>正态总体，均值的μ区间估计</vt:lpstr>
      <vt:lpstr>正态总体，均值的μ区间估计</vt:lpstr>
      <vt:lpstr>正态总体，均值的μ区间估计</vt:lpstr>
      <vt:lpstr>例</vt:lpstr>
      <vt:lpstr>正态总体，均值的μ区间估计</vt:lpstr>
      <vt:lpstr>正态总体，均值的μ区间估计</vt:lpstr>
      <vt:lpstr>正态总体，均值的μ区间估计</vt:lpstr>
      <vt:lpstr>正态总体，方差σ2 的区间估计</vt:lpstr>
      <vt:lpstr>正态总体，方差σ2 的区间估计</vt:lpstr>
      <vt:lpstr>正态总体，方差σ2 的区间估计</vt:lpstr>
      <vt:lpstr>例</vt:lpstr>
      <vt:lpstr>双正态总体情形</vt:lpstr>
      <vt:lpstr>双正态总体情形</vt:lpstr>
      <vt:lpstr>双正态总体情形</vt:lpstr>
      <vt:lpstr>双正态总体情形</vt:lpstr>
      <vt:lpstr>例</vt:lpstr>
      <vt:lpstr>例</vt:lpstr>
      <vt:lpstr>例</vt:lpstr>
      <vt:lpstr>单侧置信区间</vt:lpstr>
      <vt:lpstr>单侧置信区间</vt:lpstr>
      <vt:lpstr>正态总体的单侧置信区间</vt:lpstr>
      <vt:lpstr>正态总体的单侧置信区间</vt:lpstr>
      <vt:lpstr>例</vt:lpstr>
      <vt:lpstr>非正态总体均值的区间估计</vt:lpstr>
      <vt:lpstr>非正态总体均值的区间估计</vt:lpstr>
      <vt:lpstr>例</vt:lpstr>
      <vt:lpstr>例</vt:lpstr>
      <vt:lpstr>PowerPoint 演示文稿</vt:lpstr>
    </vt:vector>
  </TitlesOfParts>
  <Company>zhang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zhang</dc:creator>
  <cp:lastModifiedBy>姚远</cp:lastModifiedBy>
  <cp:revision>723</cp:revision>
  <dcterms:created xsi:type="dcterms:W3CDTF">1999-07-21T12:48:41Z</dcterms:created>
  <dcterms:modified xsi:type="dcterms:W3CDTF">2017-12-07T05:17:06Z</dcterms:modified>
</cp:coreProperties>
</file>