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4" r:id="rId19"/>
    <p:sldId id="275" r:id="rId20"/>
    <p:sldId id="277" r:id="rId21"/>
    <p:sldId id="276" r:id="rId22"/>
    <p:sldId id="278" r:id="rId23"/>
    <p:sldId id="279" r:id="rId24"/>
    <p:sldId id="273" r:id="rId25"/>
    <p:sldId id="280" r:id="rId26"/>
    <p:sldId id="281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3" autoAdjust="0"/>
  </p:normalViewPr>
  <p:slideViewPr>
    <p:cSldViewPr>
      <p:cViewPr varScale="1">
        <p:scale>
          <a:sx n="67" d="100"/>
          <a:sy n="67" d="100"/>
        </p:scale>
        <p:origin x="124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336E7-F42F-4A2E-9F47-4CAB93D18031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9DC25-1DF3-4044-A1F0-C27348374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9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ED9701B-4197-4FE5-B5DA-5416DC1669A5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033A-B298-4829-B013-FB02CFC1E8B2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322D89-321D-4885-89B2-A0E512222A49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36247-266E-48C6-8B14-289F25875231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BE9-30F8-4EBE-A9C2-AB249A42BA31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7E2C2CD-497C-4296-A0B9-87C9C1109BD9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E19621-E3B2-4562-A73B-168B240E71B6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A16C8-561B-4A8C-9EFE-F6FCC4B46780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F784-2C90-4317-995F-7291EE975927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36A7-51C4-461E-A63E-A4F97ED44C5C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D3C3FD1-F0F2-4061-8913-C3CEB2D6BA24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97045A6-C381-463D-A4BA-F030581BD3A5}" type="datetime1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概率化方法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竞赛图中的哈密尔顿路径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780928"/>
                <a:ext cx="8153400" cy="331507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随机选取定义在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个玩家上的竞赛图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[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],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</m:e>
                    </m:d>
                  </m:oMath>
                </a14:m>
                <a:endParaRPr lang="en-US" altLang="zh-CN" b="1" dirty="0" smtClean="0"/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dirty="0" smtClean="0"/>
                  <a:t>中包含的哈密尔顿路径数目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[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dirty="0" smtClean="0"/>
                  <a:t>的置换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𝝅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定义</a:t>
                </a:r>
                <a:endParaRPr lang="en-US" altLang="zh-CN" b="1" i="1" dirty="0" smtClean="0">
                  <a:latin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𝝅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𝝅</m:t>
                              </m:r>
                              <m:r>
                                <a:rPr lang="zh-CN" altLang="en-US" b="1" i="1" smtClean="0">
                                  <a:latin typeface="Cambria Math"/>
                                </a:rPr>
                                <m:t>是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哈密尔顿</m:t>
                              </m:r>
                              <m:r>
                                <a:rPr lang="zh-CN" altLang="en-US" i="1" smtClean="0">
                                  <a:latin typeface="Cambria Math"/>
                                </a:rPr>
                                <m:t>路径</m:t>
                              </m:r>
                            </m:e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𝝅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不是</m:t>
                              </m:r>
                              <m:r>
                                <a:rPr lang="zh-CN" altLang="en-US" i="1" smtClean="0">
                                  <a:latin typeface="Cambria Math"/>
                                </a:rPr>
                                <m:t>哈密尔顿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路径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𝝅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𝝅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𝝅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𝝅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𝒏</m:t>
                      </m:r>
                      <m:r>
                        <a:rPr lang="en-US" altLang="zh-CN" b="1" i="1" smtClean="0">
                          <a:latin typeface="Cambria Math"/>
                        </a:rPr>
                        <m:t>!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780928"/>
                <a:ext cx="8153400" cy="3315072"/>
              </a:xfrm>
              <a:blipFill rotWithShape="1">
                <a:blip r:embed="rId2"/>
                <a:stretch>
                  <a:fillRect l="-374" t="-3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7544" y="1700808"/>
                <a:ext cx="8424936" cy="856004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r>
                  <a:rPr lang="en-US" altLang="zh-CN" sz="2400" b="1" dirty="0" smtClean="0">
                    <a:solidFill>
                      <a:srgbClr val="7030A0"/>
                    </a:solidFill>
                  </a:rPr>
                  <a:t>(</a:t>
                </a:r>
                <a:r>
                  <a:rPr lang="en-US" altLang="zh-CN" sz="2400" b="1" dirty="0" err="1" smtClean="0">
                    <a:solidFill>
                      <a:srgbClr val="7030A0"/>
                    </a:solidFill>
                  </a:rPr>
                  <a:t>Szele</a:t>
                </a:r>
                <a:r>
                  <a:rPr lang="en-US" altLang="zh-CN" sz="2400" b="1" dirty="0" smtClean="0">
                    <a:solidFill>
                      <a:srgbClr val="7030A0"/>
                    </a:solidFill>
                  </a:rPr>
                  <a:t> 1943)</a:t>
                </a: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存在包含至少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!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条哈密尔顿路径的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个玩家的竞赛图。</a:t>
                </a:r>
                <a:endParaRPr lang="en-US" altLang="zh-C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00808"/>
                <a:ext cx="8424936" cy="856004"/>
              </a:xfrm>
              <a:prstGeom prst="rect">
                <a:avLst/>
              </a:prstGeom>
              <a:blipFill rotWithShape="1">
                <a:blip r:embed="rId3"/>
                <a:stretch>
                  <a:fillRect l="-1083" t="-8392" r="-866" b="-1468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43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独立集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5255496" cy="2620888"/>
              </a:xfrm>
            </p:spPr>
            <p:txBody>
              <a:bodyPr/>
              <a:lstStyle/>
              <a:p>
                <a:r>
                  <a:rPr lang="zh-CN" altLang="en-US" dirty="0" smtClean="0"/>
                  <a:t>给定图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𝑽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，对于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dirty="0" smtClean="0"/>
                  <a:t>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 smtClean="0"/>
                  <a:t>中节点互不相连，则称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 smtClean="0"/>
                  <a:t>为独立集</a:t>
                </a:r>
                <a:r>
                  <a:rPr lang="en-US" altLang="zh-CN" dirty="0" smtClean="0"/>
                  <a:t>(independent set)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5255496" cy="2620888"/>
              </a:xfrm>
              <a:blipFill rotWithShape="0">
                <a:blip r:embed="rId2"/>
                <a:stretch>
                  <a:fillRect l="-696" t="-2331" r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060" y="1628800"/>
            <a:ext cx="289341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195736" y="4077072"/>
                <a:ext cx="5400600" cy="1419684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endParaRPr lang="en-US" altLang="zh-CN" sz="24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节点数为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，边数为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有至少包含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个节点的独立集。</a:t>
                </a:r>
                <a:endParaRPr lang="en-US" altLang="zh-CN" sz="2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077072"/>
                <a:ext cx="5400600" cy="1419684"/>
              </a:xfrm>
              <a:prstGeom prst="rect">
                <a:avLst/>
              </a:prstGeom>
              <a:blipFill rotWithShape="1">
                <a:blip r:embed="rId4"/>
                <a:stretch>
                  <a:fillRect l="-1575" t="-2542" r="-787" b="-2966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71600" y="5621178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随机选取一些节点？</a:t>
            </a:r>
            <a:endParaRPr lang="zh-CN" altLang="en-US" sz="2000" b="1" dirty="0"/>
          </a:p>
        </p:txBody>
      </p:sp>
      <p:sp>
        <p:nvSpPr>
          <p:cNvPr id="7" name="右箭头 6"/>
          <p:cNvSpPr/>
          <p:nvPr/>
        </p:nvSpPr>
        <p:spPr>
          <a:xfrm>
            <a:off x="3347864" y="5717287"/>
            <a:ext cx="432048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51920" y="5621178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若节点数多，则很有可能不是独立集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709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采样</a:t>
            </a:r>
            <a:r>
              <a:rPr lang="en-US" altLang="zh-CN" dirty="0" smtClean="0"/>
              <a:t>+</a:t>
            </a:r>
            <a:r>
              <a:rPr lang="zh-CN" altLang="en-US" dirty="0" smtClean="0"/>
              <a:t>修改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3356992"/>
                <a:ext cx="8153400" cy="2520280"/>
              </a:xfrm>
            </p:spPr>
            <p:txBody>
              <a:bodyPr/>
              <a:lstStyle/>
              <a:p>
                <a:r>
                  <a:rPr lang="zh-CN" altLang="en-US" dirty="0" smtClean="0"/>
                  <a:t>采样：以概率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独立选取每个节点，构成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修改：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∀</m:t>
                    </m:r>
                    <m:r>
                      <a:rPr lang="en-US" altLang="zh-CN" b="1" i="1" smtClean="0">
                        <a:latin typeface="Cambria Math"/>
                      </a:rPr>
                      <m:t>𝒖𝒗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</m:oMath>
                </a14:m>
                <a:r>
                  <a:rPr lang="zh-CN" altLang="en-US" dirty="0" smtClean="0"/>
                  <a:t>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𝒖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𝒗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 smtClean="0"/>
                  <a:t>则从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 smtClean="0"/>
                  <a:t>中删除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𝒖</m:t>
                    </m:r>
                  </m:oMath>
                </a14:m>
                <a:r>
                  <a:rPr lang="zh-CN" altLang="en-US" dirty="0" smtClean="0"/>
                  <a:t>或者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𝒗</m:t>
                    </m:r>
                  </m:oMath>
                </a14:m>
                <a:r>
                  <a:rPr lang="zh-CN" altLang="en-US" dirty="0" smtClean="0"/>
                  <a:t>中的一个，得到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rgbClr val="C00000"/>
                    </a:solidFill>
                  </a:rPr>
                  <a:t>为独立集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3356992"/>
                <a:ext cx="8153400" cy="2520280"/>
              </a:xfrm>
              <a:blipFill rotWithShape="1">
                <a:blip r:embed="rId2"/>
                <a:stretch>
                  <a:fillRect l="-449" t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19672" y="1628800"/>
                <a:ext cx="5544616" cy="1419684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endParaRPr lang="en-US" altLang="zh-CN" sz="24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节点数为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，边数为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有至少包含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个节点的独立集。</a:t>
                </a:r>
                <a:endParaRPr lang="en-US" altLang="zh-CN" sz="2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28800"/>
                <a:ext cx="5544616" cy="1419684"/>
              </a:xfrm>
              <a:prstGeom prst="rect">
                <a:avLst/>
              </a:prstGeom>
              <a:blipFill rotWithShape="1">
                <a:blip r:embed="rId3"/>
                <a:stretch>
                  <a:fillRect l="-1645" t="-2542" b="-2966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4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采样</a:t>
            </a:r>
            <a:r>
              <a:rPr lang="en-US" altLang="zh-CN" dirty="0" smtClean="0"/>
              <a:t>+</a:t>
            </a:r>
            <a:r>
              <a:rPr lang="zh-CN" altLang="en-US" dirty="0" smtClean="0"/>
              <a:t>修改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55576" y="1628800"/>
                <a:ext cx="8153400" cy="201622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采样：以概率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r>
                  <a:rPr lang="zh-CN" altLang="en-US" dirty="0" smtClean="0"/>
                  <a:t>独立选取每个节点，构成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修改：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∀</m:t>
                    </m:r>
                    <m:r>
                      <a:rPr lang="en-US" altLang="zh-CN" b="1" i="1" smtClean="0">
                        <a:latin typeface="Cambria Math"/>
                      </a:rPr>
                      <m:t>𝒖𝒗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</m:oMath>
                </a14:m>
                <a:r>
                  <a:rPr lang="zh-CN" altLang="en-US" dirty="0" smtClean="0"/>
                  <a:t>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𝒖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𝒗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 smtClean="0"/>
                  <a:t>则从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 smtClean="0"/>
                  <a:t>中删除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𝒖</m:t>
                    </m:r>
                  </m:oMath>
                </a14:m>
                <a:r>
                  <a:rPr lang="zh-CN" altLang="en-US" dirty="0" smtClean="0"/>
                  <a:t>或者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𝒗</m:t>
                    </m:r>
                  </m:oMath>
                </a14:m>
                <a:r>
                  <a:rPr lang="zh-CN" altLang="en-US" dirty="0" smtClean="0"/>
                  <a:t>中的一个，得到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>
                    <a:solidFill>
                      <a:srgbClr val="C00000"/>
                    </a:solidFill>
                  </a:rPr>
                  <a:t>为独立集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55576" y="1628800"/>
                <a:ext cx="8153400" cy="2016224"/>
              </a:xfrm>
              <a:blipFill rotWithShape="1">
                <a:blip r:embed="rId2"/>
                <a:stretch>
                  <a:fillRect l="-449" t="-4834" b="-1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755576" y="3573016"/>
                <a:ext cx="8153400" cy="2520280"/>
              </a:xfrm>
              <a:prstGeom prst="rect">
                <a:avLst/>
              </a:prstGeom>
            </p:spPr>
            <p:txBody>
              <a:bodyPr vert="horz">
                <a:normAutofit fontScale="925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𝒏𝒑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 smtClean="0"/>
                  <a:t>中节点间边的数目</a:t>
                </a:r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𝒎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|≥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𝑺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r>
                        <a:rPr lang="en-US" altLang="zh-CN" b="1" i="1" smtClean="0">
                          <a:latin typeface="Cambria Math"/>
                        </a:rPr>
                        <m:t>𝒀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  <a:ea typeface="Cambria Math"/>
                                    </a:rPr>
                                    <m:t>𝑺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  <a:ea typeface="Cambria Math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𝒏𝒑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𝒎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𝟒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Font typeface="Wingdings"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573016"/>
                <a:ext cx="8153400" cy="2520280"/>
              </a:xfrm>
              <a:prstGeom prst="rect">
                <a:avLst/>
              </a:prstGeom>
              <a:blipFill rotWithShape="1">
                <a:blip r:embed="rId3"/>
                <a:stretch>
                  <a:fillRect l="-1421" b="-1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1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腰长较大的图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/>
          <a:lstStyle/>
          <a:p>
            <a:r>
              <a:rPr lang="zh-CN" altLang="en-US" dirty="0"/>
              <a:t>腰</a:t>
            </a:r>
            <a:r>
              <a:rPr lang="zh-CN" altLang="en-US" dirty="0" smtClean="0"/>
              <a:t>长</a:t>
            </a:r>
            <a:r>
              <a:rPr lang="en-US" altLang="zh-CN" dirty="0" smtClean="0"/>
              <a:t>(girth):</a:t>
            </a:r>
            <a:r>
              <a:rPr lang="zh-CN" altLang="en-US" dirty="0" smtClean="0"/>
              <a:t>图中最小圈的长度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直觉上，密集的图腰长较小。</a:t>
            </a:r>
            <a:endParaRPr lang="en-US" altLang="zh-CN" dirty="0" smtClean="0"/>
          </a:p>
          <a:p>
            <a:r>
              <a:rPr lang="zh-CN" altLang="en-US" dirty="0" smtClean="0"/>
              <a:t>事实上，存在密集的图腰长相对较大。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19672" y="3645024"/>
                <a:ext cx="6480720" cy="143706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endParaRPr lang="en-US" altLang="zh-CN" sz="24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对于任意整数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≥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，存在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一个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具有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个节点的图，其拥有至少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条边，且腰长至少为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。</a:t>
                </a:r>
                <a:endParaRPr lang="en-US" altLang="zh-CN" sz="2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645024"/>
                <a:ext cx="6480720" cy="1437060"/>
              </a:xfrm>
              <a:prstGeom prst="rect">
                <a:avLst/>
              </a:prstGeom>
              <a:blipFill rotWithShape="1">
                <a:blip r:embed="rId2"/>
                <a:stretch>
                  <a:fillRect l="-1407" t="-2510" b="-2929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48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随机图</a:t>
            </a:r>
            <a:r>
              <a:rPr lang="en-US" altLang="zh-CN" dirty="0" smtClean="0"/>
              <a:t>(Random Graphs)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197" y="1772816"/>
            <a:ext cx="1507062" cy="21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149080"/>
            <a:ext cx="152179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4751440" cy="269289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1" dirty="0" smtClean="0"/>
                  <a:t>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𝑽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∀</m:t>
                    </m:r>
                    <m:r>
                      <a:rPr lang="en-US" altLang="zh-CN" b="1" i="1" smtClean="0">
                        <a:latin typeface="Cambria Math"/>
                      </a:rPr>
                      <m:t>𝒖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𝒗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</a:rPr>
                      <m:t>𝑽</m:t>
                    </m:r>
                    <m:r>
                      <a:rPr lang="en-US" altLang="zh-CN" b="1" i="1" smtClean="0">
                        <a:latin typeface="Cambria Math"/>
                      </a:rPr>
                      <m:t>,  </m:t>
                    </m:r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𝑬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且独立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4751440" cy="2692896"/>
              </a:xfrm>
              <a:blipFill rotWithShape="1">
                <a:blip r:embed="rId4"/>
                <a:stretch>
                  <a:fillRect l="-2824" t="-2268" b="-2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63622"/>
            <a:ext cx="3176588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08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腰长较大的图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3501008"/>
                <a:ext cx="8153400" cy="2594992"/>
              </a:xfrm>
            </p:spPr>
            <p:txBody>
              <a:bodyPr/>
              <a:lstStyle/>
              <a:p>
                <a:r>
                  <a:rPr lang="zh-CN" altLang="en-US" dirty="0" smtClean="0"/>
                  <a:t>采样：任选一随机图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∼</m:t>
                    </m:r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𝒑</m:t>
                    </m:r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𝒏</m:t>
                        </m:r>
                      </m:e>
                      <m:sup>
                        <m:f>
                          <m:f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𝒌</m:t>
                            </m:r>
                          </m:den>
                        </m:f>
                        <m:r>
                          <a:rPr lang="en-US" altLang="zh-CN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修改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zh-CN" altLang="en-US" dirty="0" smtClean="0"/>
                  <a:t>中每一个长度小于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的圈，删除其中一条边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破圈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3501008"/>
                <a:ext cx="8153400" cy="2594992"/>
              </a:xfrm>
              <a:blipFill rotWithShape="1"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47664" y="1844824"/>
                <a:ext cx="6480720" cy="143706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endParaRPr lang="en-US" altLang="zh-CN" sz="24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对于任意整数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≥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，存在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一个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具有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个节点的图，其拥有至少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条边，且腰长至少为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。</a:t>
                </a:r>
                <a:endParaRPr lang="en-US" altLang="zh-CN" sz="2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844824"/>
                <a:ext cx="6480720" cy="1437060"/>
              </a:xfrm>
              <a:prstGeom prst="rect">
                <a:avLst/>
              </a:prstGeom>
              <a:blipFill rotWithShape="1">
                <a:blip r:embed="rId3"/>
                <a:stretch>
                  <a:fillRect l="-1407" t="-2521" b="-3361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44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腰长较大的图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467544" y="1700808"/>
                <a:ext cx="8153400" cy="4536504"/>
              </a:xfrm>
              <a:prstGeom prst="rect">
                <a:avLst/>
              </a:prstGeom>
            </p:spPr>
            <p:txBody>
              <a:bodyPr vert="horz">
                <a:normAutofit lnSpcReduction="1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采样：任选一随机图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𝑮</m:t>
                    </m:r>
                    <m:r>
                      <a:rPr lang="en-US" altLang="zh-CN" i="1" smtClean="0">
                        <a:latin typeface="Cambria Math"/>
                      </a:rPr>
                      <m:t>∼</m:t>
                    </m:r>
                    <m:r>
                      <a:rPr lang="en-US" altLang="zh-CN" i="1" smtClean="0">
                        <a:latin typeface="Cambria Math"/>
                      </a:rPr>
                      <m:t>𝑮</m:t>
                    </m:r>
                    <m:r>
                      <a:rPr lang="en-US" altLang="zh-CN" i="1" smtClean="0">
                        <a:latin typeface="Cambria Math"/>
                      </a:rPr>
                      <m:t>(</m:t>
                    </m:r>
                    <m:r>
                      <a:rPr lang="en-US" altLang="zh-CN" i="1" smtClean="0">
                        <a:latin typeface="Cambria Math"/>
                      </a:rPr>
                      <m:t>𝒏</m:t>
                    </m:r>
                    <m:r>
                      <a:rPr lang="en-US" altLang="zh-CN" i="1" smtClean="0">
                        <a:latin typeface="Cambria Math"/>
                      </a:rPr>
                      <m:t>,</m:t>
                    </m:r>
                    <m:r>
                      <a:rPr lang="en-US" altLang="zh-CN" i="1" smtClean="0">
                        <a:latin typeface="Cambria Math"/>
                      </a:rPr>
                      <m:t>𝒑</m:t>
                    </m:r>
                    <m:r>
                      <a:rPr lang="en-US" altLang="zh-CN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𝒑</m:t>
                    </m:r>
                    <m:r>
                      <a:rPr lang="en-US" altLang="zh-CN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/>
                          </a:rPr>
                          <m:t>𝒏</m:t>
                        </m:r>
                      </m:e>
                      <m:sup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 dirty="0" smtClean="0">
                                <a:latin typeface="Cambria Math"/>
                              </a:rPr>
                              <m:t>𝒌</m:t>
                            </m:r>
                          </m:den>
                        </m:f>
                        <m:r>
                          <a:rPr lang="en-US" altLang="zh-CN" i="1" dirty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i="1" dirty="0" smtClean="0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修改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zh-CN" altLang="en-US" dirty="0" smtClean="0"/>
                  <a:t>中每一个长度小于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的圈，删除其中一条边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破圈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得到图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，其</a:t>
                </a:r>
                <a:r>
                  <a:rPr lang="zh-CN" altLang="en-US" dirty="0"/>
                  <a:t>腰</a:t>
                </a:r>
                <a:r>
                  <a:rPr lang="zh-CN" altLang="en-US" dirty="0" smtClean="0"/>
                  <a:t>长至少为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 smtClean="0"/>
                  <a:t>分析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的边数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altLang="zh-CN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𝑮</m:t>
                    </m:r>
                  </m:oMath>
                </a14:m>
                <a:r>
                  <a:rPr lang="zh-CN" altLang="en-US" dirty="0" smtClean="0"/>
                  <a:t>中的边数，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𝑮</m:t>
                    </m:r>
                  </m:oMath>
                </a14:m>
                <a:r>
                  <a:rPr lang="zh-CN" altLang="en-US" dirty="0" smtClean="0"/>
                  <a:t>中长度小于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圈数，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𝒀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𝒁</m:t>
                    </m:r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𝒀</m:t>
                    </m:r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𝒁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𝒀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𝟒</m:t>
                          </m:r>
                        </m:den>
                      </m:f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𝒌</m:t>
                              </m:r>
                            </m:den>
                          </m:f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0" smtClean="0">
                          <a:latin typeface="Cambria Math"/>
                          <a:ea typeface="Cambria Math"/>
                        </a:rPr>
                        <m:t>   (</m:t>
                      </m:r>
                      <m:r>
                        <a:rPr lang="zh-CN" altLang="en-US" b="1" i="1" smtClean="0">
                          <a:latin typeface="Cambria Math"/>
                          <a:ea typeface="Cambria Math"/>
                        </a:rPr>
                        <m:t>当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zh-CN" altLang="en-US" i="1">
                          <a:latin typeface="Cambria Math"/>
                          <a:ea typeface="Cambria Math"/>
                        </a:rPr>
                        <m:t>充分大</m:t>
                      </m:r>
                      <m:r>
                        <a:rPr lang="en-US" altLang="zh-CN" b="1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00808"/>
                <a:ext cx="8153400" cy="4536504"/>
              </a:xfrm>
              <a:prstGeom prst="rect">
                <a:avLst/>
              </a:prstGeom>
              <a:blipFill rotWithShape="1">
                <a:blip r:embed="rId2"/>
                <a:stretch>
                  <a:fillRect l="-1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44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随机图的单调性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924944"/>
                <a:ext cx="8153400" cy="317105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sz="3200" dirty="0" smtClean="0">
                    <a:solidFill>
                      <a:srgbClr val="FF0000"/>
                    </a:solidFill>
                  </a:rPr>
                  <a:t>耦合</a:t>
                </a:r>
                <a:r>
                  <a:rPr lang="en-US" altLang="zh-CN" sz="3200" dirty="0" smtClean="0">
                    <a:solidFill>
                      <a:srgbClr val="FF0000"/>
                    </a:solidFill>
                  </a:rPr>
                  <a:t>(coupling)</a:t>
                </a:r>
                <a:r>
                  <a:rPr lang="zh-CN" altLang="en-US" dirty="0" smtClean="0"/>
                  <a:t>：欲比较两个不关联的变量，通过某种方式强制让它们关联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zh-CN" altLang="en-US" dirty="0" smtClean="0"/>
                  <a:t>均匀分布在</a:t>
                </a:r>
                <a:r>
                  <a:rPr lang="en-US" altLang="zh-CN" dirty="0" smtClean="0"/>
                  <a:t>[0,1]</a:t>
                </a:r>
                <a:r>
                  <a:rPr lang="zh-CN" altLang="en-US" dirty="0" smtClean="0"/>
                  <a:t>之间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𝒖𝒗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⇔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𝒖𝒗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𝑮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𝒖𝒗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⇔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𝒖𝒗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𝑮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⊆</m:t>
                    </m:r>
                    <m:r>
                      <a:rPr lang="en-US" altLang="zh-CN" b="1" i="1" smtClean="0">
                        <a:latin typeface="Cambria Math"/>
                      </a:rPr>
                      <m:t>𝑮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altLang="zh-CN" sz="3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是连通图</m:t>
                          </m:r>
                        </m:e>
                      </m:d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/>
                        </a:rPr>
                        <m:t>𝑮</m:t>
                      </m:r>
                      <m:d>
                        <m:d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zh-CN" alt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是连通图）</m:t>
                      </m:r>
                    </m:oMath>
                  </m:oMathPara>
                </a14:m>
                <a:endParaRPr lang="en-US" altLang="zh-CN" sz="3200" dirty="0">
                  <a:solidFill>
                    <a:schemeClr val="tx1"/>
                  </a:solidFill>
                </a:endParaRPr>
              </a:p>
              <a:p>
                <a:endParaRPr lang="en-US" altLang="zh-CN" b="1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924944"/>
                <a:ext cx="8153400" cy="3171056"/>
              </a:xfrm>
              <a:blipFill rotWithShape="1">
                <a:blip r:embed="rId2"/>
                <a:stretch>
                  <a:fillRect l="-374" t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15616" y="1556792"/>
                <a:ext cx="7056784" cy="1200329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endParaRPr lang="en-US" altLang="zh-CN" sz="24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，则</a:t>
                </a:r>
                <a:endParaRPr lang="en-US" altLang="zh-CN" sz="2400" b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是</m:t>
                          </m:r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连通图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𝑮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是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连通图</m:t>
                      </m:r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）</m:t>
                      </m:r>
                    </m:oMath>
                  </m:oMathPara>
                </a14:m>
                <a:endParaRPr lang="en-US" altLang="zh-CN" sz="2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556792"/>
                <a:ext cx="7056784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206" t="-3000" b="-6000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833952"/>
            <a:ext cx="1656184" cy="102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95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随机图的单调性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𝑽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𝑽</m:t>
                        </m:r>
                        <m:r>
                          <a:rPr lang="en-US" altLang="zh-CN" b="1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，若性质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𝓟</m:t>
                    </m:r>
                    <m:r>
                      <a:rPr lang="en-US" altLang="zh-CN" b="1" i="1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/>
                          </a:rPr>
                          <m:t>𝓖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→{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</a:rPr>
                        <m:t>⊆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  <a:ea typeface="Cambria Math"/>
                        </a:rPr>
                        <m:t>⟹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𝓟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zh-CN" altLang="en-US" i="1">
                          <a:latin typeface="Cambria Math"/>
                        </a:rPr>
                        <m:t>𝓟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则称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𝓟</m:t>
                    </m:r>
                  </m:oMath>
                </a14:m>
                <a:r>
                  <a:rPr lang="zh-CN" altLang="en-US" dirty="0" smtClean="0"/>
                  <a:t>为单调图性质。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15616" y="3828050"/>
                <a:ext cx="7056784" cy="1617174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endParaRPr lang="en-US" altLang="zh-CN" sz="24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/>
                      </a:rPr>
                      <m:t>𝓟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为单调图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性质，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∼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∼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，则</a:t>
                </a:r>
                <a:endParaRPr lang="en-US" altLang="zh-CN" sz="2400" b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𝓟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𝓟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zh-CN" sz="2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828050"/>
                <a:ext cx="7056784" cy="1617174"/>
              </a:xfrm>
              <a:prstGeom prst="rect">
                <a:avLst/>
              </a:prstGeom>
              <a:blipFill rotWithShape="1">
                <a:blip r:embed="rId3"/>
                <a:stretch>
                  <a:fillRect l="-1206" t="-2239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69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概率化方法</a:t>
            </a:r>
            <a:r>
              <a:rPr lang="en-US" altLang="zh-CN" dirty="0"/>
              <a:t>(Probabilistic Method)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2492896"/>
            <a:ext cx="5345668" cy="16561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一种用概率证明</a:t>
            </a:r>
            <a:r>
              <a:rPr lang="zh-CN" altLang="en-US" dirty="0"/>
              <a:t>存在性</a:t>
            </a:r>
            <a:r>
              <a:rPr lang="zh-CN" altLang="en-US" dirty="0" smtClean="0"/>
              <a:t>的方法。</a:t>
            </a:r>
            <a:endParaRPr lang="en-US" altLang="zh-CN" dirty="0" smtClean="0"/>
          </a:p>
          <a:p>
            <a:r>
              <a:rPr lang="zh-CN" altLang="en-US" dirty="0" smtClean="0"/>
              <a:t>先驱者：</a:t>
            </a:r>
            <a:r>
              <a:rPr lang="hu-HU" altLang="zh-CN" dirty="0" smtClean="0"/>
              <a:t>Paul Erdős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772816"/>
            <a:ext cx="2990309" cy="479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阈值</a:t>
            </a:r>
            <a:r>
              <a:rPr lang="en-US" altLang="zh-CN" dirty="0"/>
              <a:t>(Threshold)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67903"/>
            <a:ext cx="4320480" cy="369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7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阈值</a:t>
            </a:r>
            <a:r>
              <a:rPr lang="en-US" altLang="zh-CN" dirty="0" smtClean="0"/>
              <a:t>(Threshold)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063808" cy="470912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给定单调图性质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𝓟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𝒑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𝒑</m:t>
                      </m:r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𝒐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e>
                      </m:d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  <a:ea typeface="Cambria Math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</m:d>
                          <m:r>
                            <a:rPr lang="zh-CN" altLang="en-US" i="1">
                              <a:latin typeface="Cambria Math"/>
                              <a:ea typeface="Cambria Math"/>
                            </a:rPr>
                            <m:t>具有</m:t>
                          </m:r>
                          <m:r>
                            <a:rPr lang="zh-CN" altLang="en-US" i="1" smtClean="0">
                              <a:latin typeface="Cambria Math"/>
                              <a:ea typeface="Cambria Math"/>
                            </a:rPr>
                            <m:t>性质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𝓟</m:t>
                          </m:r>
                        </m:e>
                      </m:d>
                      <m:r>
                        <a:rPr lang="zh-CN" altLang="en-US" b="1" i="1" smtClean="0">
                          <a:latin typeface="Cambria Math"/>
                        </a:rPr>
                        <m:t>＝</m:t>
                      </m:r>
                      <m:r>
                        <a:rPr lang="zh-CN" altLang="en-US" b="1" i="1" smtClean="0">
                          <a:latin typeface="Cambria Math"/>
                        </a:rPr>
                        <m:t>𝒐</m:t>
                      </m:r>
                      <m:r>
                        <a:rPr lang="en-US" altLang="zh-CN" b="1" i="1" smtClean="0">
                          <a:latin typeface="Cambria Math"/>
                        </a:rPr>
                        <m:t>(</m:t>
                      </m:r>
                      <m:r>
                        <a:rPr lang="zh-CN" altLang="en-US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𝒑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</m:d>
                          <m:r>
                            <a:rPr lang="zh-CN" altLang="en-US" i="1">
                              <a:latin typeface="Cambria Math"/>
                              <a:ea typeface="Cambria Math"/>
                            </a:rPr>
                            <m:t>具有性质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𝓟</m:t>
                          </m:r>
                        </m:e>
                      </m:d>
                      <m:r>
                        <a:rPr lang="zh-CN" altLang="en-US" i="1">
                          <a:latin typeface="Cambria Math"/>
                        </a:rPr>
                        <m:t>＝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r>
                        <a:rPr lang="zh-CN" altLang="en-US" i="1">
                          <a:latin typeface="Cambria Math"/>
                        </a:rPr>
                        <m:t>𝒐</m:t>
                      </m:r>
                      <m:r>
                        <a:rPr lang="en-US" altLang="zh-CN" i="1">
                          <a:latin typeface="Cambria Math"/>
                        </a:rPr>
                        <m:t>(</m:t>
                      </m:r>
                      <m:r>
                        <a:rPr lang="zh-CN" altLang="en-US" i="1">
                          <a:latin typeface="Cambria Math"/>
                        </a:rPr>
                        <m:t>𝟏</m:t>
                      </m:r>
                      <m:r>
                        <a:rPr lang="en-US" altLang="zh-CN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则称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𝒑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𝒏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zh-CN" altLang="en-US" dirty="0"/>
                  <a:t>性质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𝓟</m:t>
                    </m:r>
                  </m:oMath>
                </a14:m>
                <a:r>
                  <a:rPr lang="zh-CN" altLang="en-US" dirty="0" smtClean="0"/>
                  <a:t>的阈值。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063808" cy="4709120"/>
              </a:xfrm>
              <a:blipFill rotWithShape="1">
                <a:blip r:embed="rId2"/>
                <a:stretch>
                  <a:fillRect l="-1437" t="-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4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的阈值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326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性质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：含有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dirty="0" smtClean="0"/>
                  <a:t>子图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32656"/>
              </a:xfrm>
              <a:blipFill rotWithShape="1">
                <a:blip r:embed="rId3"/>
                <a:stretch>
                  <a:fillRect l="-449" t="-18391" b="-26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11760" y="2244249"/>
                <a:ext cx="3744416" cy="968727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endParaRPr lang="en-US" altLang="zh-CN" sz="2400" b="1" dirty="0" smtClean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的</a:t>
                </a:r>
                <a:r>
                  <a:rPr lang="zh-CN" altLang="en-US" sz="2400" dirty="0" smtClean="0">
                    <a:solidFill>
                      <a:srgbClr val="FF0000"/>
                    </a:solidFill>
                  </a:rPr>
                  <a:t>阈值为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244249"/>
                <a:ext cx="3744416" cy="968727"/>
              </a:xfrm>
              <a:prstGeom prst="rect">
                <a:avLst/>
              </a:prstGeom>
              <a:blipFill rotWithShape="1">
                <a:blip r:embed="rId4"/>
                <a:stretch>
                  <a:fillRect l="-2431" t="-3704" b="-12346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179512" y="3789040"/>
                <a:ext cx="8738936" cy="532656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𝒑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𝒐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𝑷</m:t>
                              </m:r>
                            </m:e>
                          </m:d>
                          <m:r>
                            <a:rPr lang="zh-CN" altLang="en-US" sz="2800" i="1">
                              <a:latin typeface="Cambria Math"/>
                              <a:ea typeface="Cambria Math"/>
                            </a:rPr>
                            <m:t>含有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b>
                          </m:sSub>
                          <m:r>
                            <a:rPr lang="zh-CN" altLang="en-US" sz="2800" i="1">
                              <a:latin typeface="Cambria Math"/>
                              <a:ea typeface="Cambria Math"/>
                            </a:rPr>
                            <m:t>子图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zh-CN" altLang="en-US" sz="2800" b="1" i="1" smtClean="0">
                          <a:latin typeface="Cambria Math"/>
                          <a:ea typeface="Cambria Math"/>
                        </a:rPr>
                        <m:t>，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→∞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89040"/>
                <a:ext cx="8738936" cy="532656"/>
              </a:xfrm>
              <a:prstGeom prst="rect">
                <a:avLst/>
              </a:prstGeom>
              <a:blipFill rotWithShape="0">
                <a:blip r:embed="rId5"/>
                <a:stretch>
                  <a:fillRect b="-39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/>
              <p:cNvSpPr txBox="1">
                <a:spLocks/>
              </p:cNvSpPr>
              <p:nvPr/>
            </p:nvSpPr>
            <p:spPr>
              <a:xfrm>
                <a:off x="283811" y="4955826"/>
                <a:ext cx="8729464" cy="1137470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𝒑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𝝎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𝑷</m:t>
                              </m:r>
                            </m:e>
                          </m:d>
                          <m:r>
                            <a:rPr lang="zh-CN" altLang="en-US" sz="2800" i="1">
                              <a:latin typeface="Cambria Math"/>
                              <a:ea typeface="Cambria Math"/>
                            </a:rPr>
                            <m:t>含有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b>
                          </m:sSub>
                          <m:r>
                            <a:rPr lang="zh-CN" altLang="en-US" sz="2800" i="1">
                              <a:latin typeface="Cambria Math"/>
                              <a:ea typeface="Cambria Math"/>
                            </a:rPr>
                            <m:t>子图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/>
                        </a:rPr>
                        <m:t>→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zh-CN" altLang="en-US" sz="2800" b="1" i="1" smtClean="0">
                          <a:latin typeface="Cambria Math"/>
                          <a:ea typeface="Cambria Math"/>
                        </a:rPr>
                        <m:t>，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→∞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11" y="4955826"/>
                <a:ext cx="8729464" cy="11374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44" y="1835739"/>
            <a:ext cx="2253804" cy="178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09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阈值：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𝒑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𝒐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25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∀</m:t>
                    </m:r>
                    <m:r>
                      <a:rPr lang="en-US" altLang="zh-CN" b="1" i="1" smtClean="0">
                        <a:latin typeface="Cambria Math"/>
                      </a:rPr>
                      <m:t>𝑺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]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        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𝑺</m:t>
                            </m:r>
                            <m:r>
                              <a:rPr lang="zh-CN" altLang="en-US" b="1" i="1" dirty="0" smtClean="0">
                                <a:latin typeface="Cambria Math"/>
                              </a:rPr>
                              <m:t>是团</m:t>
                            </m:r>
                          </m:e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𝑺</m:t>
                            </m:r>
                            <m:r>
                              <a:rPr lang="zh-CN" altLang="en-US" i="1" dirty="0">
                                <a:latin typeface="Cambria Math"/>
                              </a:rPr>
                              <m:t>不是</m:t>
                            </m:r>
                            <m:r>
                              <a:rPr lang="zh-CN" altLang="en-US" b="1" i="1" dirty="0" smtClean="0">
                                <a:latin typeface="Cambria Math"/>
                              </a:rPr>
                              <m:t>团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dirty="0" smtClean="0"/>
                  <a:t>子图的个数：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  <m:r>
                          <a:rPr lang="zh-CN" altLang="en-US" b="1" i="1" smtClean="0">
                            <a:latin typeface="Cambria Math"/>
                          </a:rPr>
                          <m:t>是团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𝑺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𝟔</m:t>
                        </m:r>
                      </m:sup>
                    </m:sSup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</a:rPr>
                      <m:t>𝐨</m:t>
                    </m:r>
                    <m:r>
                      <a:rPr lang="en-US" altLang="zh-CN" b="1" i="0" smtClean="0">
                        <a:latin typeface="Cambria Math"/>
                      </a:rPr>
                      <m:t>(</m:t>
                    </m:r>
                    <m:r>
                      <a:rPr lang="en-US" altLang="zh-CN" b="1" i="0" smtClean="0">
                        <a:latin typeface="Cambria Math"/>
                      </a:rPr>
                      <m:t>𝟏</m:t>
                    </m:r>
                    <m:r>
                      <a:rPr lang="en-US" altLang="zh-CN" b="1" i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根据马尔可夫</a:t>
                </a:r>
                <a:r>
                  <a:rPr lang="zh-CN" altLang="en-US" dirty="0" smtClean="0"/>
                  <a:t>不等式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/>
                      </a:rPr>
                      <m:t>，</m:t>
                    </m:r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𝒐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44" y="1835739"/>
            <a:ext cx="2253804" cy="178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49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方差论证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是非负整数型随机变量，则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𝑬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证明：根据切比雪夫不等式，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𝑿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≤</m:t>
                      </m:r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1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𝑬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32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dirty="0"/>
                  <a:t>的阈值：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𝒑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𝝎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25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564904"/>
                <a:ext cx="8153400" cy="353109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𝑫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𝑺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≠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𝒄𝒐𝒗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𝑻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𝑺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/>
                                        </a:rPr>
                                        <m:t>𝑺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𝑺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/>
                        </a:rPr>
                        <m:t>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𝑺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𝑶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564904"/>
                <a:ext cx="8153400" cy="3531096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827584" y="1556792"/>
                <a:ext cx="8153400" cy="720080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b="1" dirty="0" smtClean="0">
                    <a:ea typeface="Cambria Math"/>
                  </a:rPr>
                  <a:t>只需证明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𝑫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  <a:ea typeface="Cambria Math"/>
                                  </a:rPr>
                                  <m:t>𝑬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𝒐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56792"/>
                <a:ext cx="8153400" cy="720080"/>
              </a:xfrm>
              <a:prstGeom prst="rect">
                <a:avLst/>
              </a:prstGeom>
              <a:blipFill rotWithShape="1">
                <a:blip r:embed="rId4"/>
                <a:stretch>
                  <a:fillRect l="-1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1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𝒄𝒐𝒗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𝑻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, </m:t>
                      </m:r>
                      <m:r>
                        <a:rPr lang="en-US" altLang="zh-CN" b="1" i="1" smtClean="0">
                          <a:latin typeface="Cambria Math"/>
                        </a:rPr>
                        <m:t>𝑺</m:t>
                      </m:r>
                      <m:r>
                        <a:rPr lang="en-US" altLang="zh-CN" b="1" i="1" smtClean="0">
                          <a:latin typeface="Cambria Math"/>
                        </a:rPr>
                        <m:t>≠</m:t>
                      </m:r>
                      <m:r>
                        <a:rPr lang="en-US" altLang="zh-CN" b="1" i="1" smtClean="0"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/>
                      </a:rPr>
                      <m:t>𝒄𝒐𝒗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𝑻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a:rPr lang="en-US" altLang="zh-CN" sz="2800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𝑻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/>
                      </a:rPr>
                      <m:t>−</m:t>
                    </m:r>
                    <m:r>
                      <a:rPr lang="en-US" altLang="zh-CN" sz="2800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𝑻</m:t>
                            </m:r>
                          </m:sub>
                        </m:sSub>
                      </m:e>
                    </m:d>
                    <m:r>
                      <a:rPr lang="en-US" altLang="zh-CN" sz="2800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𝑻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  <m:r>
                          <a:rPr lang="en-US" altLang="zh-CN" i="1" smtClean="0">
                            <a:latin typeface="Cambria Math"/>
                          </a:rPr>
                          <m:t>∩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zh-CN" altLang="en-US" dirty="0" smtClean="0"/>
                  <a:t>独立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𝒄𝒐𝒗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𝑻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∩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𝑻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𝟏𝟏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𝑺</m:t>
                        </m:r>
                        <m:r>
                          <a:rPr lang="en-US" altLang="zh-CN" i="1">
                            <a:latin typeface="Cambria Math"/>
                          </a:rPr>
                          <m:t>∩</m:t>
                        </m:r>
                        <m:r>
                          <a:rPr lang="en-US" altLang="zh-CN" i="1"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𝑻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𝟗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068960"/>
            <a:ext cx="1812943" cy="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822" y="4293096"/>
            <a:ext cx="182461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69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dirty="0"/>
                  <a:t>的阈值：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𝒑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𝝎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25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564904"/>
                <a:ext cx="8153400" cy="3531096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𝑫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𝑫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𝑺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≠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𝒄𝒐𝒗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𝑻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1" i="1" smtClean="0"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𝑺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𝑶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/>
                            </a:rPr>
                            <m:t>𝑺</m:t>
                          </m:r>
                          <m:r>
                            <a:rPr lang="en-US" altLang="zh-CN" i="1">
                              <a:latin typeface="Cambria Math"/>
                            </a:rPr>
                            <m:t>≠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𝑻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/>
                            </a:rPr>
                            <m:t>𝒄𝒐𝒗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𝑻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1" i="0" smtClean="0"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latin typeface="Cambria Math"/>
                        </a:rPr>
                        <m:t>𝑶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𝟔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𝟏𝟏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𝟓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𝟎</m:t>
                          </m:r>
                        </m:e>
                      </m:d>
                      <m:r>
                        <a:rPr lang="en-US" altLang="zh-CN" sz="3200" i="1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/>
                              <a:ea typeface="Cambria Math"/>
                            </a:rPr>
                            <m:t>𝑫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3200" i="1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/>
                                      <a:ea typeface="Cambria Math"/>
                                    </a:rPr>
                                    <m:t>𝑬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200" i="1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3200" i="1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𝑶</m:t>
                      </m:r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𝟔</m:t>
                              </m:r>
                            </m:sup>
                          </m:sSup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  <a:ea typeface="Cambria Math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𝒐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564904"/>
                <a:ext cx="8153400" cy="3531096"/>
              </a:xfrm>
              <a:blipFill rotWithShape="1">
                <a:blip r:embed="rId3"/>
                <a:stretch>
                  <a:fillRect l="-224" t="-16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827584" y="1556792"/>
                <a:ext cx="8153400" cy="720080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b="1" dirty="0" smtClean="0">
                    <a:ea typeface="Cambria Math"/>
                  </a:rPr>
                  <a:t>只需证明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𝑫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  <a:ea typeface="Cambria Math"/>
                                  </a:rPr>
                                  <m:t>𝑬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  <a:ea typeface="Cambria Math"/>
                                      </a:rPr>
                                      <m:t>𝑿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400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𝒐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56792"/>
                <a:ext cx="8153400" cy="720080"/>
              </a:xfrm>
              <a:prstGeom prst="rect">
                <a:avLst/>
              </a:prstGeom>
              <a:blipFill rotWithShape="1">
                <a:blip r:embed="rId4"/>
                <a:stretch>
                  <a:fillRect l="-1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3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条件期望不等式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0-1</a:t>
            </a:r>
            <a:r>
              <a:rPr lang="zh-CN" altLang="en-US" dirty="0" smtClean="0"/>
              <a:t>分布随机变量的和，可以选择使用如下方法来替代方差论证。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87624" y="2924944"/>
                <a:ext cx="7056784" cy="2206886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endParaRPr lang="en-US" altLang="zh-CN" sz="24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为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0-1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分布随机变量。则</a:t>
                </a:r>
                <a:endParaRPr lang="en-US" altLang="zh-CN" sz="2400" b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&gt;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]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b="1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注意：该公式无须假设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间的独立性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。</a:t>
                </a:r>
                <a:endParaRPr lang="en-US" altLang="zh-CN" sz="2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924944"/>
                <a:ext cx="7056784" cy="2206886"/>
              </a:xfrm>
              <a:prstGeom prst="rect">
                <a:avLst/>
              </a:prstGeom>
              <a:blipFill rotWithShape="1">
                <a:blip r:embed="rId2"/>
                <a:stretch>
                  <a:fillRect l="-1293" t="-10411" b="-520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09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条件期望不等式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2996952"/>
                <a:ext cx="8153400" cy="3384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 smtClean="0"/>
                  <a:t>证：令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𝒀</m:t>
                    </m:r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000" b="1" i="1" smtClean="0">
                                    <a:latin typeface="Cambria Math"/>
                                  </a:rPr>
                                  <m:t>𝑿</m:t>
                                </m:r>
                              </m:den>
                            </m:f>
                            <m:r>
                              <a:rPr lang="en-US" altLang="zh-CN" sz="2000" b="1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&amp;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dirty="0" smtClean="0"/>
                  <a:t>,</a:t>
                </a:r>
                <a:r>
                  <a:rPr lang="zh-CN" altLang="en-US" sz="20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latin typeface="Cambria Math"/>
                          </a:rPr>
                          <m:t>𝑿</m:t>
                        </m:r>
                        <m:r>
                          <a:rPr lang="en-US" altLang="zh-CN" sz="2000" b="1" i="1" dirty="0" smtClean="0">
                            <a:latin typeface="Cambria Math"/>
                          </a:rPr>
                          <m:t>&gt;</m:t>
                        </m:r>
                        <m:r>
                          <a:rPr lang="en-US" altLang="zh-CN" sz="2000" b="1" i="1" dirty="0" smtClean="0"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altLang="zh-CN" sz="2000" b="1" i="1" dirty="0" smtClean="0">
                        <a:latin typeface="Cambria Math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/>
                      </a:rPr>
                      <m:t>𝑬</m:t>
                    </m:r>
                    <m:r>
                      <a:rPr lang="en-US" altLang="zh-CN" sz="2000" b="1" i="1" dirty="0" smtClean="0">
                        <a:latin typeface="Cambria Math"/>
                      </a:rPr>
                      <m:t>[</m:t>
                    </m:r>
                    <m:r>
                      <a:rPr lang="en-US" altLang="zh-CN" sz="2000" b="1" i="1" dirty="0" smtClean="0">
                        <a:latin typeface="Cambria Math"/>
                      </a:rPr>
                      <m:t>𝑿𝒀</m:t>
                    </m:r>
                    <m:r>
                      <a:rPr lang="en-US" altLang="zh-CN" sz="2000" b="1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sz="200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𝑿𝒀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𝒀</m:t>
                              </m:r>
                            </m:e>
                          </m:d>
                        </m:e>
                      </m:nary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</m:nary>
                      <m:r>
                        <a:rPr lang="en-US" altLang="zh-CN" sz="2000" b="1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/>
                                </a:rPr>
                                <m:t>]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zh-CN" altLang="en-US" sz="2000" dirty="0" smtClean="0"/>
                  <a:t>其中最后一步利用了</a:t>
                </a:r>
                <a:r>
                  <a:rPr lang="en-US" altLang="zh-CN" sz="2000" dirty="0" smtClean="0"/>
                  <a:t>Jensen</a:t>
                </a:r>
                <a:r>
                  <a:rPr lang="zh-CN" altLang="en-US" sz="2000" dirty="0" smtClean="0"/>
                  <a:t>不等式</a:t>
                </a:r>
                <a:r>
                  <a:rPr lang="en-US" altLang="zh-CN" sz="2000" dirty="0" smtClean="0"/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2996952"/>
                <a:ext cx="8153400" cy="3384376"/>
              </a:xfrm>
              <a:blipFill rotWithShape="1">
                <a:blip r:embed="rId2"/>
                <a:stretch>
                  <a:fillRect l="-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59632" y="1628800"/>
                <a:ext cx="6768752" cy="1238994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为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0-1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</a:rPr>
                  <a:t>分布随机变量。则</a:t>
                </a:r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&gt;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]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0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628800"/>
                <a:ext cx="6768752" cy="1238994"/>
              </a:xfrm>
              <a:prstGeom prst="rect">
                <a:avLst/>
              </a:prstGeom>
              <a:blipFill rotWithShape="1">
                <a:blip r:embed="rId3"/>
                <a:stretch>
                  <a:fillRect l="-898" t="-3883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93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概率化方法</a:t>
            </a:r>
            <a:r>
              <a:rPr lang="en-US" altLang="zh-CN" dirty="0" smtClean="0"/>
              <a:t>(Probabilistic Method)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35816" cy="2116832"/>
              </a:xfrm>
            </p:spPr>
            <p:txBody>
              <a:bodyPr/>
              <a:lstStyle/>
              <a:p>
                <a:r>
                  <a:rPr lang="zh-CN" altLang="en-US" dirty="0"/>
                  <a:t>从盒子中随机选一个球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/>
                          </a:rPr>
                          <m:t>该球是蓝色的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&gt;</m:t>
                    </m:r>
                    <m:r>
                      <a:rPr lang="en-US" altLang="zh-CN">
                        <a:latin typeface="Cambria Math"/>
                      </a:rPr>
                      <m:t>𝟎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⇒</m:t>
                    </m:r>
                    <m:r>
                      <a:rPr lang="zh-CN" altLang="en-US">
                        <a:latin typeface="Cambria Math"/>
                      </a:rPr>
                      <m:t>盒中有蓝球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35816" cy="2116832"/>
              </a:xfrm>
              <a:blipFill rotWithShape="1">
                <a:blip r:embed="rId2"/>
                <a:stretch>
                  <a:fillRect l="-450" t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56791"/>
            <a:ext cx="2520280" cy="184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31640" y="3812595"/>
                <a:ext cx="6696744" cy="1431161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900" b="1" dirty="0" smtClean="0">
                    <a:solidFill>
                      <a:srgbClr val="7030A0"/>
                    </a:solidFill>
                  </a:rPr>
                  <a:t>概率化方法：</a:t>
                </a:r>
                <a:endParaRPr lang="en-US" altLang="zh-CN" sz="2900" b="1" dirty="0" smtClean="0">
                  <a:solidFill>
                    <a:srgbClr val="7030A0"/>
                  </a:solidFill>
                </a:endParaRPr>
              </a:p>
              <a:p>
                <a:r>
                  <a:rPr lang="zh-CN" altLang="en-US" sz="2900" b="1" dirty="0" smtClean="0">
                    <a:solidFill>
                      <a:srgbClr val="FF0000"/>
                    </a:solidFill>
                  </a:rPr>
                  <a:t>定义一样本空间</a:t>
                </a:r>
                <a14:m>
                  <m:oMath xmlns:m="http://schemas.openxmlformats.org/officeDocument/2006/math">
                    <m:r>
                      <a:rPr lang="en-US" altLang="zh-CN" sz="2900" b="1" i="0" smtClean="0">
                        <a:solidFill>
                          <a:srgbClr val="FF0000"/>
                        </a:solidFill>
                        <a:latin typeface="Cambria Math"/>
                      </a:rPr>
                      <m:t>𝛀</m:t>
                    </m:r>
                    <m:r>
                      <a:rPr lang="zh-CN" altLang="en-US" sz="2900" b="1" i="1" smtClean="0">
                        <a:solidFill>
                          <a:srgbClr val="FF0000"/>
                        </a:solidFill>
                        <a:latin typeface="Cambria Math"/>
                      </a:rPr>
                      <m:t>及</m:t>
                    </m:r>
                  </m:oMath>
                </a14:m>
                <a:r>
                  <a:rPr lang="zh-CN" altLang="en-US" sz="2900" b="1" dirty="0">
                    <a:solidFill>
                      <a:srgbClr val="FF0000"/>
                    </a:solidFill>
                  </a:rPr>
                  <a:t>性质</a:t>
                </a:r>
                <a14:m>
                  <m:oMath xmlns:m="http://schemas.openxmlformats.org/officeDocument/2006/math">
                    <m:r>
                      <a:rPr lang="zh-CN" altLang="en-US" sz="2900" b="1" i="1">
                        <a:solidFill>
                          <a:srgbClr val="FF0000"/>
                        </a:solidFill>
                        <a:latin typeface="Cambria Math"/>
                      </a:rPr>
                      <m:t>𝓟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</a:rPr>
                      <m:t>:</m:t>
                    </m:r>
                    <m:r>
                      <a:rPr lang="en-US" altLang="zh-CN" sz="2900" b="1" i="0" smtClean="0">
                        <a:solidFill>
                          <a:srgbClr val="FF0000"/>
                        </a:solidFill>
                        <a:latin typeface="Cambria Math"/>
                      </a:rPr>
                      <m:t>𝛀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</a:rPr>
                      <m:t>→{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900" b="1" dirty="0">
                    <a:solidFill>
                      <a:srgbClr val="FF0000"/>
                    </a:solidFill>
                  </a:rPr>
                  <a:t>：</a:t>
                </a:r>
                <a:endParaRPr lang="en-US" altLang="zh-CN" sz="2900" b="1" dirty="0" smtClean="0">
                  <a:solidFill>
                    <a:srgbClr val="FF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9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𝓟</m:t>
                        </m:r>
                        <m:r>
                          <a:rPr lang="en-US" altLang="zh-CN" sz="2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900" b="1" i="0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r>
                      <a:rPr lang="en-US" altLang="zh-CN" sz="2900" b="1" i="0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⇒∃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900" b="1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altLang="zh-CN" sz="2900" b="1" dirty="0" smtClean="0">
                    <a:solidFill>
                      <a:srgbClr val="FF0000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zh-CN" altLang="en-US" sz="2900" b="1" i="1">
                        <a:solidFill>
                          <a:srgbClr val="FF0000"/>
                        </a:solidFill>
                        <a:latin typeface="Cambria Math"/>
                      </a:rPr>
                      <m:t>𝓟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/>
                      </a:rPr>
                      <m:t>)=</m:t>
                    </m:r>
                    <m:r>
                      <a:rPr lang="en-US" altLang="zh-CN" sz="29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9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812595"/>
                <a:ext cx="6696744" cy="1431161"/>
              </a:xfrm>
              <a:prstGeom prst="rect">
                <a:avLst/>
              </a:prstGeom>
              <a:blipFill rotWithShape="0">
                <a:blip r:embed="rId4"/>
                <a:stretch>
                  <a:fillRect l="-1815" t="-3361" r="-726" b="-9244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27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CN" dirty="0" smtClean="0"/>
                  <a:t>2</a:t>
                </a:r>
                <a:r>
                  <a:rPr lang="en-US" altLang="zh-CN" baseline="30000" dirty="0" smtClean="0"/>
                  <a:t>nd</a:t>
                </a:r>
                <a:r>
                  <a:rPr lang="zh-CN" altLang="en-US" dirty="0" smtClean="0"/>
                  <a:t>方法：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dirty="0"/>
                  <a:t>的阈值</a:t>
                </a:r>
                <a:r>
                  <a:rPr lang="en-US" altLang="zh-CN" dirty="0"/>
                  <a:t>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𝒑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𝝎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693" b="-25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100" i="1" smtClean="0">
                        <a:latin typeface="Cambria Math"/>
                      </a:rPr>
                      <m:t>∀</m:t>
                    </m:r>
                    <m:r>
                      <a:rPr lang="en-US" altLang="zh-CN" sz="3100" i="1">
                        <a:latin typeface="Cambria Math"/>
                      </a:rPr>
                      <m:t>𝑺</m:t>
                    </m:r>
                    <m:r>
                      <a:rPr lang="en-US" altLang="zh-CN" sz="3100" i="1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100" i="1">
                                <a:latin typeface="Cambria Math"/>
                              </a:rPr>
                              <m:t>[</m:t>
                            </m:r>
                            <m:r>
                              <a:rPr lang="en-US" altLang="zh-CN" sz="3100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sz="3100" i="1">
                                <a:latin typeface="Cambria Math"/>
                              </a:rPr>
                              <m:t>]</m:t>
                            </m:r>
                          </m:num>
                          <m:den>
                            <m:r>
                              <a:rPr lang="en-US" altLang="zh-CN" sz="3100" i="1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31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 dirty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3100" i="1" dirty="0"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altLang="zh-CN" sz="3100" i="1" dirty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3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1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3100" i="1" dirty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3100" i="1" dirty="0">
                                <a:latin typeface="Cambria Math"/>
                              </a:rPr>
                              <m:t>        </m:t>
                            </m:r>
                            <m:r>
                              <a:rPr lang="en-US" altLang="zh-CN" sz="3100" i="1" dirty="0">
                                <a:latin typeface="Cambria Math"/>
                              </a:rPr>
                              <m:t>𝑺</m:t>
                            </m:r>
                            <m:r>
                              <a:rPr lang="zh-CN" altLang="en-US" sz="3100" i="1" dirty="0">
                                <a:latin typeface="Cambria Math"/>
                              </a:rPr>
                              <m:t>是团</m:t>
                            </m:r>
                          </m:e>
                          <m:e>
                            <m:r>
                              <a:rPr lang="en-US" altLang="zh-CN" sz="3100" i="1" dirty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sz="3100" i="1" dirty="0">
                                <a:latin typeface="Cambria Math"/>
                              </a:rPr>
                              <m:t>   </m:t>
                            </m:r>
                            <m:r>
                              <a:rPr lang="en-US" altLang="zh-CN" sz="3100" i="1" dirty="0">
                                <a:latin typeface="Cambria Math"/>
                              </a:rPr>
                              <m:t>𝑺</m:t>
                            </m:r>
                            <m:r>
                              <a:rPr lang="zh-CN" altLang="en-US" sz="3100" i="1" dirty="0">
                                <a:latin typeface="Cambria Math"/>
                              </a:rPr>
                              <m:t>不是团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3100" dirty="0"/>
              </a:p>
              <a:p>
                <a14:m>
                  <m:oMath xmlns:m="http://schemas.openxmlformats.org/officeDocument/2006/math">
                    <m:r>
                      <a:rPr lang="en-US" altLang="zh-CN" sz="3100" i="1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100" i="1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altLang="zh-CN" sz="3100" i="1">
                        <a:latin typeface="Cambria Math"/>
                      </a:rPr>
                      <m:t>=</m:t>
                    </m:r>
                    <m:r>
                      <a:rPr lang="en-US" altLang="zh-CN" sz="3100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100" i="1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r>
                          <a:rPr lang="en-US" altLang="zh-CN" sz="3100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31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31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sz="3100" i="1"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sz="31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sz="3100" i="1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3100" dirty="0"/>
                      <m:t>子图的个数：</m:t>
                    </m:r>
                    <m:r>
                      <a:rPr lang="en-US" altLang="zh-CN" sz="3100" i="1">
                        <a:latin typeface="Cambria Math"/>
                      </a:rPr>
                      <m:t>𝑿</m:t>
                    </m:r>
                    <m:r>
                      <a:rPr lang="en-US" altLang="zh-CN" sz="31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3100" i="1"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100" i="1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3100" dirty="0" smtClean="0"/>
              </a:p>
              <a:p>
                <a14:m>
                  <m:oMath xmlns:m="http://schemas.openxmlformats.org/officeDocument/2006/math">
                    <m:r>
                      <a:rPr lang="en-US" altLang="zh-CN" sz="3100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1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100" b="1" i="1" smtClean="0">
                            <a:latin typeface="Cambria Math"/>
                          </a:rPr>
                          <m:t>𝑿</m:t>
                        </m:r>
                      </m:e>
                      <m:e>
                        <m:sSub>
                          <m:sSubPr>
                            <m:ctrlPr>
                              <a:rPr lang="en-US" altLang="zh-CN" sz="3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r>
                          <a:rPr lang="en-US" altLang="zh-CN" sz="3100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31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3100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31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sz="31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𝑺</m:t>
                            </m:r>
                          </m:e>
                          <m:sup>
                            <m:r>
                              <a:rPr lang="en-US" altLang="zh-CN" sz="3100" b="1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sz="3100" b="1" i="1" smtClean="0">
                            <a:latin typeface="Cambria Math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31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100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sz="3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100" b="1" i="1" smtClean="0">
                                        <a:latin typeface="Cambria Math"/>
                                      </a:rPr>
                                      <m:t>𝑺</m:t>
                                    </m:r>
                                  </m:e>
                                  <m:sup>
                                    <m:r>
                                      <a:rPr lang="en-US" altLang="zh-CN" sz="3100" b="1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3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100" b="1" i="1" smtClean="0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3100" b="1" i="1" smtClean="0">
                                    <a:latin typeface="Cambria Math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altLang="zh-CN" sz="3100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nary>
                    <m:r>
                      <a:rPr lang="en-US" altLang="zh-CN" sz="3100" b="1" i="1" smtClean="0">
                        <a:latin typeface="Cambria Math"/>
                      </a:rPr>
                      <m:t>=</m:t>
                    </m:r>
                    <m:r>
                      <a:rPr lang="en-US" altLang="zh-CN" sz="3100" b="1" i="1" smtClean="0">
                        <a:latin typeface="Cambria Math"/>
                      </a:rPr>
                      <m:t>𝟏</m:t>
                    </m:r>
                    <m:r>
                      <a:rPr lang="en-US" altLang="zh-CN" sz="3100" b="1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CN" sz="31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1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sz="31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31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sz="3100" b="1" i="1" smtClean="0">
                            <a:latin typeface="Cambria Math"/>
                          </a:rPr>
                          <m:t>𝟔</m:t>
                        </m:r>
                      </m:sup>
                    </m:sSup>
                    <m:r>
                      <a:rPr lang="en-US" altLang="zh-CN" sz="3100" b="1" i="1" smtClean="0">
                        <a:latin typeface="Cambria Math"/>
                      </a:rPr>
                      <m:t>+</m:t>
                    </m:r>
                    <m:r>
                      <a:rPr lang="en-US" altLang="zh-CN" sz="3100" b="1" i="1" smtClean="0">
                        <a:latin typeface="Cambria Math"/>
                      </a:rPr>
                      <m:t>𝟒</m:t>
                    </m:r>
                    <m:d>
                      <m:d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100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sz="31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3100" i="1"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sz="3100" i="1">
                            <a:latin typeface="Cambria Math"/>
                          </a:rPr>
                          <m:t>𝟔</m:t>
                        </m:r>
                      </m:sup>
                    </m:sSup>
                    <m:r>
                      <a:rPr lang="en-US" altLang="zh-CN" sz="3100" i="1">
                        <a:latin typeface="Cambria Math"/>
                      </a:rPr>
                      <m:t>+</m:t>
                    </m:r>
                    <m:r>
                      <a:rPr lang="en-US" altLang="zh-CN" sz="3100" b="1" i="1" smtClean="0">
                        <a:latin typeface="Cambria Math"/>
                      </a:rPr>
                      <m:t>𝟔</m:t>
                    </m:r>
                    <m:d>
                      <m:d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100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sz="31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3100" i="1"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sz="3100" b="1" i="1" smtClean="0"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altLang="zh-CN" sz="3100" b="1" i="1" smtClean="0">
                        <a:latin typeface="Cambria Math"/>
                      </a:rPr>
                      <m:t>+</m:t>
                    </m:r>
                    <m:r>
                      <a:rPr lang="en-US" altLang="zh-CN" sz="3100" b="1" i="1" smtClean="0">
                        <a:latin typeface="Cambria Math"/>
                      </a:rPr>
                      <m:t>𝟒</m:t>
                    </m:r>
                    <m:d>
                      <m:d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3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100" i="1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sz="31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3100" i="1"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altLang="zh-CN" sz="3100" b="1" i="1" smtClean="0"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altLang="zh-CN" sz="3100" b="1" i="1" smtClean="0"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zh-CN" altLang="en-US" sz="3100" dirty="0" smtClean="0"/>
                  <a:t>利用条件期望不等式可知</a:t>
                </a:r>
                <a:endParaRPr lang="en-US" altLang="zh-CN" sz="31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𝟎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𝟒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𝟔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𝟒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𝟔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𝟒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𝟔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𝟓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𝟒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𝟏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r>
                        <a:rPr lang="en-US" altLang="zh-CN" b="1" i="1" smtClean="0">
                          <a:latin typeface="Cambria Math"/>
                        </a:rPr>
                        <m:t>→</m:t>
                      </m:r>
                      <m:r>
                        <a:rPr lang="en-US" altLang="zh-CN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150" t="-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556792"/>
            <a:ext cx="2253804" cy="178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8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Ramsey</a:t>
            </a:r>
            <a:r>
              <a:rPr lang="zh-CN" altLang="en-US" dirty="0" smtClean="0"/>
              <a:t>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3568" y="2780927"/>
                <a:ext cx="4608512" cy="358919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图论语言：对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altLang="zh-CN" dirty="0" smtClean="0"/>
                  <a:t>2-</a:t>
                </a:r>
                <a:r>
                  <a:rPr lang="zh-CN" altLang="en-US" dirty="0" smtClean="0"/>
                  <a:t>边着色，则存在同色的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Ramsey</a:t>
                </a:r>
                <a:r>
                  <a:rPr lang="zh-CN" altLang="en-US" dirty="0" smtClean="0"/>
                  <a:t>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𝑹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：最小的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，使得对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的任意</a:t>
                </a:r>
                <a:r>
                  <a:rPr lang="en-US" altLang="zh-CN" dirty="0" smtClean="0"/>
                  <a:t>2-</a:t>
                </a:r>
                <a:r>
                  <a:rPr lang="zh-CN" altLang="en-US" dirty="0" smtClean="0"/>
                  <a:t>边着色中，均存在同色的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US" altLang="zh-CN" b="1" dirty="0" smtClean="0"/>
              </a:p>
              <a:p>
                <a:pPr marL="0" indent="0">
                  <a:buNone/>
                </a:pPr>
                <a:endParaRPr lang="en-US" altLang="zh-CN" b="1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3568" y="2780927"/>
                <a:ext cx="4608512" cy="3589197"/>
              </a:xfrm>
              <a:blipFill rotWithShape="1">
                <a:blip r:embed="rId2"/>
                <a:stretch>
                  <a:fillRect l="-661" t="-2716" r="-2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45024"/>
            <a:ext cx="2999284" cy="2725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27584" y="1628800"/>
            <a:ext cx="7560840" cy="96949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900" b="1" dirty="0" smtClean="0">
                <a:solidFill>
                  <a:srgbClr val="7030A0"/>
                </a:solidFill>
              </a:rPr>
              <a:t>Ramsey</a:t>
            </a:r>
            <a:r>
              <a:rPr lang="zh-CN" altLang="en-US" sz="2900" b="1" dirty="0" smtClean="0">
                <a:solidFill>
                  <a:srgbClr val="7030A0"/>
                </a:solidFill>
              </a:rPr>
              <a:t>定理：</a:t>
            </a:r>
            <a:endParaRPr lang="en-US" altLang="zh-CN" sz="2900" b="1" dirty="0" smtClean="0">
              <a:solidFill>
                <a:srgbClr val="7030A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任意</a:t>
            </a:r>
            <a:r>
              <a:rPr lang="en-US" altLang="zh-CN" sz="2800" b="1" dirty="0">
                <a:solidFill>
                  <a:srgbClr val="FF0000"/>
                </a:solidFill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</a:rPr>
              <a:t>个人中，必有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</a:rPr>
              <a:t>个人互相认识或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互不</a:t>
            </a:r>
            <a:r>
              <a:rPr lang="zh-CN" altLang="en-US" sz="2800" b="1" dirty="0">
                <a:solidFill>
                  <a:srgbClr val="FF0000"/>
                </a:solidFill>
              </a:rPr>
              <a:t>认识。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6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𝑹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𝒌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𝒌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的一个下界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3140968"/>
                <a:ext cx="8153400" cy="288302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 smtClean="0"/>
                  <a:t>证：对每一条边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𝒆</m:t>
                    </m:r>
                    <m:r>
                      <a:rPr lang="en-US" altLang="zh-CN" b="1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dirty="0" smtClean="0"/>
                  <a:t>独立随机着色，即以</a:t>
                </a:r>
                <a:r>
                  <a:rPr lang="en-US" altLang="zh-CN" dirty="0" smtClean="0"/>
                  <a:t>1/2</a:t>
                </a:r>
                <a:r>
                  <a:rPr lang="zh-CN" altLang="en-US" dirty="0" smtClean="0"/>
                  <a:t>的概率着红色，</a:t>
                </a:r>
                <a:r>
                  <a:rPr lang="en-US" altLang="zh-CN" dirty="0" smtClean="0"/>
                  <a:t>1/2</a:t>
                </a:r>
                <a:r>
                  <a:rPr lang="zh-CN" altLang="en-US" dirty="0" smtClean="0"/>
                  <a:t>的概率着蓝色。</a:t>
                </a:r>
                <a:endParaRPr lang="en-US" altLang="zh-CN" dirty="0"/>
              </a:p>
              <a:p>
                <a:pPr marL="365760" lvl="1" indent="0">
                  <a:buNone/>
                </a:pPr>
                <a:r>
                  <a:rPr lang="zh-CN" altLang="en-US" dirty="0" smtClean="0"/>
                  <a:t>给定一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dirty="0" smtClean="0"/>
                  <a:t>子图，</a:t>
                </a:r>
                <a:endParaRPr lang="en-US" altLang="zh-CN" dirty="0" smtClean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latin typeface="Cambria Math"/>
                            </a:rPr>
                            <m:t>该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/>
                            </a:rPr>
                            <m:t>同色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36576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⟹</m:t>
                    </m:r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</a:rPr>
                          <m:t>存在</m:t>
                        </m:r>
                        <m:r>
                          <a:rPr lang="zh-CN" altLang="en-US" i="1" smtClean="0">
                            <a:latin typeface="Cambria Math"/>
                          </a:rPr>
                          <m:t>同色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zh-CN" altLang="en-US" i="1">
                            <a:latin typeface="Cambria Math"/>
                          </a:rPr>
                          <m:t>子图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（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Union bound</a:t>
                </a:r>
                <a:r>
                  <a:rPr lang="zh-CN" altLang="en-US" dirty="0" smtClean="0">
                    <a:solidFill>
                      <a:srgbClr val="0070C0"/>
                    </a:solidFill>
                  </a:rPr>
                  <a:t>）</a:t>
                </a:r>
                <a:endParaRPr lang="en-US" altLang="zh-CN" dirty="0" smtClean="0">
                  <a:solidFill>
                    <a:srgbClr val="0070C0"/>
                  </a:solidFill>
                </a:endParaRPr>
              </a:p>
              <a:p>
                <a:pPr marL="36576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⟹</m:t>
                    </m:r>
                    <m:r>
                      <a:rPr lang="en-US" altLang="zh-CN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/>
                          </a:rPr>
                          <m:t>不</m:t>
                        </m:r>
                        <m:r>
                          <a:rPr lang="zh-CN" altLang="en-US" i="1">
                            <a:latin typeface="Cambria Math"/>
                          </a:rPr>
                          <m:t>存在同色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zh-CN" altLang="en-US" i="1">
                            <a:latin typeface="Cambria Math"/>
                          </a:rPr>
                          <m:t>子图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365760" lvl="1" indent="0">
                  <a:buNone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⟹</m:t>
                    </m:r>
                  </m:oMath>
                </a14:m>
                <a:r>
                  <a:rPr lang="zh-CN" altLang="en-US" dirty="0" smtClean="0"/>
                  <a:t>从而存在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的某种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2-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边着色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，其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不含同色的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子图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3140968"/>
                <a:ext cx="8153400" cy="2883024"/>
              </a:xfrm>
              <a:blipFill rotWithShape="1">
                <a:blip r:embed="rId3"/>
                <a:stretch>
                  <a:fillRect l="-224" t="-5074" b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27584" y="1628800"/>
                <a:ext cx="7560840" cy="1400063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r>
                  <a:rPr lang="en-US" altLang="zh-CN" sz="2400" b="1" dirty="0">
                    <a:solidFill>
                      <a:srgbClr val="7030A0"/>
                    </a:solidFill>
                  </a:rPr>
                  <a:t>(</a:t>
                </a:r>
                <a:r>
                  <a:rPr lang="hu-HU" altLang="zh-CN" sz="2400" b="1" dirty="0" smtClean="0">
                    <a:solidFill>
                      <a:srgbClr val="7030A0"/>
                    </a:solidFill>
                  </a:rPr>
                  <a:t>Erdős</a:t>
                </a:r>
                <a:r>
                  <a:rPr lang="en-US" altLang="zh-CN" sz="2400" b="1" dirty="0" smtClean="0">
                    <a:solidFill>
                      <a:srgbClr val="7030A0"/>
                    </a:solidFill>
                  </a:rPr>
                  <a:t> 1947)</a:t>
                </a: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如果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num>
                              <m:den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&lt;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，则存在对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的某种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2-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边着色，其不含同色的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子图。</a:t>
                </a:r>
                <a:endParaRPr lang="en-US" altLang="zh-CN" sz="2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628800"/>
                <a:ext cx="7560840" cy="1400063"/>
              </a:xfrm>
              <a:prstGeom prst="rect">
                <a:avLst/>
              </a:prstGeom>
              <a:blipFill rotWithShape="1">
                <a:blip r:embed="rId4"/>
                <a:stretch>
                  <a:fillRect l="-1207" t="-5150" b="-8584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35696" y="6053294"/>
                <a:ext cx="5472608" cy="475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推论：对所有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≥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𝑹</m:t>
                    </m:r>
                    <m:d>
                      <m:d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&gt;⌊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⌋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6053294"/>
                <a:ext cx="5472608" cy="475579"/>
              </a:xfrm>
              <a:prstGeom prst="rect">
                <a:avLst/>
              </a:prstGeom>
              <a:blipFill rotWithShape="1">
                <a:blip r:embed="rId5"/>
                <a:stretch>
                  <a:fillRect l="-1670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80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竞赛图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5975576" cy="4495800"/>
              </a:xfrm>
            </p:spPr>
            <p:txBody>
              <a:bodyPr/>
              <a:lstStyle/>
              <a:p>
                <a:r>
                  <a:rPr lang="zh-CN" altLang="en-US" dirty="0" smtClean="0"/>
                  <a:t>有向图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𝑽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</m:e>
                    </m:d>
                  </m:oMath>
                </a14:m>
                <a:endParaRPr lang="en-US" altLang="zh-CN" b="1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个玩家，每一对玩家有一场比赛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𝒖</m:t>
                    </m:r>
                  </m:oMath>
                </a14:m>
                <a:r>
                  <a:rPr lang="zh-CN" altLang="en-US" dirty="0" smtClean="0"/>
                  <a:t>指向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zh-CN" altLang="en-US" dirty="0" smtClean="0"/>
                  <a:t>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𝒖</m:t>
                    </m:r>
                  </m:oMath>
                </a14:m>
                <a:r>
                  <a:rPr lang="zh-CN" altLang="en-US" dirty="0" smtClean="0"/>
                  <a:t>打败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𝒗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矛盾</a:t>
                </a:r>
                <a:r>
                  <a:rPr lang="en-US" altLang="zh-CN" dirty="0" smtClean="0"/>
                  <a:t>:</a:t>
                </a:r>
              </a:p>
              <a:p>
                <a:pPr lvl="1"/>
                <a:r>
                  <a:rPr lang="zh-CN" altLang="en-US" dirty="0" smtClean="0"/>
                  <a:t>对于任意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子集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𝑺</m:t>
                    </m:r>
                    <m:r>
                      <a:rPr lang="en-US" altLang="zh-CN" b="1" i="1" dirty="0" smtClean="0">
                        <a:latin typeface="Cambria Math"/>
                      </a:rPr>
                      <m:t>⊂</m:t>
                    </m:r>
                    <m:r>
                      <a:rPr lang="en-US" altLang="zh-CN" b="1" i="1" dirty="0" smtClean="0">
                        <a:latin typeface="Cambria Math"/>
                      </a:rPr>
                      <m:t>𝑽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存在一个不属于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 smtClean="0"/>
                  <a:t>的玩家打败了所有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 smtClean="0"/>
                  <a:t>中的玩家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问题：对于每一个有穷的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，是否总存在一个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矛盾的竞赛图？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5975576" cy="4495800"/>
              </a:xfrm>
              <a:blipFill rotWithShape="1">
                <a:blip r:embed="rId2"/>
                <a:stretch>
                  <a:fillRect l="-612" t="-1357" r="-1020" b="-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348880"/>
            <a:ext cx="2423741" cy="225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05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/>
                  <a:t>矛盾的竞赛</a:t>
                </a:r>
                <a:r>
                  <a:rPr lang="zh-CN" altLang="en-US" dirty="0" smtClean="0"/>
                  <a:t>图的存在性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97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528192"/>
                <a:ext cx="8423848" cy="53265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问：对任意有</a:t>
                </a:r>
                <a:r>
                  <a:rPr lang="zh-CN" altLang="en-US" dirty="0"/>
                  <a:t>穷的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/>
                  <a:t>，是否总存在一个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/>
                  <a:t>矛盾的竞赛图？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528192"/>
                <a:ext cx="8423848" cy="532656"/>
              </a:xfrm>
              <a:blipFill rotWithShape="1">
                <a:blip r:embed="rId3"/>
                <a:stretch>
                  <a:fillRect l="-1231" t="-13793" b="-11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11560" y="2154992"/>
                <a:ext cx="8208912" cy="985976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r>
                  <a:rPr lang="en-US" altLang="zh-CN" sz="2400" b="1" dirty="0">
                    <a:solidFill>
                      <a:srgbClr val="7030A0"/>
                    </a:solidFill>
                  </a:rPr>
                  <a:t>(</a:t>
                </a:r>
                <a:r>
                  <a:rPr lang="hu-HU" altLang="zh-CN" sz="2400" b="1" dirty="0" smtClean="0">
                    <a:solidFill>
                      <a:srgbClr val="7030A0"/>
                    </a:solidFill>
                  </a:rPr>
                  <a:t>Erdős</a:t>
                </a:r>
                <a:r>
                  <a:rPr lang="en-US" altLang="zh-CN" sz="2400" b="1" dirty="0" smtClean="0">
                    <a:solidFill>
                      <a:srgbClr val="7030A0"/>
                    </a:solidFill>
                  </a:rPr>
                  <a:t> 1947)</a:t>
                </a:r>
              </a:p>
              <a:p>
                <a:r>
                  <a:rPr lang="zh-CN" altLang="en-US" sz="2400" b="1" dirty="0">
                    <a:solidFill>
                      <a:srgbClr val="FF0000"/>
                    </a:solidFill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&lt;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，则存在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个节点的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矛盾的竞赛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图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.</a:t>
                </a:r>
                <a:endParaRPr lang="en-US" altLang="zh-C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154992"/>
                <a:ext cx="8208912" cy="985976"/>
              </a:xfrm>
              <a:prstGeom prst="rect">
                <a:avLst/>
              </a:prstGeom>
              <a:blipFill rotWithShape="1">
                <a:blip r:embed="rId4"/>
                <a:stretch>
                  <a:fillRect l="-1037" t="-7317" b="-9146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611560" y="3356992"/>
                <a:ext cx="8153400" cy="3096344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证：随机取一个包含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个节点的竞赛图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𝑽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𝑬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 smtClean="0"/>
                  <a:t>子集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𝑺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不存在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𝑽</m:t>
                    </m:r>
                    <m:r>
                      <a:rPr lang="en-US" altLang="zh-CN" b="1" i="1" smtClean="0">
                        <a:latin typeface="Cambria Math"/>
                      </a:rPr>
                      <m:t>\</m:t>
                    </m:r>
                    <m:r>
                      <a:rPr lang="en-US" altLang="zh-CN" b="1" i="0" smtClean="0">
                        <a:latin typeface="Cambria Math"/>
                      </a:rPr>
                      <m:t>𝐒</m:t>
                    </m:r>
                  </m:oMath>
                </a14:m>
                <a:r>
                  <a:rPr lang="zh-CN" altLang="en-US" dirty="0" smtClean="0"/>
                  <a:t>中玩家打败了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𝑺</m:t>
                    </m:r>
                  </m:oMath>
                </a14:m>
                <a:r>
                  <a:rPr lang="zh-CN" altLang="en-US" dirty="0" smtClean="0"/>
                  <a:t>的所有玩家</a:t>
                </a:r>
                <a:endParaRPr lang="en-US" altLang="zh-CN" dirty="0" smtClean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en-US" altLang="zh-CN" i="1" dirty="0" smtClean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  <a:ea typeface="Cambria Math"/>
                        </a:rPr>
                        <m:t>⟹</m:t>
                      </m:r>
                      <m:r>
                        <a:rPr lang="en-US" altLang="zh-CN" b="1" i="1" smtClean="0"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limLoc m:val="subSup"/>
                              <m:supHide m:val="on"/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𝑺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𝑺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𝑺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zh-CN" i="1" dirty="0" smtClean="0">
                  <a:solidFill>
                    <a:schemeClr val="tx1"/>
                  </a:solidFill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⟹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⋂"/>
                              <m:limLoc m:val="subSup"/>
                              <m:supHide m:val="on"/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𝑺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𝒔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altLang="zh-CN" i="1" dirty="0" smtClean="0">
                  <a:solidFill>
                    <a:schemeClr val="tx1"/>
                  </a:solidFill>
                </a:endParaRPr>
              </a:p>
              <a:p>
                <a:pPr marL="365760" lvl="1" indent="0">
                  <a:buNone/>
                </a:pPr>
                <a:r>
                  <a:rPr lang="zh-CN" altLang="en-US" dirty="0"/>
                  <a:t>即存在一个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dirty="0"/>
                  <a:t>矛盾的竞赛</a:t>
                </a:r>
                <a:r>
                  <a:rPr lang="zh-CN" altLang="en-US" dirty="0" smtClean="0"/>
                  <a:t>图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365760" lvl="1" indent="0">
                  <a:buNone/>
                </a:pP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356992"/>
                <a:ext cx="8153400" cy="3096344"/>
              </a:xfrm>
              <a:prstGeom prst="rect">
                <a:avLst/>
              </a:prstGeom>
              <a:blipFill rotWithShape="1">
                <a:blip r:embed="rId5"/>
                <a:stretch>
                  <a:fillRect l="-149" t="-3346" b="-2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66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期望论证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若班级学生的平均身高为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𝒍</m:t>
                    </m:r>
                  </m:oMath>
                </a14:m>
                <a:r>
                  <a:rPr lang="zh-CN" altLang="en-US" dirty="0" smtClean="0"/>
                  <a:t>，则存在一个同学其身高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</a:rPr>
                      <m:t>𝒍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</a:rPr>
                      <m:t>𝒍</m:t>
                    </m:r>
                  </m:oMath>
                </a14:m>
                <a:r>
                  <a:rPr lang="en-US" altLang="zh-CN" dirty="0" smtClean="0"/>
                  <a:t>).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对随机变量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dirty="0" smtClean="0"/>
                  <a:t>，设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𝝁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≥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𝝁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𝝁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&gt;</m:t>
                    </m:r>
                    <m:r>
                      <a:rPr lang="en-US" altLang="zh-CN" i="1">
                        <a:latin typeface="Cambria Math"/>
                      </a:rPr>
                      <m:t>𝟎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14" y="2564904"/>
            <a:ext cx="6456709" cy="168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1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竞赛</a:t>
            </a:r>
            <a:r>
              <a:rPr lang="zh-CN" altLang="en-US" dirty="0" smtClean="0"/>
              <a:t>图中的哈密尔顿路径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哈密尔顿路径：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恰好访问每一个节点一次的路径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哈密尔顿路径的数目能达到多少？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28800"/>
            <a:ext cx="2242766" cy="22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67544" y="4315232"/>
                <a:ext cx="8424936" cy="856004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7030A0"/>
                    </a:solidFill>
                  </a:rPr>
                  <a:t>定理</a:t>
                </a:r>
                <a:r>
                  <a:rPr lang="en-US" altLang="zh-CN" sz="2400" b="1" dirty="0" smtClean="0">
                    <a:solidFill>
                      <a:srgbClr val="7030A0"/>
                    </a:solidFill>
                  </a:rPr>
                  <a:t>(</a:t>
                </a:r>
                <a:r>
                  <a:rPr lang="en-US" altLang="zh-CN" sz="2400" b="1" dirty="0" err="1" smtClean="0">
                    <a:solidFill>
                      <a:srgbClr val="7030A0"/>
                    </a:solidFill>
                  </a:rPr>
                  <a:t>Szele</a:t>
                </a:r>
                <a:r>
                  <a:rPr lang="en-US" altLang="zh-CN" sz="2400" b="1" dirty="0" smtClean="0">
                    <a:solidFill>
                      <a:srgbClr val="7030A0"/>
                    </a:solidFill>
                  </a:rPr>
                  <a:t> 1943)</a:t>
                </a: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存在包含至少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!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条哈密尔顿路径的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个玩家的竞赛图。</a:t>
                </a:r>
                <a:endParaRPr lang="en-US" altLang="zh-C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315232"/>
                <a:ext cx="8424936" cy="856004"/>
              </a:xfrm>
              <a:prstGeom prst="rect">
                <a:avLst/>
              </a:prstGeom>
              <a:blipFill rotWithShape="1">
                <a:blip r:embed="rId3"/>
                <a:stretch>
                  <a:fillRect l="-1083" t="-8392" r="-866" b="-1468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69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8144</TotalTime>
  <Words>749</Words>
  <Application>Microsoft Office PowerPoint</Application>
  <PresentationFormat>全屏显示(4:3)</PresentationFormat>
  <Paragraphs>231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Tw Cen MT</vt:lpstr>
      <vt:lpstr>华文仿宋</vt:lpstr>
      <vt:lpstr>宋体</vt:lpstr>
      <vt:lpstr>Calibri</vt:lpstr>
      <vt:lpstr>Cambria Math</vt:lpstr>
      <vt:lpstr>Wingdings</vt:lpstr>
      <vt:lpstr>Wingdings 2</vt:lpstr>
      <vt:lpstr>中性</vt:lpstr>
      <vt:lpstr>概率化方法</vt:lpstr>
      <vt:lpstr>概率化方法(Probabilistic Method)</vt:lpstr>
      <vt:lpstr>概率化方法(Probabilistic Method)</vt:lpstr>
      <vt:lpstr>Ramsey数</vt:lpstr>
      <vt:lpstr>R(k,k)的一个下界</vt:lpstr>
      <vt:lpstr>竞赛图</vt:lpstr>
      <vt:lpstr>k矛盾的竞赛图的存在性</vt:lpstr>
      <vt:lpstr>期望论证</vt:lpstr>
      <vt:lpstr>竞赛图中的哈密尔顿路径</vt:lpstr>
      <vt:lpstr>竞赛图中的哈密尔顿路径</vt:lpstr>
      <vt:lpstr>独立集</vt:lpstr>
      <vt:lpstr>采样+修改</vt:lpstr>
      <vt:lpstr>采样+修改</vt:lpstr>
      <vt:lpstr>腰长较大的图</vt:lpstr>
      <vt:lpstr>随机图(Random Graphs)</vt:lpstr>
      <vt:lpstr>腰长较大的图</vt:lpstr>
      <vt:lpstr>腰长较大的图</vt:lpstr>
      <vt:lpstr>随机图的单调性</vt:lpstr>
      <vt:lpstr>随机图的单调性</vt:lpstr>
      <vt:lpstr>阈值(Threshold)</vt:lpstr>
      <vt:lpstr>阈值(Threshold)</vt:lpstr>
      <vt:lpstr>K_4的阈值</vt:lpstr>
      <vt:lpstr>K_4的阈值： p=o(n^(-2/3))</vt:lpstr>
      <vt:lpstr>方差论证</vt:lpstr>
      <vt:lpstr>K_4的阈值： p=ω(n^(-2/3))</vt:lpstr>
      <vt:lpstr>cov(X_S,X_T ), S≠T</vt:lpstr>
      <vt:lpstr>K_4的阈值：p=ω(n^(-2/3))</vt:lpstr>
      <vt:lpstr>条件期望不等式</vt:lpstr>
      <vt:lpstr>条件期望不等式</vt:lpstr>
      <vt:lpstr>2nd方法：K_4的阈值—p=ω(n^(-2/3))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唐斌</dc:creator>
  <cp:lastModifiedBy>唐斌</cp:lastModifiedBy>
  <cp:revision>460</cp:revision>
  <dcterms:created xsi:type="dcterms:W3CDTF">2016-02-22T01:45:17Z</dcterms:created>
  <dcterms:modified xsi:type="dcterms:W3CDTF">2017-10-12T14:35:27Z</dcterms:modified>
</cp:coreProperties>
</file>