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3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296" r:id="rId15"/>
    <p:sldId id="297" r:id="rId16"/>
    <p:sldId id="298" r:id="rId17"/>
    <p:sldId id="299" r:id="rId18"/>
    <p:sldId id="301" r:id="rId19"/>
    <p:sldId id="337" r:id="rId20"/>
    <p:sldId id="338" r:id="rId21"/>
    <p:sldId id="339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5" r:id="rId31"/>
    <p:sldId id="311" r:id="rId32"/>
    <p:sldId id="312" r:id="rId33"/>
    <p:sldId id="313" r:id="rId34"/>
    <p:sldId id="314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10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3-28T08:27:52.37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-2147483648-2147483648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3-28T08:27:52.37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-2147483648-2147483648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7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customXml" Target="../ink/ink1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/>
              <a:t>连续型随机变量、向量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22" y="1628800"/>
            <a:ext cx="5421858" cy="484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分布函数的性质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分布函数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具有以下性质：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是单调不减函数。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−∞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→−∞</m:t>
                        </m:r>
                      </m:lim>
                    </m:limLow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altLang="zh-CN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是右连续的，即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lim>
                      </m:limLow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反之，任一具有以上三性质的函数必是某随机变量的分布函数。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2035" r="-598" b="-2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的分布函数为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latin typeface="Cambria Math"/>
                          </a:rPr>
                          <m:t>𝒂𝒓𝒄𝒕𝒈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−∞&lt;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&lt;+∞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试求常数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zh-CN" altLang="en-US" b="1" i="1" smtClean="0">
                        <a:latin typeface="Cambria Math"/>
                      </a:rPr>
                      <m:t>、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解：由分布函数的性质，我们有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→−∞</m:t>
                          </m:r>
                        </m:lim>
                      </m:limLow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→−∞</m:t>
                          </m:r>
                        </m:lim>
                      </m:limLow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/>
                                </a:rPr>
                                <m:t>𝒂𝒓𝒄𝒕𝒈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lim>
                      </m:limLow>
                      <m:r>
                        <a:rPr lang="en-US" altLang="zh-CN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𝑨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𝑩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/>
                                </a:rPr>
                                <m:t>𝒂𝒓𝒄𝒕𝒈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解方程组得：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𝝅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8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元件寿命，到达时刻等随机变量的取值可以是某个区间内的一切实数，这样的随机变量属于连续型随机变量。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0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连续型随机变量定义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的分布函数，若存在非负函数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使对于任意实数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𝒅𝒕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为连续型随机变量，其中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概率密度函数</a:t>
                </a:r>
                <a:r>
                  <a:rPr lang="zh-CN" altLang="en-US" dirty="0" smtClean="0"/>
                  <a:t>，简称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密度函数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基本性质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对于任意的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连续型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性质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5556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</a:t>
                </a:r>
                <a:r>
                  <a:rPr lang="en-US" altLang="zh-CN" dirty="0" smtClean="0"/>
                  <a:t>1)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是连续函数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可积，则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</m:oMath>
                </a14:m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b="1" dirty="0" smtClean="0"/>
                  <a:t>(2)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26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600" b="1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latin typeface="Cambria Math"/>
                      </a:rPr>
                      <m:t>=</m:t>
                    </m:r>
                    <m:r>
                      <a:rPr lang="en-US" altLang="zh-CN" sz="2600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latin typeface="Cambria Math"/>
                      </a:rPr>
                      <m:t>−</m:t>
                    </m:r>
                    <m:r>
                      <a:rPr lang="en-US" altLang="zh-CN" sz="2600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altLang="zh-CN" sz="2600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600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sz="260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−∞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−∞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13264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132640" cy="44958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40088" y="2070720"/>
            <a:ext cx="4724400" cy="2438400"/>
            <a:chOff x="2352" y="480"/>
            <a:chExt cx="2976" cy="153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480"/>
              <a:ext cx="2976" cy="1536"/>
              <a:chOff x="1104" y="2688"/>
              <a:chExt cx="2160" cy="1344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400" y="720"/>
              <a:ext cx="2736" cy="656"/>
            </a:xfrm>
            <a:custGeom>
              <a:avLst/>
              <a:gdLst>
                <a:gd name="T0" fmla="*/ 0 w 2736"/>
                <a:gd name="T1" fmla="*/ 608 h 656"/>
                <a:gd name="T2" fmla="*/ 768 w 2736"/>
                <a:gd name="T3" fmla="*/ 560 h 656"/>
                <a:gd name="T4" fmla="*/ 1248 w 2736"/>
                <a:gd name="T5" fmla="*/ 32 h 656"/>
                <a:gd name="T6" fmla="*/ 1632 w 2736"/>
                <a:gd name="T7" fmla="*/ 368 h 656"/>
                <a:gd name="T8" fmla="*/ 2016 w 2736"/>
                <a:gd name="T9" fmla="*/ 176 h 656"/>
                <a:gd name="T10" fmla="*/ 2304 w 2736"/>
                <a:gd name="T11" fmla="*/ 416 h 656"/>
                <a:gd name="T12" fmla="*/ 2736 w 2736"/>
                <a:gd name="T13" fmla="*/ 608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36"/>
                <a:gd name="T22" fmla="*/ 0 h 656"/>
                <a:gd name="T23" fmla="*/ 2736 w 2736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36" h="656">
                  <a:moveTo>
                    <a:pt x="0" y="608"/>
                  </a:moveTo>
                  <a:cubicBezTo>
                    <a:pt x="280" y="632"/>
                    <a:pt x="560" y="656"/>
                    <a:pt x="768" y="560"/>
                  </a:cubicBezTo>
                  <a:cubicBezTo>
                    <a:pt x="976" y="464"/>
                    <a:pt x="1104" y="64"/>
                    <a:pt x="1248" y="32"/>
                  </a:cubicBezTo>
                  <a:cubicBezTo>
                    <a:pt x="1392" y="0"/>
                    <a:pt x="1504" y="344"/>
                    <a:pt x="1632" y="368"/>
                  </a:cubicBezTo>
                  <a:cubicBezTo>
                    <a:pt x="1760" y="392"/>
                    <a:pt x="1904" y="168"/>
                    <a:pt x="2016" y="176"/>
                  </a:cubicBezTo>
                  <a:cubicBezTo>
                    <a:pt x="2128" y="184"/>
                    <a:pt x="2184" y="344"/>
                    <a:pt x="2304" y="416"/>
                  </a:cubicBezTo>
                  <a:cubicBezTo>
                    <a:pt x="2424" y="488"/>
                    <a:pt x="2664" y="576"/>
                    <a:pt x="2736" y="6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352" y="768"/>
              <a:ext cx="2736" cy="864"/>
              <a:chOff x="1392" y="1056"/>
              <a:chExt cx="2736" cy="864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>
                <a:off x="1392" y="163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H="1">
                <a:off x="1536" y="163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>
                <a:off x="1680" y="163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 flipH="1">
                <a:off x="1824" y="163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H="1">
                <a:off x="1968" y="1632"/>
                <a:ext cx="192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>
                <a:off x="2112" y="1392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>
                <a:off x="2256" y="1056"/>
                <a:ext cx="528" cy="864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H="1">
                <a:off x="2400" y="1200"/>
                <a:ext cx="480" cy="72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H="1">
                <a:off x="2544" y="1344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H="1">
                <a:off x="2688" y="1392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H="1">
                <a:off x="2976" y="1248"/>
                <a:ext cx="432" cy="672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H="1">
                <a:off x="3120" y="1248"/>
                <a:ext cx="432" cy="672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3264" y="1344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>
                <a:off x="3600" y="1536"/>
                <a:ext cx="192" cy="33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>
                <a:off x="3456" y="1440"/>
                <a:ext cx="288" cy="48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696" y="1488"/>
                <a:ext cx="240" cy="432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H="1">
                <a:off x="3840" y="1584"/>
                <a:ext cx="192" cy="33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H="1">
                <a:off x="3984" y="1632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889626" y="2761282"/>
            <a:ext cx="609600" cy="1143000"/>
            <a:chOff x="3072" y="1152"/>
            <a:chExt cx="432" cy="76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072" y="1392"/>
              <a:ext cx="432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 rot="21537797" flipH="1">
              <a:off x="3072" y="1152"/>
              <a:ext cx="432" cy="24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535488" y="313752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</a:rPr>
              <a:t>1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0667"/>
              </p:ext>
            </p:extLst>
          </p:nvPr>
        </p:nvGraphicFramePr>
        <p:xfrm>
          <a:off x="7022976" y="3285157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" name="Equation" r:id="rId4" imgW="352388" imgH="438281" progId="Equation.3">
                  <p:embed/>
                </p:oleObj>
              </mc:Choice>
              <mc:Fallback>
                <p:oleObj name="Equation" r:id="rId4" imgW="352388" imgH="4382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976" y="3285157"/>
                        <a:ext cx="36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6830888" y="3823320"/>
            <a:ext cx="341313" cy="590550"/>
            <a:chOff x="3984" y="1584"/>
            <a:chExt cx="215" cy="372"/>
          </a:xfrm>
        </p:grpSpPr>
        <p:graphicFrame>
          <p:nvGraphicFramePr>
            <p:cNvPr id="36" name="Object 37"/>
            <p:cNvGraphicFramePr>
              <a:graphicFrameLocks noChangeAspect="1"/>
            </p:cNvGraphicFramePr>
            <p:nvPr/>
          </p:nvGraphicFramePr>
          <p:xfrm>
            <a:off x="3991" y="169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4" name="Equation" r:id="rId6" imgW="330200" imgH="419100" progId="Equation.3">
                    <p:embed/>
                  </p:oleObj>
                </mc:Choice>
                <mc:Fallback>
                  <p:oleObj name="Equation" r:id="rId6" imgW="330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69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8"/>
            <p:cNvGraphicFramePr>
              <a:graphicFrameLocks noChangeAspect="1"/>
            </p:cNvGraphicFramePr>
            <p:nvPr/>
          </p:nvGraphicFramePr>
          <p:xfrm>
            <a:off x="3984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5" name="Equation" r:id="rId8" imgW="190417" imgH="190417" progId="Equation.3">
                    <p:embed/>
                  </p:oleObj>
                </mc:Choice>
                <mc:Fallback>
                  <p:oleObj name="Equation" r:id="rId8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7370638" y="3823320"/>
            <a:ext cx="355600" cy="590550"/>
            <a:chOff x="4324" y="1584"/>
            <a:chExt cx="224" cy="372"/>
          </a:xfrm>
        </p:grpSpPr>
        <p:graphicFrame>
          <p:nvGraphicFramePr>
            <p:cNvPr id="39" name="Object 40"/>
            <p:cNvGraphicFramePr>
              <a:graphicFrameLocks noChangeAspect="1"/>
            </p:cNvGraphicFramePr>
            <p:nvPr/>
          </p:nvGraphicFramePr>
          <p:xfrm>
            <a:off x="4324" y="169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6" name="Equation" r:id="rId10" imgW="355446" imgH="418918" progId="Equation.3">
                    <p:embed/>
                  </p:oleObj>
                </mc:Choice>
                <mc:Fallback>
                  <p:oleObj name="Equation" r:id="rId10" imgW="35544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169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1"/>
            <p:cNvGraphicFramePr>
              <a:graphicFrameLocks noChangeAspect="1"/>
            </p:cNvGraphicFramePr>
            <p:nvPr/>
          </p:nvGraphicFramePr>
          <p:xfrm>
            <a:off x="4368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7" name="Equation" r:id="rId12" imgW="190417" imgH="190417" progId="Equation.3">
                    <p:embed/>
                  </p:oleObj>
                </mc:Choice>
                <mc:Fallback>
                  <p:oleObj name="Equation" r:id="rId12" imgW="190417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8343776" y="3955082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solidFill>
                  <a:srgbClr val="000000"/>
                </a:solidFill>
              </a:rPr>
              <a:t>x</a:t>
            </a:r>
            <a:endParaRPr lang="en-US" altLang="zh-CN" sz="2400" b="0"/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5800601" y="3955082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b="0">
                <a:solidFill>
                  <a:srgbClr val="000000"/>
                </a:solidFill>
              </a:rPr>
              <a:t>0</a:t>
            </a:r>
            <a:endParaRPr lang="en-US" altLang="zh-CN" sz="2400" b="0"/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5175126" y="1913557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2A2622"/>
                </a:solidFill>
              </a:rPr>
              <a:t>p</a:t>
            </a:r>
            <a:r>
              <a:rPr lang="en-US" altLang="zh-CN" sz="2800">
                <a:solidFill>
                  <a:srgbClr val="2A2622"/>
                </a:solidFill>
              </a:rPr>
              <a:t>(</a:t>
            </a:r>
            <a:r>
              <a:rPr lang="en-US" altLang="zh-CN" sz="2800" i="1">
                <a:solidFill>
                  <a:srgbClr val="2A2622"/>
                </a:solidFill>
              </a:rPr>
              <a:t>x</a:t>
            </a:r>
            <a:r>
              <a:rPr lang="en-US" altLang="zh-CN" sz="2800">
                <a:solidFill>
                  <a:srgbClr val="2A26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8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连续型</a:t>
                </a:r>
                <a:r>
                  <a:rPr lang="en-US" altLang="zh-CN" dirty="0" err="1"/>
                  <a:t>r.v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性质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5556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连续型</a:t>
                </a:r>
                <a:r>
                  <a:rPr lang="en-US" altLang="zh-CN" dirty="0" smtClean="0"/>
                  <a:t>r.v.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在任一点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取值的概率等于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</a:rPr>
                      <m:t>≤</m:t>
                    </m:r>
                    <m:r>
                      <a:rPr lang="en-US" altLang="zh-CN" sz="24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≤</m:t>
                    </m:r>
                    <m:r>
                      <a:rPr lang="en-US" altLang="zh-CN" sz="24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0" smtClean="0">
                            <a:latin typeface="Cambria Math"/>
                          </a:rPr>
                          <m:t>𝚫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0" smtClean="0">
                            <a:latin typeface="Cambria Math"/>
                          </a:rPr>
                          <m:t>𝚫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∵</m:t>
                      </m:r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  <a:ea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lim>
                      </m:limLow>
                      <m:nary>
                        <m:nary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>
                              <a:latin typeface="Cambria Math"/>
                            </a:rPr>
                            <m:t>𝚫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𝒂</m:t>
                          </m:r>
                        </m:sup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,∴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421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76" y="4205496"/>
            <a:ext cx="7026424" cy="231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连续型</a:t>
                </a:r>
                <a:r>
                  <a:rPr lang="en-US" altLang="zh-CN" dirty="0" err="1"/>
                  <a:t>r.v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性质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5556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处连续，则有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连续，则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1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59272565"/>
              </p:ext>
            </p:extLst>
          </p:nvPr>
        </p:nvGraphicFramePr>
        <p:xfrm>
          <a:off x="1763688" y="1556792"/>
          <a:ext cx="5400600" cy="354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2590800" imgH="1701800" progId="Equation.DSMT4">
                  <p:embed/>
                </p:oleObj>
              </mc:Choice>
              <mc:Fallback>
                <p:oleObj name="Equation" r:id="rId3" imgW="25908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56792"/>
                        <a:ext cx="5400600" cy="354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7941"/>
            <a:ext cx="6945660" cy="157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2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随机变量的取值表示随机事件。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𝟓</m:t>
                    </m:r>
                  </m:oMath>
                </a14:m>
                <a:r>
                  <a:rPr lang="zh-CN" altLang="en-US" dirty="0" smtClean="0"/>
                  <a:t>都表示随机事件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对某个实数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可以表示随机事件，其概率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与实数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有关，对每个实数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，都有唯一的概率值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与之对应，从而构成函数关系，记为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68752" cy="466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7065256" cy="47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连续型随机变量函数的分布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540768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是连续型随机变量，其密度函数为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的连续函数，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是连续型随机变量。求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540768"/>
              </a:xfrm>
              <a:blipFill rotWithShape="0">
                <a:blip r:embed="rId2"/>
                <a:stretch>
                  <a:fillRect l="-449" t="-3968" r="-1571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3251448"/>
            <a:ext cx="2016596" cy="60960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13110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C0066"/>
                </a:solidFill>
                <a:ea typeface="楷体_GB2312" pitchFamily="49" charset="-122"/>
              </a:rPr>
              <a:t>分布函数</a:t>
            </a:r>
            <a:r>
              <a:rPr lang="zh-CN" altLang="en-US" sz="2800" dirty="0">
                <a:solidFill>
                  <a:srgbClr val="CC0066"/>
                </a:solidFill>
                <a:ea typeface="楷体_GB2312" pitchFamily="49" charset="-122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54420" y="4038600"/>
                <a:ext cx="8682076" cy="2630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先求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altLang="zh-CN" sz="3200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0" y="4038600"/>
                <a:ext cx="8682076" cy="2630760"/>
              </a:xfrm>
              <a:prstGeom prst="rect">
                <a:avLst/>
              </a:prstGeom>
              <a:blipFill rotWithShape="0">
                <a:blip r:embed="rId3"/>
                <a:stretch>
                  <a:fillRect l="-351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6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:r>
                  <a:rPr lang="zh-CN" altLang="en-US" dirty="0"/>
                  <a:t>随机</a:t>
                </a:r>
                <a:r>
                  <a:rPr lang="zh-CN" altLang="en-US" dirty="0" smtClean="0"/>
                  <a:t>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具有密度函数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 smtClean="0"/>
                  <a:t>的概率密度。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45562"/>
              </p:ext>
            </p:extLst>
          </p:nvPr>
        </p:nvGraphicFramePr>
        <p:xfrm>
          <a:off x="2433042" y="2312988"/>
          <a:ext cx="38671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公式" r:id="rId4" imgW="1571588" imgH="438281" progId="Equation.3">
                  <p:embed/>
                </p:oleObj>
              </mc:Choice>
              <mc:Fallback>
                <p:oleObj name="公式" r:id="rId4" imgW="1571588" imgH="4382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042" y="2312988"/>
                        <a:ext cx="38671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3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531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具有概率密度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/>
                  <a:t>的概率密度。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解：先求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/>
                  <a:t>的分布函数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53136"/>
              </a:xfrm>
              <a:blipFill rotWithShape="0">
                <a:blip r:embed="rId2"/>
                <a:stretch>
                  <a:fillRect l="-1421" t="-2513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7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的密度函数为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dirty="0" smtClean="0"/>
                  <a:t>可为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dirty="0" smtClean="0"/>
                  <a:t>可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). </a:t>
                </a:r>
                <a:r>
                  <a:rPr lang="zh-CN" altLang="en-US" dirty="0" smtClean="0"/>
                  <a:t>若函数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处处可导，且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恒大于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（或恒小于</a:t>
                </a:r>
                <a:r>
                  <a:rPr lang="en-US" altLang="zh-CN" dirty="0" smtClean="0"/>
                  <a:t>0)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也是连续型随机变量，其概率密度为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]′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2035" r="-1122" b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28800"/>
            <a:ext cx="7560840" cy="47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488832" cy="48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95047" cy="49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例：逆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dirty="0" smtClean="0"/>
                  <a:t>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67"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假设随机变量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服从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dirty="0" smtClean="0"/>
                  <a:t>分布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的密度函数为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的密度函数。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利用上述定理，有当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逆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dirty="0" smtClean="0"/>
                  <a:t>分布的特例）</a:t>
                </a:r>
                <a:r>
                  <a:rPr lang="en-US" altLang="zh-CN" dirty="0" smtClean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972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分布函数定义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是一个随机变量，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是任意实数，函数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的分布函数。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对于任意的实数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，有：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860032" y="2636838"/>
            <a:ext cx="3886200" cy="908050"/>
            <a:chOff x="3408" y="1593"/>
            <a:chExt cx="2448" cy="572"/>
          </a:xfrm>
        </p:grpSpPr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3408" y="1886"/>
              <a:ext cx="2208" cy="0"/>
            </a:xfrm>
            <a:prstGeom prst="line">
              <a:avLst/>
            </a:prstGeom>
            <a:noFill/>
            <a:ln w="38100">
              <a:solidFill>
                <a:srgbClr val="796D6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4800" y="183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>
                  <a:solidFill>
                    <a:srgbClr val="070A13"/>
                  </a:solidFill>
                </a:rPr>
                <a:t>x</a:t>
              </a: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5520" y="183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 flipH="1">
              <a:off x="3408" y="159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3936" y="159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>
                  <a:solidFill>
                    <a:srgbClr val="FF0000"/>
                  </a:solidFill>
                </a:rPr>
                <a:t>X</a:t>
              </a:r>
              <a:endParaRPr lang="en-US" altLang="zh-CN" sz="2800" b="0">
                <a:solidFill>
                  <a:srgbClr val="FF0000"/>
                </a:solidFill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4897" y="160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3445" y="1888"/>
              <a:ext cx="14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267744" y="5157192"/>
            <a:ext cx="3886200" cy="1295400"/>
            <a:chOff x="192" y="3504"/>
            <a:chExt cx="2448" cy="816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72" y="3955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5C801A"/>
                  </a:solidFill>
                </a:rPr>
                <a:t>x</a:t>
              </a:r>
              <a:r>
                <a:rPr lang="en-US" altLang="zh-CN" baseline="-25000">
                  <a:solidFill>
                    <a:srgbClr val="5C801A"/>
                  </a:solidFill>
                </a:rPr>
                <a:t>1</a:t>
              </a:r>
              <a:r>
                <a:rPr lang="en-US" altLang="zh-CN" sz="2800">
                  <a:solidFill>
                    <a:srgbClr val="5C801A"/>
                  </a:solidFill>
                </a:rPr>
                <a:t> 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584" y="3955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5C801A"/>
                  </a:solidFill>
                </a:rPr>
                <a:t>x</a:t>
              </a:r>
              <a:r>
                <a:rPr lang="en-US" altLang="zh-CN" baseline="-25000" dirty="0">
                  <a:solidFill>
                    <a:srgbClr val="5C801A"/>
                  </a:solidFill>
                </a:rPr>
                <a:t>2</a:t>
              </a:r>
              <a:r>
                <a:rPr lang="en-US" altLang="zh-CN" sz="2800" i="1" dirty="0"/>
                <a:t> </a:t>
              </a:r>
            </a:p>
          </p:txBody>
        </p: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192" y="3504"/>
              <a:ext cx="2448" cy="778"/>
              <a:chOff x="192" y="3504"/>
              <a:chExt cx="2448" cy="778"/>
            </a:xfrm>
          </p:grpSpPr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192" y="4003"/>
                <a:ext cx="2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768" y="371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1680" y="371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304" y="395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i="1"/>
                  <a:t>x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768" y="3715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H="1">
                <a:off x="816" y="3715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 flipH="1">
                <a:off x="960" y="3715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1104" y="3715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1248" y="3715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1392" y="3715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864" y="350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FF0000"/>
                    </a:solidFill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672" y="3859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 smtClean="0"/>
                  <a:t>o</a:t>
                </a:r>
                <a:endParaRPr lang="en-US" altLang="zh-CN" sz="1600" dirty="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208" y="400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816" y="4003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7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随机变量函数的分布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离散型，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离散型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连续型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连续型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连续</a:t>
                </a:r>
                <a:r>
                  <a:rPr lang="zh-CN" altLang="en-US" dirty="0"/>
                  <a:t>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离散</a:t>
                </a:r>
                <a:r>
                  <a:rPr lang="zh-CN" altLang="en-US" dirty="0" smtClean="0"/>
                  <a:t>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57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联合分布函数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是一个二维随机向量，则对于任意实数对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的函数，称为二维随机向量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联合分布函数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二维分布函数的几何意义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表示平面上的随机点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落在以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为右上顶点的无穷矩形中的概率。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835696" y="2636912"/>
            <a:ext cx="4682579" cy="3314626"/>
            <a:chOff x="1632" y="2256"/>
            <a:chExt cx="2496" cy="168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064" y="225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0" i="1"/>
                <a:t>y</a:t>
              </a:r>
              <a:endParaRPr lang="en-US" altLang="zh-CN" sz="2800" b="0" i="1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776" y="3024"/>
              <a:ext cx="816" cy="816"/>
            </a:xfrm>
            <a:prstGeom prst="line">
              <a:avLst/>
            </a:prstGeom>
            <a:noFill/>
            <a:ln w="952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1632" y="2448"/>
              <a:ext cx="2448" cy="1488"/>
              <a:chOff x="1632" y="2448"/>
              <a:chExt cx="2448" cy="1488"/>
            </a:xfrm>
          </p:grpSpPr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2448" cy="0"/>
              </a:xfrm>
              <a:prstGeom prst="line">
                <a:avLst/>
              </a:prstGeom>
              <a:noFill/>
              <a:ln w="19050">
                <a:solidFill>
                  <a:srgbClr val="985B0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flipV="1">
                <a:off x="2256" y="244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985B0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1680" cy="0"/>
              </a:xfrm>
              <a:prstGeom prst="line">
                <a:avLst/>
              </a:prstGeom>
              <a:noFill/>
              <a:ln w="19050">
                <a:solidFill>
                  <a:srgbClr val="985B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3456" y="3024"/>
                <a:ext cx="0" cy="864"/>
              </a:xfrm>
              <a:prstGeom prst="line">
                <a:avLst/>
              </a:prstGeom>
              <a:noFill/>
              <a:ln w="19050">
                <a:solidFill>
                  <a:srgbClr val="985B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1776" y="3024"/>
                <a:ext cx="288" cy="288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1728" y="3024"/>
                <a:ext cx="576" cy="57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V="1">
                <a:off x="2016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V="1">
                <a:off x="2352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V="1">
                <a:off x="2640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2928" y="3312"/>
                <a:ext cx="528" cy="528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V="1">
                <a:off x="3216" y="3552"/>
                <a:ext cx="288" cy="288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2208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496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2832" y="3216"/>
                <a:ext cx="624" cy="624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V="1">
                <a:off x="3072" y="3504"/>
                <a:ext cx="336" cy="33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V="1">
                <a:off x="1776" y="3024"/>
                <a:ext cx="624" cy="624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1776" y="3024"/>
                <a:ext cx="384" cy="384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1776" y="3024"/>
                <a:ext cx="192" cy="192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1776" y="3024"/>
                <a:ext cx="720" cy="720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flipV="1">
                <a:off x="1872" y="3024"/>
                <a:ext cx="816" cy="816"/>
              </a:xfrm>
              <a:prstGeom prst="line">
                <a:avLst/>
              </a:prstGeom>
              <a:noFill/>
              <a:ln w="19050" cap="rnd">
                <a:solidFill>
                  <a:srgbClr val="985B0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2064" y="350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i="1"/>
                <a:t>o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3408" y="274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/>
                <a:t>(</a:t>
              </a:r>
              <a:r>
                <a:rPr lang="en-US" altLang="zh-CN" sz="2800" b="0" i="1"/>
                <a:t>x</a:t>
              </a:r>
              <a:r>
                <a:rPr lang="en-US" altLang="zh-CN" sz="2800" b="0"/>
                <a:t>, </a:t>
              </a:r>
              <a:r>
                <a:rPr lang="en-US" altLang="zh-CN" sz="2800" b="0" i="1"/>
                <a:t>y</a:t>
              </a:r>
              <a:r>
                <a:rPr lang="en-US" altLang="zh-CN" sz="2800" b="0"/>
                <a:t>)</a:t>
              </a: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256" y="3216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0"/>
                <a:t>(</a:t>
              </a:r>
              <a:r>
                <a:rPr kumimoji="0" lang="en-US" altLang="zh-CN" sz="2800" b="0" i="1"/>
                <a:t>X</a:t>
              </a:r>
              <a:r>
                <a:rPr kumimoji="0" lang="en-US" altLang="zh-CN" sz="2800" b="0"/>
                <a:t>, </a:t>
              </a:r>
              <a:r>
                <a:rPr kumimoji="0" lang="en-US" altLang="zh-CN" sz="2800" b="0" i="1"/>
                <a:t>Y </a:t>
              </a:r>
              <a:r>
                <a:rPr kumimoji="0" lang="en-US" altLang="zh-CN" sz="2800" b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3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二维分布函数性质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分布对每个变量单调不减，即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</a:t>
                </a:r>
                <a:r>
                  <a:rPr lang="zh-CN" altLang="en-US" dirty="0" smtClean="0"/>
                  <a:t>固定的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对固定的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且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+∞,+∞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0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二维分布函数性质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495856" cy="4709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 smtClean="0"/>
                  <a:t>关于每个变量右连续，即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495856" cy="4709120"/>
              </a:xfrm>
              <a:blipFill rotWithShape="0"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550640" y="3697560"/>
            <a:ext cx="5181600" cy="2971800"/>
            <a:chOff x="144" y="2256"/>
            <a:chExt cx="3264" cy="187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91" y="2688"/>
              <a:ext cx="1248" cy="624"/>
            </a:xfrm>
            <a:prstGeom prst="rect">
              <a:avLst/>
            </a:prstGeom>
            <a:noFill/>
            <a:ln w="12700">
              <a:solidFill>
                <a:srgbClr val="985B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4" y="3792"/>
              <a:ext cx="3072" cy="0"/>
            </a:xfrm>
            <a:prstGeom prst="line">
              <a:avLst/>
            </a:prstGeom>
            <a:noFill/>
            <a:ln w="19050">
              <a:solidFill>
                <a:srgbClr val="985B0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225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y</a:t>
              </a:r>
              <a:endParaRPr lang="en-US" altLang="zh-CN" sz="2800" i="1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2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x</a:t>
              </a:r>
              <a:endParaRPr lang="en-US" altLang="zh-CN" sz="2800" i="1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24" y="369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/>
                <a:t>o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91" y="3312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539" y="3312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859" y="3312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859" y="2688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811" y="2448"/>
              <a:ext cx="0" cy="1680"/>
            </a:xfrm>
            <a:prstGeom prst="line">
              <a:avLst/>
            </a:prstGeom>
            <a:noFill/>
            <a:ln w="19050">
              <a:solidFill>
                <a:srgbClr val="985B0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147" y="379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x</a:t>
              </a:r>
              <a:r>
                <a:rPr lang="en-US" altLang="en-US" sz="2800" baseline="-25000"/>
                <a:t>1</a:t>
              </a:r>
              <a:endParaRPr lang="en-US" altLang="zh-CN" sz="2800" i="1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443" y="379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x</a:t>
              </a:r>
              <a:r>
                <a:rPr lang="en-US" altLang="en-US" sz="2800" baseline="-25000"/>
                <a:t>2</a:t>
              </a:r>
              <a:endParaRPr lang="en-US" altLang="zh-CN" sz="2800" i="1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71" y="303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y</a:t>
              </a:r>
              <a:r>
                <a:rPr lang="en-US" altLang="en-US" sz="2800" baseline="-25000"/>
                <a:t>1</a:t>
              </a:r>
              <a:endParaRPr lang="en-US" altLang="zh-CN" sz="2800" i="1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71" y="2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i="1"/>
                <a:t>y</a:t>
              </a:r>
              <a:r>
                <a:rPr lang="en-US" altLang="en-US" sz="2800" baseline="-25000"/>
                <a:t>2</a:t>
              </a:r>
              <a:endParaRPr lang="en-US" altLang="zh-CN" sz="2800" i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291" y="2688"/>
              <a:ext cx="240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1291" y="2688"/>
              <a:ext cx="43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1339" y="2688"/>
              <a:ext cx="624" cy="62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579" y="2688"/>
              <a:ext cx="624" cy="62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963" y="2736"/>
              <a:ext cx="576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203" y="2976"/>
              <a:ext cx="336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1771" y="2688"/>
              <a:ext cx="624" cy="62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483" y="283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CC0000"/>
                  </a:solidFill>
                </a:rPr>
                <a:t>(</a:t>
              </a:r>
              <a:r>
                <a:rPr kumimoji="0" lang="en-US" altLang="zh-CN" sz="2800" i="1">
                  <a:solidFill>
                    <a:srgbClr val="CC0000"/>
                  </a:solidFill>
                </a:rPr>
                <a:t>X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, </a:t>
              </a:r>
              <a:r>
                <a:rPr kumimoji="0" lang="en-US" altLang="zh-CN" sz="2800" i="1">
                  <a:solidFill>
                    <a:srgbClr val="CC0000"/>
                  </a:solidFill>
                </a:rPr>
                <a:t>Y 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91" y="235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2 </a:t>
              </a:r>
              <a:r>
                <a:rPr lang="en-US" altLang="zh-CN" sz="2800">
                  <a:solidFill>
                    <a:srgbClr val="CC0000"/>
                  </a:solidFill>
                </a:rPr>
                <a:t>, 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2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544" y="3225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2 </a:t>
              </a:r>
              <a:r>
                <a:rPr lang="en-US" altLang="zh-CN" sz="2800">
                  <a:solidFill>
                    <a:srgbClr val="CC0000"/>
                  </a:solidFill>
                </a:rPr>
                <a:t>, 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1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008" y="235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1 </a:t>
              </a:r>
              <a:r>
                <a:rPr lang="en-US" altLang="zh-CN" sz="2800">
                  <a:solidFill>
                    <a:srgbClr val="CC0000"/>
                  </a:solidFill>
                </a:rPr>
                <a:t>, 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2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960" y="321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1 </a:t>
              </a:r>
              <a:r>
                <a:rPr lang="en-US" altLang="zh-CN" sz="2800">
                  <a:solidFill>
                    <a:srgbClr val="CC0000"/>
                  </a:solidFill>
                </a:rPr>
                <a:t>, 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 baseline="-25000">
                  <a:solidFill>
                    <a:srgbClr val="CC0000"/>
                  </a:solidFill>
                </a:rPr>
                <a:t>1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1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边缘分布函数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，分别讨论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各自的分布函数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根据定义，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&lt;+∞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边缘分布函数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同理，定义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边缘分布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(+∞,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07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49139"/>
            <a:ext cx="7272808" cy="4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6912768" cy="24163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4077072"/>
            <a:ext cx="5905341" cy="26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87089"/>
            <a:ext cx="6307287" cy="1573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24" y="3356992"/>
            <a:ext cx="6358880" cy="2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245523" cy="21478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25" y="3776666"/>
            <a:ext cx="5989488" cy="22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例：离散型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的分布函数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分布函数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076056" y="1556792"/>
            <a:ext cx="3627437" cy="1425575"/>
            <a:chOff x="3312" y="1152"/>
            <a:chExt cx="2352" cy="898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648" y="1224"/>
              <a:ext cx="0" cy="81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34" y="1189"/>
              <a:ext cx="38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</a:rPr>
                <a:t>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</a:rPr>
                <a:t>p</a:t>
              </a:r>
              <a:r>
                <a:rPr lang="en-US" altLang="zh-CN" sz="2800" i="1" baseline="-25000">
                  <a:solidFill>
                    <a:schemeClr val="tx2"/>
                  </a:solidFill>
                </a:rPr>
                <a:t>k</a:t>
              </a:r>
              <a:endParaRPr lang="en-US" altLang="zh-CN" sz="2400">
                <a:solidFill>
                  <a:srgbClr val="99FFCC"/>
                </a:solidFill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4265" y="1512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公式" r:id="rId4" imgW="147484" imgH="390591" progId="Equation.3">
                    <p:embed/>
                  </p:oleObj>
                </mc:Choice>
                <mc:Fallback>
                  <p:oleObj name="公式" r:id="rId4" imgW="147484" imgH="3905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1512"/>
                          <a:ext cx="33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48" y="1152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aseline="30000"/>
                <a:t> </a:t>
              </a:r>
              <a:r>
                <a:rPr lang="en-US" altLang="en-US" sz="2800" b="0">
                  <a:solidFill>
                    <a:schemeClr val="tx2"/>
                  </a:solidFill>
                </a:rPr>
                <a:t>-1       2        3</a:t>
              </a:r>
              <a:endParaRPr lang="en-US" altLang="zh-CN" sz="2800" b="0" baseline="30000">
                <a:solidFill>
                  <a:schemeClr val="tx2"/>
                </a:solidFill>
              </a:endParaRP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4809" y="1522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公式" r:id="rId6" imgW="147484" imgH="390591" progId="Equation.3">
                    <p:embed/>
                  </p:oleObj>
                </mc:Choice>
                <mc:Fallback>
                  <p:oleObj name="公式" r:id="rId6" imgW="147484" imgH="3905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1522"/>
                          <a:ext cx="33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744" y="1512"/>
            <a:ext cx="33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公式" r:id="rId8" imgW="147484" imgH="390591" progId="Equation.3">
                    <p:embed/>
                  </p:oleObj>
                </mc:Choice>
                <mc:Fallback>
                  <p:oleObj name="公式" r:id="rId8" imgW="147484" imgH="3905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12"/>
                          <a:ext cx="33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1512"/>
              <a:ext cx="2016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6408712" cy="25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1560" y="357301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解：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99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为随机变量，若对任意实数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dirty="0" smtClean="0"/>
                  <a:t>，随机事件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dirty="0" smtClean="0"/>
                  <a:t>相互独立，即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或等价地，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则称随机变量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相互独立。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随机变量函数的独立性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7013468" cy="2304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12" y="4869160"/>
            <a:ext cx="6912768" cy="10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二维连续型随机变量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，如果存在非负函数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使得对于任意的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𝒅𝒖𝒅𝒗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是二维连续型随机变量，函数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联合概率密度函数</a:t>
                </a:r>
                <a:r>
                  <a:rPr lang="zh-CN" altLang="en-US" dirty="0" smtClean="0"/>
                  <a:t>，简称概率密度。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概率密度的性质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nary>
                          <m:nary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+∞,+∞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连续，则有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dirty="0" smtClean="0"/>
                  <a:t>是平面上的一个区域，点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落在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中的概率为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1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边缘密度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dirty="0" smtClean="0"/>
                  <a:t>的联合密度函数为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，求随机变量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的概率密度。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的边缘分布函数为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𝒅𝒕𝒅𝒚</m:t>
                              </m:r>
                            </m:e>
                          </m:nary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边缘密度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221" r="-1272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边缘密度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33285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同理，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的边缘分布函数为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+∞,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dirty="0"/>
                  <a:t>的边缘密度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332856"/>
              </a:xfrm>
              <a:blipFill rotWithShape="0">
                <a:blip r:embed="rId2"/>
                <a:stretch>
                  <a:fillRect l="-1421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33056"/>
            <a:ext cx="6374727" cy="1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维连续型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独立性条件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2816"/>
            <a:ext cx="7801476" cy="45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628801"/>
            <a:ext cx="7128792" cy="48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7325168" cy="2696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56792"/>
            <a:ext cx="6624736" cy="21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8840"/>
            <a:ext cx="7939062" cy="37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例：离散型</a:t>
            </a:r>
            <a:r>
              <a:rPr lang="en-US" altLang="zh-CN" dirty="0" err="1" smtClean="0"/>
              <a:t>r.v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的分布函数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006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472337" cy="43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742659" cy="40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例：离散型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的分布函数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1772816"/>
            <a:ext cx="771867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7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分布律与分布函数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58" name="Group 85"/>
          <p:cNvGrpSpPr>
            <a:grpSpLocks/>
          </p:cNvGrpSpPr>
          <p:nvPr/>
        </p:nvGrpSpPr>
        <p:grpSpPr bwMode="auto">
          <a:xfrm>
            <a:off x="611560" y="1600994"/>
            <a:ext cx="2950790" cy="964406"/>
            <a:chOff x="1927" y="255"/>
            <a:chExt cx="2040" cy="771"/>
          </a:xfrm>
        </p:grpSpPr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2064" y="255"/>
              <a:ext cx="18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 dirty="0"/>
                <a:t>X </a:t>
              </a:r>
              <a:r>
                <a:rPr lang="en-US" altLang="zh-CN" sz="2800" i="1" dirty="0"/>
                <a:t>    x</a:t>
              </a:r>
              <a:r>
                <a:rPr lang="en-US" altLang="zh-CN" sz="2800" baseline="-25000" dirty="0"/>
                <a:t>1     </a:t>
              </a:r>
              <a:r>
                <a:rPr lang="en-US" altLang="zh-CN" sz="2800" i="1" dirty="0"/>
                <a:t>x</a:t>
              </a:r>
              <a:r>
                <a:rPr lang="en-US" altLang="zh-CN" sz="2800" i="1" baseline="-25000" dirty="0"/>
                <a:t>2     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3   </a:t>
              </a:r>
              <a:r>
                <a:rPr lang="en-US" altLang="zh-CN" sz="2800" i="1" baseline="-25000" dirty="0"/>
                <a:t>  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4</a:t>
              </a:r>
              <a:endParaRPr lang="en-US" altLang="zh-CN" sz="28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064" y="663"/>
              <a:ext cx="18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 dirty="0"/>
                <a:t>P</a:t>
              </a:r>
              <a:r>
                <a:rPr lang="en-US" altLang="zh-CN" sz="2800" i="1" dirty="0"/>
                <a:t>     p</a:t>
              </a:r>
              <a:r>
                <a:rPr lang="en-US" altLang="zh-CN" sz="2800" baseline="-25000" dirty="0"/>
                <a:t>1     </a:t>
              </a:r>
              <a:r>
                <a:rPr lang="en-US" altLang="zh-CN" sz="2800" i="1" dirty="0"/>
                <a:t>p</a:t>
              </a:r>
              <a:r>
                <a:rPr lang="en-US" altLang="zh-CN" sz="2800" i="1" baseline="-25000" dirty="0"/>
                <a:t>2   </a:t>
              </a:r>
              <a:r>
                <a:rPr lang="en-US" altLang="zh-CN" sz="2800" b="0" i="1" baseline="-25000" dirty="0"/>
                <a:t>  </a:t>
              </a:r>
              <a:r>
                <a:rPr lang="en-US" altLang="zh-CN" sz="2800" i="1" dirty="0"/>
                <a:t>p</a:t>
              </a:r>
              <a:r>
                <a:rPr lang="en-US" altLang="zh-CN" sz="2800" baseline="-25000" dirty="0"/>
                <a:t>3</a:t>
              </a:r>
              <a:r>
                <a:rPr lang="en-US" altLang="zh-CN" sz="2800" b="0" i="1" baseline="-25000" dirty="0"/>
                <a:t>    </a:t>
              </a:r>
              <a:r>
                <a:rPr lang="en-US" altLang="zh-CN" sz="2800" i="1" baseline="-25000" dirty="0"/>
                <a:t> </a:t>
              </a:r>
              <a:r>
                <a:rPr lang="en-US" altLang="zh-CN" sz="2800" i="1" dirty="0"/>
                <a:t>p</a:t>
              </a:r>
              <a:r>
                <a:rPr lang="en-US" altLang="zh-CN" sz="2800" baseline="-25000" dirty="0"/>
                <a:t>4</a:t>
              </a:r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1927" y="663"/>
              <a:ext cx="2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2381" y="300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68"/>
          <p:cNvGrpSpPr>
            <a:grpSpLocks/>
          </p:cNvGrpSpPr>
          <p:nvPr/>
        </p:nvGrpSpPr>
        <p:grpSpPr bwMode="auto">
          <a:xfrm>
            <a:off x="1116013" y="3500438"/>
            <a:ext cx="5981700" cy="3124200"/>
            <a:chOff x="703" y="1842"/>
            <a:chExt cx="3768" cy="1968"/>
          </a:xfrm>
        </p:grpSpPr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4241" y="3203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i="1">
                  <a:solidFill>
                    <a:srgbClr val="000000"/>
                  </a:solidFill>
                </a:rPr>
                <a:t>x</a:t>
              </a:r>
              <a:endParaRPr lang="zh-CN" altLang="en-US" b="0" i="1">
                <a:solidFill>
                  <a:srgbClr val="000000"/>
                </a:solidFill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2497" y="331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V="1">
              <a:off x="1345" y="331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703" y="3418"/>
              <a:ext cx="34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3530" y="333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V="1">
              <a:off x="2929" y="331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1228" y="3383"/>
              <a:ext cx="2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/>
                <a:t>x</a:t>
              </a:r>
              <a:r>
                <a:rPr lang="en-US" altLang="zh-CN" sz="2800" baseline="-25000"/>
                <a:t>1                        </a:t>
              </a:r>
              <a:r>
                <a:rPr lang="en-US" altLang="zh-CN" i="1"/>
                <a:t>x</a:t>
              </a:r>
              <a:r>
                <a:rPr lang="en-US" altLang="zh-CN" i="1" baseline="-25000"/>
                <a:t>2</a:t>
              </a:r>
              <a:r>
                <a:rPr lang="en-US" altLang="zh-CN" sz="2800" baseline="-25000"/>
                <a:t>      </a:t>
              </a:r>
              <a:r>
                <a:rPr lang="en-US" altLang="zh-CN" sz="2800" i="1"/>
                <a:t>x</a:t>
              </a:r>
              <a:r>
                <a:rPr lang="en-US" altLang="zh-CN" sz="2800" i="1" baseline="-25000"/>
                <a:t>3            </a:t>
              </a:r>
              <a:r>
                <a:rPr lang="en-US" altLang="zh-CN" sz="2800" i="1"/>
                <a:t>x</a:t>
              </a:r>
              <a:r>
                <a:rPr lang="en-US" altLang="zh-CN" sz="2800" baseline="-25000"/>
                <a:t>4</a:t>
              </a:r>
            </a:p>
          </p:txBody>
        </p:sp>
        <p:grpSp>
          <p:nvGrpSpPr>
            <p:cNvPr id="71" name="Group 59"/>
            <p:cNvGrpSpPr>
              <a:grpSpLocks/>
            </p:cNvGrpSpPr>
            <p:nvPr/>
          </p:nvGrpSpPr>
          <p:grpSpPr bwMode="auto">
            <a:xfrm>
              <a:off x="930" y="1842"/>
              <a:ext cx="106" cy="1968"/>
              <a:chOff x="1038" y="1842"/>
              <a:chExt cx="106" cy="1968"/>
            </a:xfrm>
          </p:grpSpPr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1048" y="285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1048" y="2523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1048" y="211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6"/>
              <p:cNvSpPr>
                <a:spLocks noChangeShapeType="1"/>
              </p:cNvSpPr>
              <p:nvPr/>
            </p:nvSpPr>
            <p:spPr bwMode="auto">
              <a:xfrm flipV="1">
                <a:off x="1047" y="1842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58"/>
              <p:cNvSpPr>
                <a:spLocks noChangeShapeType="1"/>
              </p:cNvSpPr>
              <p:nvPr/>
            </p:nvSpPr>
            <p:spPr bwMode="auto">
              <a:xfrm>
                <a:off x="1038" y="316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Group 84"/>
          <p:cNvGrpSpPr>
            <a:grpSpLocks/>
          </p:cNvGrpSpPr>
          <p:nvPr/>
        </p:nvGrpSpPr>
        <p:grpSpPr bwMode="auto">
          <a:xfrm>
            <a:off x="1019175" y="3717925"/>
            <a:ext cx="5564188" cy="2270125"/>
            <a:chOff x="642" y="1979"/>
            <a:chExt cx="3505" cy="1430"/>
          </a:xfrm>
        </p:grpSpPr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3523" y="2115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642" y="1979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/>
                <a:t>1</a:t>
              </a:r>
            </a:p>
          </p:txBody>
        </p:sp>
        <p:sp>
          <p:nvSpPr>
            <p:cNvPr id="80" name="Line 64"/>
            <p:cNvSpPr>
              <a:spLocks noChangeShapeType="1"/>
            </p:cNvSpPr>
            <p:nvPr/>
          </p:nvSpPr>
          <p:spPr bwMode="auto">
            <a:xfrm>
              <a:off x="3522" y="2117"/>
              <a:ext cx="0" cy="1292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" name="Group 69"/>
          <p:cNvGrpSpPr>
            <a:grpSpLocks/>
          </p:cNvGrpSpPr>
          <p:nvPr/>
        </p:nvGrpSpPr>
        <p:grpSpPr bwMode="auto">
          <a:xfrm>
            <a:off x="844550" y="5683250"/>
            <a:ext cx="1423988" cy="457200"/>
            <a:chOff x="528" y="3217"/>
            <a:chExt cx="897" cy="288"/>
          </a:xfrm>
        </p:grpSpPr>
        <p:sp>
          <p:nvSpPr>
            <p:cNvPr id="82" name="Line 66"/>
            <p:cNvSpPr>
              <a:spLocks noChangeShapeType="1"/>
            </p:cNvSpPr>
            <p:nvPr/>
          </p:nvSpPr>
          <p:spPr bwMode="auto">
            <a:xfrm flipH="1">
              <a:off x="528" y="3419"/>
              <a:ext cx="8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67"/>
            <p:cNvSpPr txBox="1">
              <a:spLocks noChangeArrowheads="1"/>
            </p:cNvSpPr>
            <p:nvPr/>
          </p:nvSpPr>
          <p:spPr bwMode="auto">
            <a:xfrm>
              <a:off x="1261" y="3217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84" name="Group 72"/>
          <p:cNvGrpSpPr>
            <a:grpSpLocks/>
          </p:cNvGrpSpPr>
          <p:nvPr/>
        </p:nvGrpSpPr>
        <p:grpSpPr bwMode="auto">
          <a:xfrm>
            <a:off x="965200" y="5300663"/>
            <a:ext cx="3116263" cy="703262"/>
            <a:chOff x="608" y="2976"/>
            <a:chExt cx="1963" cy="443"/>
          </a:xfrm>
        </p:grpSpPr>
        <p:grpSp>
          <p:nvGrpSpPr>
            <p:cNvPr id="85" name="Group 71"/>
            <p:cNvGrpSpPr>
              <a:grpSpLocks/>
            </p:cNvGrpSpPr>
            <p:nvPr/>
          </p:nvGrpSpPr>
          <p:grpSpPr bwMode="auto">
            <a:xfrm>
              <a:off x="1345" y="2976"/>
              <a:ext cx="1226" cy="443"/>
              <a:chOff x="1345" y="2976"/>
              <a:chExt cx="1226" cy="443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1345" y="2976"/>
                <a:ext cx="1226" cy="269"/>
                <a:chOff x="1001" y="2976"/>
                <a:chExt cx="1226" cy="269"/>
              </a:xfrm>
            </p:grpSpPr>
            <p:sp>
              <p:nvSpPr>
                <p:cNvPr id="8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001" y="3165"/>
                  <a:ext cx="1143" cy="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67" y="2976"/>
                  <a:ext cx="16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20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 flipV="1">
                <a:off x="1345" y="3179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Text Box 70"/>
            <p:cNvSpPr txBox="1">
              <a:spLocks noChangeArrowheads="1"/>
            </p:cNvSpPr>
            <p:nvPr/>
          </p:nvSpPr>
          <p:spPr bwMode="auto">
            <a:xfrm>
              <a:off x="608" y="297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1</a:t>
              </a:r>
              <a:endParaRPr lang="en-US" altLang="zh-CN" sz="2400" i="1"/>
            </a:p>
          </p:txBody>
        </p:sp>
      </p:grpSp>
      <p:grpSp>
        <p:nvGrpSpPr>
          <p:cNvPr id="91" name="Group 80"/>
          <p:cNvGrpSpPr>
            <a:grpSpLocks/>
          </p:cNvGrpSpPr>
          <p:nvPr/>
        </p:nvGrpSpPr>
        <p:grpSpPr bwMode="auto">
          <a:xfrm>
            <a:off x="539750" y="4797425"/>
            <a:ext cx="4241800" cy="1177925"/>
            <a:chOff x="340" y="2659"/>
            <a:chExt cx="2672" cy="742"/>
          </a:xfrm>
        </p:grpSpPr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2497" y="2664"/>
              <a:ext cx="515" cy="269"/>
              <a:chOff x="2153" y="2664"/>
              <a:chExt cx="515" cy="269"/>
            </a:xfrm>
          </p:grpSpPr>
          <p:sp>
            <p:nvSpPr>
              <p:cNvPr id="95" name="Line 16"/>
              <p:cNvSpPr>
                <a:spLocks noChangeShapeType="1"/>
              </p:cNvSpPr>
              <p:nvPr/>
            </p:nvSpPr>
            <p:spPr bwMode="auto">
              <a:xfrm>
                <a:off x="2153" y="2850"/>
                <a:ext cx="42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Text Box 27"/>
              <p:cNvSpPr txBox="1">
                <a:spLocks noChangeArrowheads="1"/>
              </p:cNvSpPr>
              <p:nvPr/>
            </p:nvSpPr>
            <p:spPr bwMode="auto">
              <a:xfrm>
                <a:off x="2508" y="2664"/>
                <a:ext cx="1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sp>
          <p:nvSpPr>
            <p:cNvPr id="93" name="Line 18"/>
            <p:cNvSpPr>
              <a:spLocks noChangeShapeType="1"/>
            </p:cNvSpPr>
            <p:nvPr/>
          </p:nvSpPr>
          <p:spPr bwMode="auto">
            <a:xfrm>
              <a:off x="2496" y="2832"/>
              <a:ext cx="0" cy="569"/>
            </a:xfrm>
            <a:prstGeom prst="line">
              <a:avLst/>
            </a:prstGeom>
            <a:noFill/>
            <a:ln w="9525" cap="rnd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340" y="2659"/>
              <a:ext cx="5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 </a:t>
              </a:r>
              <a:r>
                <a:rPr lang="en-US" altLang="zh-CN" sz="2400" i="1"/>
                <a:t>p</a:t>
              </a:r>
              <a:r>
                <a:rPr lang="en-US" altLang="zh-CN" sz="2400" baseline="-25000"/>
                <a:t>2</a:t>
              </a:r>
            </a:p>
          </p:txBody>
        </p:sp>
      </p:grpSp>
      <p:grpSp>
        <p:nvGrpSpPr>
          <p:cNvPr id="97" name="Group 82"/>
          <p:cNvGrpSpPr>
            <a:grpSpLocks/>
          </p:cNvGrpSpPr>
          <p:nvPr/>
        </p:nvGrpSpPr>
        <p:grpSpPr bwMode="auto">
          <a:xfrm>
            <a:off x="179388" y="4283075"/>
            <a:ext cx="5553075" cy="1711325"/>
            <a:chOff x="113" y="2335"/>
            <a:chExt cx="3498" cy="1078"/>
          </a:xfrm>
        </p:grpSpPr>
        <p:sp>
          <p:nvSpPr>
            <p:cNvPr id="98" name="Line 19"/>
            <p:cNvSpPr>
              <a:spLocks noChangeShapeType="1"/>
            </p:cNvSpPr>
            <p:nvPr/>
          </p:nvSpPr>
          <p:spPr bwMode="auto">
            <a:xfrm>
              <a:off x="2929" y="2506"/>
              <a:ext cx="0" cy="907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" name="Group 57"/>
            <p:cNvGrpSpPr>
              <a:grpSpLocks/>
            </p:cNvGrpSpPr>
            <p:nvPr/>
          </p:nvGrpSpPr>
          <p:grpSpPr bwMode="auto">
            <a:xfrm>
              <a:off x="2934" y="2335"/>
              <a:ext cx="677" cy="269"/>
              <a:chOff x="2590" y="2335"/>
              <a:chExt cx="677" cy="269"/>
            </a:xfrm>
          </p:grpSpPr>
          <p:sp>
            <p:nvSpPr>
              <p:cNvPr id="101" name="Line 43"/>
              <p:cNvSpPr>
                <a:spLocks noChangeShapeType="1"/>
              </p:cNvSpPr>
              <p:nvPr/>
            </p:nvSpPr>
            <p:spPr bwMode="auto">
              <a:xfrm>
                <a:off x="2590" y="2523"/>
                <a:ext cx="587" cy="0"/>
              </a:xfrm>
              <a:prstGeom prst="line">
                <a:avLst/>
              </a:prstGeom>
              <a:noFill/>
              <a:ln w="28575">
                <a:solidFill>
                  <a:srgbClr val="5C801A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Text Box 44"/>
              <p:cNvSpPr txBox="1">
                <a:spLocks noChangeArrowheads="1"/>
              </p:cNvSpPr>
              <p:nvPr/>
            </p:nvSpPr>
            <p:spPr bwMode="auto">
              <a:xfrm>
                <a:off x="3107" y="2335"/>
                <a:ext cx="1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20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sp>
          <p:nvSpPr>
            <p:cNvPr id="100" name="Rectangle 81"/>
            <p:cNvSpPr>
              <a:spLocks noChangeArrowheads="1"/>
            </p:cNvSpPr>
            <p:nvPr/>
          </p:nvSpPr>
          <p:spPr bwMode="auto">
            <a:xfrm>
              <a:off x="113" y="236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1</a:t>
              </a:r>
              <a:r>
                <a:rPr lang="en-US" altLang="zh-CN" sz="2400" i="1"/>
                <a:t>+p</a:t>
              </a:r>
              <a:r>
                <a:rPr lang="en-US" altLang="zh-CN" sz="2400" baseline="-25000"/>
                <a:t>2</a:t>
              </a:r>
              <a:r>
                <a:rPr lang="en-US" altLang="zh-CN" sz="2400" i="1"/>
                <a:t>+p</a:t>
              </a:r>
              <a:r>
                <a:rPr lang="en-US" altLang="zh-CN" sz="2400" baseline="-25000"/>
                <a:t>3</a:t>
              </a:r>
              <a:endParaRPr lang="zh-CN" altLang="en-US" sz="2400" i="1" baseline="-25000"/>
            </a:p>
          </p:txBody>
        </p:sp>
      </p:grpSp>
      <p:graphicFrame>
        <p:nvGraphicFramePr>
          <p:cNvPr id="103" name="Object 88"/>
          <p:cNvGraphicFramePr>
            <a:graphicFrameLocks noChangeAspect="1"/>
          </p:cNvGraphicFramePr>
          <p:nvPr>
            <p:extLst/>
          </p:nvPr>
        </p:nvGraphicFramePr>
        <p:xfrm>
          <a:off x="4376838" y="1590830"/>
          <a:ext cx="3953418" cy="204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3" imgW="2260600" imgH="1168400" progId="Equation.3">
                  <p:embed/>
                </p:oleObj>
              </mc:Choice>
              <mc:Fallback>
                <p:oleObj name="公式" r:id="rId3" imgW="22606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838" y="1590830"/>
                        <a:ext cx="3953418" cy="204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矩形标注 50"/>
          <p:cNvSpPr>
            <a:spLocks noChangeArrowheads="1"/>
          </p:cNvSpPr>
          <p:nvPr/>
        </p:nvSpPr>
        <p:spPr bwMode="auto">
          <a:xfrm>
            <a:off x="1979712" y="3429496"/>
            <a:ext cx="2397126" cy="107962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如何根据分布函数推分布律？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6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9738" y="6010275"/>
              <a:ext cx="1587" cy="1588"/>
            </p14:xfrm>
          </p:contentPart>
        </mc:Choice>
        <mc:Fallback xmlns="">
          <p:pic>
            <p:nvPicPr>
              <p:cNvPr id="106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Ink 10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6000750"/>
              <a:ext cx="1588" cy="1588"/>
            </p14:xfrm>
          </p:contentPart>
        </mc:Choice>
        <mc:Fallback xmlns="">
          <p:pic>
            <p:nvPicPr>
              <p:cNvPr id="108" name="Ink 10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1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828800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一个靶子是半径为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米的圆盘，设击中靶上任一同心圆盘上的点的概率与该圆盘的面积成正比，并设射击都能中靶，以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表示弹着点与圆心的距离，试求随机变量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的分布函数。</a:t>
                </a:r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828800"/>
              </a:xfrm>
              <a:blipFill rotWithShape="0">
                <a:blip r:embed="rId2"/>
                <a:stretch>
                  <a:fillRect l="-374" t="-5333" r="-5834" b="-7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6" y="3429000"/>
            <a:ext cx="764560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26425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9984</TotalTime>
  <Words>813</Words>
  <Application>Microsoft Office PowerPoint</Application>
  <PresentationFormat>全屏显示(4:3)</PresentationFormat>
  <Paragraphs>274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Tw Cen MT</vt:lpstr>
      <vt:lpstr>华文仿宋</vt:lpstr>
      <vt:lpstr>楷体_GB2312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公式</vt:lpstr>
      <vt:lpstr>Equation</vt:lpstr>
      <vt:lpstr>连续型随机变量、向量</vt:lpstr>
      <vt:lpstr>分布函数</vt:lpstr>
      <vt:lpstr>分布函数定义</vt:lpstr>
      <vt:lpstr>例：离散型r.v.的分布函数</vt:lpstr>
      <vt:lpstr>例：离散型r.v.的分布函数</vt:lpstr>
      <vt:lpstr>例：离散型r.v.的分布函数</vt:lpstr>
      <vt:lpstr>分布律与分布函数</vt:lpstr>
      <vt:lpstr>例：</vt:lpstr>
      <vt:lpstr>PowerPoint 演示文稿</vt:lpstr>
      <vt:lpstr>PowerPoint 演示文稿</vt:lpstr>
      <vt:lpstr>分布函数的性质</vt:lpstr>
      <vt:lpstr>例</vt:lpstr>
      <vt:lpstr>连续型随机变量</vt:lpstr>
      <vt:lpstr>连续型随机变量定义</vt:lpstr>
      <vt:lpstr>连续型r.v. F(x), p(x)性质</vt:lpstr>
      <vt:lpstr>说明</vt:lpstr>
      <vt:lpstr>连续型r.v. F(x), p(x)性质</vt:lpstr>
      <vt:lpstr>连续型r.v. F(x), p(x)性质</vt:lpstr>
      <vt:lpstr>例</vt:lpstr>
      <vt:lpstr>PowerPoint 演示文稿</vt:lpstr>
      <vt:lpstr>PowerPoint 演示文稿</vt:lpstr>
      <vt:lpstr>连续型随机变量函数的分布</vt:lpstr>
      <vt:lpstr>例</vt:lpstr>
      <vt:lpstr>例</vt:lpstr>
      <vt:lpstr>定理</vt:lpstr>
      <vt:lpstr>PowerPoint 演示文稿</vt:lpstr>
      <vt:lpstr>PowerPoint 演示文稿</vt:lpstr>
      <vt:lpstr>PowerPoint 演示文稿</vt:lpstr>
      <vt:lpstr>例：逆Γ分布</vt:lpstr>
      <vt:lpstr>随机变量函数的分布</vt:lpstr>
      <vt:lpstr>联合分布函数</vt:lpstr>
      <vt:lpstr>二维分布函数的几何意义</vt:lpstr>
      <vt:lpstr>二维分布函数性质</vt:lpstr>
      <vt:lpstr>二维分布函数性质</vt:lpstr>
      <vt:lpstr>边缘分布函数</vt:lpstr>
      <vt:lpstr>PowerPoint 演示文稿</vt:lpstr>
      <vt:lpstr>例</vt:lpstr>
      <vt:lpstr>PowerPoint 演示文稿</vt:lpstr>
      <vt:lpstr>PowerPoint 演示文稿</vt:lpstr>
      <vt:lpstr>随机变量的独立性</vt:lpstr>
      <vt:lpstr>随机变量函数的独立性</vt:lpstr>
      <vt:lpstr>二维连续型随机变量</vt:lpstr>
      <vt:lpstr>概率密度的性质</vt:lpstr>
      <vt:lpstr>边缘密度</vt:lpstr>
      <vt:lpstr>边缘密度</vt:lpstr>
      <vt:lpstr>二维连续型r.v.独立性条件</vt:lpstr>
      <vt:lpstr>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515</cp:revision>
  <dcterms:created xsi:type="dcterms:W3CDTF">2016-02-22T01:45:17Z</dcterms:created>
  <dcterms:modified xsi:type="dcterms:W3CDTF">2017-10-26T07:36:17Z</dcterms:modified>
</cp:coreProperties>
</file>