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41"/>
  </p:notesMasterIdLst>
  <p:sldIdLst>
    <p:sldId id="258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690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08-27T00:04:22.45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0,'0'0,"0"0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6-02-22T02:49:17.98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1,'0'0,"24"0,-24 0,0 0,24 0,-24 0,0 0,0 0,0 24,0-24,0 0,0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6-02-22T02:49:17.98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26 0,'0'0,"25"0,-25 0,0 0,0 24,0-24,0 0,0 0,0 0,0 0,0 24,0-24,-25 0,25 0,0 0,0 0,0 0,0 0,0-24,0 48,0-24,0 0,0 0,0 0,0 0,-26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6-02-22T02:49:17.98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24 15,'0'0,"0"0,0 0,0 0,0 0,0-24,25 24,-25 0,0 24,0-24,0 0,0 24,0-24,0 0,0 0,0 0,0 0,0 0,0 0,0 0,-25-24,50 0,-25 24,24 0,-24-25,24 25,-24 25,0-25,25 0,-25 24,0 0,0-24,0 0,0 0,-25 0,1 0,-25-24,25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6-02-22T02:49:17.99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23,'25'0,"-25"0,0 0,24 0,-24 23,0-23,24 0,-24 0,0 0,0 0,0 0,0 0,24 0,-24 0,25 0,-25-23,0 23,0 0,0 0,0 0,0-23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6-02-22T02:49:17.97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74,'0'0,"0"0,0 0,0 0,0 0,0 0,24-25,-24 25,0 0,0 0,0-24,25 24,-25 0,0 0,0-25,25 25,-25 0,0 0,0 0,0 0,0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6-02-22T02:49:17.98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0,'0'0,"0"0,24 24,-24-24,0 0,24 0,-24 24,0-24,0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6-02-22T02:49:17.98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0,'0'0,"0"0,0 0,0 0,24 0,-24 0,0 0,23 21,-23-21,0 0,0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6-02-22T02:49:17.98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1,'0'0,"0"0,24 0,-24 0,0 0,0 0,24 0,-24 0,0 0,0 0,0 0,0 24,0-24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6-02-22T02:49:17.98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0,'0'0,"0"0,0 25,0 0,0-1,0 26,0-1,0 26,0-26,0 1,0-26,0 1,0-25,0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6-02-22T02:49:17.98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348 274,'24'0,"-24"0,0 0,0 0,0-25,0 25,0-25,0-25,-24 25,24 0,-26-25,1 25,1 0,24 25,-25 0,0-24,1 24,24 0,-25 0,0 49,0-24,1 25,-1 25,0 0,25-26,-24 26,24-25,-25 0,25-25,0-1,0 1,0 0,0 0,0 0,0-25,25 25,-25-25,24 25,1-25,0 0,-1 0,1-25,25 0,-26 0,1-25,24 1,-24-1,1-25,-2 25,-24 0,25 1,-25 24,0 0,0 25,0-25,0 25,0 0,0 0,0 25,0-25,0 0,0 0,0 25,0 0,0 0,0-1,0 26,0-25,0 0,0 0,0 0,0 0,0 0,0 0,0-25,0 24,0 1,0-25,0 25,0-25,25 25,-25-25,0 0,0 25,0-25,0 0,24 0,-24 0,0 0,25 25,-25-25,0 0,0 0,0 25,25-25,-25 0,0 0,0 25,24-25,-24 0,0 0,0 0,25 0,-25 0,25 0,-25 0,25 0,-25 0,0 0,0 0,0 0,0 0,0 0,24 0,-24 0,0 0,0 0,25 0,-25 0,0 0,0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6-02-22T02:49:17.98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14,'0'0,"0"0,0 0,0 0,0 0,0 0,0 0,0 0,0 36,0-36,0 0,0 0,0 0,0 0,0-36,0 36,21 0,-21 0,21 0,-21 0,0-36,0 36,0 36,0-36,0 0,-21 0,21 0,0 0,-21 0,21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6-02-22T02:49:17.98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72 126,'0'0,"-23"0,23 0,0 0,0 0,0 0,0-27,0 27,0 0,0 0,0 0,-23-27,23 27,0 0,0 0,0 0,0-27,0 27,0 0,0 0,0 0,0 0,0 0,0 0,0 0,0 0,0 0,0 0,0 0,-23 0,23 0,0 0,0-27,23 27,0 0,-23 0,23-27,-23 27,23 27,-23-27,0 0,0 27,0-27,0 0,0 0,-23 0,0 0,23 0,-23 0,23 0,0-27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336E7-F42F-4A2E-9F47-4CAB93D18031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9DC25-1DF3-4044-A1F0-C27348374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79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ED9701B-4197-4FE5-B5DA-5416DC1669A5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033A-B298-4829-B013-FB02CFC1E8B2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6322D89-321D-4885-89B2-A0E512222A49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6247-266E-48C6-8B14-289F25875231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5BE9-30F8-4EBE-A9C2-AB249A42BA31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7E2C2CD-497C-4296-A0B9-87C9C1109BD9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5E19621-E3B2-4562-A73B-168B240E71B6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16C8-561B-4A8C-9EFE-F6FCC4B46780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F784-2C90-4317-995F-7291EE975927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36A7-51C4-461E-A63E-A4F97ED44C5C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D3C3FD1-F0F2-4061-8913-C3CEB2D6BA24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97045A6-C381-463D-A4BA-F030581BD3A5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customXml" Target="../ink/ink7.xml"/><Relationship Id="rId18" Type="http://schemas.openxmlformats.org/officeDocument/2006/relationships/image" Target="../media/image21.emf"/><Relationship Id="rId3" Type="http://schemas.openxmlformats.org/officeDocument/2006/relationships/customXml" Target="../ink/ink2.xml"/><Relationship Id="rId21" Type="http://schemas.openxmlformats.org/officeDocument/2006/relationships/image" Target="../media/image22.emf"/><Relationship Id="rId7" Type="http://schemas.openxmlformats.org/officeDocument/2006/relationships/customXml" Target="../ink/ink4.xml"/><Relationship Id="rId12" Type="http://schemas.openxmlformats.org/officeDocument/2006/relationships/image" Target="../media/image18.emf"/><Relationship Id="rId17" Type="http://schemas.openxmlformats.org/officeDocument/2006/relationships/customXml" Target="../ink/ink9.xml"/><Relationship Id="rId25" Type="http://schemas.openxmlformats.org/officeDocument/2006/relationships/image" Target="../media/image24.emf"/><Relationship Id="rId2" Type="http://schemas.openxmlformats.org/officeDocument/2006/relationships/image" Target="../media/image13.png"/><Relationship Id="rId16" Type="http://schemas.openxmlformats.org/officeDocument/2006/relationships/image" Target="../media/image20.emf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11" Type="http://schemas.openxmlformats.org/officeDocument/2006/relationships/customXml" Target="../ink/ink6.xml"/><Relationship Id="rId24" Type="http://schemas.openxmlformats.org/officeDocument/2006/relationships/customXml" Target="../ink/ink13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image" Target="../media/image23.emf"/><Relationship Id="rId10" Type="http://schemas.openxmlformats.org/officeDocument/2006/relationships/image" Target="../media/image17.emf"/><Relationship Id="rId19" Type="http://schemas.openxmlformats.org/officeDocument/2006/relationships/customXml" Target="../ink/ink10.xml"/><Relationship Id="rId4" Type="http://schemas.openxmlformats.org/officeDocument/2006/relationships/image" Target="../media/image14.emf"/><Relationship Id="rId9" Type="http://schemas.openxmlformats.org/officeDocument/2006/relationships/customXml" Target="../ink/ink5.xml"/><Relationship Id="rId14" Type="http://schemas.openxmlformats.org/officeDocument/2006/relationships/image" Target="../media/image19.emf"/><Relationship Id="rId22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.yao@nju.edu.cn" TargetMode="External"/><Relationship Id="rId2" Type="http://schemas.openxmlformats.org/officeDocument/2006/relationships/hyperlink" Target="mailto:tb@nju.edu.c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.nju.edu.cn/tb/prob2016fall.ht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39.emf"/><Relationship Id="rId3" Type="http://schemas.openxmlformats.org/officeDocument/2006/relationships/image" Target="../media/image42.png"/><Relationship Id="rId7" Type="http://schemas.openxmlformats.org/officeDocument/2006/relationships/image" Target="../media/image36.e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38.emf"/><Relationship Id="rId5" Type="http://schemas.openxmlformats.org/officeDocument/2006/relationships/image" Target="../media/image35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37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981075"/>
            <a:ext cx="7970837" cy="2743200"/>
          </a:xfrm>
        </p:spPr>
        <p:txBody>
          <a:bodyPr/>
          <a:lstStyle/>
          <a:p>
            <a:pPr eaLnBrk="1" hangingPunct="1"/>
            <a:r>
              <a:rPr lang="en-US" altLang="zh-CN" sz="60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6000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概率论与数理统计</a:t>
            </a:r>
            <a:r>
              <a:rPr lang="zh-CN" altLang="en-US" sz="60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/>
            </a:r>
            <a:br>
              <a:rPr lang="zh-CN" altLang="en-US" sz="60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endParaRPr lang="zh-CN" altLang="en-US" sz="6000" b="1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691680" y="2787720"/>
            <a:ext cx="604524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 dirty="0" smtClean="0">
                <a:solidFill>
                  <a:srgbClr val="0070C0"/>
                </a:solidFill>
              </a:rPr>
              <a:t>(Probability  </a:t>
            </a:r>
            <a:r>
              <a:rPr lang="en-US" altLang="zh-CN" sz="4000" dirty="0">
                <a:solidFill>
                  <a:srgbClr val="0070C0"/>
                </a:solidFill>
              </a:rPr>
              <a:t>and  </a:t>
            </a:r>
            <a:r>
              <a:rPr lang="en-US" altLang="zh-CN" sz="4000" dirty="0" smtClean="0">
                <a:solidFill>
                  <a:srgbClr val="0070C0"/>
                </a:solidFill>
              </a:rPr>
              <a:t>Statistics)</a:t>
            </a:r>
            <a:endParaRPr lang="en-US" altLang="zh-CN" sz="4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2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134475" y="6848475"/>
              <a:ext cx="1588" cy="1588"/>
            </p14:xfrm>
          </p:contentPart>
        </mc:Choice>
        <mc:Fallback xmlns="">
          <p:pic>
            <p:nvPicPr>
              <p:cNvPr id="102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6663" y="6770663"/>
                <a:ext cx="157212" cy="1572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976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例：测量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800" dirty="0">
                <a:latin typeface="宋体" panose="02010600030101010101" pitchFamily="2" charset="-122"/>
              </a:rPr>
              <a:t>测量物体长度，由于受仪器及环境影响，每次测量结果可能有差异，但多次测量的均值随着次数的增加而逐渐稳定于某常数</a:t>
            </a:r>
            <a:r>
              <a:rPr lang="en-US" altLang="zh-CN" sz="2800" dirty="0">
                <a:latin typeface="宋体" panose="02010600030101010101" pitchFamily="2" charset="-122"/>
              </a:rPr>
              <a:t>a</a:t>
            </a:r>
            <a:r>
              <a:rPr lang="zh-CN" altLang="en-US" sz="2800" dirty="0">
                <a:latin typeface="宋体" panose="02010600030101010101" pitchFamily="2" charset="-122"/>
              </a:rPr>
              <a:t>，且测量值大多落在此常数附近，离常数越远的测量值出现的可能性越小。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4005263"/>
            <a:ext cx="18415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827782" y="5013325"/>
            <a:ext cx="4032250" cy="0"/>
          </a:xfrm>
          <a:prstGeom prst="line">
            <a:avLst/>
          </a:prstGeom>
          <a:noFill/>
          <a:ln w="12700" cap="sq">
            <a:solidFill>
              <a:srgbClr val="191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07444" y="4991100"/>
              <a:ext cx="26988" cy="26988"/>
            </p14:xfrm>
          </p:contentPart>
        </mc:Choice>
        <mc:Fallback xmlns="">
          <p:pic>
            <p:nvPicPr>
              <p:cNvPr id="7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9812" y="4973468"/>
                <a:ext cx="62252" cy="62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31282" y="5010150"/>
              <a:ext cx="17462" cy="17463"/>
            </p14:xfrm>
          </p:contentPart>
        </mc:Choice>
        <mc:Fallback xmlns="">
          <p:pic>
            <p:nvPicPr>
              <p:cNvPr id="8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13820" y="4992687"/>
                <a:ext cx="52386" cy="52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56507" y="5010150"/>
              <a:ext cx="17462" cy="7938"/>
            </p14:xfrm>
          </p:contentPart>
        </mc:Choice>
        <mc:Fallback xmlns="">
          <p:pic>
            <p:nvPicPr>
              <p:cNvPr id="9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38681" y="4992470"/>
                <a:ext cx="53114" cy="43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69182" y="4991100"/>
              <a:ext cx="17462" cy="9525"/>
            </p14:xfrm>
          </p:contentPart>
        </mc:Choice>
        <mc:Fallback xmlns="">
          <p:pic>
            <p:nvPicPr>
              <p:cNvPr id="10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51720" y="4973149"/>
                <a:ext cx="52386" cy="45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35944" y="4929188"/>
              <a:ext cx="1588" cy="142875"/>
            </p14:xfrm>
          </p:contentPart>
        </mc:Choice>
        <mc:Fallback xmlns="">
          <p:pic>
            <p:nvPicPr>
              <p:cNvPr id="11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58132" y="4911554"/>
                <a:ext cx="157212" cy="178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02594" y="5187950"/>
              <a:ext cx="231775" cy="260350"/>
            </p14:xfrm>
          </p:contentPart>
        </mc:Choice>
        <mc:Fallback xmlns="">
          <p:pic>
            <p:nvPicPr>
              <p:cNvPr id="12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84959" y="5170305"/>
                <a:ext cx="267045" cy="2956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34369" y="5000625"/>
              <a:ext cx="19050" cy="17463"/>
            </p14:xfrm>
          </p:contentPart>
        </mc:Choice>
        <mc:Fallback xmlns="">
          <p:pic>
            <p:nvPicPr>
              <p:cNvPr id="13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16757" y="4983162"/>
                <a:ext cx="54275" cy="52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24857" y="4991100"/>
              <a:ext cx="34925" cy="46038"/>
            </p14:xfrm>
          </p:contentPart>
        </mc:Choice>
        <mc:Fallback xmlns="">
          <p:pic>
            <p:nvPicPr>
              <p:cNvPr id="14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07214" y="4973476"/>
                <a:ext cx="70210" cy="812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31219" y="5018088"/>
              <a:ext cx="17463" cy="9525"/>
            </p14:xfrm>
          </p:contentPart>
        </mc:Choice>
        <mc:Fallback xmlns="">
          <p:pic>
            <p:nvPicPr>
              <p:cNvPr id="15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13756" y="5000137"/>
                <a:ext cx="52389" cy="45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37519" y="5010150"/>
              <a:ext cx="19050" cy="17463"/>
            </p14:xfrm>
          </p:contentPart>
        </mc:Choice>
        <mc:Fallback xmlns="">
          <p:pic>
            <p:nvPicPr>
              <p:cNvPr id="16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19907" y="4992687"/>
                <a:ext cx="54275" cy="52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13694" y="4991100"/>
              <a:ext cx="44450" cy="26988"/>
            </p14:xfrm>
          </p:contentPart>
        </mc:Choice>
        <mc:Fallback xmlns="">
          <p:pic>
            <p:nvPicPr>
              <p:cNvPr id="17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95986" y="4973230"/>
                <a:ext cx="79865" cy="62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97807" y="5000625"/>
              <a:ext cx="44450" cy="17463"/>
            </p14:xfrm>
          </p:contentPart>
        </mc:Choice>
        <mc:Fallback xmlns="">
          <p:pic>
            <p:nvPicPr>
              <p:cNvPr id="18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80099" y="4983162"/>
                <a:ext cx="79865" cy="523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197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想一想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“天有不测风云”与“天气可预报”矛盾么？</a:t>
            </a:r>
            <a:endParaRPr lang="en-US" altLang="zh-CN" dirty="0" smtClean="0"/>
          </a:p>
          <a:p>
            <a:pPr lvl="1"/>
            <a:r>
              <a:rPr lang="zh-CN" altLang="en-US" sz="2500" dirty="0" smtClean="0">
                <a:solidFill>
                  <a:schemeClr val="tx2"/>
                </a:solidFill>
              </a:rPr>
              <a:t>“</a:t>
            </a:r>
            <a:r>
              <a:rPr lang="zh-CN" altLang="en-US" sz="25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天有不测风云</a:t>
            </a:r>
            <a:r>
              <a:rPr lang="zh-CN" altLang="en-US" sz="2500" dirty="0" smtClean="0">
                <a:solidFill>
                  <a:schemeClr val="tx2"/>
                </a:solidFill>
              </a:rPr>
              <a:t>”</a:t>
            </a:r>
            <a:r>
              <a:rPr lang="zh-CN" altLang="en-US" sz="25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指的是对随机现象进行一次观测，其观测结果具有偶然性；</a:t>
            </a:r>
            <a:endParaRPr lang="en-US" altLang="zh-CN" sz="2500" dirty="0" smtClean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/>
            <a:r>
              <a:rPr lang="zh-CN" altLang="en-US" sz="2500" dirty="0" smtClean="0">
                <a:solidFill>
                  <a:schemeClr val="tx2"/>
                </a:solidFill>
              </a:rPr>
              <a:t>“天气可预报”指的是研究者从大量的气象资料来观察这些观测结果</a:t>
            </a:r>
            <a:r>
              <a:rPr lang="en-US" altLang="zh-CN" sz="2500" dirty="0" smtClean="0">
                <a:solidFill>
                  <a:schemeClr val="tx2"/>
                </a:solidFill>
              </a:rPr>
              <a:t>(</a:t>
            </a:r>
            <a:r>
              <a:rPr lang="zh-CN" altLang="en-US" sz="2500" dirty="0" smtClean="0">
                <a:solidFill>
                  <a:schemeClr val="tx2"/>
                </a:solidFill>
              </a:rPr>
              <a:t>偶然现象</a:t>
            </a:r>
            <a:r>
              <a:rPr lang="en-US" altLang="zh-CN" sz="2500" dirty="0" smtClean="0">
                <a:solidFill>
                  <a:schemeClr val="tx2"/>
                </a:solidFill>
              </a:rPr>
              <a:t>)</a:t>
            </a:r>
            <a:r>
              <a:rPr lang="zh-CN" altLang="en-US" sz="2500" dirty="0" smtClean="0">
                <a:solidFill>
                  <a:schemeClr val="tx2"/>
                </a:solidFill>
              </a:rPr>
              <a:t>的规律性</a:t>
            </a:r>
            <a:r>
              <a:rPr lang="zh-CN" altLang="en-US" sz="25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60" y="4077072"/>
            <a:ext cx="2969166" cy="237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44408" y="1671191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不！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41596"/>
            <a:ext cx="3216647" cy="241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912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随机现象的偶然性与必然性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偶然性</a:t>
            </a:r>
            <a:endParaRPr lang="en-US" altLang="zh-CN" dirty="0" smtClean="0"/>
          </a:p>
          <a:p>
            <a:pPr lvl="1"/>
            <a:r>
              <a:rPr lang="zh-CN" altLang="en-US" sz="2800" dirty="0"/>
              <a:t>对随机现象做一次观测，观测结果不可</a:t>
            </a:r>
            <a:r>
              <a:rPr lang="zh-CN" altLang="en-US" sz="2800" dirty="0" smtClean="0"/>
              <a:t>预知</a:t>
            </a:r>
            <a:endParaRPr lang="en-US" altLang="zh-CN" sz="2800" dirty="0" smtClean="0"/>
          </a:p>
          <a:p>
            <a:pPr lvl="1"/>
            <a:endParaRPr lang="en-US" altLang="zh-CN" sz="2800" dirty="0"/>
          </a:p>
          <a:p>
            <a:r>
              <a:rPr lang="zh-CN" altLang="en-US" dirty="0" smtClean="0"/>
              <a:t>必然性</a:t>
            </a:r>
            <a:endParaRPr lang="en-US" altLang="zh-CN" dirty="0" smtClean="0"/>
          </a:p>
          <a:p>
            <a:pPr lvl="1"/>
            <a:r>
              <a:rPr lang="zh-CN" altLang="en-US" sz="2800" dirty="0">
                <a:latin typeface="宋体" panose="02010600030101010101" pitchFamily="2" charset="-122"/>
              </a:rPr>
              <a:t>对随机现象进行大量重复观测，观测结果有一定的规律性，亦即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统计规律性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99592" y="4941168"/>
            <a:ext cx="7559675" cy="1035050"/>
          </a:xfrm>
          <a:prstGeom prst="rect">
            <a:avLst/>
          </a:prstGeom>
          <a:noFill/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6" tIns="45714" rIns="91426" bIns="45714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100" dirty="0">
                <a:latin typeface="宋体" panose="02010600030101010101" pitchFamily="2" charset="-122"/>
              </a:rPr>
              <a:t>    </a:t>
            </a:r>
            <a:r>
              <a:rPr lang="zh-CN" altLang="en-US" sz="3000" dirty="0">
                <a:solidFill>
                  <a:schemeClr val="tx2"/>
                </a:solidFill>
                <a:latin typeface="宋体" panose="02010600030101010101" pitchFamily="2" charset="-122"/>
              </a:rPr>
              <a:t>概率论与数理统计是研究和揭示随机现象统计规律性的数学分支。</a:t>
            </a:r>
          </a:p>
        </p:txBody>
      </p:sp>
    </p:spTree>
    <p:extLst>
      <p:ext uri="{BB962C8B-B14F-4D97-AF65-F5344CB8AC3E}">
        <p14:creationId xmlns:p14="http://schemas.microsoft.com/office/powerpoint/2010/main" val="34773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课程在多领域的应用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800" dirty="0">
                <a:latin typeface="宋体" panose="02010600030101010101" pitchFamily="2" charset="-122"/>
              </a:rPr>
              <a:t>金融、保险等行业策略制定；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产品质量检验与质量控制；</a:t>
            </a:r>
            <a:endParaRPr lang="zh-CN" altLang="en-US" dirty="0">
              <a:latin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</a:rPr>
              <a:t>服务行业服务设施及人员配置；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生物、医学应用；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电子产品寿命分析；</a:t>
            </a:r>
          </a:p>
          <a:p>
            <a:r>
              <a:rPr lang="zh-CN" altLang="en-US" sz="2800" dirty="0"/>
              <a:t>气象</a:t>
            </a:r>
            <a:r>
              <a:rPr lang="zh-CN" altLang="en-US" sz="2800" dirty="0" smtClean="0"/>
              <a:t>预报</a:t>
            </a:r>
            <a:endParaRPr lang="en-US" altLang="zh-CN" sz="2800" dirty="0" smtClean="0"/>
          </a:p>
          <a:p>
            <a:r>
              <a:rPr lang="en-US" altLang="zh-CN" sz="2800" dirty="0" smtClean="0"/>
              <a:t>…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31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课程在计算机专业的应用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通信与计算机网络</a:t>
            </a:r>
          </a:p>
          <a:p>
            <a:r>
              <a:rPr lang="zh-CN" altLang="en-US" dirty="0" smtClean="0"/>
              <a:t>硬件，平台等的可靠性保障</a:t>
            </a:r>
            <a:endParaRPr lang="en-US" altLang="zh-CN" dirty="0" smtClean="0"/>
          </a:p>
          <a:p>
            <a:r>
              <a:rPr lang="zh-CN" altLang="en-US" dirty="0" smtClean="0"/>
              <a:t>数据</a:t>
            </a:r>
            <a:r>
              <a:rPr lang="zh-CN" altLang="en-US" dirty="0" smtClean="0"/>
              <a:t>挖掘、机器学习</a:t>
            </a:r>
            <a:endParaRPr lang="en-US" altLang="zh-CN" dirty="0" smtClean="0"/>
          </a:p>
          <a:p>
            <a:r>
              <a:rPr lang="zh-CN" altLang="en-US" dirty="0" smtClean="0"/>
              <a:t>算法设计与分析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4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课程内容：概率论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研究随机现象发生的规律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随机事件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随机变量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随机过程（本门课程不作介绍）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3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课程内容：数理统计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以概率论为基础，由随机观察到的数据作出统计推断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样本及抽样分布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参数估计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假设检验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89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概率论基本概念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58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随机试验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随机现象：具有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不确定性</a:t>
                </a:r>
                <a:r>
                  <a:rPr lang="zh-CN" altLang="en-US" dirty="0" smtClean="0"/>
                  <a:t>（或偶然性）的现象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试验：对某随机现象的观察或测量等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随机试验：具有如下三个特点的试验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简称试验</a:t>
                </a:r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zh-CN" altLang="en-US" dirty="0" smtClean="0">
                    <a:solidFill>
                      <a:srgbClr val="FF0000"/>
                    </a:solidFill>
                  </a:rPr>
                  <a:t>可重复</a:t>
                </a:r>
                <a:r>
                  <a:rPr lang="zh-CN" altLang="en-US" dirty="0" smtClean="0"/>
                  <a:t>：可在相同条件下重复进行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>
                    <a:solidFill>
                      <a:srgbClr val="FF0000"/>
                    </a:solidFill>
                  </a:rPr>
                  <a:t>多结果</a:t>
                </a:r>
                <a:r>
                  <a:rPr lang="zh-CN" altLang="en-US" dirty="0" smtClean="0"/>
                  <a:t>：所有可能结果事先明确可知，且不止一个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>
                    <a:solidFill>
                      <a:srgbClr val="FF0000"/>
                    </a:solidFill>
                  </a:rPr>
                  <a:t>不确定</a:t>
                </a:r>
                <a:r>
                  <a:rPr lang="zh-CN" altLang="en-US" dirty="0" smtClean="0"/>
                  <a:t>：试验前无法预知到底出现哪一种结果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例如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zh-CN" altLang="en-US" dirty="0" smtClean="0"/>
                  <a:t> 抛</a:t>
                </a:r>
                <a:r>
                  <a:rPr lang="zh-CN" altLang="en-US" dirty="0"/>
                  <a:t>两</a:t>
                </a:r>
                <a:r>
                  <a:rPr lang="zh-CN" altLang="en-US" dirty="0" smtClean="0"/>
                  <a:t>枚骰子，观察先后出现的点数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zh-CN" altLang="en-US" dirty="0" smtClean="0"/>
                  <a:t> 在某批元件中任取一只，测试其寿命等</a:t>
                </a:r>
                <a:endParaRPr lang="en-US" altLang="zh-CN" dirty="0" smtClean="0"/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221" r="-2693" b="-3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96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样本空间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样本点</a:t>
                </a:r>
                <a:r>
                  <a:rPr lang="zh-CN" altLang="en-US" dirty="0" smtClean="0"/>
                  <a:t>：试验的每一个可能结果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也称为基本事件，记为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𝝎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样本空间</a:t>
                </a:r>
                <a:r>
                  <a:rPr lang="zh-CN" altLang="en-US" dirty="0" smtClean="0"/>
                  <a:t>：试验所有可能的结果组成的集合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记为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</a:rPr>
                      <m:t>𝛀</m:t>
                    </m:r>
                  </m:oMath>
                </a14:m>
                <a:endParaRPr lang="en-US" altLang="zh-CN" dirty="0" smtClean="0">
                  <a:ea typeface="宋体"/>
                </a:endParaRPr>
              </a:p>
              <a:p>
                <a:r>
                  <a:rPr lang="zh-CN" altLang="en-US" dirty="0" smtClean="0"/>
                  <a:t>例如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对试验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样本空间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/>
                          </a:rPr>
                          <m:t>𝛀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dirty="0" smtClean="0"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altLang="zh-CN" b="1" i="1" dirty="0" smtClean="0">
                        <a:latin typeface="Cambria Math"/>
                      </a:rPr>
                      <m:t>:</m:t>
                    </m:r>
                    <m:r>
                      <a:rPr lang="en-US" altLang="zh-CN" b="1" i="1" dirty="0" smtClean="0">
                        <a:latin typeface="Cambria Math"/>
                      </a:rPr>
                      <m:t>𝒊</m:t>
                    </m:r>
                    <m:r>
                      <a:rPr lang="en-US" altLang="zh-CN" b="1" i="1" dirty="0" smtClean="0">
                        <a:latin typeface="Cambria Math"/>
                      </a:rPr>
                      <m:t>,</m:t>
                    </m:r>
                    <m:r>
                      <a:rPr lang="en-US" altLang="zh-CN" b="1" i="1" dirty="0" smtClean="0">
                        <a:latin typeface="Cambria Math"/>
                      </a:rPr>
                      <m:t>𝒋</m:t>
                    </m:r>
                    <m:r>
                      <a:rPr lang="en-US" altLang="zh-CN" b="1" i="1" dirty="0" smtClean="0">
                        <a:latin typeface="Cambria Math"/>
                      </a:rPr>
                      <m:t>∈[</m:t>
                    </m:r>
                    <m:r>
                      <a:rPr lang="en-US" altLang="zh-CN" b="1" i="1" dirty="0" smtClean="0">
                        <a:latin typeface="Cambria Math"/>
                      </a:rPr>
                      <m:t>𝟔</m:t>
                    </m:r>
                    <m:r>
                      <a:rPr lang="en-US" altLang="zh-CN" b="1" i="1" dirty="0" smtClean="0">
                        <a:latin typeface="Cambria Math"/>
                      </a:rPr>
                      <m:t>]}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对试验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样本空间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/>
                          </a:rPr>
                          <m:t>𝛀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={</m:t>
                    </m:r>
                    <m:r>
                      <a:rPr lang="en-US" altLang="zh-CN" b="1" i="1" dirty="0" smtClean="0">
                        <a:latin typeface="Cambria Math"/>
                      </a:rPr>
                      <m:t>𝑻</m:t>
                    </m:r>
                    <m:r>
                      <a:rPr lang="en-US" altLang="zh-CN" b="1" i="1" dirty="0" smtClean="0">
                        <a:latin typeface="Cambria Math"/>
                      </a:rPr>
                      <m:t>:</m:t>
                    </m:r>
                    <m:r>
                      <a:rPr lang="en-US" altLang="zh-CN" b="1" i="1" dirty="0" smtClean="0">
                        <a:latin typeface="Cambria Math"/>
                      </a:rPr>
                      <m:t>𝑻</m:t>
                    </m:r>
                    <m:r>
                      <a:rPr lang="en-US" altLang="zh-CN" b="1" i="1" dirty="0" smtClean="0">
                        <a:latin typeface="Cambria Math"/>
                      </a:rPr>
                      <m:t>≥</m:t>
                    </m:r>
                    <m:r>
                      <a:rPr lang="en-US" altLang="zh-CN" b="1" i="1" dirty="0" smtClean="0">
                        <a:latin typeface="Cambria Math"/>
                      </a:rPr>
                      <m:t>𝟎</m:t>
                    </m:r>
                    <m:r>
                      <a:rPr lang="en-US" altLang="zh-CN" b="1" i="1" dirty="0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40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837001" y="308961"/>
            <a:ext cx="7772400" cy="1143000"/>
          </a:xfrm>
        </p:spPr>
        <p:txBody>
          <a:bodyPr/>
          <a:lstStyle/>
          <a:p>
            <a:r>
              <a:rPr lang="zh-CN" altLang="en-US" b="1" dirty="0" smtClean="0"/>
              <a:t>课程信息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001" y="1572282"/>
            <a:ext cx="7772400" cy="458787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CN" altLang="en-US" b="1" dirty="0" smtClean="0"/>
              <a:t>教师</a:t>
            </a:r>
            <a:endParaRPr lang="en-US" altLang="zh-CN" b="1" dirty="0" smtClean="0"/>
          </a:p>
          <a:p>
            <a:pPr lvl="1">
              <a:defRPr/>
            </a:pPr>
            <a:r>
              <a:rPr lang="zh-CN" altLang="en-US" b="1" dirty="0" smtClean="0"/>
              <a:t>唐斌</a:t>
            </a:r>
            <a:r>
              <a:rPr lang="zh-CN" altLang="en-US" b="1" dirty="0" smtClean="0"/>
              <a:t>（系楼</a:t>
            </a:r>
            <a:r>
              <a:rPr lang="en-US" altLang="zh-CN" b="1" dirty="0" smtClean="0"/>
              <a:t>619</a:t>
            </a:r>
            <a:r>
              <a:rPr lang="zh-CN" altLang="en-US" b="1" dirty="0" smtClean="0"/>
              <a:t>室，</a:t>
            </a:r>
            <a:r>
              <a:rPr lang="en-US" altLang="zh-CN" b="1" dirty="0" smtClean="0">
                <a:hlinkClick r:id="rId2"/>
              </a:rPr>
              <a:t>tb@nju.edu.cn</a:t>
            </a:r>
            <a:r>
              <a:rPr lang="en-US" altLang="zh-CN" b="1" dirty="0" smtClean="0"/>
              <a:t>)</a:t>
            </a:r>
          </a:p>
          <a:p>
            <a:pPr lvl="1">
              <a:defRPr/>
            </a:pPr>
            <a:r>
              <a:rPr lang="zh-CN" altLang="en-US" dirty="0" smtClean="0"/>
              <a:t>姚远（系楼</a:t>
            </a:r>
            <a:r>
              <a:rPr lang="en-US" altLang="zh-CN" dirty="0" smtClean="0"/>
              <a:t>819</a:t>
            </a:r>
            <a:r>
              <a:rPr lang="zh-CN" altLang="en-US" dirty="0" smtClean="0"/>
              <a:t>，</a:t>
            </a:r>
            <a:r>
              <a:rPr lang="en-US" altLang="zh-CN" dirty="0" smtClean="0">
                <a:hlinkClick r:id="rId3"/>
              </a:rPr>
              <a:t>y.yao@nju.edu.cn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defRPr/>
            </a:pPr>
            <a:r>
              <a:rPr lang="zh-CN" altLang="en-US" b="1" dirty="0" smtClean="0"/>
              <a:t>助教：张晓飞，</a:t>
            </a:r>
            <a:r>
              <a:rPr lang="zh-CN" altLang="en-US" dirty="0" smtClean="0"/>
              <a:t>徐圣斌，张素威，唐士杰</a:t>
            </a:r>
            <a:endParaRPr lang="en-US" altLang="zh-CN" b="1" dirty="0" smtClean="0"/>
          </a:p>
          <a:p>
            <a:pPr>
              <a:defRPr/>
            </a:pPr>
            <a:r>
              <a:rPr lang="zh-CN" altLang="en-US" b="1" dirty="0" smtClean="0"/>
              <a:t>上课时间地点</a:t>
            </a:r>
            <a:endParaRPr lang="en-US" altLang="zh-CN" b="1" dirty="0" smtClean="0"/>
          </a:p>
          <a:p>
            <a:pPr lvl="1">
              <a:defRPr/>
            </a:pPr>
            <a:r>
              <a:rPr lang="zh-CN" altLang="en-US" b="1" dirty="0" smtClean="0"/>
              <a:t>周</a:t>
            </a:r>
            <a:r>
              <a:rPr lang="zh-CN" altLang="en-US" dirty="0" smtClean="0"/>
              <a:t>三</a:t>
            </a:r>
            <a:r>
              <a:rPr lang="zh-CN" altLang="en-US" dirty="0" smtClean="0"/>
              <a:t>下午</a:t>
            </a:r>
            <a:r>
              <a:rPr lang="en-US" altLang="zh-CN" b="1" dirty="0" smtClean="0"/>
              <a:t>5-6</a:t>
            </a:r>
            <a:r>
              <a:rPr lang="zh-CN" altLang="en-US" b="1" dirty="0" smtClean="0"/>
              <a:t>节，逸</a:t>
            </a:r>
            <a:r>
              <a:rPr lang="en-US" altLang="zh-CN" b="1" dirty="0" smtClean="0"/>
              <a:t>B-105</a:t>
            </a:r>
          </a:p>
          <a:p>
            <a:pPr lvl="1">
              <a:defRPr/>
            </a:pPr>
            <a:r>
              <a:rPr lang="zh-CN" altLang="en-US" b="1" dirty="0" smtClean="0"/>
              <a:t>周五上午</a:t>
            </a:r>
            <a:r>
              <a:rPr lang="en-US" altLang="zh-CN" b="1" dirty="0" smtClean="0"/>
              <a:t>1-2</a:t>
            </a:r>
            <a:r>
              <a:rPr lang="zh-CN" altLang="en-US" b="1" dirty="0" smtClean="0"/>
              <a:t>节（双周），逸</a:t>
            </a:r>
            <a:r>
              <a:rPr lang="en-US" altLang="zh-CN" b="1" dirty="0" smtClean="0"/>
              <a:t>B-212</a:t>
            </a:r>
            <a:endParaRPr lang="en-US" altLang="zh-CN" b="1" dirty="0" smtClean="0"/>
          </a:p>
          <a:p>
            <a:pPr>
              <a:defRPr/>
            </a:pPr>
            <a:r>
              <a:rPr lang="zh-CN" altLang="en-US" b="1" dirty="0" smtClean="0"/>
              <a:t>课程主页（包括课件、通知、作业等）：</a:t>
            </a:r>
            <a:endParaRPr lang="en-US" altLang="zh-CN" b="1" dirty="0" smtClean="0"/>
          </a:p>
          <a:p>
            <a:pPr lvl="1">
              <a:defRPr/>
            </a:pPr>
            <a:r>
              <a:rPr lang="en-US" altLang="zh-CN" sz="2400" dirty="0">
                <a:hlinkClick r:id="rId4"/>
              </a:rPr>
              <a:t>http://</a:t>
            </a:r>
            <a:r>
              <a:rPr lang="en-US" altLang="zh-CN" sz="2400" dirty="0" smtClean="0">
                <a:hlinkClick r:id="rId4"/>
              </a:rPr>
              <a:t>cs.nju.edu.cn/tb/prob.htm</a:t>
            </a:r>
            <a:endParaRPr lang="en-US" altLang="zh-CN" sz="2400" dirty="0" smtClean="0"/>
          </a:p>
          <a:p>
            <a:pPr>
              <a:defRPr/>
            </a:pPr>
            <a:r>
              <a:rPr lang="zh-CN" altLang="en-US" b="1" dirty="0" smtClean="0"/>
              <a:t>考核方式</a:t>
            </a:r>
            <a:endParaRPr lang="en-US" altLang="zh-CN" b="1" dirty="0">
              <a:solidFill>
                <a:schemeClr val="accent4"/>
              </a:solidFill>
            </a:endParaRPr>
          </a:p>
          <a:p>
            <a:pPr lvl="1">
              <a:defRPr/>
            </a:pPr>
            <a:r>
              <a:rPr lang="zh-CN" altLang="en-US" b="1" dirty="0" smtClean="0">
                <a:solidFill>
                  <a:srgbClr val="FF0000"/>
                </a:solidFill>
              </a:rPr>
              <a:t>平时</a:t>
            </a:r>
            <a:r>
              <a:rPr lang="en-US" altLang="zh-CN" b="1" dirty="0" smtClean="0">
                <a:solidFill>
                  <a:srgbClr val="FF0000"/>
                </a:solidFill>
              </a:rPr>
              <a:t>20% + </a:t>
            </a:r>
            <a:r>
              <a:rPr lang="zh-CN" altLang="en-US" b="1" dirty="0" smtClean="0">
                <a:solidFill>
                  <a:srgbClr val="FF0000"/>
                </a:solidFill>
              </a:rPr>
              <a:t>期中</a:t>
            </a:r>
            <a:r>
              <a:rPr lang="en-US" altLang="zh-CN" b="1" dirty="0" smtClean="0">
                <a:solidFill>
                  <a:srgbClr val="FF0000"/>
                </a:solidFill>
              </a:rPr>
              <a:t>30% + </a:t>
            </a:r>
            <a:r>
              <a:rPr lang="zh-CN" altLang="en-US" b="1" dirty="0" smtClean="0">
                <a:solidFill>
                  <a:srgbClr val="FF0000"/>
                </a:solidFill>
              </a:rPr>
              <a:t>期末</a:t>
            </a:r>
            <a:r>
              <a:rPr lang="en-US" altLang="zh-CN" b="1" dirty="0" smtClean="0">
                <a:solidFill>
                  <a:srgbClr val="FF0000"/>
                </a:solidFill>
              </a:rPr>
              <a:t>50%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7500" lnSpcReduction="20000"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dirty="0" smtClean="0">
                <a:solidFill>
                  <a:schemeClr val="tx2"/>
                </a:solidFill>
              </a:rPr>
              <a:t>2</a:t>
            </a:r>
            <a:endParaRPr kumimoji="0" lang="en-US" altLang="zh-CN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69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随机事件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试验的样本空间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𝛀</m:t>
                    </m:r>
                  </m:oMath>
                </a14:m>
                <a:r>
                  <a:rPr lang="zh-CN" altLang="en-US" dirty="0" smtClean="0"/>
                  <a:t>的子集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通常用大写字母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zh-CN" altLang="en-US" dirty="0" smtClean="0"/>
                  <a:t>等表示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>
                    <a:solidFill>
                      <a:srgbClr val="FF0000"/>
                    </a:solidFill>
                  </a:rPr>
                  <a:t>本质是集合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dirty="0" smtClean="0"/>
                  <a:t>对试验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抛两枚骰子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zh-CN" altLang="en-US" dirty="0" smtClean="0"/>
                  <a:t> 点数相同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/>
                          </a:rPr>
                          <m:t>: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𝟔</m:t>
                            </m:r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⊂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/>
                          </a:rPr>
                          <m:t>𝛀</m:t>
                        </m:r>
                      </m:e>
                      <m:sub>
                        <m:r>
                          <a:rPr lang="en-US" altLang="zh-CN" b="1" i="0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zh-CN" altLang="en-US" dirty="0" smtClean="0"/>
                  <a:t> 点数和为偶数，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:</m:t>
                    </m:r>
                    <m:r>
                      <a:rPr lang="en-US" altLang="zh-CN" b="1" i="1" smtClean="0">
                        <a:latin typeface="Cambria Math"/>
                      </a:rPr>
                      <m:t>𝒊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𝒋</m:t>
                    </m:r>
                    <m:r>
                      <a:rPr lang="en-US" altLang="zh-CN" b="1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𝟔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r>
                      <a:rPr lang="en-US" altLang="zh-CN" b="1" i="1" smtClean="0">
                        <a:latin typeface="Cambria Math"/>
                      </a:rPr>
                      <m:t>𝒊</m:t>
                    </m:r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𝒋</m:t>
                    </m:r>
                    <m:r>
                      <a:rPr lang="zh-CN" altLang="en-US" b="1" i="1" smtClean="0">
                        <a:latin typeface="Cambria Math"/>
                      </a:rPr>
                      <m:t>为</m:t>
                    </m:r>
                    <m:r>
                      <a:rPr lang="zh-CN" altLang="en-US" i="1">
                        <a:latin typeface="Cambria Math"/>
                      </a:rPr>
                      <m:t>偶数</m:t>
                    </m:r>
                    <m:r>
                      <a:rPr lang="en-US" altLang="zh-CN" b="1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6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特殊事件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必然事件：样本空间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𝛀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不可能事件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空集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∅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例如：抛一枚骰子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“抛出的点数小于</a:t>
                </a:r>
                <a:r>
                  <a:rPr lang="en-US" altLang="zh-CN" dirty="0" smtClean="0"/>
                  <a:t>8</a:t>
                </a:r>
                <a:r>
                  <a:rPr lang="zh-CN" altLang="en-US" dirty="0" smtClean="0"/>
                  <a:t>”是必然事件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“抛出的点数等于</a:t>
                </a:r>
                <a:r>
                  <a:rPr lang="en-US" altLang="zh-CN" dirty="0" smtClean="0"/>
                  <a:t>8</a:t>
                </a:r>
                <a:r>
                  <a:rPr lang="zh-CN" altLang="en-US" dirty="0" smtClean="0"/>
                  <a:t>”是不可能事件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69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事件间的关系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rgbClr val="FF0000"/>
                    </a:solidFill>
                  </a:rPr>
                  <a:t>通常借助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Venn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图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dirty="0" smtClean="0"/>
                  <a:t>包含：若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发生必然导致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发生，则称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包含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记为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  <m:r>
                      <a:rPr lang="en-US" altLang="zh-CN" b="1" i="1" dirty="0" smtClean="0">
                        <a:latin typeface="Cambria Math"/>
                      </a:rPr>
                      <m:t>⊂</m:t>
                    </m:r>
                    <m:r>
                      <a:rPr lang="en-US" altLang="zh-CN" b="1" i="1" dirty="0" smtClean="0">
                        <a:latin typeface="Cambria Math"/>
                      </a:rPr>
                      <m:t>𝑩</m:t>
                    </m:r>
                    <m:r>
                      <a:rPr lang="zh-CN" altLang="en-US" b="1" i="1" dirty="0" smtClean="0">
                        <a:latin typeface="Cambria Math"/>
                      </a:rPr>
                      <m:t>或</m:t>
                    </m:r>
                    <m:r>
                      <a:rPr lang="en-US" altLang="zh-CN" b="1" i="1" dirty="0" smtClean="0">
                        <a:latin typeface="Cambria Math"/>
                      </a:rPr>
                      <m:t>𝑩</m:t>
                    </m:r>
                    <m:r>
                      <a:rPr lang="en-US" altLang="zh-CN" b="1" i="1" dirty="0" smtClean="0">
                        <a:latin typeface="Cambria Math"/>
                      </a:rPr>
                      <m:t>⊃</m:t>
                    </m:r>
                    <m:r>
                      <a:rPr lang="en-US" altLang="zh-CN" b="1" i="1" dirty="0" smtClean="0">
                        <a:latin typeface="Cambria Math"/>
                      </a:rPr>
                      <m:t>𝑨</m:t>
                    </m:r>
                  </m:oMath>
                </a14:m>
                <a:endParaRPr lang="en-US" altLang="zh-CN" b="1" dirty="0" smtClean="0"/>
              </a:p>
              <a:p>
                <a:pPr lvl="1"/>
                <a:endParaRPr lang="en-US" altLang="zh-CN" dirty="0" smtClean="0"/>
              </a:p>
              <a:p>
                <a:r>
                  <a:rPr lang="zh-CN" altLang="en-US" dirty="0" smtClean="0"/>
                  <a:t>相等：若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⊃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zh-CN" altLang="en-US" b="1" i="1" smtClean="0">
                        <a:latin typeface="Cambria Math"/>
                      </a:rPr>
                      <m:t>且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i="1">
                        <a:latin typeface="Cambria Math"/>
                      </a:rPr>
                      <m:t>⊃</m:t>
                    </m:r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记</a:t>
                </a:r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𝑩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互斥：若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不可能同时发生，则称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互斥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也叫互不相容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⋂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=∅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421" t="-1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436096" y="2636912"/>
            <a:ext cx="2257447" cy="1657059"/>
            <a:chOff x="3552" y="1632"/>
            <a:chExt cx="1899" cy="136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552" y="1632"/>
              <a:ext cx="1872" cy="13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648" y="1728"/>
              <a:ext cx="1248" cy="1152"/>
            </a:xfrm>
            <a:prstGeom prst="ellipse">
              <a:avLst/>
            </a:prstGeom>
            <a:solidFill>
              <a:srgbClr val="00CCFF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3200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744" y="1872"/>
              <a:ext cx="816" cy="816"/>
            </a:xfrm>
            <a:prstGeom prst="ellipse">
              <a:avLst/>
            </a:prstGeom>
            <a:solidFill>
              <a:srgbClr val="FFCC00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067" y="2587"/>
              <a:ext cx="384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dirty="0"/>
                <a:t>Ω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792" y="2112"/>
              <a:ext cx="384" cy="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b="0" i="1" dirty="0"/>
                <a:t>A</a:t>
              </a:r>
              <a:endParaRPr lang="en-US" altLang="zh-CN" sz="3200" b="0" dirty="0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475" y="2231"/>
              <a:ext cx="289" cy="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b="0" i="1" dirty="0"/>
                <a:t>B</a:t>
              </a:r>
            </a:p>
          </p:txBody>
        </p:sp>
      </p:grpSp>
      <p:grpSp>
        <p:nvGrpSpPr>
          <p:cNvPr id="12" name="Group 30"/>
          <p:cNvGrpSpPr>
            <a:grpSpLocks/>
          </p:cNvGrpSpPr>
          <p:nvPr/>
        </p:nvGrpSpPr>
        <p:grpSpPr bwMode="auto">
          <a:xfrm>
            <a:off x="5436096" y="4997152"/>
            <a:ext cx="2379616" cy="1600200"/>
            <a:chOff x="528" y="2016"/>
            <a:chExt cx="1872" cy="1344"/>
          </a:xfrm>
        </p:grpSpPr>
        <p:sp>
          <p:nvSpPr>
            <p:cNvPr id="13" name="Rectangle 31"/>
            <p:cNvSpPr>
              <a:spLocks noChangeArrowheads="1"/>
            </p:cNvSpPr>
            <p:nvPr/>
          </p:nvSpPr>
          <p:spPr bwMode="auto">
            <a:xfrm>
              <a:off x="528" y="2016"/>
              <a:ext cx="1872" cy="13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" name="Oval 32"/>
            <p:cNvSpPr>
              <a:spLocks noChangeArrowheads="1"/>
            </p:cNvSpPr>
            <p:nvPr/>
          </p:nvSpPr>
          <p:spPr bwMode="auto">
            <a:xfrm>
              <a:off x="624" y="2112"/>
              <a:ext cx="864" cy="816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" name="Oval 33"/>
            <p:cNvSpPr>
              <a:spLocks noChangeArrowheads="1"/>
            </p:cNvSpPr>
            <p:nvPr/>
          </p:nvSpPr>
          <p:spPr bwMode="auto">
            <a:xfrm>
              <a:off x="1536" y="2592"/>
              <a:ext cx="528" cy="576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6" name="Text Box 34"/>
            <p:cNvSpPr txBox="1">
              <a:spLocks noChangeArrowheads="1"/>
            </p:cNvSpPr>
            <p:nvPr/>
          </p:nvSpPr>
          <p:spPr bwMode="auto">
            <a:xfrm>
              <a:off x="2064" y="2976"/>
              <a:ext cx="240" cy="3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/>
                <a:t>Ω</a:t>
              </a:r>
            </a:p>
          </p:txBody>
        </p:sp>
        <p:sp>
          <p:nvSpPr>
            <p:cNvPr id="17" name="Text Box 35"/>
            <p:cNvSpPr txBox="1">
              <a:spLocks noChangeArrowheads="1"/>
            </p:cNvSpPr>
            <p:nvPr/>
          </p:nvSpPr>
          <p:spPr bwMode="auto">
            <a:xfrm>
              <a:off x="1680" y="2736"/>
              <a:ext cx="240" cy="365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b="0" i="1"/>
                <a:t>B</a:t>
              </a:r>
            </a:p>
          </p:txBody>
        </p:sp>
        <p:sp>
          <p:nvSpPr>
            <p:cNvPr id="18" name="Text Box 36"/>
            <p:cNvSpPr txBox="1">
              <a:spLocks noChangeArrowheads="1"/>
            </p:cNvSpPr>
            <p:nvPr/>
          </p:nvSpPr>
          <p:spPr bwMode="auto">
            <a:xfrm>
              <a:off x="864" y="2352"/>
              <a:ext cx="384" cy="365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b="0" i="1"/>
                <a:t>A</a:t>
              </a:r>
              <a:endParaRPr lang="en-US" altLang="zh-CN" sz="3200" b="0"/>
            </a:p>
          </p:txBody>
        </p:sp>
      </p:grpSp>
    </p:spTree>
    <p:extLst>
      <p:ext uri="{BB962C8B-B14F-4D97-AF65-F5344CB8AC3E}">
        <p14:creationId xmlns:p14="http://schemas.microsoft.com/office/powerpoint/2010/main" val="322543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事件的并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zh-CN" altLang="en-US" b="1" i="1" smtClean="0">
                        <a:latin typeface="Cambria Math"/>
                      </a:rPr>
                      <m:t>和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至少发生一个的事件称为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的并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⋃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个事件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中至少有一个发生的事件称为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的并</a:t>
                </a:r>
                <a:endParaRPr lang="en-US" altLang="zh-CN" dirty="0" smtClean="0"/>
              </a:p>
              <a:p>
                <a:pPr lvl="1"/>
                <a:r>
                  <a:rPr lang="zh-CN" altLang="en-US" b="1" dirty="0"/>
                  <a:t>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⋃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⋃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⋯⋃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或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1" i="1" dirty="0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b="1" i="1" dirty="0" smtClean="0"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1221" b="-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 dirty="0"/>
          </a:p>
        </p:txBody>
      </p:sp>
      <p:grpSp>
        <p:nvGrpSpPr>
          <p:cNvPr id="22" name="Group 28"/>
          <p:cNvGrpSpPr>
            <a:grpSpLocks/>
          </p:cNvGrpSpPr>
          <p:nvPr/>
        </p:nvGrpSpPr>
        <p:grpSpPr bwMode="auto">
          <a:xfrm>
            <a:off x="5281613" y="2307704"/>
            <a:ext cx="2819400" cy="2057400"/>
            <a:chOff x="1920" y="1344"/>
            <a:chExt cx="1776" cy="1296"/>
          </a:xfrm>
        </p:grpSpPr>
        <p:sp>
          <p:nvSpPr>
            <p:cNvPr id="23" name="Rectangle 3"/>
            <p:cNvSpPr>
              <a:spLocks noChangeArrowheads="1"/>
            </p:cNvSpPr>
            <p:nvPr/>
          </p:nvSpPr>
          <p:spPr bwMode="auto">
            <a:xfrm>
              <a:off x="1920" y="1344"/>
              <a:ext cx="1776" cy="129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4" name="Oval 4"/>
            <p:cNvSpPr>
              <a:spLocks noChangeArrowheads="1"/>
            </p:cNvSpPr>
            <p:nvPr/>
          </p:nvSpPr>
          <p:spPr bwMode="auto">
            <a:xfrm>
              <a:off x="2058" y="1434"/>
              <a:ext cx="1008" cy="1056"/>
            </a:xfrm>
            <a:prstGeom prst="ellipse">
              <a:avLst/>
            </a:prstGeom>
            <a:solidFill>
              <a:srgbClr val="00CCFF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3200">
                <a:solidFill>
                  <a:srgbClr val="00FFFF"/>
                </a:solidFill>
              </a:endParaRPr>
            </a:p>
          </p:txBody>
        </p:sp>
        <p:sp>
          <p:nvSpPr>
            <p:cNvPr id="25" name="Text Box 5"/>
            <p:cNvSpPr txBox="1">
              <a:spLocks noChangeArrowheads="1"/>
            </p:cNvSpPr>
            <p:nvPr/>
          </p:nvSpPr>
          <p:spPr bwMode="auto">
            <a:xfrm>
              <a:off x="3447" y="2263"/>
              <a:ext cx="192" cy="3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/>
                <a:t>Ω</a:t>
              </a: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2835" y="1616"/>
              <a:ext cx="771" cy="816"/>
            </a:xfrm>
            <a:prstGeom prst="ellipse">
              <a:avLst/>
            </a:prstGeom>
            <a:solidFill>
              <a:srgbClr val="00CCFF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2160" y="1824"/>
              <a:ext cx="384" cy="365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b="0" i="1"/>
                <a:t>A</a:t>
              </a:r>
              <a:endParaRPr lang="en-US" altLang="zh-CN" sz="3200" b="0"/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3264" y="1776"/>
              <a:ext cx="240" cy="365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b="0" i="1" dirty="0"/>
                <a:t>B</a:t>
              </a:r>
            </a:p>
          </p:txBody>
        </p:sp>
        <p:sp>
          <p:nvSpPr>
            <p:cNvPr id="29" name="Arc 9"/>
            <p:cNvSpPr>
              <a:spLocks/>
            </p:cNvSpPr>
            <p:nvPr/>
          </p:nvSpPr>
          <p:spPr bwMode="auto">
            <a:xfrm rot="2767638">
              <a:off x="2521" y="1646"/>
              <a:ext cx="600" cy="696"/>
            </a:xfrm>
            <a:custGeom>
              <a:avLst/>
              <a:gdLst>
                <a:gd name="T0" fmla="*/ 0 w 20816"/>
                <a:gd name="T1" fmla="*/ 0 h 20659"/>
                <a:gd name="T2" fmla="*/ 0 w 20816"/>
                <a:gd name="T3" fmla="*/ 0 h 20659"/>
                <a:gd name="T4" fmla="*/ 0 w 20816"/>
                <a:gd name="T5" fmla="*/ 0 h 20659"/>
                <a:gd name="T6" fmla="*/ 0 60000 65536"/>
                <a:gd name="T7" fmla="*/ 0 60000 65536"/>
                <a:gd name="T8" fmla="*/ 0 60000 65536"/>
                <a:gd name="T9" fmla="*/ 0 w 20816"/>
                <a:gd name="T10" fmla="*/ 0 h 20659"/>
                <a:gd name="T11" fmla="*/ 20816 w 20816"/>
                <a:gd name="T12" fmla="*/ 20659 h 206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16" h="20659" fill="none" extrusionOk="0">
                  <a:moveTo>
                    <a:pt x="6305" y="-1"/>
                  </a:moveTo>
                  <a:cubicBezTo>
                    <a:pt x="13370" y="2156"/>
                    <a:pt x="18844" y="7774"/>
                    <a:pt x="20816" y="14893"/>
                  </a:cubicBezTo>
                </a:path>
                <a:path w="20816" h="20659" stroke="0" extrusionOk="0">
                  <a:moveTo>
                    <a:pt x="6305" y="-1"/>
                  </a:moveTo>
                  <a:cubicBezTo>
                    <a:pt x="13370" y="2156"/>
                    <a:pt x="18844" y="7774"/>
                    <a:pt x="20816" y="14893"/>
                  </a:cubicBezTo>
                  <a:lnTo>
                    <a:pt x="0" y="20659"/>
                  </a:lnTo>
                  <a:lnTo>
                    <a:pt x="6305" y="-1"/>
                  </a:lnTo>
                  <a:close/>
                </a:path>
              </a:pathLst>
            </a:custGeom>
            <a:solidFill>
              <a:srgbClr val="00CCFF">
                <a:alpha val="50195"/>
              </a:srgbClr>
            </a:solidFill>
            <a:ln w="57150">
              <a:solidFill>
                <a:srgbClr val="00A27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435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事件的交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𝑨</m:t>
                    </m:r>
                    <m:r>
                      <a:rPr lang="zh-CN" altLang="en-US" i="1">
                        <a:latin typeface="Cambria Math"/>
                      </a:rPr>
                      <m:t>和</m:t>
                    </m:r>
                    <m:r>
                      <a:rPr lang="en-US" altLang="zh-CN" i="1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同时发生的</a:t>
                </a:r>
                <a:r>
                  <a:rPr lang="zh-CN" altLang="en-US" dirty="0"/>
                  <a:t>事件称为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的交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记为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⋂</m:t>
                    </m:r>
                    <m:r>
                      <a:rPr lang="en-US" altLang="zh-CN" i="1">
                        <a:latin typeface="Cambria Math"/>
                      </a:rPr>
                      <m:t>𝑩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简写为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𝑨𝑩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/>
                  <a:t>个事件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同时发生</a:t>
                </a:r>
                <a:r>
                  <a:rPr lang="zh-CN" altLang="en-US" dirty="0"/>
                  <a:t>的事件称为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的交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⋂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⋂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⋂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或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limLoc m:val="subSup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1" i="1" dirty="0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b="1" i="1" dirty="0" smtClean="0"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 smtClean="0"/>
                  <a:t>，简写为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⋯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 dirty="0"/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1500188" y="4293096"/>
            <a:ext cx="3071812" cy="2057400"/>
            <a:chOff x="3489" y="1344"/>
            <a:chExt cx="1935" cy="1296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489" y="1344"/>
              <a:ext cx="1935" cy="129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3657" y="1536"/>
              <a:ext cx="1008" cy="1019"/>
            </a:xfrm>
            <a:prstGeom prst="ellipse">
              <a:avLst/>
            </a:prstGeom>
            <a:solidFill>
              <a:srgbClr val="FFCC00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3200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4269" y="1480"/>
              <a:ext cx="879" cy="1088"/>
            </a:xfrm>
            <a:prstGeom prst="ellipse">
              <a:avLst/>
            </a:prstGeom>
            <a:solidFill>
              <a:srgbClr val="FFCC00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5121" y="2256"/>
              <a:ext cx="216" cy="36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/>
                <a:t>Ω</a:t>
              </a:r>
              <a:endParaRPr lang="en-US" altLang="zh-CN" sz="2400" b="0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3721" y="1872"/>
              <a:ext cx="344" cy="365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b="0" i="1"/>
                <a:t>A</a:t>
              </a:r>
              <a:endParaRPr lang="en-US" altLang="zh-CN" sz="3200" b="0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4694" y="1842"/>
              <a:ext cx="258" cy="365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b="0" i="1" dirty="0"/>
                <a:t>B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4269" y="1616"/>
              <a:ext cx="329" cy="844"/>
            </a:xfrm>
            <a:prstGeom prst="ellipse">
              <a:avLst/>
            </a:prstGeom>
            <a:solidFill>
              <a:srgbClr val="00CCFF"/>
            </a:solidFill>
            <a:ln w="444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rgbClr val="CC3300"/>
                </a:solidFill>
              </a:endParaRPr>
            </a:p>
          </p:txBody>
        </p:sp>
      </p:grpSp>
      <p:grpSp>
        <p:nvGrpSpPr>
          <p:cNvPr id="13" name="Group 57"/>
          <p:cNvGrpSpPr>
            <a:grpSpLocks/>
          </p:cNvGrpSpPr>
          <p:nvPr/>
        </p:nvGrpSpPr>
        <p:grpSpPr bwMode="auto">
          <a:xfrm>
            <a:off x="5364088" y="4293096"/>
            <a:ext cx="2880320" cy="2036090"/>
            <a:chOff x="3470" y="2205"/>
            <a:chExt cx="2086" cy="1497"/>
          </a:xfrm>
        </p:grpSpPr>
        <p:sp>
          <p:nvSpPr>
            <p:cNvPr id="14" name="Rectangle 37"/>
            <p:cNvSpPr>
              <a:spLocks noChangeArrowheads="1"/>
            </p:cNvSpPr>
            <p:nvPr/>
          </p:nvSpPr>
          <p:spPr bwMode="auto">
            <a:xfrm>
              <a:off x="3470" y="2205"/>
              <a:ext cx="2086" cy="1497"/>
            </a:xfrm>
            <a:prstGeom prst="rect">
              <a:avLst/>
            </a:prstGeom>
            <a:solidFill>
              <a:srgbClr val="FFFF99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" name="Oval 38"/>
            <p:cNvSpPr>
              <a:spLocks noChangeArrowheads="1"/>
            </p:cNvSpPr>
            <p:nvPr/>
          </p:nvSpPr>
          <p:spPr bwMode="auto">
            <a:xfrm>
              <a:off x="3651" y="2296"/>
              <a:ext cx="952" cy="861"/>
            </a:xfrm>
            <a:prstGeom prst="ellipse">
              <a:avLst/>
            </a:prstGeom>
            <a:solidFill>
              <a:srgbClr val="FFCC00">
                <a:alpha val="18039"/>
              </a:srgbClr>
            </a:solidFill>
            <a:ln w="1905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6" name="Oval 39"/>
            <p:cNvSpPr>
              <a:spLocks noChangeArrowheads="1"/>
            </p:cNvSpPr>
            <p:nvPr/>
          </p:nvSpPr>
          <p:spPr bwMode="auto">
            <a:xfrm>
              <a:off x="4332" y="2296"/>
              <a:ext cx="907" cy="816"/>
            </a:xfrm>
            <a:prstGeom prst="ellipse">
              <a:avLst/>
            </a:prstGeom>
            <a:solidFill>
              <a:srgbClr val="FF3737">
                <a:alpha val="27843"/>
              </a:srgbClr>
            </a:solidFill>
            <a:ln w="1905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7" name="Oval 40"/>
            <p:cNvSpPr>
              <a:spLocks noChangeArrowheads="1"/>
            </p:cNvSpPr>
            <p:nvPr/>
          </p:nvSpPr>
          <p:spPr bwMode="auto">
            <a:xfrm>
              <a:off x="4014" y="2659"/>
              <a:ext cx="953" cy="907"/>
            </a:xfrm>
            <a:prstGeom prst="ellipse">
              <a:avLst/>
            </a:prstGeom>
            <a:solidFill>
              <a:srgbClr val="00CCFF">
                <a:alpha val="30196"/>
              </a:srgbClr>
            </a:solidFill>
            <a:ln w="1905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8" name="Rectangle 50"/>
            <p:cNvSpPr>
              <a:spLocks noChangeArrowheads="1"/>
            </p:cNvSpPr>
            <p:nvPr/>
          </p:nvSpPr>
          <p:spPr bwMode="auto">
            <a:xfrm>
              <a:off x="5057" y="3294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/>
                <a:t>Ω</a:t>
              </a:r>
            </a:p>
          </p:txBody>
        </p:sp>
        <p:sp>
          <p:nvSpPr>
            <p:cNvPr id="19" name="Text Box 53"/>
            <p:cNvSpPr txBox="1">
              <a:spLocks noChangeArrowheads="1"/>
            </p:cNvSpPr>
            <p:nvPr/>
          </p:nvSpPr>
          <p:spPr bwMode="auto">
            <a:xfrm>
              <a:off x="3833" y="2478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/>
                <a:t>A</a:t>
              </a:r>
              <a:r>
                <a:rPr lang="en-US" altLang="zh-CN" sz="1600"/>
                <a:t>1</a:t>
              </a:r>
            </a:p>
          </p:txBody>
        </p:sp>
        <p:sp>
          <p:nvSpPr>
            <p:cNvPr id="20" name="Rectangle 54"/>
            <p:cNvSpPr>
              <a:spLocks noChangeArrowheads="1"/>
            </p:cNvSpPr>
            <p:nvPr/>
          </p:nvSpPr>
          <p:spPr bwMode="auto">
            <a:xfrm>
              <a:off x="4694" y="2432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4F473F"/>
                  </a:solidFill>
                </a:rPr>
                <a:t>A</a:t>
              </a:r>
              <a:r>
                <a:rPr lang="en-US" altLang="zh-CN" sz="1600">
                  <a:solidFill>
                    <a:srgbClr val="4F473F"/>
                  </a:solidFill>
                </a:rPr>
                <a:t>2</a:t>
              </a:r>
            </a:p>
          </p:txBody>
        </p:sp>
        <p:sp>
          <p:nvSpPr>
            <p:cNvPr id="21" name="Rectangle 55"/>
            <p:cNvSpPr>
              <a:spLocks noChangeArrowheads="1"/>
            </p:cNvSpPr>
            <p:nvPr/>
          </p:nvSpPr>
          <p:spPr bwMode="auto">
            <a:xfrm>
              <a:off x="4332" y="3158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4F473F"/>
                  </a:solidFill>
                </a:rPr>
                <a:t>A</a:t>
              </a:r>
              <a:r>
                <a:rPr lang="en-US" altLang="zh-CN" sz="1600">
                  <a:solidFill>
                    <a:srgbClr val="4F473F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403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对立事件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不发生的事件称为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的对立事件（也叫逆事件）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记</a:t>
                </a:r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⋂</m:t>
                    </m:r>
                    <m:acc>
                      <m:accPr>
                        <m:chr m:val="̅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altLang="zh-CN" b="1" i="1" smtClean="0">
                        <a:latin typeface="Cambria Math"/>
                      </a:rPr>
                      <m:t>=∅, </m:t>
                    </m:r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⋃</m:t>
                    </m:r>
                    <m:acc>
                      <m:accPr>
                        <m:chr m:val="̅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0" smtClean="0">
                        <a:latin typeface="Cambria Math"/>
                      </a:rPr>
                      <m:t>𝛀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对立和互斥之间的关系</a:t>
                </a:r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374" t="-1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5416624" y="2447528"/>
            <a:ext cx="2971800" cy="2133600"/>
            <a:chOff x="2832" y="2016"/>
            <a:chExt cx="1872" cy="1344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832" y="2016"/>
              <a:ext cx="1872" cy="134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2928" y="2976"/>
              <a:ext cx="240" cy="365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/>
                <a:t>Ω</a:t>
              </a:r>
              <a:endParaRPr lang="en-US" altLang="zh-CN" sz="2400" b="0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3072" y="2160"/>
              <a:ext cx="864" cy="816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264" y="2400"/>
              <a:ext cx="384" cy="365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b="0" i="1"/>
                <a:t>A</a:t>
              </a:r>
              <a:endParaRPr lang="en-US" altLang="zh-CN" sz="2400" b="0"/>
            </a:p>
          </p:txBody>
        </p:sp>
        <p:graphicFrame>
          <p:nvGraphicFramePr>
            <p:cNvPr id="10" name="Object 11"/>
            <p:cNvGraphicFramePr>
              <a:graphicFrameLocks noChangeAspect="1"/>
            </p:cNvGraphicFramePr>
            <p:nvPr/>
          </p:nvGraphicFramePr>
          <p:xfrm>
            <a:off x="4139" y="2880"/>
            <a:ext cx="265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name="公式" r:id="rId4" imgW="152553" imgH="176349" progId="Equation.3">
                    <p:embed/>
                  </p:oleObj>
                </mc:Choice>
                <mc:Fallback>
                  <p:oleObj name="公式" r:id="rId4" imgW="152553" imgH="176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9" y="2880"/>
                          <a:ext cx="265" cy="300"/>
                        </a:xfrm>
                        <a:prstGeom prst="rect">
                          <a:avLst/>
                        </a:prstGeom>
                        <a:solidFill>
                          <a:srgbClr val="FFCC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7198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事件的差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发生，而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不发生的事件称为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的差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记</a:t>
                </a:r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𝑨𝑩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acc>
                      <m:accPr>
                        <m:chr m:val="̅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</m:ac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425008" y="2564904"/>
            <a:ext cx="2819400" cy="2743200"/>
            <a:chOff x="3312" y="1200"/>
            <a:chExt cx="1776" cy="17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312" y="1680"/>
              <a:ext cx="1776" cy="124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0" y="1776"/>
              <a:ext cx="1008" cy="1104"/>
            </a:xfrm>
            <a:prstGeom prst="ellipse">
              <a:avLst/>
            </a:prstGeom>
            <a:solidFill>
              <a:srgbClr val="00CCFF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3200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080" y="1920"/>
              <a:ext cx="672" cy="768"/>
            </a:xfrm>
            <a:prstGeom prst="ellipse">
              <a:avLst/>
            </a:prstGeom>
            <a:solidFill>
              <a:srgbClr val="FFCC99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4848" y="2544"/>
              <a:ext cx="240" cy="36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/>
                <a:t>Ω</a:t>
              </a:r>
              <a:endParaRPr lang="en-US" altLang="zh-CN" sz="2400" b="0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552" y="2016"/>
              <a:ext cx="336" cy="365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b="0" i="1"/>
                <a:t>A</a:t>
              </a:r>
              <a:endParaRPr lang="en-US" altLang="zh-CN" sz="3200" b="0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416" y="2112"/>
              <a:ext cx="144" cy="36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b="0" i="1"/>
                <a:t>B</a:t>
              </a:r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3792" y="1488"/>
              <a:ext cx="240" cy="48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224" y="1920"/>
              <a:ext cx="152" cy="768"/>
            </a:xfrm>
            <a:custGeom>
              <a:avLst/>
              <a:gdLst>
                <a:gd name="T0" fmla="*/ 0 w 152"/>
                <a:gd name="T1" fmla="*/ 0 h 672"/>
                <a:gd name="T2" fmla="*/ 144 w 152"/>
                <a:gd name="T3" fmla="*/ 2495 h 672"/>
                <a:gd name="T4" fmla="*/ 48 w 152"/>
                <a:gd name="T5" fmla="*/ 4977 h 672"/>
                <a:gd name="T6" fmla="*/ 0 60000 65536"/>
                <a:gd name="T7" fmla="*/ 0 60000 65536"/>
                <a:gd name="T8" fmla="*/ 0 60000 65536"/>
                <a:gd name="T9" fmla="*/ 0 w 152"/>
                <a:gd name="T10" fmla="*/ 0 h 672"/>
                <a:gd name="T11" fmla="*/ 152 w 152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2" h="672">
                  <a:moveTo>
                    <a:pt x="0" y="0"/>
                  </a:moveTo>
                  <a:cubicBezTo>
                    <a:pt x="68" y="112"/>
                    <a:pt x="136" y="224"/>
                    <a:pt x="144" y="336"/>
                  </a:cubicBezTo>
                  <a:cubicBezTo>
                    <a:pt x="152" y="448"/>
                    <a:pt x="100" y="560"/>
                    <a:pt x="48" y="672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600" y="1200"/>
            <a:ext cx="61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公式" r:id="rId4" imgW="557217" imgH="190432" progId="Equation.3">
                    <p:embed/>
                  </p:oleObj>
                </mc:Choice>
                <mc:Fallback>
                  <p:oleObj name="公式" r:id="rId4" imgW="557217" imgH="19043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200"/>
                          <a:ext cx="61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1321321" y="2564904"/>
            <a:ext cx="2971800" cy="2743200"/>
            <a:chOff x="720" y="1200"/>
            <a:chExt cx="1872" cy="1728"/>
          </a:xfrm>
        </p:grpSpPr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720" y="1680"/>
              <a:ext cx="1872" cy="124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960" y="1824"/>
              <a:ext cx="1056" cy="960"/>
            </a:xfrm>
            <a:prstGeom prst="ellipse">
              <a:avLst/>
            </a:prstGeom>
            <a:solidFill>
              <a:srgbClr val="00CCFF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 b="0" i="1"/>
                <a:t>A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2064" y="2544"/>
              <a:ext cx="203" cy="36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/>
                <a:t>Ω</a:t>
              </a:r>
              <a:endParaRPr lang="en-US" altLang="zh-CN" sz="2400" b="0"/>
            </a:p>
          </p:txBody>
        </p:sp>
        <p:sp>
          <p:nvSpPr>
            <p:cNvPr id="19" name="AutoShape 20"/>
            <p:cNvSpPr>
              <a:spLocks noChangeArrowheads="1"/>
            </p:cNvSpPr>
            <p:nvPr/>
          </p:nvSpPr>
          <p:spPr bwMode="auto">
            <a:xfrm>
              <a:off x="1392" y="1515"/>
              <a:ext cx="244" cy="453"/>
            </a:xfrm>
            <a:prstGeom prst="downArrow">
              <a:avLst>
                <a:gd name="adj1" fmla="val 50000"/>
                <a:gd name="adj2" fmla="val 46414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graphicFrame>
          <p:nvGraphicFramePr>
            <p:cNvPr id="20" name="Object 21"/>
            <p:cNvGraphicFramePr>
              <a:graphicFrameLocks noChangeAspect="1"/>
            </p:cNvGraphicFramePr>
            <p:nvPr/>
          </p:nvGraphicFramePr>
          <p:xfrm>
            <a:off x="1221" y="1200"/>
            <a:ext cx="665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Equation" r:id="rId6" imgW="609600" imgH="190432" progId="Equation.3">
                    <p:embed/>
                  </p:oleObj>
                </mc:Choice>
                <mc:Fallback>
                  <p:oleObj name="Equation" r:id="rId6" imgW="609600" imgH="19043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1" y="1200"/>
                          <a:ext cx="665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056" y="2064"/>
              <a:ext cx="240" cy="365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b="0"/>
                <a:t>A</a:t>
              </a:r>
              <a:endParaRPr lang="en-US" altLang="zh-CN" sz="2400" b="0"/>
            </a:p>
          </p:txBody>
        </p:sp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1296" y="2016"/>
              <a:ext cx="690" cy="641"/>
            </a:xfrm>
            <a:prstGeom prst="ellipse">
              <a:avLst/>
            </a:prstGeom>
            <a:solidFill>
              <a:srgbClr val="FFCC99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440" y="2208"/>
              <a:ext cx="244" cy="36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b="0" i="1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569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事件的运算规律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幂等律：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⋃</m:t>
                    </m:r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⋂</m:t>
                    </m:r>
                    <m:r>
                      <a:rPr lang="en-US" altLang="zh-CN" i="1">
                        <a:latin typeface="Cambria Math"/>
                      </a:rPr>
                      <m:t>𝑨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𝑨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交换律：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⋃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⋃</m:t>
                    </m:r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⋂</m:t>
                    </m:r>
                    <m:r>
                      <a:rPr lang="en-US" altLang="zh-CN" i="1">
                        <a:latin typeface="Cambria Math"/>
                      </a:rPr>
                      <m:t>𝑩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⋂</m:t>
                    </m:r>
                    <m:r>
                      <a:rPr lang="en-US" altLang="zh-CN" i="1">
                        <a:latin typeface="Cambria Math"/>
                      </a:rPr>
                      <m:t>𝑨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结合律：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⋃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⋃</m:t>
                    </m:r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⋃(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⋃</m:t>
                    </m:r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𝑨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⋂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𝑩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⋂</m:t>
                      </m:r>
                      <m:r>
                        <a:rPr lang="en-US" altLang="zh-CN" i="1">
                          <a:latin typeface="Cambria Math"/>
                        </a:rPr>
                        <m:t>𝑪</m:t>
                      </m:r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𝑨</m:t>
                      </m:r>
                      <m:r>
                        <a:rPr lang="en-US" altLang="zh-CN" b="1" i="1" smtClean="0">
                          <a:latin typeface="Cambria Math"/>
                        </a:rPr>
                        <m:t>⋂</m:t>
                      </m:r>
                      <m:r>
                        <a:rPr lang="en-US" altLang="zh-CN" i="1">
                          <a:latin typeface="Cambria Math"/>
                        </a:rPr>
                        <m:t>(</m:t>
                      </m:r>
                      <m:r>
                        <a:rPr lang="en-US" altLang="zh-CN" i="1">
                          <a:latin typeface="Cambria Math"/>
                        </a:rPr>
                        <m:t>𝑩</m:t>
                      </m:r>
                      <m:r>
                        <a:rPr lang="en-US" altLang="zh-CN" b="1" i="1" smtClean="0">
                          <a:latin typeface="Cambria Math"/>
                        </a:rPr>
                        <m:t>⋂</m:t>
                      </m:r>
                      <m:r>
                        <a:rPr lang="en-US" altLang="zh-CN" i="1">
                          <a:latin typeface="Cambria Math"/>
                        </a:rPr>
                        <m:t>𝑪</m:t>
                      </m:r>
                      <m:r>
                        <a:rPr lang="en-US" altLang="zh-CN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分配律：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 </m:t>
                    </m:r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⋂(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⋃</m:t>
                    </m:r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⋂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)⋃(</m:t>
                    </m:r>
                    <m:r>
                      <a:rPr lang="en-US" altLang="zh-CN" i="1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⋂</m:t>
                    </m:r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⋃(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⋂</m:t>
                    </m:r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  <m:r>
                      <a:rPr lang="en-US" altLang="zh-CN" i="1" smtClean="0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⋃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)⋂(</m:t>
                    </m:r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⋃</m:t>
                    </m:r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 smtClean="0"/>
                  <a:t>De Morgan</a:t>
                </a:r>
                <a:r>
                  <a:rPr lang="zh-CN" altLang="en-US" dirty="0" smtClean="0"/>
                  <a:t>定律：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⋃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</m:acc>
                    <m:r>
                      <a:rPr lang="en-US" altLang="zh-CN" b="1" i="1" dirty="0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𝑩</m:t>
                        </m:r>
                      </m:e>
                    </m:acc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𝑨𝑩</m:t>
                        </m:r>
                      </m:e>
                    </m:acc>
                    <m:r>
                      <a:rPr lang="en-US" altLang="zh-CN" b="1" i="1" dirty="0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altLang="zh-CN" b="1" i="1" dirty="0" smtClean="0">
                        <a:latin typeface="Cambria Math"/>
                      </a:rPr>
                      <m:t>⋃</m:t>
                    </m:r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𝑩</m:t>
                        </m:r>
                      </m:e>
                    </m:ac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59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7500" lnSpcReduction="20000"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D0BD09-03E4-496D-A7FF-95A16E45D7DB}" type="slidenum">
              <a:rPr kumimoji="0" lang="en-US" altLang="zh-CN" sz="16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zh-CN" sz="1600" dirty="0">
              <a:solidFill>
                <a:schemeClr val="tx2"/>
              </a:solidFill>
            </a:endParaRPr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468313" y="3212976"/>
            <a:ext cx="79914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b="0" dirty="0">
                <a:latin typeface="Tahoma" panose="020B0604030504040204" pitchFamily="34" charset="0"/>
              </a:rPr>
              <a:t>如图</a:t>
            </a:r>
            <a:r>
              <a:rPr lang="en-US" altLang="zh-CN" sz="2400" b="0" dirty="0"/>
              <a:t>(1)</a:t>
            </a:r>
            <a:r>
              <a:rPr lang="zh-CN" altLang="en-US" sz="2400" b="0" dirty="0"/>
              <a:t>、</a:t>
            </a:r>
            <a:r>
              <a:rPr lang="en-US" altLang="zh-CN" sz="2400" b="0" dirty="0"/>
              <a:t>(2)</a:t>
            </a:r>
            <a:r>
              <a:rPr lang="zh-CN" altLang="en-US" b="0" dirty="0">
                <a:latin typeface="Tahoma" panose="020B0604030504040204" pitchFamily="34" charset="0"/>
              </a:rPr>
              <a:t>两个系统中 </a:t>
            </a:r>
            <a:r>
              <a:rPr lang="en-US" altLang="zh-CN" b="0" i="1" dirty="0"/>
              <a:t>A</a:t>
            </a:r>
            <a:r>
              <a:rPr lang="en-US" altLang="zh-CN" b="0" i="1" baseline="-25000" dirty="0"/>
              <a:t>i</a:t>
            </a:r>
            <a:r>
              <a:rPr lang="zh-CN" altLang="en-US" b="0" dirty="0">
                <a:latin typeface="Tahoma" panose="020B0604030504040204" pitchFamily="34" charset="0"/>
              </a:rPr>
              <a:t>表示</a:t>
            </a:r>
            <a:r>
              <a:rPr lang="zh-CN" altLang="en-US" b="0" dirty="0"/>
              <a:t>“</a:t>
            </a:r>
            <a:r>
              <a:rPr lang="zh-CN" altLang="en-US" b="0" dirty="0">
                <a:latin typeface="Tahoma" panose="020B0604030504040204" pitchFamily="34" charset="0"/>
              </a:rPr>
              <a:t>第</a:t>
            </a:r>
            <a:r>
              <a:rPr lang="en-US" altLang="zh-CN" b="0" i="1" dirty="0" err="1"/>
              <a:t>i</a:t>
            </a:r>
            <a:r>
              <a:rPr lang="zh-CN" altLang="en-US" b="0" dirty="0">
                <a:latin typeface="Tahoma" panose="020B0604030504040204" pitchFamily="34" charset="0"/>
              </a:rPr>
              <a:t>个元件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b="0" dirty="0">
                <a:latin typeface="Tahoma" panose="020B0604030504040204" pitchFamily="34" charset="0"/>
              </a:rPr>
              <a:t> 工作正常</a:t>
            </a:r>
            <a:r>
              <a:rPr lang="zh-CN" altLang="en-US" b="0" dirty="0"/>
              <a:t>”</a:t>
            </a:r>
            <a:r>
              <a:rPr lang="en-US" altLang="zh-CN" b="0" dirty="0">
                <a:latin typeface="Batang" pitchFamily="18" charset="-127"/>
                <a:ea typeface="Batang" pitchFamily="18" charset="-127"/>
              </a:rPr>
              <a:t>,</a:t>
            </a:r>
            <a:r>
              <a:rPr lang="en-US" altLang="zh-CN" b="0" i="1" dirty="0">
                <a:latin typeface="Tahoma" panose="020B0604030504040204" pitchFamily="34" charset="0"/>
              </a:rPr>
              <a:t> </a:t>
            </a:r>
            <a:r>
              <a:rPr lang="en-US" altLang="zh-CN" b="0" i="1" dirty="0"/>
              <a:t>B</a:t>
            </a:r>
            <a:r>
              <a:rPr lang="en-US" altLang="zh-CN" sz="3600" b="0" i="1" baseline="-25000" dirty="0"/>
              <a:t>i</a:t>
            </a:r>
            <a:r>
              <a:rPr lang="zh-CN" altLang="en-US" b="0" dirty="0">
                <a:latin typeface="Tahoma" panose="020B0604030504040204" pitchFamily="34" charset="0"/>
              </a:rPr>
              <a:t>表示</a:t>
            </a:r>
            <a:r>
              <a:rPr lang="zh-CN" altLang="en-US" b="0" dirty="0"/>
              <a:t>“</a:t>
            </a:r>
            <a:r>
              <a:rPr lang="zh-CN" altLang="en-US" b="0" dirty="0">
                <a:latin typeface="Tahoma" panose="020B0604030504040204" pitchFamily="34" charset="0"/>
              </a:rPr>
              <a:t>第</a:t>
            </a:r>
            <a:r>
              <a:rPr lang="en-US" altLang="zh-CN" b="0" i="1" dirty="0" err="1"/>
              <a:t>i</a:t>
            </a:r>
            <a:r>
              <a:rPr lang="zh-CN" altLang="en-US" b="0" dirty="0">
                <a:latin typeface="Tahoma" panose="020B0604030504040204" pitchFamily="34" charset="0"/>
              </a:rPr>
              <a:t>个系统工作正常</a:t>
            </a:r>
            <a:r>
              <a:rPr lang="zh-CN" altLang="en-US" b="0" dirty="0"/>
              <a:t>”</a:t>
            </a:r>
            <a:r>
              <a:rPr lang="en-US" altLang="zh-CN" b="0" dirty="0">
                <a:latin typeface="Tahoma" panose="020B0604030504040204" pitchFamily="34" charset="0"/>
              </a:rPr>
              <a:t>.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r>
              <a:rPr lang="zh-CN" altLang="en-US" b="0" dirty="0">
                <a:latin typeface="Tahoma" panose="020B0604030504040204" pitchFamily="34" charset="0"/>
              </a:rPr>
              <a:t>试用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b="0" dirty="0"/>
              <a:t>,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 </a:t>
            </a:r>
            <a:r>
              <a:rPr lang="en-US" altLang="zh-CN" b="0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3</a:t>
            </a:r>
            <a:r>
              <a:rPr lang="en-US" altLang="zh-CN" b="0" dirty="0"/>
              <a:t> , </a:t>
            </a:r>
            <a:r>
              <a:rPr lang="en-US" altLang="zh-CN" i="1" dirty="0"/>
              <a:t>A</a:t>
            </a:r>
            <a:r>
              <a:rPr lang="en-US" altLang="zh-CN" baseline="-25000" dirty="0"/>
              <a:t>4</a:t>
            </a:r>
            <a:r>
              <a:rPr lang="zh-CN" altLang="en-US" b="0" dirty="0">
                <a:latin typeface="Tahoma" panose="020B0604030504040204" pitchFamily="34" charset="0"/>
              </a:rPr>
              <a:t>表示</a:t>
            </a:r>
            <a:r>
              <a:rPr lang="en-US" altLang="zh-CN" i="1" dirty="0"/>
              <a:t>B</a:t>
            </a:r>
            <a:r>
              <a:rPr lang="en-US" altLang="zh-CN" baseline="-25000" dirty="0"/>
              <a:t>1</a:t>
            </a:r>
            <a:r>
              <a:rPr lang="en-US" altLang="zh-CN" b="0" dirty="0"/>
              <a:t>,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baseline="-25000" dirty="0"/>
              <a:t>2</a:t>
            </a:r>
            <a:r>
              <a:rPr lang="en-US" altLang="zh-CN" b="0" dirty="0">
                <a:latin typeface="Tahoma" panose="020B0604030504040204" pitchFamily="34" charset="0"/>
              </a:rPr>
              <a:t>.</a:t>
            </a:r>
            <a:r>
              <a:rPr lang="en-US" altLang="zh-CN" i="1" dirty="0">
                <a:latin typeface="Tahoma" panose="020B0604030504040204" pitchFamily="34" charset="0"/>
              </a:rPr>
              <a:t> </a:t>
            </a:r>
            <a:endParaRPr lang="en-US" altLang="zh-CN" b="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200" b="0" dirty="0">
                <a:latin typeface="Tahoma" panose="020B0604030504040204" pitchFamily="34" charset="0"/>
              </a:rPr>
              <a:t>   </a:t>
            </a:r>
            <a:endParaRPr lang="en-US" altLang="zh-CN" sz="3200" b="0" dirty="0">
              <a:solidFill>
                <a:srgbClr val="800080"/>
              </a:solidFill>
            </a:endParaRPr>
          </a:p>
        </p:txBody>
      </p:sp>
      <p:sp>
        <p:nvSpPr>
          <p:cNvPr id="44036" name="AutoShape 23"/>
          <p:cNvSpPr>
            <a:spLocks noChangeAspect="1" noChangeArrowheads="1"/>
          </p:cNvSpPr>
          <p:nvPr/>
        </p:nvSpPr>
        <p:spPr bwMode="auto">
          <a:xfrm>
            <a:off x="1258888" y="5805313"/>
            <a:ext cx="714057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44037" name="Group 72"/>
          <p:cNvGrpSpPr>
            <a:grpSpLocks/>
          </p:cNvGrpSpPr>
          <p:nvPr/>
        </p:nvGrpSpPr>
        <p:grpSpPr bwMode="auto">
          <a:xfrm>
            <a:off x="323851" y="1413074"/>
            <a:ext cx="7543800" cy="1439864"/>
            <a:chOff x="204" y="301"/>
            <a:chExt cx="4752" cy="907"/>
          </a:xfrm>
        </p:grpSpPr>
        <p:sp>
          <p:nvSpPr>
            <p:cNvPr id="44072" name="AutoShape 4"/>
            <p:cNvSpPr>
              <a:spLocks noChangeAspect="1" noChangeArrowheads="1"/>
            </p:cNvSpPr>
            <p:nvPr/>
          </p:nvSpPr>
          <p:spPr bwMode="auto">
            <a:xfrm>
              <a:off x="884" y="618"/>
              <a:ext cx="3719" cy="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073" name="Rectangle 21"/>
            <p:cNvSpPr>
              <a:spLocks noChangeArrowheads="1"/>
            </p:cNvSpPr>
            <p:nvPr/>
          </p:nvSpPr>
          <p:spPr bwMode="auto">
            <a:xfrm>
              <a:off x="204" y="301"/>
              <a:ext cx="4752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 smtClean="0">
                  <a:solidFill>
                    <a:schemeClr val="tx2"/>
                  </a:solidFill>
                </a:rPr>
                <a:t>           (</a:t>
              </a:r>
              <a:r>
                <a:rPr lang="en-US" altLang="zh-CN" dirty="0">
                  <a:solidFill>
                    <a:schemeClr val="tx2"/>
                  </a:solidFill>
                </a:rPr>
                <a:t>1)</a:t>
              </a:r>
              <a:r>
                <a:rPr lang="en-US" altLang="zh-CN" b="0" dirty="0">
                  <a:solidFill>
                    <a:schemeClr val="tx2"/>
                  </a:solidFill>
                </a:rPr>
                <a:t>  </a:t>
              </a:r>
              <a:r>
                <a:rPr lang="en-US" altLang="zh-CN" i="1" dirty="0">
                  <a:solidFill>
                    <a:schemeClr val="tx2"/>
                  </a:solidFill>
                </a:rPr>
                <a:t>A</a:t>
              </a:r>
              <a:r>
                <a:rPr lang="en-US" altLang="zh-CN" baseline="-25000" dirty="0">
                  <a:solidFill>
                    <a:schemeClr val="tx2"/>
                  </a:solidFill>
                </a:rPr>
                <a:t>1</a:t>
              </a:r>
              <a:r>
                <a:rPr lang="en-US" altLang="zh-CN" dirty="0">
                  <a:solidFill>
                    <a:schemeClr val="tx2"/>
                  </a:solidFill>
                </a:rPr>
                <a:t>     </a:t>
              </a:r>
              <a:r>
                <a:rPr lang="en-US" altLang="zh-CN" i="1" dirty="0">
                  <a:solidFill>
                    <a:schemeClr val="tx2"/>
                  </a:solidFill>
                </a:rPr>
                <a:t>A</a:t>
              </a:r>
              <a:r>
                <a:rPr lang="en-US" altLang="zh-CN" baseline="-25000" dirty="0">
                  <a:solidFill>
                    <a:schemeClr val="tx2"/>
                  </a:solidFill>
                </a:rPr>
                <a:t>2</a:t>
              </a:r>
              <a:r>
                <a:rPr lang="en-US" altLang="zh-CN" dirty="0">
                  <a:solidFill>
                    <a:schemeClr val="tx2"/>
                  </a:solidFill>
                </a:rPr>
                <a:t>              (2)</a:t>
              </a:r>
              <a:r>
                <a:rPr lang="en-US" altLang="zh-CN" b="0" dirty="0">
                  <a:solidFill>
                    <a:schemeClr val="tx2"/>
                  </a:solidFill>
                </a:rPr>
                <a:t> </a:t>
              </a:r>
              <a:r>
                <a:rPr lang="en-US" altLang="zh-CN" dirty="0">
                  <a:solidFill>
                    <a:schemeClr val="tx2"/>
                  </a:solidFill>
                </a:rPr>
                <a:t> </a:t>
              </a:r>
              <a:r>
                <a:rPr lang="en-US" altLang="zh-CN" i="1" dirty="0">
                  <a:solidFill>
                    <a:schemeClr val="tx2"/>
                  </a:solidFill>
                </a:rPr>
                <a:t>A</a:t>
              </a:r>
              <a:r>
                <a:rPr lang="en-US" altLang="zh-CN" baseline="-25000" dirty="0">
                  <a:solidFill>
                    <a:schemeClr val="tx2"/>
                  </a:solidFill>
                </a:rPr>
                <a:t>1</a:t>
              </a:r>
              <a:r>
                <a:rPr lang="en-US" altLang="zh-CN" dirty="0">
                  <a:solidFill>
                    <a:schemeClr val="tx2"/>
                  </a:solidFill>
                </a:rPr>
                <a:t>          </a:t>
              </a:r>
              <a:r>
                <a:rPr lang="en-US" altLang="zh-CN" i="1" dirty="0">
                  <a:solidFill>
                    <a:schemeClr val="tx2"/>
                  </a:solidFill>
                </a:rPr>
                <a:t>A</a:t>
              </a:r>
              <a:r>
                <a:rPr lang="en-US" altLang="zh-CN" baseline="-25000" dirty="0">
                  <a:solidFill>
                    <a:schemeClr val="tx2"/>
                  </a:solidFill>
                </a:rPr>
                <a:t>2</a:t>
              </a:r>
              <a:r>
                <a:rPr lang="en-US" altLang="zh-CN" b="0" dirty="0">
                  <a:solidFill>
                    <a:schemeClr val="tx2"/>
                  </a:solidFill>
                </a:rPr>
                <a:t> </a:t>
              </a:r>
            </a:p>
          </p:txBody>
        </p:sp>
        <p:grpSp>
          <p:nvGrpSpPr>
            <p:cNvPr id="44074" name="Group 58"/>
            <p:cNvGrpSpPr>
              <a:grpSpLocks/>
            </p:cNvGrpSpPr>
            <p:nvPr/>
          </p:nvGrpSpPr>
          <p:grpSpPr bwMode="auto">
            <a:xfrm>
              <a:off x="884" y="697"/>
              <a:ext cx="3606" cy="420"/>
              <a:chOff x="884" y="697"/>
              <a:chExt cx="3606" cy="420"/>
            </a:xfrm>
          </p:grpSpPr>
          <p:sp>
            <p:nvSpPr>
              <p:cNvPr id="44075" name="Rectangle 5"/>
              <p:cNvSpPr>
                <a:spLocks noChangeArrowheads="1"/>
              </p:cNvSpPr>
              <p:nvPr/>
            </p:nvSpPr>
            <p:spPr bwMode="auto">
              <a:xfrm>
                <a:off x="1053" y="766"/>
                <a:ext cx="1128" cy="294"/>
              </a:xfrm>
              <a:prstGeom prst="rect">
                <a:avLst/>
              </a:prstGeom>
              <a:noFill/>
              <a:ln w="9525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4076" name="Rectangle 9"/>
              <p:cNvSpPr>
                <a:spLocks noChangeArrowheads="1"/>
              </p:cNvSpPr>
              <p:nvPr/>
            </p:nvSpPr>
            <p:spPr bwMode="auto">
              <a:xfrm>
                <a:off x="1165" y="697"/>
                <a:ext cx="339" cy="14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4077" name="Rectangle 10"/>
              <p:cNvSpPr>
                <a:spLocks noChangeArrowheads="1"/>
              </p:cNvSpPr>
              <p:nvPr/>
            </p:nvSpPr>
            <p:spPr bwMode="auto">
              <a:xfrm>
                <a:off x="1729" y="698"/>
                <a:ext cx="337" cy="14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4078" name="Rectangle 14"/>
              <p:cNvSpPr>
                <a:spLocks noChangeArrowheads="1"/>
              </p:cNvSpPr>
              <p:nvPr/>
            </p:nvSpPr>
            <p:spPr bwMode="auto">
              <a:xfrm>
                <a:off x="2969" y="766"/>
                <a:ext cx="563" cy="294"/>
              </a:xfrm>
              <a:prstGeom prst="rect">
                <a:avLst/>
              </a:prstGeom>
              <a:noFill/>
              <a:ln w="9525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4079" name="Rectangle 15"/>
              <p:cNvSpPr>
                <a:spLocks noChangeArrowheads="1"/>
              </p:cNvSpPr>
              <p:nvPr/>
            </p:nvSpPr>
            <p:spPr bwMode="auto">
              <a:xfrm>
                <a:off x="3758" y="766"/>
                <a:ext cx="564" cy="294"/>
              </a:xfrm>
              <a:prstGeom prst="rect">
                <a:avLst/>
              </a:prstGeom>
              <a:noFill/>
              <a:ln w="9525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4080" name="Line 16"/>
              <p:cNvSpPr>
                <a:spLocks noChangeShapeType="1"/>
              </p:cNvSpPr>
              <p:nvPr/>
            </p:nvSpPr>
            <p:spPr bwMode="auto">
              <a:xfrm>
                <a:off x="2800" y="913"/>
                <a:ext cx="169" cy="1"/>
              </a:xfrm>
              <a:prstGeom prst="line">
                <a:avLst/>
              </a:prstGeom>
              <a:noFill/>
              <a:ln w="9525">
                <a:solidFill>
                  <a:srgbClr val="99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1" name="Line 17"/>
              <p:cNvSpPr>
                <a:spLocks noChangeShapeType="1"/>
              </p:cNvSpPr>
              <p:nvPr/>
            </p:nvSpPr>
            <p:spPr bwMode="auto">
              <a:xfrm>
                <a:off x="3533" y="913"/>
                <a:ext cx="224" cy="1"/>
              </a:xfrm>
              <a:prstGeom prst="line">
                <a:avLst/>
              </a:prstGeom>
              <a:noFill/>
              <a:ln w="9525">
                <a:solidFill>
                  <a:srgbClr val="99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2" name="Line 18"/>
              <p:cNvSpPr>
                <a:spLocks noChangeShapeType="1"/>
              </p:cNvSpPr>
              <p:nvPr/>
            </p:nvSpPr>
            <p:spPr bwMode="auto">
              <a:xfrm>
                <a:off x="4322" y="913"/>
                <a:ext cx="168" cy="1"/>
              </a:xfrm>
              <a:prstGeom prst="line">
                <a:avLst/>
              </a:prstGeom>
              <a:noFill/>
              <a:ln w="9525">
                <a:solidFill>
                  <a:srgbClr val="99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3" name="Line 19"/>
              <p:cNvSpPr>
                <a:spLocks noChangeShapeType="1"/>
              </p:cNvSpPr>
              <p:nvPr/>
            </p:nvSpPr>
            <p:spPr bwMode="auto">
              <a:xfrm>
                <a:off x="884" y="913"/>
                <a:ext cx="169" cy="1"/>
              </a:xfrm>
              <a:prstGeom prst="line">
                <a:avLst/>
              </a:prstGeom>
              <a:noFill/>
              <a:ln w="9525">
                <a:solidFill>
                  <a:srgbClr val="99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4" name="Line 20"/>
              <p:cNvSpPr>
                <a:spLocks noChangeShapeType="1"/>
              </p:cNvSpPr>
              <p:nvPr/>
            </p:nvSpPr>
            <p:spPr bwMode="auto">
              <a:xfrm>
                <a:off x="2180" y="913"/>
                <a:ext cx="169" cy="1"/>
              </a:xfrm>
              <a:prstGeom prst="line">
                <a:avLst/>
              </a:prstGeom>
              <a:noFill/>
              <a:ln w="9525">
                <a:solidFill>
                  <a:srgbClr val="99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5" name="Rectangle 52"/>
              <p:cNvSpPr>
                <a:spLocks noChangeArrowheads="1"/>
              </p:cNvSpPr>
              <p:nvPr/>
            </p:nvSpPr>
            <p:spPr bwMode="auto">
              <a:xfrm>
                <a:off x="3082" y="702"/>
                <a:ext cx="339" cy="14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4086" name="Rectangle 53"/>
              <p:cNvSpPr>
                <a:spLocks noChangeArrowheads="1"/>
              </p:cNvSpPr>
              <p:nvPr/>
            </p:nvSpPr>
            <p:spPr bwMode="auto">
              <a:xfrm>
                <a:off x="3878" y="702"/>
                <a:ext cx="337" cy="14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4087" name="Rectangle 54"/>
              <p:cNvSpPr>
                <a:spLocks noChangeArrowheads="1"/>
              </p:cNvSpPr>
              <p:nvPr/>
            </p:nvSpPr>
            <p:spPr bwMode="auto">
              <a:xfrm>
                <a:off x="1177" y="966"/>
                <a:ext cx="339" cy="14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4088" name="Rectangle 55"/>
              <p:cNvSpPr>
                <a:spLocks noChangeArrowheads="1"/>
              </p:cNvSpPr>
              <p:nvPr/>
            </p:nvSpPr>
            <p:spPr bwMode="auto">
              <a:xfrm>
                <a:off x="1741" y="967"/>
                <a:ext cx="337" cy="14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4089" name="Rectangle 56"/>
              <p:cNvSpPr>
                <a:spLocks noChangeArrowheads="1"/>
              </p:cNvSpPr>
              <p:nvPr/>
            </p:nvSpPr>
            <p:spPr bwMode="auto">
              <a:xfrm>
                <a:off x="3094" y="971"/>
                <a:ext cx="339" cy="14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4090" name="Rectangle 57"/>
              <p:cNvSpPr>
                <a:spLocks noChangeArrowheads="1"/>
              </p:cNvSpPr>
              <p:nvPr/>
            </p:nvSpPr>
            <p:spPr bwMode="auto">
              <a:xfrm>
                <a:off x="3890" y="971"/>
                <a:ext cx="337" cy="14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476375" y="5876751"/>
            <a:ext cx="2938463" cy="739775"/>
            <a:chOff x="892" y="3439"/>
            <a:chExt cx="1851" cy="466"/>
          </a:xfrm>
        </p:grpSpPr>
        <p:sp>
          <p:nvSpPr>
            <p:cNvPr id="44061" name="Rectangle 24"/>
            <p:cNvSpPr>
              <a:spLocks noChangeArrowheads="1"/>
            </p:cNvSpPr>
            <p:nvPr/>
          </p:nvSpPr>
          <p:spPr bwMode="auto">
            <a:xfrm>
              <a:off x="1050" y="3498"/>
              <a:ext cx="1535" cy="317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062" name="Rectangle 28"/>
            <p:cNvSpPr>
              <a:spLocks noChangeArrowheads="1"/>
            </p:cNvSpPr>
            <p:nvPr/>
          </p:nvSpPr>
          <p:spPr bwMode="auto">
            <a:xfrm>
              <a:off x="1844" y="3439"/>
              <a:ext cx="317" cy="1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063" name="Rectangle 29"/>
            <p:cNvSpPr>
              <a:spLocks noChangeArrowheads="1"/>
            </p:cNvSpPr>
            <p:nvPr/>
          </p:nvSpPr>
          <p:spPr bwMode="auto">
            <a:xfrm>
              <a:off x="2214" y="3439"/>
              <a:ext cx="318" cy="1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064" name="Line 38"/>
            <p:cNvSpPr>
              <a:spLocks noChangeShapeType="1"/>
            </p:cNvSpPr>
            <p:nvPr/>
          </p:nvSpPr>
          <p:spPr bwMode="auto">
            <a:xfrm>
              <a:off x="892" y="3656"/>
              <a:ext cx="158" cy="1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5" name="Line 39"/>
            <p:cNvSpPr>
              <a:spLocks noChangeShapeType="1"/>
            </p:cNvSpPr>
            <p:nvPr/>
          </p:nvSpPr>
          <p:spPr bwMode="auto">
            <a:xfrm>
              <a:off x="2585" y="3656"/>
              <a:ext cx="158" cy="1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6" name="Rectangle 40"/>
            <p:cNvSpPr>
              <a:spLocks noChangeArrowheads="1"/>
            </p:cNvSpPr>
            <p:nvPr/>
          </p:nvSpPr>
          <p:spPr bwMode="auto">
            <a:xfrm>
              <a:off x="1474" y="3439"/>
              <a:ext cx="317" cy="1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067" name="Rectangle 42"/>
            <p:cNvSpPr>
              <a:spLocks noChangeArrowheads="1"/>
            </p:cNvSpPr>
            <p:nvPr/>
          </p:nvSpPr>
          <p:spPr bwMode="auto">
            <a:xfrm>
              <a:off x="1103" y="3439"/>
              <a:ext cx="318" cy="1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068" name="Rectangle 59"/>
            <p:cNvSpPr>
              <a:spLocks noChangeArrowheads="1"/>
            </p:cNvSpPr>
            <p:nvPr/>
          </p:nvSpPr>
          <p:spPr bwMode="auto">
            <a:xfrm>
              <a:off x="1829" y="3748"/>
              <a:ext cx="317" cy="1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069" name="Rectangle 60"/>
            <p:cNvSpPr>
              <a:spLocks noChangeArrowheads="1"/>
            </p:cNvSpPr>
            <p:nvPr/>
          </p:nvSpPr>
          <p:spPr bwMode="auto">
            <a:xfrm>
              <a:off x="2214" y="3727"/>
              <a:ext cx="318" cy="1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3200">
                <a:solidFill>
                  <a:srgbClr val="FF0000"/>
                </a:solidFill>
              </a:endParaRPr>
            </a:p>
          </p:txBody>
        </p:sp>
        <p:sp>
          <p:nvSpPr>
            <p:cNvPr id="44070" name="Rectangle 61"/>
            <p:cNvSpPr>
              <a:spLocks noChangeArrowheads="1"/>
            </p:cNvSpPr>
            <p:nvPr/>
          </p:nvSpPr>
          <p:spPr bwMode="auto">
            <a:xfrm>
              <a:off x="1474" y="3727"/>
              <a:ext cx="317" cy="1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071" name="Rectangle 62"/>
            <p:cNvSpPr>
              <a:spLocks noChangeArrowheads="1"/>
            </p:cNvSpPr>
            <p:nvPr/>
          </p:nvSpPr>
          <p:spPr bwMode="auto">
            <a:xfrm>
              <a:off x="1103" y="3727"/>
              <a:ext cx="318" cy="1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4776788" y="5865638"/>
            <a:ext cx="3611562" cy="725488"/>
            <a:chOff x="2790" y="3423"/>
            <a:chExt cx="2275" cy="457"/>
          </a:xfrm>
        </p:grpSpPr>
        <p:sp>
          <p:nvSpPr>
            <p:cNvPr id="44044" name="Rectangle 33"/>
            <p:cNvSpPr>
              <a:spLocks noChangeArrowheads="1"/>
            </p:cNvSpPr>
            <p:nvPr/>
          </p:nvSpPr>
          <p:spPr bwMode="auto">
            <a:xfrm>
              <a:off x="3425" y="3498"/>
              <a:ext cx="423" cy="317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045" name="Rectangle 34"/>
            <p:cNvSpPr>
              <a:spLocks noChangeArrowheads="1"/>
            </p:cNvSpPr>
            <p:nvPr/>
          </p:nvSpPr>
          <p:spPr bwMode="auto">
            <a:xfrm>
              <a:off x="3953" y="3498"/>
              <a:ext cx="424" cy="317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046" name="Line 35"/>
            <p:cNvSpPr>
              <a:spLocks noChangeShapeType="1"/>
            </p:cNvSpPr>
            <p:nvPr/>
          </p:nvSpPr>
          <p:spPr bwMode="auto">
            <a:xfrm>
              <a:off x="3319" y="3656"/>
              <a:ext cx="106" cy="1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7" name="Line 36"/>
            <p:cNvSpPr>
              <a:spLocks noChangeShapeType="1"/>
            </p:cNvSpPr>
            <p:nvPr/>
          </p:nvSpPr>
          <p:spPr bwMode="auto">
            <a:xfrm flipH="1" flipV="1">
              <a:off x="3848" y="3656"/>
              <a:ext cx="105" cy="1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8" name="Line 37"/>
            <p:cNvSpPr>
              <a:spLocks noChangeShapeType="1"/>
            </p:cNvSpPr>
            <p:nvPr/>
          </p:nvSpPr>
          <p:spPr bwMode="auto">
            <a:xfrm>
              <a:off x="4377" y="3656"/>
              <a:ext cx="106" cy="1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9" name="Rectangle 48"/>
            <p:cNvSpPr>
              <a:spLocks noChangeArrowheads="1"/>
            </p:cNvSpPr>
            <p:nvPr/>
          </p:nvSpPr>
          <p:spPr bwMode="auto">
            <a:xfrm>
              <a:off x="2895" y="3498"/>
              <a:ext cx="424" cy="31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050" name="Rectangle 49"/>
            <p:cNvSpPr>
              <a:spLocks noChangeArrowheads="1"/>
            </p:cNvSpPr>
            <p:nvPr/>
          </p:nvSpPr>
          <p:spPr bwMode="auto">
            <a:xfrm>
              <a:off x="4483" y="3498"/>
              <a:ext cx="423" cy="317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051" name="Line 50"/>
            <p:cNvSpPr>
              <a:spLocks noChangeShapeType="1"/>
            </p:cNvSpPr>
            <p:nvPr/>
          </p:nvSpPr>
          <p:spPr bwMode="auto">
            <a:xfrm>
              <a:off x="2790" y="3656"/>
              <a:ext cx="106" cy="2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2" name="Line 51"/>
            <p:cNvSpPr>
              <a:spLocks noChangeShapeType="1"/>
            </p:cNvSpPr>
            <p:nvPr/>
          </p:nvSpPr>
          <p:spPr bwMode="auto">
            <a:xfrm>
              <a:off x="4906" y="3656"/>
              <a:ext cx="159" cy="1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3" name="Rectangle 63"/>
            <p:cNvSpPr>
              <a:spLocks noChangeArrowheads="1"/>
            </p:cNvSpPr>
            <p:nvPr/>
          </p:nvSpPr>
          <p:spPr bwMode="auto">
            <a:xfrm>
              <a:off x="4013" y="3723"/>
              <a:ext cx="317" cy="1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054" name="Rectangle 64"/>
            <p:cNvSpPr>
              <a:spLocks noChangeArrowheads="1"/>
            </p:cNvSpPr>
            <p:nvPr/>
          </p:nvSpPr>
          <p:spPr bwMode="auto">
            <a:xfrm>
              <a:off x="4537" y="3720"/>
              <a:ext cx="318" cy="1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055" name="Rectangle 65"/>
            <p:cNvSpPr>
              <a:spLocks noChangeArrowheads="1"/>
            </p:cNvSpPr>
            <p:nvPr/>
          </p:nvSpPr>
          <p:spPr bwMode="auto">
            <a:xfrm>
              <a:off x="3484" y="3723"/>
              <a:ext cx="317" cy="1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056" name="Rectangle 66"/>
            <p:cNvSpPr>
              <a:spLocks noChangeArrowheads="1"/>
            </p:cNvSpPr>
            <p:nvPr/>
          </p:nvSpPr>
          <p:spPr bwMode="auto">
            <a:xfrm>
              <a:off x="2948" y="3723"/>
              <a:ext cx="318" cy="1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057" name="Rectangle 67"/>
            <p:cNvSpPr>
              <a:spLocks noChangeArrowheads="1"/>
            </p:cNvSpPr>
            <p:nvPr/>
          </p:nvSpPr>
          <p:spPr bwMode="auto">
            <a:xfrm>
              <a:off x="4004" y="3426"/>
              <a:ext cx="317" cy="1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058" name="Rectangle 68"/>
            <p:cNvSpPr>
              <a:spLocks noChangeArrowheads="1"/>
            </p:cNvSpPr>
            <p:nvPr/>
          </p:nvSpPr>
          <p:spPr bwMode="auto">
            <a:xfrm>
              <a:off x="4528" y="3423"/>
              <a:ext cx="318" cy="1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059" name="Rectangle 69"/>
            <p:cNvSpPr>
              <a:spLocks noChangeArrowheads="1"/>
            </p:cNvSpPr>
            <p:nvPr/>
          </p:nvSpPr>
          <p:spPr bwMode="auto">
            <a:xfrm>
              <a:off x="3475" y="3426"/>
              <a:ext cx="317" cy="1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060" name="Rectangle 70"/>
            <p:cNvSpPr>
              <a:spLocks noChangeArrowheads="1"/>
            </p:cNvSpPr>
            <p:nvPr/>
          </p:nvSpPr>
          <p:spPr bwMode="auto">
            <a:xfrm>
              <a:off x="2939" y="3426"/>
              <a:ext cx="318" cy="1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44040" name="Rectangle 3"/>
          <p:cNvSpPr>
            <a:spLocks noChangeArrowheads="1"/>
          </p:cNvSpPr>
          <p:nvPr/>
        </p:nvSpPr>
        <p:spPr bwMode="auto">
          <a:xfrm>
            <a:off x="1885950" y="2736726"/>
            <a:ext cx="4902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chemeClr val="tx2"/>
                </a:solidFill>
              </a:rPr>
              <a:t>A</a:t>
            </a:r>
            <a:r>
              <a:rPr lang="en-US" altLang="zh-CN" baseline="-25000" dirty="0">
                <a:solidFill>
                  <a:schemeClr val="tx2"/>
                </a:solidFill>
              </a:rPr>
              <a:t>3</a:t>
            </a:r>
            <a:r>
              <a:rPr lang="en-US" altLang="zh-CN" dirty="0">
                <a:solidFill>
                  <a:schemeClr val="tx2"/>
                </a:solidFill>
              </a:rPr>
              <a:t>      </a:t>
            </a:r>
            <a:r>
              <a:rPr lang="en-US" altLang="zh-CN" i="1" dirty="0">
                <a:solidFill>
                  <a:schemeClr val="tx2"/>
                </a:solidFill>
              </a:rPr>
              <a:t>A</a:t>
            </a:r>
            <a:r>
              <a:rPr lang="en-US" altLang="zh-CN" baseline="-25000" dirty="0">
                <a:solidFill>
                  <a:schemeClr val="tx2"/>
                </a:solidFill>
              </a:rPr>
              <a:t>4</a:t>
            </a:r>
            <a:r>
              <a:rPr lang="en-US" altLang="zh-CN" dirty="0">
                <a:solidFill>
                  <a:schemeClr val="tx2"/>
                </a:solidFill>
              </a:rPr>
              <a:t>            </a:t>
            </a:r>
            <a:r>
              <a:rPr lang="en-US" altLang="zh-CN" i="1" dirty="0">
                <a:solidFill>
                  <a:schemeClr val="tx2"/>
                </a:solidFill>
              </a:rPr>
              <a:t>        A</a:t>
            </a:r>
            <a:r>
              <a:rPr lang="en-US" altLang="zh-CN" baseline="-25000" dirty="0">
                <a:solidFill>
                  <a:schemeClr val="tx2"/>
                </a:solidFill>
              </a:rPr>
              <a:t>3</a:t>
            </a:r>
            <a:r>
              <a:rPr lang="en-US" altLang="zh-CN" dirty="0">
                <a:solidFill>
                  <a:schemeClr val="tx2"/>
                </a:solidFill>
              </a:rPr>
              <a:t>          </a:t>
            </a:r>
            <a:r>
              <a:rPr lang="en-US" altLang="zh-CN" i="1" dirty="0">
                <a:solidFill>
                  <a:schemeClr val="tx2"/>
                </a:solidFill>
              </a:rPr>
              <a:t>A</a:t>
            </a:r>
            <a:r>
              <a:rPr lang="en-US" altLang="zh-CN" baseline="-25000" dirty="0">
                <a:solidFill>
                  <a:schemeClr val="tx2"/>
                </a:solidFill>
              </a:rPr>
              <a:t>4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179388" y="5876751"/>
            <a:ext cx="1403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FF3399"/>
                </a:solidFill>
              </a:rPr>
              <a:t>推广：</a:t>
            </a:r>
          </a:p>
        </p:txBody>
      </p:sp>
      <p:sp>
        <p:nvSpPr>
          <p:cNvPr id="245765" name="Rectangle 5"/>
          <p:cNvSpPr>
            <a:spLocks noChangeArrowheads="1"/>
          </p:cNvSpPr>
          <p:nvPr/>
        </p:nvSpPr>
        <p:spPr bwMode="auto">
          <a:xfrm>
            <a:off x="785813" y="4638005"/>
            <a:ext cx="7848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0"/>
              <a:t>解</a:t>
            </a:r>
            <a:r>
              <a:rPr lang="en-US" altLang="zh-CN" sz="3200" b="0"/>
              <a:t>:</a:t>
            </a:r>
            <a:r>
              <a:rPr lang="en-US" altLang="zh-CN" sz="3200"/>
              <a:t> </a:t>
            </a:r>
            <a:r>
              <a:rPr lang="en-US" altLang="zh-CN" sz="3200" b="0"/>
              <a:t> </a:t>
            </a:r>
            <a:r>
              <a:rPr lang="en-US" altLang="zh-CN" sz="3200" b="0">
                <a:solidFill>
                  <a:srgbClr val="800080"/>
                </a:solidFill>
              </a:rPr>
              <a:t>(1) </a:t>
            </a:r>
            <a:r>
              <a:rPr lang="en-US" altLang="zh-CN" sz="3200" b="0" i="1">
                <a:solidFill>
                  <a:srgbClr val="800080"/>
                </a:solidFill>
              </a:rPr>
              <a:t>B</a:t>
            </a:r>
            <a:r>
              <a:rPr lang="en-US" altLang="zh-CN" sz="3200" b="0" baseline="-25000">
                <a:solidFill>
                  <a:srgbClr val="800080"/>
                </a:solidFill>
              </a:rPr>
              <a:t>1</a:t>
            </a:r>
            <a:r>
              <a:rPr lang="en-US" altLang="zh-CN" sz="3200" b="0">
                <a:solidFill>
                  <a:srgbClr val="800080"/>
                </a:solidFill>
              </a:rPr>
              <a:t> = </a:t>
            </a:r>
            <a:r>
              <a:rPr lang="en-US" altLang="zh-CN" sz="3200" b="0" i="1">
                <a:solidFill>
                  <a:srgbClr val="800080"/>
                </a:solidFill>
              </a:rPr>
              <a:t>A</a:t>
            </a:r>
            <a:r>
              <a:rPr lang="en-US" altLang="zh-CN" sz="3200" b="0" baseline="-25000">
                <a:solidFill>
                  <a:srgbClr val="800080"/>
                </a:solidFill>
              </a:rPr>
              <a:t>1</a:t>
            </a:r>
            <a:r>
              <a:rPr lang="en-US" altLang="zh-CN" sz="3200" b="0" i="1">
                <a:solidFill>
                  <a:srgbClr val="800080"/>
                </a:solidFill>
              </a:rPr>
              <a:t>A</a:t>
            </a:r>
            <a:r>
              <a:rPr lang="en-US" altLang="zh-CN" sz="3200" b="0" baseline="-25000">
                <a:solidFill>
                  <a:srgbClr val="800080"/>
                </a:solidFill>
              </a:rPr>
              <a:t>2</a:t>
            </a:r>
            <a:r>
              <a:rPr lang="en-US" altLang="zh-CN" sz="3200" b="0">
                <a:solidFill>
                  <a:srgbClr val="800080"/>
                </a:solidFill>
              </a:rPr>
              <a:t>∪</a:t>
            </a:r>
            <a:r>
              <a:rPr lang="en-US" altLang="zh-CN" sz="3200" b="0" i="1">
                <a:solidFill>
                  <a:srgbClr val="800080"/>
                </a:solidFill>
              </a:rPr>
              <a:t>A</a:t>
            </a:r>
            <a:r>
              <a:rPr lang="en-US" altLang="zh-CN" sz="3200" b="0" baseline="-25000">
                <a:solidFill>
                  <a:srgbClr val="800080"/>
                </a:solidFill>
              </a:rPr>
              <a:t>3</a:t>
            </a:r>
            <a:r>
              <a:rPr lang="en-US" altLang="zh-CN" sz="3200" b="0">
                <a:solidFill>
                  <a:srgbClr val="800080"/>
                </a:solidFill>
              </a:rPr>
              <a:t> </a:t>
            </a:r>
            <a:r>
              <a:rPr lang="en-US" altLang="zh-CN" sz="3200" b="0" i="1">
                <a:solidFill>
                  <a:srgbClr val="800080"/>
                </a:solidFill>
              </a:rPr>
              <a:t>A</a:t>
            </a:r>
            <a:r>
              <a:rPr lang="en-US" altLang="zh-CN" sz="3200" b="0" baseline="-25000">
                <a:solidFill>
                  <a:srgbClr val="800080"/>
                </a:solidFill>
              </a:rPr>
              <a:t>4</a:t>
            </a:r>
            <a:r>
              <a:rPr lang="en-US" altLang="zh-CN" sz="3200" b="0">
                <a:solidFill>
                  <a:srgbClr val="800080"/>
                </a:solidFill>
              </a:rPr>
              <a:t>  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0">
                <a:solidFill>
                  <a:srgbClr val="800080"/>
                </a:solidFill>
              </a:rPr>
              <a:t>       </a:t>
            </a:r>
          </a:p>
        </p:txBody>
      </p:sp>
      <p:sp>
        <p:nvSpPr>
          <p:cNvPr id="245768" name="Rectangle 8"/>
          <p:cNvSpPr>
            <a:spLocks noChangeArrowheads="1"/>
          </p:cNvSpPr>
          <p:nvPr/>
        </p:nvSpPr>
        <p:spPr bwMode="auto">
          <a:xfrm>
            <a:off x="1476375" y="5280943"/>
            <a:ext cx="45497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0">
                <a:solidFill>
                  <a:srgbClr val="800080"/>
                </a:solidFill>
              </a:rPr>
              <a:t>(2)</a:t>
            </a:r>
            <a:r>
              <a:rPr lang="en-US" altLang="zh-CN" sz="3200" b="0" i="1">
                <a:solidFill>
                  <a:srgbClr val="800080"/>
                </a:solidFill>
              </a:rPr>
              <a:t> B</a:t>
            </a:r>
            <a:r>
              <a:rPr lang="en-US" altLang="zh-CN" sz="3200" b="0" baseline="-25000">
                <a:solidFill>
                  <a:srgbClr val="800080"/>
                </a:solidFill>
              </a:rPr>
              <a:t>2</a:t>
            </a:r>
            <a:r>
              <a:rPr lang="en-US" altLang="zh-CN" sz="3200" b="0">
                <a:solidFill>
                  <a:srgbClr val="800080"/>
                </a:solidFill>
              </a:rPr>
              <a:t> = (</a:t>
            </a:r>
            <a:r>
              <a:rPr lang="en-US" altLang="zh-CN" sz="3200" b="0" i="1">
                <a:solidFill>
                  <a:srgbClr val="800080"/>
                </a:solidFill>
              </a:rPr>
              <a:t>A</a:t>
            </a:r>
            <a:r>
              <a:rPr lang="en-US" altLang="zh-CN" sz="3200" b="0" baseline="-25000">
                <a:solidFill>
                  <a:srgbClr val="800080"/>
                </a:solidFill>
              </a:rPr>
              <a:t>1</a:t>
            </a:r>
            <a:r>
              <a:rPr lang="en-US" altLang="zh-CN" sz="3200" b="0">
                <a:solidFill>
                  <a:srgbClr val="800080"/>
                </a:solidFill>
              </a:rPr>
              <a:t>∪</a:t>
            </a:r>
            <a:r>
              <a:rPr lang="en-US" altLang="zh-CN" sz="3200" b="0" i="1">
                <a:solidFill>
                  <a:srgbClr val="800080"/>
                </a:solidFill>
              </a:rPr>
              <a:t>A</a:t>
            </a:r>
            <a:r>
              <a:rPr lang="en-US" altLang="zh-CN" sz="3200" b="0" baseline="-25000">
                <a:solidFill>
                  <a:srgbClr val="800080"/>
                </a:solidFill>
              </a:rPr>
              <a:t>3</a:t>
            </a:r>
            <a:r>
              <a:rPr lang="en-US" altLang="zh-CN" sz="3200" b="0">
                <a:solidFill>
                  <a:srgbClr val="800080"/>
                </a:solidFill>
              </a:rPr>
              <a:t>)( </a:t>
            </a:r>
            <a:r>
              <a:rPr lang="en-US" altLang="zh-CN" sz="3200" b="0" i="1">
                <a:solidFill>
                  <a:srgbClr val="800080"/>
                </a:solidFill>
              </a:rPr>
              <a:t>A</a:t>
            </a:r>
            <a:r>
              <a:rPr lang="en-US" altLang="zh-CN" sz="3200" b="0" baseline="-25000">
                <a:solidFill>
                  <a:srgbClr val="800080"/>
                </a:solidFill>
              </a:rPr>
              <a:t>2</a:t>
            </a:r>
            <a:r>
              <a:rPr lang="en-US" altLang="zh-CN" sz="3200" b="0">
                <a:solidFill>
                  <a:srgbClr val="800080"/>
                </a:solidFill>
              </a:rPr>
              <a:t>∪</a:t>
            </a:r>
            <a:r>
              <a:rPr lang="en-US" altLang="zh-CN" sz="3200" b="0" i="1">
                <a:solidFill>
                  <a:srgbClr val="800080"/>
                </a:solidFill>
              </a:rPr>
              <a:t>A</a:t>
            </a:r>
            <a:r>
              <a:rPr lang="en-US" altLang="zh-CN" sz="3200" b="0" baseline="-25000">
                <a:solidFill>
                  <a:srgbClr val="800080"/>
                </a:solidFill>
              </a:rPr>
              <a:t>4</a:t>
            </a:r>
            <a:r>
              <a:rPr lang="en-US" altLang="zh-CN" sz="3200" b="0">
                <a:solidFill>
                  <a:srgbClr val="800080"/>
                </a:solidFill>
              </a:rPr>
              <a:t>)</a:t>
            </a:r>
          </a:p>
        </p:txBody>
      </p:sp>
      <p:sp>
        <p:nvSpPr>
          <p:cNvPr id="61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zh-CN" altLang="en-US" dirty="0" smtClean="0"/>
              <a:t>例：可靠性系统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22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  <p:bldP spid="245764" grpId="0"/>
      <p:bldP spid="245765" grpId="0"/>
      <p:bldP spid="24576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频率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在相同的条件下，进行了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次试验，在这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次试验中，事件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发生的次数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zh-CN" altLang="en-US" dirty="0" smtClean="0"/>
                  <a:t>称为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发生的频数。比值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/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称为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发生</a:t>
                </a:r>
                <a:r>
                  <a:rPr lang="zh-CN" altLang="en-US" dirty="0" smtClean="0"/>
                  <a:t>的频率，记为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357" r="-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21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r>
              <a:rPr lang="zh-CN" altLang="en-US" b="1" dirty="0" smtClean="0"/>
              <a:t>参考书目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7500" lnSpcReduction="20000"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5B4CDA-2053-480D-B1C3-4D6CE6CBE1AC}" type="slidenum">
              <a:rPr kumimoji="0" lang="en-US" altLang="zh-CN" sz="16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CN" sz="1600" dirty="0">
              <a:solidFill>
                <a:schemeClr val="tx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30469"/>
            <a:ext cx="2915524" cy="38587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5" y="1730469"/>
            <a:ext cx="2698910" cy="38587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669" y="1730469"/>
            <a:ext cx="2698819" cy="385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9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频率的性质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latin typeface="Cambria Math"/>
                          </a:rPr>
                          <m:t>𝛀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dirty="0" smtClean="0"/>
                  <a:t>两两互不相容，则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/>
                            </a:rPr>
                            <m:t>⋃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/>
                            </a:rPr>
                            <m:t>⋃</m:t>
                          </m:r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⋯⋃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  <a:ea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  <a:ea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  <a:ea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  <a:ea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35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频率的稳定性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在充分多次试验中，事件的频率总在一个定值附近摆动，而且试验次数越多，一般来说摆动越小。这个性质称为</a:t>
            </a:r>
            <a:r>
              <a:rPr lang="zh-CN" altLang="en-US" dirty="0" smtClean="0">
                <a:solidFill>
                  <a:srgbClr val="FF0000"/>
                </a:solidFill>
              </a:rPr>
              <a:t>频率的稳定性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1860550" y="3777952"/>
            <a:ext cx="556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1784350" y="6521152"/>
            <a:ext cx="556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308350" y="3777952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527550" y="3777952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6127750" y="3777952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1936750" y="4920952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936750" y="5454352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1936750" y="5987752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1936750" y="4387552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631950" y="3943052"/>
            <a:ext cx="19050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CC9900"/>
                </a:solidFill>
              </a:rPr>
              <a:t>  </a:t>
            </a:r>
            <a:r>
              <a:rPr lang="zh-CN" altLang="en-US" dirty="0">
                <a:solidFill>
                  <a:srgbClr val="333399"/>
                </a:solidFill>
              </a:rPr>
              <a:t>实 验 者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333399"/>
                </a:solidFill>
              </a:rPr>
              <a:t>  德</a:t>
            </a:r>
            <a:r>
              <a:rPr lang="en-US" altLang="zh-CN" dirty="0">
                <a:solidFill>
                  <a:srgbClr val="333399"/>
                </a:solidFill>
              </a:rPr>
              <a:t>•</a:t>
            </a:r>
            <a:r>
              <a:rPr lang="zh-CN" altLang="en-US" dirty="0">
                <a:solidFill>
                  <a:srgbClr val="333399"/>
                </a:solidFill>
              </a:rPr>
              <a:t>摩根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333399"/>
                </a:solidFill>
              </a:rPr>
              <a:t>  蒲   </a:t>
            </a:r>
            <a:r>
              <a:rPr lang="zh-CN" altLang="en-US" dirty="0" smtClean="0">
                <a:solidFill>
                  <a:srgbClr val="333399"/>
                </a:solidFill>
              </a:rPr>
              <a:t> 丰</a:t>
            </a:r>
            <a:endParaRPr lang="zh-CN" altLang="en-US" dirty="0">
              <a:solidFill>
                <a:srgbClr val="333399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 smtClean="0">
                <a:solidFill>
                  <a:srgbClr val="333399"/>
                </a:solidFill>
              </a:rPr>
              <a:t>  皮</a:t>
            </a:r>
            <a:r>
              <a:rPr lang="zh-CN" altLang="en-US" dirty="0">
                <a:solidFill>
                  <a:srgbClr val="333399"/>
                </a:solidFill>
              </a:rPr>
              <a:t>尔逊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 smtClean="0">
                <a:solidFill>
                  <a:srgbClr val="333399"/>
                </a:solidFill>
              </a:rPr>
              <a:t>  维    尼</a:t>
            </a:r>
            <a:endParaRPr lang="zh-CN" altLang="en-US" dirty="0">
              <a:solidFill>
                <a:srgbClr val="333399"/>
              </a:solidFill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384550" y="3777952"/>
            <a:ext cx="45720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b="0" i="1"/>
              <a:t>    </a:t>
            </a:r>
            <a:r>
              <a:rPr lang="en-US" altLang="zh-CN" b="0" i="1"/>
              <a:t>n            n</a:t>
            </a:r>
            <a:r>
              <a:rPr lang="en-US" altLang="zh-CN" b="0" i="1" baseline="-25000"/>
              <a:t>H              </a:t>
            </a:r>
            <a:r>
              <a:rPr lang="en-US" altLang="zh-CN" b="0" i="1"/>
              <a:t>f</a:t>
            </a:r>
            <a:r>
              <a:rPr lang="en-US" altLang="zh-CN" b="0" i="1" baseline="-25000"/>
              <a:t>n</a:t>
            </a:r>
            <a:r>
              <a:rPr lang="en-US" altLang="zh-CN" b="0"/>
              <a:t>(</a:t>
            </a:r>
            <a:r>
              <a:rPr lang="en-US" altLang="zh-CN" b="0" i="1"/>
              <a:t>H</a:t>
            </a:r>
            <a:r>
              <a:rPr lang="en-US" altLang="zh-CN" b="0"/>
              <a:t>)</a:t>
            </a:r>
            <a:endParaRPr lang="en-US" altLang="zh-CN" b="0" i="1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384550" y="4498677"/>
            <a:ext cx="121920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  </a:t>
            </a:r>
            <a:r>
              <a:rPr lang="en-US" altLang="zh-CN" b="0" dirty="0">
                <a:solidFill>
                  <a:srgbClr val="333399"/>
                </a:solidFill>
              </a:rPr>
              <a:t>2048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333399"/>
                </a:solidFill>
              </a:rPr>
              <a:t>  4040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0" dirty="0" smtClean="0">
                <a:solidFill>
                  <a:srgbClr val="333399"/>
                </a:solidFill>
              </a:rPr>
              <a:t>24000</a:t>
            </a:r>
            <a:endParaRPr lang="en-US" altLang="zh-CN" b="0" dirty="0">
              <a:solidFill>
                <a:srgbClr val="333399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0" dirty="0" smtClean="0">
                <a:solidFill>
                  <a:srgbClr val="333399"/>
                </a:solidFill>
              </a:rPr>
              <a:t>30000</a:t>
            </a:r>
            <a:endParaRPr lang="en-US" altLang="zh-CN" b="0" dirty="0">
              <a:solidFill>
                <a:srgbClr val="333399"/>
              </a:solidFill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4603750" y="4498677"/>
            <a:ext cx="1408410" cy="211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0" dirty="0"/>
              <a:t>  </a:t>
            </a:r>
            <a:r>
              <a:rPr lang="en-US" altLang="zh-CN" b="0" dirty="0">
                <a:solidFill>
                  <a:srgbClr val="FF0000"/>
                </a:solidFill>
              </a:rPr>
              <a:t>1061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FF0000"/>
                </a:solidFill>
              </a:rPr>
              <a:t>  2048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FF0000"/>
                </a:solidFill>
              </a:rPr>
              <a:t>  </a:t>
            </a:r>
            <a:r>
              <a:rPr lang="en-US" altLang="zh-CN" b="0" dirty="0" smtClean="0">
                <a:solidFill>
                  <a:srgbClr val="FF0000"/>
                </a:solidFill>
              </a:rPr>
              <a:t>12012</a:t>
            </a:r>
            <a:endParaRPr lang="en-US" altLang="zh-CN" b="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0" dirty="0" smtClean="0">
                <a:solidFill>
                  <a:srgbClr val="FF0000"/>
                </a:solidFill>
              </a:rPr>
              <a:t>  14994</a:t>
            </a:r>
            <a:endParaRPr lang="en-US" altLang="zh-CN" b="0" dirty="0">
              <a:solidFill>
                <a:srgbClr val="FF0000"/>
              </a:solidFill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6203950" y="4498677"/>
            <a:ext cx="121920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FF3399"/>
                </a:solidFill>
              </a:rPr>
              <a:t>0.5181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FF3399"/>
                </a:solidFill>
              </a:rPr>
              <a:t>0.5096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0" dirty="0" smtClean="0">
                <a:solidFill>
                  <a:srgbClr val="FF3399"/>
                </a:solidFill>
              </a:rPr>
              <a:t>0.5005</a:t>
            </a:r>
            <a:endParaRPr lang="en-US" altLang="zh-CN" b="0" dirty="0">
              <a:solidFill>
                <a:srgbClr val="FF3399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0" dirty="0" smtClean="0">
                <a:solidFill>
                  <a:srgbClr val="FF3399"/>
                </a:solidFill>
              </a:rPr>
              <a:t>0.4998</a:t>
            </a:r>
            <a:endParaRPr lang="en-US" altLang="zh-CN" b="0" dirty="0">
              <a:solidFill>
                <a:srgbClr val="FF3399"/>
              </a:solidFill>
            </a:endParaRPr>
          </a:p>
        </p:txBody>
      </p:sp>
      <p:sp>
        <p:nvSpPr>
          <p:cNvPr id="19" name="矩形 1"/>
          <p:cNvSpPr>
            <a:spLocks noChangeArrowheads="1"/>
          </p:cNvSpPr>
          <p:nvPr/>
        </p:nvSpPr>
        <p:spPr bwMode="auto">
          <a:xfrm>
            <a:off x="2286000" y="3121149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201D1A"/>
                </a:solidFill>
              </a:rPr>
              <a:t>抛硬币</a:t>
            </a:r>
            <a:r>
              <a:rPr lang="en-US" altLang="zh-CN" i="1" dirty="0">
                <a:solidFill>
                  <a:srgbClr val="201D1A"/>
                </a:solidFill>
              </a:rPr>
              <a:t>n</a:t>
            </a:r>
            <a:r>
              <a:rPr lang="zh-CN" altLang="en-US" dirty="0">
                <a:solidFill>
                  <a:srgbClr val="201D1A"/>
                </a:solidFill>
              </a:rPr>
              <a:t>次，正面向上</a:t>
            </a:r>
            <a:r>
              <a:rPr lang="en-US" altLang="zh-CN" i="1" dirty="0" err="1">
                <a:solidFill>
                  <a:srgbClr val="201D1A"/>
                </a:solidFill>
              </a:rPr>
              <a:t>n</a:t>
            </a:r>
            <a:r>
              <a:rPr lang="en-US" altLang="zh-CN" sz="1200" i="1" dirty="0" err="1">
                <a:solidFill>
                  <a:srgbClr val="201D1A"/>
                </a:solidFill>
              </a:rPr>
              <a:t>H</a:t>
            </a:r>
            <a:r>
              <a:rPr lang="zh-CN" altLang="en-US" dirty="0">
                <a:solidFill>
                  <a:srgbClr val="201D1A"/>
                </a:solidFill>
              </a:rPr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281400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375"/>
            <a:ext cx="7129165" cy="496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39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概率与频率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概率用于</a:t>
            </a:r>
            <a:r>
              <a:rPr lang="zh-CN" altLang="en-US" dirty="0" smtClean="0">
                <a:solidFill>
                  <a:srgbClr val="FF0000"/>
                </a:solidFill>
              </a:rPr>
              <a:t>度量事件发生的可能性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频率在一定程度上反映了事件发生的可能性大小。尽管每进行一连串试验，所得到的频率可以各不相同，但只要试验次数足够多，频率与概率是会非常接近的。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概率可以通过频率来“测量”，</a:t>
            </a:r>
            <a:r>
              <a:rPr lang="zh-CN" altLang="en-US" dirty="0" smtClean="0">
                <a:solidFill>
                  <a:srgbClr val="FF0000"/>
                </a:solidFill>
              </a:rPr>
              <a:t>频率是概率的一个近似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69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概率的公理化定义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183488" cy="4495800"/>
          </a:xfrm>
        </p:spPr>
        <p:txBody>
          <a:bodyPr/>
          <a:lstStyle/>
          <a:p>
            <a:r>
              <a:rPr lang="en-US" altLang="zh-CN" dirty="0" smtClean="0"/>
              <a:t>1933</a:t>
            </a:r>
            <a:r>
              <a:rPr lang="zh-CN" altLang="en-US" dirty="0" smtClean="0"/>
              <a:t>年，苏联数学家柯尔莫哥洛夫给出了概率的公理化定义，即通过规定概率应具备的基本性质来定义概率。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772816"/>
            <a:ext cx="2405250" cy="435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316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</a:t>
            </a:r>
            <a:r>
              <a:rPr lang="zh-CN" altLang="en-US" dirty="0" smtClean="0"/>
              <a:t>的</a:t>
            </a:r>
            <a:r>
              <a:rPr lang="zh-CN" altLang="en-US" dirty="0"/>
              <a:t>公理化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在随机试验的样本空间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𝛀</m:t>
                    </m:r>
                  </m:oMath>
                </a14:m>
                <a:r>
                  <a:rPr lang="zh-CN" altLang="en-US" dirty="0" smtClean="0"/>
                  <a:t>上，对于每一个事件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赋予一个实数，记为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zh-CN" altLang="en-US" dirty="0" smtClean="0"/>
                  <a:t>，称为事件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的概率，其满足下列条件：</a:t>
                </a:r>
                <a:endParaRPr lang="en-US" altLang="zh-CN" dirty="0" smtClean="0"/>
              </a:p>
              <a:p>
                <a:pPr lvl="1"/>
                <a:r>
                  <a:rPr lang="zh-CN" altLang="en-US" dirty="0">
                    <a:solidFill>
                      <a:srgbClr val="FF0000"/>
                    </a:solidFill>
                  </a:rPr>
                  <a:t>非负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性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≥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>
                    <a:solidFill>
                      <a:srgbClr val="FF0000"/>
                    </a:solidFill>
                  </a:rPr>
                  <a:t>规范性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latin typeface="Cambria Math"/>
                          </a:rPr>
                          <m:t>𝛀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>
                    <a:solidFill>
                      <a:srgbClr val="FF0000"/>
                    </a:solidFill>
                  </a:rPr>
                  <a:t>可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列可加性</a:t>
                </a:r>
                <a:r>
                  <a:rPr lang="zh-CN" altLang="en-US" dirty="0" smtClean="0"/>
                  <a:t>：若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 … </m:t>
                    </m:r>
                  </m:oMath>
                </a14:m>
                <a:r>
                  <a:rPr lang="zh-CN" altLang="en-US" dirty="0" smtClean="0"/>
                  <a:t>两两互不相容，则</a:t>
                </a:r>
                <a:endParaRPr lang="en-US" altLang="zh-CN" dirty="0" smtClean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limLoc m:val="subSup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357" r="-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13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概率的性质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rgbClr val="FF0000"/>
                    </a:solidFill>
                    <a:latin typeface="Cambria Math"/>
                  </a:rPr>
                  <a:t>通常借助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Cambria Math"/>
                  </a:rPr>
                  <a:t>Venn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Cambria Math"/>
                  </a:rPr>
                  <a:t>图</a:t>
                </a:r>
                <a:endParaRPr lang="en-US" altLang="zh-CN" b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∅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 …</m:t>
                    </m:r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/>
                  <a:t>两两互不相容，则</a:t>
                </a:r>
                <a:endParaRPr lang="en-US" altLang="zh-CN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limLoc m:val="subSu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/>
                            </a:rPr>
                            <m:t>𝒊</m:t>
                          </m:r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altLang="zh-CN" i="1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𝑨𝑩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1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36</a:t>
            </a:fld>
            <a:endParaRPr lang="zh-CN" altLang="en-US" dirty="0"/>
          </a:p>
        </p:txBody>
      </p: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5868144" y="4077072"/>
            <a:ext cx="3097212" cy="2160588"/>
            <a:chOff x="1292" y="2750"/>
            <a:chExt cx="1951" cy="1451"/>
          </a:xfrm>
        </p:grpSpPr>
        <p:sp>
          <p:nvSpPr>
            <p:cNvPr id="6" name="Rectangle 79"/>
            <p:cNvSpPr>
              <a:spLocks noChangeArrowheads="1"/>
            </p:cNvSpPr>
            <p:nvPr/>
          </p:nvSpPr>
          <p:spPr bwMode="auto">
            <a:xfrm>
              <a:off x="1292" y="2750"/>
              <a:ext cx="1951" cy="145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Oval 80"/>
            <p:cNvSpPr>
              <a:spLocks noChangeArrowheads="1"/>
            </p:cNvSpPr>
            <p:nvPr/>
          </p:nvSpPr>
          <p:spPr bwMode="auto">
            <a:xfrm>
              <a:off x="1927" y="2909"/>
              <a:ext cx="953" cy="987"/>
            </a:xfrm>
            <a:prstGeom prst="ellipse">
              <a:avLst/>
            </a:prstGeom>
            <a:solidFill>
              <a:srgbClr val="FFCC00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3200"/>
            </a:p>
          </p:txBody>
        </p:sp>
        <p:sp>
          <p:nvSpPr>
            <p:cNvPr id="8" name="Oval 81"/>
            <p:cNvSpPr>
              <a:spLocks noChangeArrowheads="1"/>
            </p:cNvSpPr>
            <p:nvPr/>
          </p:nvSpPr>
          <p:spPr bwMode="auto">
            <a:xfrm>
              <a:off x="1429" y="2931"/>
              <a:ext cx="998" cy="998"/>
            </a:xfrm>
            <a:prstGeom prst="ellipse">
              <a:avLst/>
            </a:prstGeom>
            <a:solidFill>
              <a:srgbClr val="CCFF66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Text Box 82"/>
            <p:cNvSpPr txBox="1">
              <a:spLocks noChangeArrowheads="1"/>
            </p:cNvSpPr>
            <p:nvPr/>
          </p:nvSpPr>
          <p:spPr bwMode="auto">
            <a:xfrm>
              <a:off x="2818" y="3656"/>
              <a:ext cx="217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/>
                <a:t>Ω</a:t>
              </a:r>
              <a:endParaRPr lang="en-US" altLang="zh-CN" sz="2400" b="0"/>
            </a:p>
          </p:txBody>
        </p:sp>
        <p:sp>
          <p:nvSpPr>
            <p:cNvPr id="10" name="Text Box 83"/>
            <p:cNvSpPr txBox="1">
              <a:spLocks noChangeArrowheads="1"/>
            </p:cNvSpPr>
            <p:nvPr/>
          </p:nvSpPr>
          <p:spPr bwMode="auto">
            <a:xfrm>
              <a:off x="1701" y="3180"/>
              <a:ext cx="348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b="0" i="1"/>
                <a:t>A</a:t>
              </a:r>
              <a:endParaRPr lang="en-US" altLang="zh-CN" sz="3200" b="0"/>
            </a:p>
          </p:txBody>
        </p:sp>
        <p:sp>
          <p:nvSpPr>
            <p:cNvPr id="11" name="Text Box 84"/>
            <p:cNvSpPr txBox="1">
              <a:spLocks noChangeArrowheads="1"/>
            </p:cNvSpPr>
            <p:nvPr/>
          </p:nvSpPr>
          <p:spPr bwMode="auto">
            <a:xfrm>
              <a:off x="2472" y="3203"/>
              <a:ext cx="261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b="0" i="1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54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概率的</a:t>
            </a:r>
            <a:r>
              <a:rPr lang="zh-CN" altLang="en-US" dirty="0" smtClean="0"/>
              <a:t>性质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b="1" dirty="0" smtClean="0">
                  <a:latin typeface="Cambria Math"/>
                </a:endParaRPr>
              </a:p>
              <a:p>
                <a:endParaRPr lang="en-US" altLang="zh-CN" b="1" i="1" dirty="0" smtClean="0">
                  <a:latin typeface="Cambria Math"/>
                </a:endParaRPr>
              </a:p>
              <a:p>
                <a:endParaRPr lang="en-US" altLang="zh-CN" b="1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⋃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𝑨𝑩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155997" y="1556792"/>
            <a:ext cx="1800378" cy="1138471"/>
            <a:chOff x="559" y="2515"/>
            <a:chExt cx="1889" cy="134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576" y="2515"/>
              <a:ext cx="1872" cy="13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559" y="3245"/>
              <a:ext cx="240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/>
                <a:t>Ω</a:t>
              </a:r>
              <a:endParaRPr lang="en-US" altLang="zh-CN" sz="1800" b="0" dirty="0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816" y="2659"/>
              <a:ext cx="864" cy="81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008" y="2899"/>
              <a:ext cx="384" cy="365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b="0" i="1"/>
                <a:t>A</a:t>
              </a:r>
              <a:endParaRPr lang="en-US" altLang="zh-CN" sz="2400" b="0"/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1680" y="3379"/>
            <a:ext cx="66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3" name="公式" r:id="rId4" imgW="404664" imgH="176349" progId="Equation.3">
                    <p:embed/>
                  </p:oleObj>
                </mc:Choice>
                <mc:Fallback>
                  <p:oleObj name="公式" r:id="rId4" imgW="404664" imgH="176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379"/>
                          <a:ext cx="660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65"/>
          <p:cNvSpPr>
            <a:spLocks noChangeArrowheads="1"/>
          </p:cNvSpPr>
          <p:nvPr/>
        </p:nvSpPr>
        <p:spPr bwMode="auto">
          <a:xfrm>
            <a:off x="5429200" y="4027512"/>
            <a:ext cx="27432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12" name="Object 66"/>
          <p:cNvGraphicFramePr>
            <a:graphicFrameLocks noChangeAspect="1"/>
          </p:cNvGraphicFramePr>
          <p:nvPr>
            <p:extLst/>
          </p:nvPr>
        </p:nvGraphicFramePr>
        <p:xfrm>
          <a:off x="7588225" y="5734744"/>
          <a:ext cx="49371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Equation" r:id="rId6" imgW="152553" imgH="152468" progId="Equation.DSMT4">
                  <p:embed/>
                </p:oleObj>
              </mc:Choice>
              <mc:Fallback>
                <p:oleObj name="Equation" r:id="rId6" imgW="152553" imgH="1524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25" y="5734744"/>
                        <a:ext cx="493713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67"/>
          <p:cNvGrpSpPr>
            <a:grpSpLocks/>
          </p:cNvGrpSpPr>
          <p:nvPr/>
        </p:nvGrpSpPr>
        <p:grpSpPr bwMode="auto">
          <a:xfrm>
            <a:off x="6651575" y="4510112"/>
            <a:ext cx="1296988" cy="1152525"/>
            <a:chOff x="2016" y="1920"/>
            <a:chExt cx="624" cy="624"/>
          </a:xfrm>
        </p:grpSpPr>
        <p:sp>
          <p:nvSpPr>
            <p:cNvPr id="14" name="Oval 68"/>
            <p:cNvSpPr>
              <a:spLocks noChangeArrowheads="1"/>
            </p:cNvSpPr>
            <p:nvPr/>
          </p:nvSpPr>
          <p:spPr bwMode="auto">
            <a:xfrm>
              <a:off x="2016" y="1920"/>
              <a:ext cx="624" cy="62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graphicFrame>
          <p:nvGraphicFramePr>
            <p:cNvPr id="15" name="Object 69"/>
            <p:cNvGraphicFramePr>
              <a:graphicFrameLocks noChangeAspect="1"/>
            </p:cNvGraphicFramePr>
            <p:nvPr/>
          </p:nvGraphicFramePr>
          <p:xfrm>
            <a:off x="2343" y="2073"/>
            <a:ext cx="239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5" name="Equation" r:id="rId8" imgW="138156" imgH="138078" progId="Equation.DSMT4">
                    <p:embed/>
                  </p:oleObj>
                </mc:Choice>
                <mc:Fallback>
                  <p:oleObj name="Equation" r:id="rId8" imgW="138156" imgH="13807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3" y="2073"/>
                          <a:ext cx="239" cy="239"/>
                        </a:xfrm>
                        <a:prstGeom prst="rect">
                          <a:avLst/>
                        </a:prstGeom>
                        <a:solidFill>
                          <a:srgbClr val="FFCC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70"/>
          <p:cNvGrpSpPr>
            <a:grpSpLocks/>
          </p:cNvGrpSpPr>
          <p:nvPr/>
        </p:nvGrpSpPr>
        <p:grpSpPr bwMode="auto">
          <a:xfrm>
            <a:off x="5581600" y="4484712"/>
            <a:ext cx="1676400" cy="1524000"/>
            <a:chOff x="768" y="1824"/>
            <a:chExt cx="1056" cy="960"/>
          </a:xfrm>
        </p:grpSpPr>
        <p:sp>
          <p:nvSpPr>
            <p:cNvPr id="17" name="Oval 71"/>
            <p:cNvSpPr>
              <a:spLocks noChangeArrowheads="1"/>
            </p:cNvSpPr>
            <p:nvPr/>
          </p:nvSpPr>
          <p:spPr bwMode="auto">
            <a:xfrm>
              <a:off x="768" y="1824"/>
              <a:ext cx="1056" cy="960"/>
            </a:xfrm>
            <a:prstGeom prst="ellipse">
              <a:avLst/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graphicFrame>
          <p:nvGraphicFramePr>
            <p:cNvPr id="18" name="Object 72"/>
            <p:cNvGraphicFramePr>
              <a:graphicFrameLocks noChangeAspect="1"/>
            </p:cNvGraphicFramePr>
            <p:nvPr/>
          </p:nvGraphicFramePr>
          <p:xfrm>
            <a:off x="1046" y="2054"/>
            <a:ext cx="259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6" name="Equation" r:id="rId10" imgW="152553" imgH="152468" progId="Equation.DSMT4">
                    <p:embed/>
                  </p:oleObj>
                </mc:Choice>
                <mc:Fallback>
                  <p:oleObj name="Equation" r:id="rId10" imgW="152553" imgH="1524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6" y="2054"/>
                          <a:ext cx="259" cy="258"/>
                        </a:xfrm>
                        <a:prstGeom prst="rect">
                          <a:avLst/>
                        </a:prstGeom>
                        <a:solidFill>
                          <a:srgbClr val="00CCFF">
                            <a:alpha val="50195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73"/>
          <p:cNvGraphicFramePr>
            <a:graphicFrameLocks noChangeAspect="1"/>
          </p:cNvGraphicFramePr>
          <p:nvPr>
            <p:extLst/>
          </p:nvPr>
        </p:nvGraphicFramePr>
        <p:xfrm>
          <a:off x="6724600" y="4941912"/>
          <a:ext cx="5842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Equation" r:id="rId12" imgW="238020" imgH="152468" progId="Equation.3">
                  <p:embed/>
                </p:oleObj>
              </mc:Choice>
              <mc:Fallback>
                <p:oleObj name="Equation" r:id="rId12" imgW="238020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4600" y="4941912"/>
                        <a:ext cx="5842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731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概率的性质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⋃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⋃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𝑪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𝑪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𝑨𝑩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𝑨𝑪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𝑩𝑪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𝑨𝑩𝑪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nary>
                      <m:naryPr>
                        <m:chr m:val="⋃"/>
                        <m:limLoc m:val="subSup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p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≤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&lt;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𝒋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≤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≤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&lt;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𝒋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&lt;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≤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𝒋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+…+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b="-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38</a:t>
            </a:fld>
            <a:endParaRPr lang="zh-CN" altLang="en-US" dirty="0"/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5652121" y="2169319"/>
            <a:ext cx="2828874" cy="2195785"/>
            <a:chOff x="3470" y="2205"/>
            <a:chExt cx="2086" cy="1497"/>
          </a:xfrm>
        </p:grpSpPr>
        <p:sp>
          <p:nvSpPr>
            <p:cNvPr id="6" name="Rectangle 27"/>
            <p:cNvSpPr>
              <a:spLocks noChangeArrowheads="1"/>
            </p:cNvSpPr>
            <p:nvPr/>
          </p:nvSpPr>
          <p:spPr bwMode="auto">
            <a:xfrm>
              <a:off x="3470" y="2205"/>
              <a:ext cx="2086" cy="1497"/>
            </a:xfrm>
            <a:prstGeom prst="rect">
              <a:avLst/>
            </a:prstGeom>
            <a:solidFill>
              <a:srgbClr val="FFFF99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Oval 28"/>
            <p:cNvSpPr>
              <a:spLocks noChangeArrowheads="1"/>
            </p:cNvSpPr>
            <p:nvPr/>
          </p:nvSpPr>
          <p:spPr bwMode="auto">
            <a:xfrm>
              <a:off x="3651" y="2296"/>
              <a:ext cx="952" cy="861"/>
            </a:xfrm>
            <a:prstGeom prst="ellipse">
              <a:avLst/>
            </a:prstGeom>
            <a:solidFill>
              <a:srgbClr val="FFCC00">
                <a:alpha val="18039"/>
              </a:srgbClr>
            </a:solidFill>
            <a:ln w="1905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Oval 29"/>
            <p:cNvSpPr>
              <a:spLocks noChangeArrowheads="1"/>
            </p:cNvSpPr>
            <p:nvPr/>
          </p:nvSpPr>
          <p:spPr bwMode="auto">
            <a:xfrm>
              <a:off x="4332" y="2296"/>
              <a:ext cx="907" cy="816"/>
            </a:xfrm>
            <a:prstGeom prst="ellipse">
              <a:avLst/>
            </a:prstGeom>
            <a:solidFill>
              <a:srgbClr val="FF3737">
                <a:alpha val="27843"/>
              </a:srgbClr>
            </a:solidFill>
            <a:ln w="1905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Oval 30"/>
            <p:cNvSpPr>
              <a:spLocks noChangeArrowheads="1"/>
            </p:cNvSpPr>
            <p:nvPr/>
          </p:nvSpPr>
          <p:spPr bwMode="auto">
            <a:xfrm>
              <a:off x="4014" y="2659"/>
              <a:ext cx="953" cy="907"/>
            </a:xfrm>
            <a:prstGeom prst="ellipse">
              <a:avLst/>
            </a:prstGeom>
            <a:solidFill>
              <a:srgbClr val="00CCFF">
                <a:alpha val="30196"/>
              </a:srgbClr>
            </a:solidFill>
            <a:ln w="1905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0" name="Rectangle 31"/>
            <p:cNvSpPr>
              <a:spLocks noChangeArrowheads="1"/>
            </p:cNvSpPr>
            <p:nvPr/>
          </p:nvSpPr>
          <p:spPr bwMode="auto">
            <a:xfrm>
              <a:off x="5057" y="3294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/>
                <a:t>Ω</a:t>
              </a:r>
            </a:p>
          </p:txBody>
        </p:sp>
        <p:sp>
          <p:nvSpPr>
            <p:cNvPr id="11" name="Text Box 33"/>
            <p:cNvSpPr txBox="1">
              <a:spLocks noChangeArrowheads="1"/>
            </p:cNvSpPr>
            <p:nvPr/>
          </p:nvSpPr>
          <p:spPr bwMode="auto">
            <a:xfrm>
              <a:off x="3833" y="2478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/>
                <a:t>A</a:t>
              </a:r>
              <a:endParaRPr lang="en-US" altLang="zh-CN" sz="1600"/>
            </a:p>
          </p:txBody>
        </p:sp>
        <p:sp>
          <p:nvSpPr>
            <p:cNvPr id="12" name="Rectangle 34"/>
            <p:cNvSpPr>
              <a:spLocks noChangeArrowheads="1"/>
            </p:cNvSpPr>
            <p:nvPr/>
          </p:nvSpPr>
          <p:spPr bwMode="auto">
            <a:xfrm>
              <a:off x="4694" y="2432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4F473F"/>
                  </a:solidFill>
                </a:rPr>
                <a:t>B</a:t>
              </a:r>
              <a:endParaRPr lang="en-US" altLang="zh-CN" sz="1600">
                <a:solidFill>
                  <a:srgbClr val="4F473F"/>
                </a:solidFill>
              </a:endParaRPr>
            </a:p>
          </p:txBody>
        </p:sp>
        <p:sp>
          <p:nvSpPr>
            <p:cNvPr id="13" name="Rectangle 35"/>
            <p:cNvSpPr>
              <a:spLocks noChangeArrowheads="1"/>
            </p:cNvSpPr>
            <p:nvPr/>
          </p:nvSpPr>
          <p:spPr bwMode="auto">
            <a:xfrm>
              <a:off x="4332" y="3158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4F473F"/>
                  </a:solidFill>
                </a:rPr>
                <a:t>C</a:t>
              </a:r>
              <a:endParaRPr lang="en-US" altLang="zh-CN" sz="1600">
                <a:solidFill>
                  <a:srgbClr val="4F473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20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Boole</a:t>
            </a:r>
            <a:r>
              <a:rPr lang="zh-CN" altLang="en-US" dirty="0" smtClean="0"/>
              <a:t>不等式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对事件集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有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/>
                      </a:rPr>
                      <m:t> </m:t>
                    </m:r>
                    <m:r>
                      <a:rPr lang="en-US" altLang="zh-CN" b="1" i="1" dirty="0" smtClean="0">
                        <a:latin typeface="Cambria Math"/>
                      </a:rPr>
                      <m:t>𝑷</m:t>
                    </m:r>
                    <m:r>
                      <a:rPr lang="en-US" altLang="zh-CN" b="1" i="1" dirty="0" smtClean="0">
                        <a:latin typeface="Cambria Math"/>
                      </a:rPr>
                      <m:t>(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1" i="1" dirty="0" smtClean="0"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dirty="0" smtClean="0">
                            <a:latin typeface="Cambria Math"/>
                          </a:rPr>
                          <m:t>)≤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𝒊</m:t>
                            </m:r>
                          </m:sub>
                          <m:sup/>
                          <m:e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b="1" i="1" dirty="0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也被称为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Union Bound</a:t>
                </a:r>
              </a:p>
              <a:p>
                <a:r>
                  <a:rPr lang="zh-CN" altLang="en-US" dirty="0"/>
                  <a:t>推广：</a:t>
                </a:r>
                <a:r>
                  <a:rPr lang="en-US" altLang="zh-CN" dirty="0"/>
                  <a:t>Bonferroni</a:t>
                </a:r>
                <a:r>
                  <a:rPr lang="zh-CN" altLang="en-US" dirty="0" smtClean="0"/>
                  <a:t>不等式</a:t>
                </a:r>
                <a:endParaRPr lang="en-US" altLang="zh-CN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𝑷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nary>
                      <m:naryPr>
                        <m:chr m:val="⋃"/>
                        <m:limLoc m:val="subSu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r>
                          <a:rPr lang="en-US" altLang="zh-CN" i="1">
                            <a:latin typeface="Cambria Math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i="1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/>
                          </a:rPr>
                          <m:t>𝟏</m:t>
                        </m:r>
                        <m:r>
                          <a:rPr lang="en-US" altLang="zh-CN" i="1">
                            <a:latin typeface="Cambria Math"/>
                          </a:rPr>
                          <m:t>≤</m:t>
                        </m:r>
                        <m: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&lt;</m:t>
                        </m:r>
                        <m:r>
                          <a:rPr lang="en-US" altLang="zh-CN" i="1">
                            <a:latin typeface="Cambria Math"/>
                          </a:rPr>
                          <m:t>𝒋</m:t>
                        </m:r>
                        <m:r>
                          <a:rPr lang="en-US" altLang="zh-CN" i="1">
                            <a:latin typeface="Cambria Math"/>
                          </a:rPr>
                          <m:t>≤</m:t>
                        </m:r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𝑷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nary>
                      <m:naryPr>
                        <m:chr m:val="⋃"/>
                        <m:limLoc m:val="subSu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r>
                          <a:rPr lang="en-US" altLang="zh-CN" i="1">
                            <a:latin typeface="Cambria Math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i="1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/>
                          </a:rPr>
                          <m:t>𝟏</m:t>
                        </m:r>
                        <m:r>
                          <a:rPr lang="en-US" altLang="zh-CN" i="1">
                            <a:latin typeface="Cambria Math"/>
                          </a:rPr>
                          <m:t>≤</m:t>
                        </m:r>
                        <m: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&lt;</m:t>
                        </m:r>
                        <m:r>
                          <a:rPr lang="en-US" altLang="zh-CN" i="1">
                            <a:latin typeface="Cambria Math"/>
                          </a:rPr>
                          <m:t>𝒋</m:t>
                        </m:r>
                        <m:r>
                          <a:rPr lang="en-US" altLang="zh-CN" i="1">
                            <a:latin typeface="Cambria Math"/>
                          </a:rPr>
                          <m:t>≤</m:t>
                        </m:r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/>
                          </a:rPr>
                          <m:t>𝟏</m:t>
                        </m:r>
                        <m:r>
                          <a:rPr lang="en-US" altLang="zh-CN" i="1">
                            <a:latin typeface="Cambria Math"/>
                          </a:rPr>
                          <m:t>≤</m:t>
                        </m:r>
                        <m: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&lt;</m:t>
                        </m:r>
                        <m:r>
                          <a:rPr lang="en-US" altLang="zh-CN" i="1">
                            <a:latin typeface="Cambria Math"/>
                          </a:rPr>
                          <m:t>𝒋</m:t>
                        </m:r>
                        <m:r>
                          <a:rPr lang="en-US" altLang="zh-CN" i="1">
                            <a:latin typeface="Cambria Math"/>
                          </a:rPr>
                          <m:t>&lt;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≤</m:t>
                        </m:r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𝒋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…</a:t>
                </a:r>
                <a:endParaRPr lang="zh-CN" altLang="en-US" dirty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endParaRPr lang="en-US" altLang="zh-CN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51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7500" lnSpcReduction="20000"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164CAA-B862-48F6-AB22-DC002CAAC559}" type="slidenum">
              <a:rPr kumimoji="0" lang="en-US" altLang="zh-CN" sz="16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CN" sz="1600">
              <a:solidFill>
                <a:schemeClr val="tx2"/>
              </a:solidFill>
            </a:endParaRPr>
          </a:p>
        </p:txBody>
      </p:sp>
      <p:sp>
        <p:nvSpPr>
          <p:cNvPr id="6147" name="WordArt 4"/>
          <p:cNvSpPr>
            <a:spLocks noChangeArrowheads="1" noChangeShapeType="1" noTextEdit="1"/>
          </p:cNvSpPr>
          <p:nvPr/>
        </p:nvSpPr>
        <p:spPr bwMode="auto">
          <a:xfrm>
            <a:off x="1692275" y="2348880"/>
            <a:ext cx="5976938" cy="12969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9050">
                  <a:solidFill>
                    <a:schemeClr val="bg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宋体" panose="02010600030101010101" pitchFamily="2" charset="-122"/>
              </a:rPr>
              <a:t>课程简介</a:t>
            </a:r>
          </a:p>
        </p:txBody>
      </p:sp>
    </p:spTree>
    <p:extLst>
      <p:ext uri="{BB962C8B-B14F-4D97-AF65-F5344CB8AC3E}">
        <p14:creationId xmlns:p14="http://schemas.microsoft.com/office/powerpoint/2010/main" val="279672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人类生活的世界充满了随机现象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87624" y="1700808"/>
            <a:ext cx="7271720" cy="24048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从投硬币、掷骰子和摸扑克等简单的机会游戏，到复杂的社会现象；从婴儿的诞生，到世间万物的繁衍生息；从流星殒落，到大自然的千变万化</a:t>
            </a:r>
            <a:r>
              <a:rPr lang="en-US" altLang="zh-CN" sz="2800" dirty="0"/>
              <a:t>…</a:t>
            </a:r>
            <a:r>
              <a:rPr lang="zh-CN" altLang="en-US" sz="2800" dirty="0"/>
              <a:t>，我们无时无刻不面对具有不确定性现象 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随机现象</a:t>
            </a:r>
            <a:r>
              <a:rPr lang="en-US" altLang="zh-CN" sz="2800" dirty="0"/>
              <a:t>)</a:t>
            </a:r>
            <a:r>
              <a:rPr lang="zh-CN" altLang="en-US" sz="2800" dirty="0"/>
              <a:t>。</a:t>
            </a:r>
            <a:endParaRPr lang="zh-CN" altLang="en-US" sz="2800" b="0" dirty="0"/>
          </a:p>
          <a:p>
            <a:endParaRPr lang="zh-CN" altLang="en-US" dirty="0"/>
          </a:p>
        </p:txBody>
      </p:sp>
      <p:pic>
        <p:nvPicPr>
          <p:cNvPr id="4" name="Picture 2" descr="D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9988">
            <a:off x="3924300" y="5157788"/>
            <a:ext cx="1843088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pk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50541">
            <a:off x="3203575" y="5516563"/>
            <a:ext cx="719138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pk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8565">
            <a:off x="3348038" y="4365625"/>
            <a:ext cx="6477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baby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4080"/>
              </a:clrFrom>
              <a:clrTo>
                <a:srgbClr val="00408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493233" flipH="1" flipV="1">
            <a:off x="6948488" y="4652963"/>
            <a:ext cx="15113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lx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724400"/>
            <a:ext cx="2590800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5003800" y="4365625"/>
          <a:ext cx="1676400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剪辑" r:id="rId8" imgW="1415491" imgH="1370686" progId="MS_ClipArt_Gallery.2">
                  <p:embed/>
                </p:oleObj>
              </mc:Choice>
              <mc:Fallback>
                <p:oleObj name="剪辑" r:id="rId8" imgW="1415491" imgH="137068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365625"/>
                        <a:ext cx="1676400" cy="162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41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随机现象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什么是随机现象？</a:t>
            </a:r>
            <a:endParaRPr lang="en-US" altLang="zh-CN" dirty="0" smtClean="0"/>
          </a:p>
          <a:p>
            <a:pPr lvl="1"/>
            <a:r>
              <a:rPr lang="zh-CN" altLang="en-US" sz="2800" dirty="0">
                <a:solidFill>
                  <a:schemeClr val="tx2"/>
                </a:solidFill>
              </a:rPr>
              <a:t>具有不确定性</a:t>
            </a:r>
            <a:r>
              <a:rPr lang="en-US" altLang="zh-CN" sz="2800" dirty="0">
                <a:solidFill>
                  <a:schemeClr val="tx2"/>
                </a:solidFill>
              </a:rPr>
              <a:t>(</a:t>
            </a:r>
            <a:r>
              <a:rPr lang="zh-CN" altLang="en-US" sz="2800" dirty="0">
                <a:solidFill>
                  <a:schemeClr val="tx2"/>
                </a:solidFill>
              </a:rPr>
              <a:t>或随机性、偶然性</a:t>
            </a:r>
            <a:r>
              <a:rPr lang="en-US" altLang="zh-CN" sz="2800" dirty="0">
                <a:solidFill>
                  <a:schemeClr val="tx2"/>
                </a:solidFill>
              </a:rPr>
              <a:t>)</a:t>
            </a:r>
            <a:r>
              <a:rPr lang="zh-CN" altLang="en-US" sz="2800" dirty="0">
                <a:solidFill>
                  <a:schemeClr val="tx2"/>
                </a:solidFill>
              </a:rPr>
              <a:t>的现象称为随机现象。</a:t>
            </a:r>
          </a:p>
          <a:p>
            <a:r>
              <a:rPr lang="zh-CN" altLang="en-US" dirty="0" smtClean="0"/>
              <a:t>随机现象的特点</a:t>
            </a:r>
            <a:endParaRPr lang="en-US" altLang="zh-CN" dirty="0" smtClean="0"/>
          </a:p>
          <a:p>
            <a:pPr lvl="1"/>
            <a:r>
              <a:rPr lang="zh-CN" altLang="en-US" sz="2800" dirty="0">
                <a:solidFill>
                  <a:schemeClr val="tx2"/>
                </a:solidFill>
              </a:rPr>
              <a:t>当人们在一定条件下对某一现象加以观察时，观察到的结果是多个可能结果中的某一个，且在每次观察前都无法预知观测结果到底是哪一</a:t>
            </a:r>
            <a:r>
              <a:rPr lang="zh-CN" altLang="en-US" sz="2800" dirty="0" smtClean="0">
                <a:solidFill>
                  <a:schemeClr val="tx2"/>
                </a:solidFill>
              </a:rPr>
              <a:t>个，即</a:t>
            </a:r>
            <a:r>
              <a:rPr lang="zh-CN" altLang="en-US" sz="2800" dirty="0">
                <a:solidFill>
                  <a:schemeClr val="tx2"/>
                </a:solidFill>
              </a:rPr>
              <a:t>结果的出现呈现出偶然性。</a:t>
            </a:r>
          </a:p>
          <a:p>
            <a:pPr marL="365760" lvl="1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42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判断哪些现象是随机现象？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2"/>
                </a:solidFill>
              </a:rPr>
              <a:t>在一个标准大气压下，水在</a:t>
            </a:r>
            <a:r>
              <a:rPr lang="en-US" altLang="zh-CN" sz="2800" dirty="0">
                <a:solidFill>
                  <a:schemeClr val="tx2"/>
                </a:solidFill>
              </a:rPr>
              <a:t>100℃</a:t>
            </a:r>
            <a:r>
              <a:rPr lang="zh-CN" altLang="en-US" sz="2800" dirty="0">
                <a:solidFill>
                  <a:schemeClr val="tx2"/>
                </a:solidFill>
              </a:rPr>
              <a:t>时</a:t>
            </a:r>
            <a:r>
              <a:rPr lang="zh-CN" altLang="en-US" sz="2800" dirty="0" smtClean="0">
                <a:solidFill>
                  <a:schemeClr val="tx2"/>
                </a:solidFill>
              </a:rPr>
              <a:t>沸腾</a:t>
            </a:r>
            <a:r>
              <a:rPr lang="en-US" altLang="zh-CN" sz="2800" dirty="0">
                <a:solidFill>
                  <a:schemeClr val="tx2"/>
                </a:solidFill>
              </a:rPr>
              <a:t> </a:t>
            </a:r>
            <a:endParaRPr lang="en-US" altLang="zh-CN" dirty="0" smtClean="0"/>
          </a:p>
          <a:p>
            <a:endParaRPr lang="en-US" altLang="zh-CN" sz="2800" dirty="0">
              <a:solidFill>
                <a:schemeClr val="tx2"/>
              </a:solidFill>
            </a:endParaRPr>
          </a:p>
          <a:p>
            <a:r>
              <a:rPr lang="zh-CN" altLang="en-US" sz="2800" dirty="0" smtClean="0">
                <a:solidFill>
                  <a:schemeClr val="tx2"/>
                </a:solidFill>
              </a:rPr>
              <a:t>明天的天气情况</a:t>
            </a:r>
            <a:endParaRPr lang="en-US" altLang="zh-CN" sz="2800" dirty="0" smtClean="0">
              <a:solidFill>
                <a:schemeClr val="tx2"/>
              </a:solidFill>
            </a:endParaRPr>
          </a:p>
          <a:p>
            <a:endParaRPr lang="en-US" altLang="zh-CN" sz="2800" dirty="0" smtClean="0">
              <a:solidFill>
                <a:schemeClr val="tx2"/>
              </a:solidFill>
            </a:endParaRPr>
          </a:p>
          <a:p>
            <a:r>
              <a:rPr lang="zh-CN" altLang="en-US" sz="2800" dirty="0" smtClean="0">
                <a:solidFill>
                  <a:schemeClr val="tx2"/>
                </a:solidFill>
              </a:rPr>
              <a:t>掷一颗骰子，观察其点数</a:t>
            </a:r>
            <a:endParaRPr lang="en-US" altLang="zh-CN" sz="2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2"/>
              </a:solidFill>
            </a:endParaRPr>
          </a:p>
          <a:p>
            <a:r>
              <a:rPr lang="zh-CN" altLang="en-US" sz="2800" dirty="0" smtClean="0">
                <a:solidFill>
                  <a:schemeClr val="tx2"/>
                </a:solidFill>
              </a:rPr>
              <a:t>笔记本电脑在上课时间内是否死机</a:t>
            </a:r>
            <a:endParaRPr lang="en-US" altLang="zh-CN" sz="2800" dirty="0">
              <a:solidFill>
                <a:schemeClr val="tx2"/>
              </a:solidFill>
            </a:endParaRPr>
          </a:p>
          <a:p>
            <a:endParaRPr lang="en-US" altLang="zh-CN" sz="2800" dirty="0" smtClean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451792" y="1628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/>
              <a:t>×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07904" y="2646238"/>
            <a:ext cx="7191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√</a:t>
            </a:r>
            <a:endParaRPr lang="en-US" altLang="zh-CN" sz="2400" b="0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660232" y="4725144"/>
            <a:ext cx="7191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√</a:t>
            </a:r>
            <a:endParaRPr lang="en-US" altLang="zh-CN" sz="2400" b="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076056" y="3645024"/>
            <a:ext cx="7191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√</a:t>
            </a:r>
            <a:endParaRPr lang="en-US" altLang="zh-CN" sz="2400" b="0" dirty="0"/>
          </a:p>
        </p:txBody>
      </p:sp>
    </p:spTree>
    <p:extLst>
      <p:ext uri="{BB962C8B-B14F-4D97-AF65-F5344CB8AC3E}">
        <p14:creationId xmlns:p14="http://schemas.microsoft.com/office/powerpoint/2010/main" val="154824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随机现象是否无规律可言？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不是！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800" dirty="0">
                <a:solidFill>
                  <a:schemeClr val="tx2"/>
                </a:solidFill>
              </a:rPr>
              <a:t>在一定条件下对随机现象进行</a:t>
            </a:r>
            <a:r>
              <a:rPr lang="zh-CN" altLang="en-US" sz="2800" dirty="0">
                <a:solidFill>
                  <a:srgbClr val="FF3399"/>
                </a:solidFill>
              </a:rPr>
              <a:t>大量重复</a:t>
            </a:r>
            <a:r>
              <a:rPr lang="zh-CN" altLang="en-US" sz="2800" dirty="0">
                <a:solidFill>
                  <a:schemeClr val="tx2"/>
                </a:solidFill>
              </a:rPr>
              <a:t>观测后就会发现：随机现象的发生有一定的规律性。</a:t>
            </a:r>
          </a:p>
          <a:p>
            <a:pPr lvl="1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961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:</a:t>
            </a:r>
            <a:r>
              <a:rPr lang="zh-CN" altLang="en-US" dirty="0" smtClean="0"/>
              <a:t>火炮射击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975576" cy="4495800"/>
          </a:xfrm>
        </p:spPr>
        <p:txBody>
          <a:bodyPr/>
          <a:lstStyle/>
          <a:p>
            <a:r>
              <a:rPr lang="zh-CN" altLang="en-US" sz="2800" dirty="0">
                <a:latin typeface="宋体" panose="02010600030101010101" pitchFamily="2" charset="-122"/>
              </a:rPr>
              <a:t>个别弹着点可能偏离目标而有随机性误差，但大量炮弹的弹着点则表现出一定的规律性，如一定的命中率，一定的分布规律等等</a:t>
            </a:r>
            <a:r>
              <a:rPr lang="en-US" altLang="zh-CN" sz="2800" dirty="0">
                <a:latin typeface="宋体" panose="02010600030101010101" pitchFamily="2" charset="-122"/>
              </a:rPr>
              <a:t>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5" name="Picture 3" descr="火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05064"/>
            <a:ext cx="27146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25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528</TotalTime>
  <Words>1420</Words>
  <Application>Microsoft Office PowerPoint</Application>
  <PresentationFormat>全屏显示(4:3)</PresentationFormat>
  <Paragraphs>321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39</vt:i4>
      </vt:variant>
    </vt:vector>
  </HeadingPairs>
  <TitlesOfParts>
    <vt:vector size="54" baseType="lpstr">
      <vt:lpstr>Batang</vt:lpstr>
      <vt:lpstr>Tw Cen MT</vt:lpstr>
      <vt:lpstr>华文仿宋</vt:lpstr>
      <vt:lpstr>楷体_GB2312</vt:lpstr>
      <vt:lpstr>宋体</vt:lpstr>
      <vt:lpstr>Calibri</vt:lpstr>
      <vt:lpstr>Cambria Math</vt:lpstr>
      <vt:lpstr>Tahoma</vt:lpstr>
      <vt:lpstr>Times New Roman</vt:lpstr>
      <vt:lpstr>Wingdings</vt:lpstr>
      <vt:lpstr>Wingdings 2</vt:lpstr>
      <vt:lpstr>中性</vt:lpstr>
      <vt:lpstr>剪辑</vt:lpstr>
      <vt:lpstr>公式</vt:lpstr>
      <vt:lpstr>Equation</vt:lpstr>
      <vt:lpstr>  概率论与数理统计 </vt:lpstr>
      <vt:lpstr>课程信息</vt:lpstr>
      <vt:lpstr>参考书目</vt:lpstr>
      <vt:lpstr>PowerPoint 演示文稿</vt:lpstr>
      <vt:lpstr>人类生活的世界充满了随机现象</vt:lpstr>
      <vt:lpstr>随机现象</vt:lpstr>
      <vt:lpstr>判断哪些现象是随机现象？</vt:lpstr>
      <vt:lpstr>随机现象是否无规律可言？</vt:lpstr>
      <vt:lpstr>例:火炮射击</vt:lpstr>
      <vt:lpstr>例：测量</vt:lpstr>
      <vt:lpstr>想一想</vt:lpstr>
      <vt:lpstr>随机现象的偶然性与必然性</vt:lpstr>
      <vt:lpstr>课程在多领域的应用</vt:lpstr>
      <vt:lpstr>课程在计算机专业的应用</vt:lpstr>
      <vt:lpstr>课程内容：概率论</vt:lpstr>
      <vt:lpstr>课程内容：数理统计</vt:lpstr>
      <vt:lpstr>概率论基本概念</vt:lpstr>
      <vt:lpstr>随机试验</vt:lpstr>
      <vt:lpstr>样本空间</vt:lpstr>
      <vt:lpstr>随机事件</vt:lpstr>
      <vt:lpstr>特殊事件</vt:lpstr>
      <vt:lpstr>事件间的关系</vt:lpstr>
      <vt:lpstr>事件的并</vt:lpstr>
      <vt:lpstr>事件的交</vt:lpstr>
      <vt:lpstr>对立事件</vt:lpstr>
      <vt:lpstr>事件的差</vt:lpstr>
      <vt:lpstr>事件的运算规律</vt:lpstr>
      <vt:lpstr>例：可靠性系统</vt:lpstr>
      <vt:lpstr>频率</vt:lpstr>
      <vt:lpstr>频率的性质</vt:lpstr>
      <vt:lpstr>频率的稳定性</vt:lpstr>
      <vt:lpstr>PowerPoint 演示文稿</vt:lpstr>
      <vt:lpstr>概率与频率</vt:lpstr>
      <vt:lpstr>概率的公理化定义</vt:lpstr>
      <vt:lpstr>概率的公理化定义</vt:lpstr>
      <vt:lpstr>概率的性质(1)</vt:lpstr>
      <vt:lpstr>概率的性质(2)</vt:lpstr>
      <vt:lpstr>概率的性质(3)</vt:lpstr>
      <vt:lpstr>Boole不等式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唐斌</dc:creator>
  <cp:lastModifiedBy>唐斌</cp:lastModifiedBy>
  <cp:revision>45</cp:revision>
  <dcterms:created xsi:type="dcterms:W3CDTF">2016-02-22T01:45:17Z</dcterms:created>
  <dcterms:modified xsi:type="dcterms:W3CDTF">2017-09-06T04:24:14Z</dcterms:modified>
</cp:coreProperties>
</file>