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03" autoAdjust="0"/>
  </p:normalViewPr>
  <p:slideViewPr>
    <p:cSldViewPr>
      <p:cViewPr varScale="1">
        <p:scale>
          <a:sx n="67" d="100"/>
          <a:sy n="67" d="100"/>
        </p:scale>
        <p:origin x="1248" y="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336E7-F42F-4A2E-9F47-4CAB93D18031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9DC25-1DF3-4044-A1F0-C27348374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799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ED9701B-4197-4FE5-B5DA-5416DC1669A5}" type="datetime1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033A-B298-4829-B013-FB02CFC1E8B2}" type="datetime1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6322D89-321D-4885-89B2-A0E512222A49}" type="datetime1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6247-266E-48C6-8B14-289F25875231}" type="datetime1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5BE9-30F8-4EBE-A9C2-AB249A42BA31}" type="datetime1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7E2C2CD-497C-4296-A0B9-87C9C1109BD9}" type="datetime1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5E19621-E3B2-4562-A73B-168B240E71B6}" type="datetime1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16C8-561B-4A8C-9EFE-F6FCC4B46780}" type="datetime1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F784-2C90-4317-995F-7291EE975927}" type="datetime1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36A7-51C4-461E-A63E-A4F97ED44C5C}" type="datetime1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D3C3FD1-F0F2-4061-8913-C3CEB2D6BA24}" type="datetime1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97045A6-C381-463D-A4BA-F030581BD3A5}" type="datetime1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3.wmf"/><Relationship Id="rId3" Type="http://schemas.openxmlformats.org/officeDocument/2006/relationships/image" Target="../media/image28.png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2.pn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Twelvefold_way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000" dirty="0" smtClean="0"/>
              <a:t>古典概型及几何概型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56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:</a:t>
            </a:r>
            <a:r>
              <a:rPr lang="zh-CN" altLang="en-US" dirty="0" smtClean="0"/>
              <a:t>无放回及有放回抽样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𝑵</m:t>
                    </m:r>
                  </m:oMath>
                </a14:m>
                <a:r>
                  <a:rPr lang="zh-CN" altLang="en-US" dirty="0" smtClean="0"/>
                  <a:t>件产品，其中有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𝑴</m:t>
                    </m:r>
                  </m:oMath>
                </a14:m>
                <a:r>
                  <a:rPr lang="zh-CN" altLang="en-US" dirty="0" smtClean="0"/>
                  <a:t>件次品，现从中任取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件，求其中恰有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𝒌</m:t>
                    </m:r>
                    <m:r>
                      <a:rPr lang="en-US" altLang="zh-CN" b="1" i="1" dirty="0" smtClean="0">
                        <a:latin typeface="Cambria Math"/>
                      </a:rPr>
                      <m:t>≤</m:t>
                    </m:r>
                    <m:r>
                      <a:rPr lang="en-US" altLang="zh-CN" b="1" i="1" dirty="0" smtClean="0">
                        <a:latin typeface="Cambria Math"/>
                      </a:rPr>
                      <m:t>𝑴</m:t>
                    </m:r>
                  </m:oMath>
                </a14:m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件次品的概率。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）不放回抽样；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）有放回抽样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答案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𝑴</m:t>
                                </m:r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𝒌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𝑵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𝑴</m:t>
                                </m:r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𝒌</m:t>
                                </m:r>
                              </m:den>
                            </m:f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𝑵</m:t>
                                </m:r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𝒏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altLang="zh-CN" dirty="0" smtClean="0"/>
                  <a:t>     </a:t>
                </a:r>
              </a:p>
              <a:p>
                <a:pPr lvl="1"/>
                <a:r>
                  <a:rPr lang="en-US" altLang="zh-CN" dirty="0" smtClean="0"/>
                  <a:t>2)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𝑴</m:t>
                                </m:r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𝑵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sup>
                    </m:sSup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𝑴</m:t>
                                </m:r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𝑵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457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例：抽签原理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袋中有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𝒂</m:t>
                    </m:r>
                  </m:oMath>
                </a14:m>
                <a:r>
                  <a:rPr lang="zh-CN" altLang="en-US" dirty="0" smtClean="0"/>
                  <a:t>只白球，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𝒃</m:t>
                    </m:r>
                  </m:oMath>
                </a14:m>
                <a:r>
                  <a:rPr lang="zh-CN" altLang="en-US" dirty="0" smtClean="0"/>
                  <a:t>只红球。随机从中将球取出依次排成一列，问第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 smtClean="0"/>
                  <a:t>次取出的球是红球的概率？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解：令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altLang="zh-CN" dirty="0" smtClean="0"/>
                  <a:t>:</a:t>
                </a:r>
                <a:r>
                  <a:rPr lang="zh-CN" altLang="en-US" dirty="0"/>
                  <a:t>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/>
                  <a:t>次取出的球是红</a:t>
                </a:r>
                <a:r>
                  <a:rPr lang="zh-CN" altLang="en-US" dirty="0" smtClean="0"/>
                  <a:t>球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𝒃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𝒂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𝒃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𝒂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𝒃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𝒃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𝒂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𝒃</m:t>
                        </m:r>
                      </m:den>
                    </m:f>
                  </m:oMath>
                </a14:m>
                <a:r>
                  <a:rPr lang="zh-CN" altLang="en-US" dirty="0" smtClean="0"/>
                  <a:t>，与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 smtClean="0"/>
                  <a:t>无关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等价的问题：</a:t>
                </a:r>
                <a:r>
                  <a:rPr lang="zh-CN" altLang="en-US" dirty="0"/>
                  <a:t>袋中有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𝒂</m:t>
                    </m:r>
                  </m:oMath>
                </a14:m>
                <a:r>
                  <a:rPr lang="zh-CN" altLang="en-US" dirty="0"/>
                  <a:t>只白球，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𝒃</m:t>
                    </m:r>
                  </m:oMath>
                </a14:m>
                <a:r>
                  <a:rPr lang="zh-CN" altLang="en-US" dirty="0"/>
                  <a:t>只红球</a:t>
                </a:r>
                <a:r>
                  <a:rPr lang="zh-CN" altLang="en-US" dirty="0" smtClean="0"/>
                  <a:t>。若干人依次从中各取一球，取后不放回，求</a:t>
                </a:r>
                <a:r>
                  <a:rPr lang="zh-CN" altLang="en-US" dirty="0"/>
                  <a:t>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 smtClean="0"/>
                  <a:t>人</a:t>
                </a:r>
                <a:r>
                  <a:rPr lang="zh-CN" altLang="en-US" dirty="0"/>
                  <a:t>取出的球是红球的</a:t>
                </a:r>
                <a:r>
                  <a:rPr lang="zh-CN" altLang="en-US" dirty="0" smtClean="0"/>
                  <a:t>概率。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任一人取红球的概率都是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𝒃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𝒂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𝒃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称为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抽签原理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421" t="-1900" r="-1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04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例：随机取数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从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至</a:t>
                </a:r>
                <a:r>
                  <a:rPr lang="en-US" altLang="zh-CN" dirty="0" smtClean="0"/>
                  <a:t>9</a:t>
                </a:r>
                <a:r>
                  <a:rPr lang="zh-CN" altLang="en-US" dirty="0" smtClean="0"/>
                  <a:t>这</a:t>
                </a:r>
                <a:r>
                  <a:rPr lang="en-US" altLang="zh-CN" dirty="0" smtClean="0"/>
                  <a:t>9</a:t>
                </a:r>
                <a:r>
                  <a:rPr lang="zh-CN" altLang="en-US" dirty="0" smtClean="0"/>
                  <a:t>个数中有放回地取出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个，试求取出的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个数的乘积能被</a:t>
                </a:r>
                <a:r>
                  <a:rPr lang="en-US" altLang="zh-CN" dirty="0" smtClean="0"/>
                  <a:t>10</a:t>
                </a:r>
                <a:r>
                  <a:rPr lang="zh-CN" altLang="en-US" dirty="0" smtClean="0"/>
                  <a:t>整除的概率。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解：令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/>
                          </a:rPr>
                          <m:t>取出</m:t>
                        </m:r>
                        <m:r>
                          <a:rPr lang="zh-CN" altLang="en-US" b="1" i="1" smtClean="0">
                            <a:latin typeface="Cambria Math"/>
                          </a:rPr>
                          <m:t>的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zh-CN" altLang="en-US" b="1" i="1" smtClean="0">
                            <a:latin typeface="Cambria Math"/>
                          </a:rPr>
                          <m:t>个数的</m:t>
                        </m:r>
                        <m:r>
                          <a:rPr lang="zh-CN" altLang="en-US" i="1">
                            <a:latin typeface="Cambria Math"/>
                          </a:rPr>
                          <m:t>成绩</m:t>
                        </m:r>
                        <m:r>
                          <a:rPr lang="zh-CN" altLang="en-US" b="1" i="1" smtClean="0">
                            <a:latin typeface="Cambria Math"/>
                          </a:rPr>
                          <m:t>能被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𝟏𝟎</m:t>
                        </m:r>
                        <m:r>
                          <a:rPr lang="zh-CN" altLang="en-US" i="1">
                            <a:latin typeface="Cambria Math"/>
                          </a:rPr>
                          <m:t>整</m:t>
                        </m:r>
                        <m:r>
                          <a:rPr lang="zh-CN" altLang="en-US" b="1" i="1" smtClean="0">
                            <a:latin typeface="Cambria Math"/>
                          </a:rPr>
                          <m:t>除</m:t>
                        </m:r>
                      </m:e>
                    </m:d>
                    <m:r>
                      <a:rPr lang="zh-CN" altLang="en-US" b="1" i="1" smtClean="0">
                        <a:latin typeface="Cambria Math"/>
                      </a:rPr>
                      <m:t>；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1" i="1" smtClean="0">
                            <a:latin typeface="Cambria Math"/>
                          </a:rPr>
                          <m:t>取出的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zh-CN" altLang="en-US" b="1" i="1" smtClean="0">
                            <a:latin typeface="Cambria Math"/>
                          </a:rPr>
                          <m:t>个数</m:t>
                        </m:r>
                        <m:r>
                          <a:rPr lang="zh-CN" altLang="en-US" i="1">
                            <a:latin typeface="Cambria Math"/>
                          </a:rPr>
                          <m:t>至少</m:t>
                        </m:r>
                        <m:r>
                          <a:rPr lang="zh-CN" altLang="en-US" b="1" i="1" smtClean="0">
                            <a:latin typeface="Cambria Math"/>
                          </a:rPr>
                          <m:t>有</m:t>
                        </m:r>
                        <m:r>
                          <a:rPr lang="zh-CN" altLang="en-US" i="1">
                            <a:latin typeface="Cambria Math"/>
                          </a:rPr>
                          <m:t>一个</m:t>
                        </m:r>
                        <m:r>
                          <a:rPr lang="zh-CN" altLang="en-US" b="1" i="1" smtClean="0">
                            <a:latin typeface="Cambria Math"/>
                          </a:rPr>
                          <m:t>偶</m:t>
                        </m:r>
                        <m:r>
                          <a:rPr lang="zh-CN" altLang="en-US" i="1" smtClean="0">
                            <a:latin typeface="Cambria Math"/>
                          </a:rPr>
                          <m:t>数</m:t>
                        </m:r>
                      </m:e>
                    </m:d>
                    <m:r>
                      <a:rPr lang="zh-CN" altLang="en-US" b="1" i="1" smtClean="0">
                        <a:latin typeface="Cambria Math"/>
                      </a:rPr>
                      <m:t>；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𝑪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/>
                          </a:rPr>
                          <m:t>取出</m:t>
                        </m:r>
                        <m:r>
                          <a:rPr lang="zh-CN" altLang="en-US" b="1" i="1" smtClean="0">
                            <a:latin typeface="Cambria Math"/>
                          </a:rPr>
                          <m:t>的数</m:t>
                        </m:r>
                        <m:r>
                          <a:rPr lang="zh-CN" altLang="en-US" i="1">
                            <a:latin typeface="Cambria Math"/>
                          </a:rPr>
                          <m:t>至少</m:t>
                        </m:r>
                        <m:r>
                          <a:rPr lang="zh-CN" altLang="en-US" b="1" i="1" smtClean="0">
                            <a:latin typeface="Cambria Math"/>
                          </a:rPr>
                          <m:t>有</m:t>
                        </m:r>
                        <m:r>
                          <a:rPr lang="zh-CN" altLang="en-US" i="1">
                            <a:latin typeface="Cambria Math"/>
                          </a:rPr>
                          <m:t>一个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𝟓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.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𝑩𝑪</m:t>
                    </m:r>
                  </m:oMath>
                </a14:m>
                <a:r>
                  <a:rPr lang="en-US" altLang="zh-CN" b="1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𝑩𝑪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  <m:r>
                        <a:rPr lang="en-US" altLang="zh-CN" b="1" i="1" smtClean="0">
                          <a:latin typeface="Cambria Math"/>
                        </a:rPr>
                        <m:t>−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𝑩𝑪</m:t>
                              </m:r>
                            </m:e>
                          </m:acc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  <m:r>
                        <a:rPr lang="en-US" altLang="zh-CN" b="1" i="1" smtClean="0">
                          <a:latin typeface="Cambria Math"/>
                        </a:rPr>
                        <m:t>−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𝑩</m:t>
                              </m:r>
                            </m:e>
                          </m:acc>
                          <m:r>
                            <a:rPr lang="en-US" altLang="zh-CN" b="1" i="1" smtClean="0">
                              <a:latin typeface="Cambria Math"/>
                            </a:rPr>
                            <m:t>⋃</m:t>
                          </m:r>
                          <m:acc>
                            <m:accPr>
                              <m:chr m:val="̅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𝑪</m:t>
                              </m:r>
                            </m:e>
                          </m:acc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  <m:r>
                        <a:rPr lang="en-US" altLang="zh-CN" b="1" i="1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𝑩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𝑪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𝑩</m:t>
                                  </m:r>
                                </m:e>
                              </m:acc>
                              <m:acc>
                                <m:accPr>
                                  <m:chr m:val="̅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𝑪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  <m:r>
                        <a:rPr lang="en-US" altLang="zh-CN" b="1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𝟓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𝒏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𝟗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𝒏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1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𝟖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𝒏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𝟗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𝒏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𝟒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𝒏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𝟗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𝒏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b="1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421" t="-1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87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几何概型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早在概率论发展初期，人们就认识到，只考虑有限个等可能样本点的古典方法是不够的。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把等可能推广到无限个样本点场合，人们引入了</a:t>
            </a:r>
            <a:r>
              <a:rPr lang="zh-CN" altLang="en-US" dirty="0" smtClean="0">
                <a:solidFill>
                  <a:srgbClr val="FF0000"/>
                </a:solidFill>
              </a:rPr>
              <a:t>几何概型</a:t>
            </a:r>
            <a:r>
              <a:rPr lang="zh-CN" altLang="en-US" dirty="0" smtClean="0"/>
              <a:t>，由此形成了确定概率的另一方法：几何方法。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36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几何概型定义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sz="2800" dirty="0" smtClean="0"/>
                  <a:t>设有一个可度量区域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/>
                      </a:rPr>
                      <m:t>𝛀</m:t>
                    </m:r>
                  </m:oMath>
                </a14:m>
                <a:r>
                  <a:rPr lang="en-US" altLang="zh-CN" sz="2800" dirty="0" smtClean="0"/>
                  <a:t>(</a:t>
                </a:r>
                <a:r>
                  <a:rPr lang="zh-CN" altLang="en-US" sz="2800" dirty="0" smtClean="0"/>
                  <a:t>可以是</a:t>
                </a:r>
                <a:r>
                  <a:rPr lang="en-US" altLang="zh-CN" sz="2800" dirty="0" smtClean="0"/>
                  <a:t>1</a:t>
                </a:r>
                <a:r>
                  <a:rPr lang="zh-CN" altLang="en-US" sz="2800" dirty="0" smtClean="0"/>
                  <a:t>维，</a:t>
                </a:r>
                <a:r>
                  <a:rPr lang="en-US" altLang="zh-CN" sz="2800" dirty="0" smtClean="0"/>
                  <a:t>2</a:t>
                </a:r>
                <a:r>
                  <a:rPr lang="zh-CN" altLang="en-US" sz="2800" dirty="0" smtClean="0"/>
                  <a:t>维或</a:t>
                </a:r>
                <a:r>
                  <a:rPr lang="en-US" altLang="zh-CN" sz="2800" dirty="0" smtClean="0"/>
                  <a:t>3</a:t>
                </a:r>
                <a:r>
                  <a:rPr lang="zh-CN" altLang="en-US" sz="2800" dirty="0" smtClean="0"/>
                  <a:t>维区域</a:t>
                </a:r>
                <a:r>
                  <a:rPr lang="en-US" altLang="zh-CN" sz="2800" dirty="0" smtClean="0"/>
                  <a:t>)</a:t>
                </a:r>
                <a:r>
                  <a:rPr lang="zh-CN" altLang="en-US" sz="2800" dirty="0" smtClean="0"/>
                  <a:t>，向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/>
                      </a:rPr>
                      <m:t>𝛀</m:t>
                    </m:r>
                  </m:oMath>
                </a14:m>
                <a:r>
                  <a:rPr lang="zh-CN" altLang="en-US" sz="2800" dirty="0" smtClean="0"/>
                  <a:t>内任意投点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𝑴</m:t>
                    </m:r>
                  </m:oMath>
                </a14:m>
                <a:r>
                  <a:rPr lang="zh-CN" altLang="en-US" sz="280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/>
                      </a:rPr>
                      <m:t>𝑴</m:t>
                    </m:r>
                  </m:oMath>
                </a14:m>
                <a:r>
                  <a:rPr lang="zh-CN" altLang="en-US" sz="2800" dirty="0" smtClean="0"/>
                  <a:t>落于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/>
                      </a:rPr>
                      <m:t>𝛀</m:t>
                    </m:r>
                  </m:oMath>
                </a14:m>
                <a:r>
                  <a:rPr lang="zh-CN" altLang="en-US" sz="2800" dirty="0" smtClean="0"/>
                  <a:t>内任一点等可能，且落在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/>
                      </a:rPr>
                      <m:t>𝛀</m:t>
                    </m:r>
                  </m:oMath>
                </a14:m>
                <a:r>
                  <a:rPr lang="zh-CN" altLang="en-US" sz="2800" dirty="0" smtClean="0"/>
                  <a:t>内任何子区域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800" dirty="0" smtClean="0"/>
                  <a:t>内上的可能性与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800" dirty="0" smtClean="0"/>
                  <a:t>的度量成正比，而与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800" dirty="0" smtClean="0"/>
                  <a:t>的位置和形状无关，则称该试验为几何概型试验，定义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𝑴</m:t>
                    </m:r>
                  </m:oMath>
                </a14:m>
                <a:r>
                  <a:rPr lang="zh-CN" altLang="en-US" sz="2800" dirty="0" smtClean="0"/>
                  <a:t>落在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800" dirty="0" smtClean="0"/>
                  <a:t>中的概率为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/>
                            </a:rPr>
                            <m:t>𝑨</m:t>
                          </m:r>
                          <m:r>
                            <a:rPr lang="zh-CN" altLang="en-US" sz="2800" b="1" i="1" smtClean="0">
                              <a:latin typeface="Cambria Math"/>
                            </a:rPr>
                            <m:t>的</m:t>
                          </m:r>
                          <m:r>
                            <a:rPr lang="zh-CN" altLang="en-US" sz="2800" i="1">
                              <a:latin typeface="Cambria Math"/>
                            </a:rPr>
                            <m:t>几何</m:t>
                          </m:r>
                          <m:r>
                            <a:rPr lang="zh-CN" altLang="en-US" sz="2800" i="1" smtClean="0">
                              <a:latin typeface="Cambria Math"/>
                            </a:rPr>
                            <m:t>测度</m:t>
                          </m:r>
                        </m:num>
                        <m:den>
                          <m:r>
                            <a:rPr lang="en-US" altLang="zh-CN" sz="2800">
                              <a:latin typeface="Cambria Math"/>
                            </a:rPr>
                            <m:t>𝛀</m:t>
                          </m:r>
                          <m:r>
                            <a:rPr lang="zh-CN" altLang="en-US" sz="2800" b="1" i="1" smtClean="0">
                              <a:latin typeface="Cambria Math"/>
                            </a:rPr>
                            <m:t>的</m:t>
                          </m:r>
                          <m:r>
                            <a:rPr lang="zh-CN" altLang="en-US" sz="2800" i="1">
                              <a:latin typeface="Cambria Math"/>
                            </a:rPr>
                            <m:t>几何</m:t>
                          </m:r>
                          <m:r>
                            <a:rPr lang="zh-CN" altLang="en-US" sz="2800" i="1" smtClean="0">
                              <a:latin typeface="Cambria Math"/>
                            </a:rPr>
                            <m:t>测度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/>
                            </a:rPr>
                            <m:t>𝝁</m:t>
                          </m:r>
                          <m:r>
                            <a:rPr lang="en-US" altLang="zh-CN" sz="28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800" b="1" i="1" smtClean="0">
                              <a:latin typeface="Cambria Math"/>
                            </a:rPr>
                            <m:t>𝑨</m:t>
                          </m:r>
                          <m:r>
                            <a:rPr lang="en-US" altLang="zh-CN" sz="2800" b="1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/>
                            </a:rPr>
                            <m:t>𝝁</m:t>
                          </m:r>
                          <m:r>
                            <a:rPr lang="en-US" altLang="zh-CN" sz="28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800" b="1" i="0" smtClean="0">
                              <a:latin typeface="Cambria Math"/>
                            </a:rPr>
                            <m:t>𝛀</m:t>
                          </m:r>
                          <m:r>
                            <a:rPr lang="en-US" altLang="zh-CN" sz="2800" b="1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特点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无限性：样本空间无限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等可能性：每个样本点发生的可能性相同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2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963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例：约会问题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35816" cy="190080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 smtClean="0"/>
                  <a:t>甲乙约定在</a:t>
                </a:r>
                <a:r>
                  <a:rPr lang="en-US" altLang="zh-CN" sz="2400" dirty="0" smtClean="0"/>
                  <a:t>6</a:t>
                </a:r>
                <a:r>
                  <a:rPr lang="zh-CN" altLang="en-US" sz="2400" dirty="0" smtClean="0"/>
                  <a:t>到</a:t>
                </a:r>
                <a:r>
                  <a:rPr lang="en-US" altLang="zh-CN" sz="2400" dirty="0" smtClean="0"/>
                  <a:t>7</a:t>
                </a:r>
                <a:r>
                  <a:rPr lang="zh-CN" altLang="en-US" sz="2400" dirty="0" smtClean="0"/>
                  <a:t>点间随机到达某地会面，并约定先到者应等候另一个人一刻钟，过时离去，求两人能会面的概率。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解：以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𝒙</m:t>
                    </m:r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r>
                      <a:rPr lang="en-US" altLang="zh-CN" sz="2400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zh-CN" altLang="en-US" sz="2400" dirty="0" smtClean="0"/>
                  <a:t>分别表示甲乙两人在该小时内到达的分钟数，则两人能会面的充要条件是：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𝒙</m:t>
                        </m:r>
                        <m:r>
                          <a:rPr lang="en-US" altLang="zh-CN" sz="2400" b="1" i="1" dirty="0" smtClean="0">
                            <a:latin typeface="Cambria Math"/>
                          </a:rPr>
                          <m:t>−</m:t>
                        </m:r>
                        <m:r>
                          <a:rPr lang="en-US" altLang="zh-CN" sz="2400" b="1" i="1" dirty="0" smtClean="0"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altLang="zh-CN" sz="2400" b="1" i="1" dirty="0" smtClean="0">
                        <a:latin typeface="Cambria Math"/>
                      </a:rPr>
                      <m:t>≤</m:t>
                    </m:r>
                    <m:r>
                      <a:rPr lang="en-US" altLang="zh-CN" sz="2400" b="1" i="1" dirty="0" smtClean="0">
                        <a:latin typeface="Cambria Math"/>
                      </a:rPr>
                      <m:t>𝟏𝟓</m:t>
                    </m:r>
                  </m:oMath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35816" cy="1900808"/>
              </a:xfrm>
              <a:blipFill rotWithShape="1">
                <a:blip r:embed="rId2"/>
                <a:stretch>
                  <a:fillRect l="-1199" t="-4180" r="-1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 dirty="0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539552" y="3140968"/>
            <a:ext cx="4103886" cy="3672582"/>
            <a:chOff x="22" y="1661"/>
            <a:chExt cx="2903" cy="2631"/>
          </a:xfrm>
        </p:grpSpPr>
        <p:sp>
          <p:nvSpPr>
            <p:cNvPr id="6" name="Line 8"/>
            <p:cNvSpPr>
              <a:spLocks noChangeShapeType="1"/>
            </p:cNvSpPr>
            <p:nvPr/>
          </p:nvSpPr>
          <p:spPr bwMode="auto">
            <a:xfrm flipV="1">
              <a:off x="702" y="1736"/>
              <a:ext cx="0" cy="25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 flipV="1">
              <a:off x="22" y="3734"/>
              <a:ext cx="2830" cy="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V="1">
              <a:off x="1094" y="3696"/>
              <a:ext cx="0" cy="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V="1">
              <a:off x="1461" y="3696"/>
              <a:ext cx="0" cy="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V="1">
              <a:off x="1826" y="3696"/>
              <a:ext cx="0" cy="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728" y="3357"/>
              <a:ext cx="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728" y="2980"/>
              <a:ext cx="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728" y="2603"/>
              <a:ext cx="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728" y="2226"/>
              <a:ext cx="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V="1">
              <a:off x="2193" y="3696"/>
              <a:ext cx="0" cy="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728" y="2226"/>
              <a:ext cx="14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2083" y="3734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 flipV="1">
              <a:off x="2199" y="2226"/>
              <a:ext cx="0" cy="15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V="1">
              <a:off x="1094" y="2603"/>
              <a:ext cx="1099" cy="1131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V="1">
              <a:off x="728" y="2226"/>
              <a:ext cx="1098" cy="1131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AutoShape 23" descr="浅色竖线"/>
            <p:cNvSpPr>
              <a:spLocks noChangeArrowheads="1"/>
            </p:cNvSpPr>
            <p:nvPr/>
          </p:nvSpPr>
          <p:spPr bwMode="auto">
            <a:xfrm rot="-2716095">
              <a:off x="402" y="2723"/>
              <a:ext cx="2111" cy="513"/>
            </a:xfrm>
            <a:prstGeom prst="hexagon">
              <a:avLst>
                <a:gd name="adj" fmla="val 50180"/>
                <a:gd name="vf" fmla="val 115470"/>
              </a:avLst>
            </a:prstGeom>
            <a:pattFill prst="ltVert">
              <a:fgClr>
                <a:srgbClr val="000000"/>
              </a:fgClr>
              <a:bgClr>
                <a:srgbClr val="0066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692" y="3696"/>
              <a:ext cx="21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b="0" dirty="0"/>
                <a:t>0</a:t>
              </a: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875" y="3696"/>
              <a:ext cx="4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b="0" dirty="0"/>
                <a:t>15</a:t>
              </a: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399" y="3198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b="0"/>
                <a:t>15</a:t>
              </a: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1973" y="3688"/>
              <a:ext cx="4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b="0"/>
                <a:t>60</a:t>
              </a: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362" y="2105"/>
              <a:ext cx="4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b="0"/>
                <a:t>60</a:t>
              </a: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436" y="1661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b="0"/>
                <a:t>y</a:t>
              </a:r>
            </a:p>
          </p:txBody>
        </p:sp>
        <p:sp>
          <p:nvSpPr>
            <p:cNvPr id="28" name="Text Box 30"/>
            <p:cNvSpPr txBox="1">
              <a:spLocks noChangeArrowheads="1"/>
            </p:cNvSpPr>
            <p:nvPr/>
          </p:nvSpPr>
          <p:spPr bwMode="auto">
            <a:xfrm>
              <a:off x="2559" y="3650"/>
              <a:ext cx="3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b="0"/>
                <a:t>x</a:t>
              </a:r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 rot="18889204">
              <a:off x="672" y="2456"/>
              <a:ext cx="11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dirty="0">
                  <a:solidFill>
                    <a:srgbClr val="FF0000"/>
                  </a:solidFill>
                </a:rPr>
                <a:t>y</a:t>
              </a:r>
              <a:r>
                <a:rPr kumimoji="0" lang="zh-CN" altLang="en-US" sz="2400" dirty="0">
                  <a:solidFill>
                    <a:srgbClr val="FF0000"/>
                  </a:solidFill>
                </a:rPr>
                <a:t>－</a:t>
              </a:r>
              <a:r>
                <a:rPr kumimoji="0" lang="en-US" altLang="zh-CN" sz="2400" dirty="0">
                  <a:solidFill>
                    <a:srgbClr val="FF0000"/>
                  </a:solidFill>
                </a:rPr>
                <a:t>x</a:t>
              </a:r>
              <a:r>
                <a:rPr kumimoji="0" lang="zh-CN" altLang="en-US" sz="2400" dirty="0">
                  <a:solidFill>
                    <a:srgbClr val="FF0000"/>
                  </a:solidFill>
                </a:rPr>
                <a:t>＝</a:t>
              </a:r>
              <a:r>
                <a:rPr kumimoji="0" lang="en-US" altLang="zh-CN" sz="2400" dirty="0">
                  <a:solidFill>
                    <a:srgbClr val="FF0000"/>
                  </a:solidFill>
                </a:rPr>
                <a:t>15</a:t>
              </a:r>
              <a:endParaRPr kumimoji="0" lang="en-US" altLang="zh-CN" sz="2400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 rot="-2596705">
              <a:off x="1202" y="3022"/>
              <a:ext cx="11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dirty="0">
                  <a:solidFill>
                    <a:srgbClr val="FF0000"/>
                  </a:solidFill>
                </a:rPr>
                <a:t>x</a:t>
              </a:r>
              <a:r>
                <a:rPr kumimoji="0" lang="zh-CN" altLang="en-US" sz="2400" dirty="0">
                  <a:solidFill>
                    <a:srgbClr val="FF0000"/>
                  </a:solidFill>
                </a:rPr>
                <a:t>－</a:t>
              </a:r>
              <a:r>
                <a:rPr kumimoji="0" lang="en-US" altLang="zh-CN" sz="2400" dirty="0">
                  <a:solidFill>
                    <a:srgbClr val="FF0000"/>
                  </a:solidFill>
                </a:rPr>
                <a:t>y</a:t>
              </a:r>
              <a:r>
                <a:rPr kumimoji="0" lang="zh-CN" altLang="en-US" sz="2400" dirty="0">
                  <a:solidFill>
                    <a:srgbClr val="FF0000"/>
                  </a:solidFill>
                </a:rPr>
                <a:t>＝</a:t>
              </a:r>
              <a:r>
                <a:rPr kumimoji="0" lang="en-US" altLang="zh-CN" sz="2400" dirty="0">
                  <a:solidFill>
                    <a:srgbClr val="FF0000"/>
                  </a:solidFill>
                </a:rPr>
                <a:t>15</a:t>
              </a:r>
              <a:endParaRPr kumimoji="0" lang="en-US" altLang="zh-CN" sz="2400" dirty="0">
                <a:solidFill>
                  <a:srgbClr val="FF0000"/>
                </a:solidFill>
                <a:latin typeface="Arial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内容占位符 2"/>
              <p:cNvSpPr txBox="1">
                <a:spLocks/>
              </p:cNvSpPr>
              <p:nvPr/>
            </p:nvSpPr>
            <p:spPr>
              <a:xfrm>
                <a:off x="4788024" y="3505490"/>
                <a:ext cx="3536776" cy="3091861"/>
              </a:xfrm>
              <a:prstGeom prst="rect">
                <a:avLst/>
              </a:prstGeom>
            </p:spPr>
            <p:txBody>
              <a:bodyPr vert="horz">
                <a:normAutofit fontScale="77500" lnSpcReduction="20000"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3100" i="1" smtClean="0">
                        <a:latin typeface="Cambria Math"/>
                      </a:rPr>
                      <m:t>(</m:t>
                    </m:r>
                    <m:r>
                      <a:rPr lang="en-US" altLang="zh-CN" sz="3100" b="1" i="1" smtClean="0">
                        <a:latin typeface="Cambria Math"/>
                      </a:rPr>
                      <m:t>𝒙</m:t>
                    </m:r>
                    <m:r>
                      <a:rPr lang="en-US" altLang="zh-CN" sz="3100" b="1" i="1" smtClean="0">
                        <a:latin typeface="Cambria Math"/>
                      </a:rPr>
                      <m:t>,</m:t>
                    </m:r>
                    <m:r>
                      <a:rPr lang="en-US" altLang="zh-CN" sz="3100" b="1" i="1" smtClean="0">
                        <a:latin typeface="Cambria Math"/>
                      </a:rPr>
                      <m:t>𝒚</m:t>
                    </m:r>
                    <m:r>
                      <a:rPr lang="en-US" altLang="zh-CN" sz="31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3100" dirty="0" smtClean="0"/>
                  <a:t>所有可能结果是边长为</a:t>
                </a:r>
                <a:r>
                  <a:rPr lang="en-US" altLang="zh-CN" sz="3100" dirty="0" smtClean="0"/>
                  <a:t>60</a:t>
                </a:r>
                <a:r>
                  <a:rPr lang="zh-CN" altLang="en-US" sz="3100" dirty="0" smtClean="0"/>
                  <a:t>的正方形，图中阴影表示可会面的区域。</a:t>
                </a:r>
                <a:endParaRPr lang="en-US" altLang="zh-CN" sz="3100" dirty="0" smtClean="0"/>
              </a:p>
              <a:p>
                <a:r>
                  <a:rPr lang="zh-CN" altLang="en-US" sz="3100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sz="3100" b="1" i="1" smtClean="0">
                        <a:latin typeface="Cambria Math"/>
                      </a:rPr>
                      <m:t>𝑨</m:t>
                    </m:r>
                    <m:r>
                      <a:rPr lang="en-US" altLang="zh-CN" sz="3100" b="1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zh-CN" altLang="en-US" sz="3100" dirty="0" smtClean="0"/>
                  <a:t>两人能会面</a:t>
                </a:r>
                <a:endParaRPr lang="en-US" altLang="zh-CN" sz="31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𝝁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𝝁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1" i="0" smtClean="0">
                              <a:latin typeface="Cambria Math"/>
                            </a:rPr>
                            <m:t>𝛀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𝟔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𝟎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𝟒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𝟓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𝟔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𝟎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3505490"/>
                <a:ext cx="3536776" cy="3091861"/>
              </a:xfrm>
              <a:prstGeom prst="rect">
                <a:avLst/>
              </a:prstGeom>
              <a:blipFill rotWithShape="1">
                <a:blip r:embed="rId3"/>
                <a:stretch>
                  <a:fillRect l="-172" t="-35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96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例：取数问题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2044824"/>
              </a:xfrm>
            </p:spPr>
            <p:txBody>
              <a:bodyPr/>
              <a:lstStyle/>
              <a:p>
                <a:r>
                  <a:rPr lang="zh-CN" altLang="en-US" dirty="0" smtClean="0"/>
                  <a:t>在区间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[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zh-CN" altLang="en-US" dirty="0" smtClean="0"/>
                  <a:t>内任取两个数，求事件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zh-CN" altLang="en-US" dirty="0" smtClean="0"/>
                  <a:t>两个数乘积小于</a:t>
                </a:r>
                <a:r>
                  <a:rPr lang="en-US" altLang="zh-CN" dirty="0" smtClean="0"/>
                  <a:t>1/4</a:t>
                </a:r>
                <a:r>
                  <a:rPr lang="zh-CN" altLang="en-US" dirty="0" smtClean="0"/>
                  <a:t>的概率。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解：设任取的两数为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/>
                        </a:rPr>
                        <m:t>𝛀</m:t>
                      </m:r>
                      <m:r>
                        <a:rPr lang="en-US" altLang="zh-CN" b="1" i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0" smtClean="0">
                                  <a:latin typeface="Cambria Math"/>
                                </a:rPr>
                                <m:t>𝐱</m:t>
                              </m:r>
                              <m:r>
                                <a:rPr lang="en-US" altLang="zh-CN" b="1" i="0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</m:d>
                        </m:e>
                        <m:e>
                          <m:r>
                            <a:rPr lang="en-US" altLang="zh-CN" b="1" i="0" smtClean="0">
                              <a:latin typeface="Cambria Math"/>
                            </a:rPr>
                            <m:t>𝟎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𝒚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zh-CN" b="1" i="0" smtClean="0">
                          <a:latin typeface="Cambria Math"/>
                        </a:rPr>
                        <m:t>,</m:t>
                      </m:r>
                      <m:r>
                        <a:rPr lang="en-US" altLang="zh-CN" b="1" i="1" smtClean="0">
                          <a:latin typeface="Cambria Math"/>
                        </a:rPr>
                        <m:t>𝑨</m:t>
                      </m:r>
                      <m:r>
                        <a:rPr lang="en-US" altLang="zh-CN" b="1" i="1" smtClean="0">
                          <a:latin typeface="Cambria Math"/>
                        </a:rPr>
                        <m:t>={(</m:t>
                      </m:r>
                      <m:r>
                        <a:rPr lang="en-US" altLang="zh-CN" b="1" i="1" smtClean="0">
                          <a:latin typeface="Cambria Math"/>
                        </a:rPr>
                        <m:t>𝒙</m:t>
                      </m:r>
                      <m:r>
                        <a:rPr lang="en-US" altLang="zh-CN" b="1" i="1" smtClean="0">
                          <a:latin typeface="Cambria Math"/>
                        </a:rPr>
                        <m:t>,</m:t>
                      </m:r>
                      <m:r>
                        <a:rPr lang="en-US" altLang="zh-CN" b="1" i="1" smtClean="0">
                          <a:latin typeface="Cambria Math"/>
                        </a:rPr>
                        <m:t>𝒚</m:t>
                      </m:r>
                      <m:r>
                        <a:rPr lang="en-US" altLang="zh-CN" b="1" i="1" smtClean="0">
                          <a:latin typeface="Cambria Math"/>
                        </a:rPr>
                        <m:t>)|</m:t>
                      </m:r>
                      <m:r>
                        <a:rPr lang="en-US" altLang="zh-CN" b="1" i="1" smtClean="0">
                          <a:latin typeface="Cambria Math"/>
                        </a:rPr>
                        <m:t>𝒙𝒚</m:t>
                      </m:r>
                      <m:r>
                        <a:rPr lang="en-US" altLang="zh-CN" b="1" i="1" smtClean="0">
                          <a:latin typeface="Cambria Math"/>
                        </a:rPr>
                        <m:t>&lt;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  <m:r>
                        <a:rPr lang="en-US" altLang="zh-CN" b="1" i="1" smtClean="0">
                          <a:latin typeface="Cambria Math"/>
                        </a:rPr>
                        <m:t>/</m:t>
                      </m:r>
                      <m:r>
                        <a:rPr lang="en-US" altLang="zh-CN" b="1" i="1" smtClean="0">
                          <a:latin typeface="Cambria Math"/>
                        </a:rPr>
                        <m:t>𝟒</m:t>
                      </m:r>
                      <m:r>
                        <a:rPr lang="en-US" altLang="zh-CN" b="1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2044824"/>
              </a:xfrm>
              <a:blipFill rotWithShape="1">
                <a:blip r:embed="rId2"/>
                <a:stretch>
                  <a:fillRect l="-1645" t="-2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 dirty="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95288" y="3573016"/>
            <a:ext cx="3313112" cy="3097212"/>
            <a:chOff x="249" y="1979"/>
            <a:chExt cx="2087" cy="1951"/>
          </a:xfrm>
        </p:grpSpPr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249" y="1979"/>
              <a:ext cx="2087" cy="1951"/>
              <a:chOff x="249" y="1979"/>
              <a:chExt cx="2087" cy="1951"/>
            </a:xfrm>
          </p:grpSpPr>
          <p:grpSp>
            <p:nvGrpSpPr>
              <p:cNvPr id="10" name="Group 10"/>
              <p:cNvGrpSpPr>
                <a:grpSpLocks/>
              </p:cNvGrpSpPr>
              <p:nvPr/>
            </p:nvGrpSpPr>
            <p:grpSpPr bwMode="auto">
              <a:xfrm>
                <a:off x="249" y="1979"/>
                <a:ext cx="2087" cy="1951"/>
                <a:chOff x="340" y="1933"/>
                <a:chExt cx="1860" cy="1679"/>
              </a:xfrm>
            </p:grpSpPr>
            <p:sp>
              <p:nvSpPr>
                <p:cNvPr id="1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793" y="1933"/>
                  <a:ext cx="580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A50021"/>
                    </a:buClr>
                    <a:buSzPct val="7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6699"/>
                    </a:buClr>
                    <a:buSzPct val="70000"/>
                    <a:buFont typeface="Wingdings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6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i="1"/>
                    <a:t>xy=</a:t>
                  </a:r>
                  <a:r>
                    <a:rPr lang="en-US" altLang="zh-CN" sz="2400"/>
                    <a:t>1/4</a:t>
                  </a:r>
                </a:p>
              </p:txBody>
            </p:sp>
            <p:grpSp>
              <p:nvGrpSpPr>
                <p:cNvPr id="14" name="Group 12"/>
                <p:cNvGrpSpPr>
                  <a:grpSpLocks/>
                </p:cNvGrpSpPr>
                <p:nvPr/>
              </p:nvGrpSpPr>
              <p:grpSpPr bwMode="auto">
                <a:xfrm>
                  <a:off x="340" y="2039"/>
                  <a:ext cx="1860" cy="1573"/>
                  <a:chOff x="340" y="2039"/>
                  <a:chExt cx="1860" cy="1573"/>
                </a:xfrm>
              </p:grpSpPr>
              <p:sp>
                <p:nvSpPr>
                  <p:cNvPr id="27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67" y="2069"/>
                    <a:ext cx="0" cy="1543"/>
                  </a:xfrm>
                  <a:prstGeom prst="line">
                    <a:avLst/>
                  </a:prstGeom>
                  <a:noFill/>
                  <a:ln w="19050" cap="sq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40" y="3294"/>
                    <a:ext cx="1860" cy="0"/>
                  </a:xfrm>
                  <a:prstGeom prst="line">
                    <a:avLst/>
                  </a:prstGeom>
                  <a:noFill/>
                  <a:ln w="19050" cap="sq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567" y="2341"/>
                    <a:ext cx="1088" cy="953"/>
                  </a:xfrm>
                  <a:prstGeom prst="rect">
                    <a:avLst/>
                  </a:prstGeom>
                  <a:noFill/>
                  <a:ln w="19050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A50021"/>
                      </a:buClr>
                      <a:buSzPct val="75000"/>
                      <a:buFont typeface="Wingdings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666699"/>
                      </a:buClr>
                      <a:buSzPct val="70000"/>
                      <a:buFont typeface="Wingdings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60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endParaRPr lang="zh-CN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0" name="Freeform 16"/>
                  <p:cNvSpPr>
                    <a:spLocks/>
                  </p:cNvSpPr>
                  <p:nvPr/>
                </p:nvSpPr>
                <p:spPr bwMode="auto">
                  <a:xfrm>
                    <a:off x="766" y="2039"/>
                    <a:ext cx="1179" cy="1089"/>
                  </a:xfrm>
                  <a:custGeom>
                    <a:avLst/>
                    <a:gdLst>
                      <a:gd name="T0" fmla="*/ 0 w 1179"/>
                      <a:gd name="T1" fmla="*/ 0 h 1089"/>
                      <a:gd name="T2" fmla="*/ 227 w 1179"/>
                      <a:gd name="T3" fmla="*/ 907 h 1089"/>
                      <a:gd name="T4" fmla="*/ 1179 w 1179"/>
                      <a:gd name="T5" fmla="*/ 1089 h 1089"/>
                      <a:gd name="T6" fmla="*/ 0 60000 65536"/>
                      <a:gd name="T7" fmla="*/ 0 60000 65536"/>
                      <a:gd name="T8" fmla="*/ 0 60000 65536"/>
                      <a:gd name="T9" fmla="*/ 0 w 1179"/>
                      <a:gd name="T10" fmla="*/ 0 h 1089"/>
                      <a:gd name="T11" fmla="*/ 1179 w 1179"/>
                      <a:gd name="T12" fmla="*/ 1089 h 108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179" h="1089">
                        <a:moveTo>
                          <a:pt x="0" y="0"/>
                        </a:moveTo>
                        <a:cubicBezTo>
                          <a:pt x="15" y="363"/>
                          <a:pt x="31" y="726"/>
                          <a:pt x="227" y="907"/>
                        </a:cubicBezTo>
                        <a:cubicBezTo>
                          <a:pt x="423" y="1088"/>
                          <a:pt x="1020" y="1059"/>
                          <a:pt x="1179" y="1089"/>
                        </a:cubicBezTo>
                      </a:path>
                    </a:pathLst>
                  </a:custGeom>
                  <a:noFill/>
                  <a:ln w="19050" cap="sq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567" y="2341"/>
                  <a:ext cx="181" cy="137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567" y="2432"/>
                  <a:ext cx="226" cy="18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573" y="2562"/>
                  <a:ext cx="226" cy="18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567" y="2662"/>
                  <a:ext cx="272" cy="226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561" y="2783"/>
                  <a:ext cx="317" cy="27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573" y="2892"/>
                  <a:ext cx="363" cy="317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657" y="2976"/>
                  <a:ext cx="363" cy="318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839" y="3022"/>
                  <a:ext cx="293" cy="27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1020" y="3067"/>
                  <a:ext cx="227" cy="227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356" y="3097"/>
                  <a:ext cx="187" cy="187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1474" y="3113"/>
                  <a:ext cx="181" cy="181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1184" y="3073"/>
                  <a:ext cx="227" cy="227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1" name="Text Box 29"/>
              <p:cNvSpPr txBox="1">
                <a:spLocks noChangeArrowheads="1"/>
              </p:cNvSpPr>
              <p:nvPr/>
            </p:nvSpPr>
            <p:spPr bwMode="auto">
              <a:xfrm>
                <a:off x="1643" y="362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solidFill>
                      <a:schemeClr val="tx2"/>
                    </a:solidFill>
                  </a:rPr>
                  <a:t>1</a:t>
                </a:r>
              </a:p>
            </p:txBody>
          </p:sp>
          <p:sp>
            <p:nvSpPr>
              <p:cNvPr id="12" name="Text Box 30"/>
              <p:cNvSpPr txBox="1">
                <a:spLocks noChangeArrowheads="1"/>
              </p:cNvSpPr>
              <p:nvPr/>
            </p:nvSpPr>
            <p:spPr bwMode="auto">
              <a:xfrm>
                <a:off x="249" y="234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solidFill>
                      <a:schemeClr val="tx2"/>
                    </a:solidFill>
                  </a:rPr>
                  <a:t>1</a:t>
                </a:r>
              </a:p>
            </p:txBody>
          </p:sp>
        </p:grpSp>
        <p:sp>
          <p:nvSpPr>
            <p:cNvPr id="7" name="Text Box 31"/>
            <p:cNvSpPr txBox="1">
              <a:spLocks noChangeArrowheads="1"/>
            </p:cNvSpPr>
            <p:nvPr/>
          </p:nvSpPr>
          <p:spPr bwMode="auto">
            <a:xfrm>
              <a:off x="567" y="3067"/>
              <a:ext cx="3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rgbClr val="1919FF"/>
                  </a:solidFill>
                </a:rPr>
                <a:t>A</a:t>
              </a:r>
            </a:p>
          </p:txBody>
        </p:sp>
        <p:sp>
          <p:nvSpPr>
            <p:cNvPr id="8" name="Line 32"/>
            <p:cNvSpPr>
              <a:spLocks noChangeShapeType="1"/>
            </p:cNvSpPr>
            <p:nvPr/>
          </p:nvSpPr>
          <p:spPr bwMode="auto">
            <a:xfrm>
              <a:off x="748" y="2432"/>
              <a:ext cx="0" cy="1134"/>
            </a:xfrm>
            <a:prstGeom prst="line">
              <a:avLst/>
            </a:prstGeom>
            <a:noFill/>
            <a:ln w="19050">
              <a:solidFill>
                <a:srgbClr val="090807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Text Box 33"/>
            <p:cNvSpPr txBox="1">
              <a:spLocks noChangeArrowheads="1"/>
            </p:cNvSpPr>
            <p:nvPr/>
          </p:nvSpPr>
          <p:spPr bwMode="auto">
            <a:xfrm>
              <a:off x="612" y="3612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/>
                <a:t>1/4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内容占位符 2"/>
              <p:cNvSpPr txBox="1">
                <a:spLocks/>
              </p:cNvSpPr>
              <p:nvPr/>
            </p:nvSpPr>
            <p:spPr>
              <a:xfrm>
                <a:off x="4499992" y="3616424"/>
                <a:ext cx="4418456" cy="2044824"/>
              </a:xfrm>
              <a:prstGeom prst="rect">
                <a:avLst/>
              </a:prstGeom>
            </p:spPr>
            <p:txBody>
              <a:bodyPr vert="horz">
                <a:normAutofit fontScale="77500" lnSpcReduction="20000"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𝝁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0" smtClean="0">
                              <a:latin typeface="Cambria Math"/>
                            </a:rPr>
                            <m:t>𝛀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𝝁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𝟒</m:t>
                          </m:r>
                        </m:den>
                      </m:f>
                      <m:r>
                        <a:rPr lang="en-US" altLang="zh-CN" b="1" i="1" smtClean="0">
                          <a:latin typeface="Cambria Math"/>
                        </a:rPr>
                        <m:t>+</m:t>
                      </m:r>
                      <m:nary>
                        <m:nary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/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𝟒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𝟒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𝒙</m:t>
                              </m:r>
                            </m:den>
                          </m:f>
                          <m:r>
                            <a:rPr lang="en-US" altLang="zh-CN" b="1" i="1" smtClean="0">
                              <a:latin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𝟒</m:t>
                          </m:r>
                        </m:den>
                      </m:f>
                      <m:r>
                        <a:rPr lang="en-US" altLang="zh-CN" b="1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den>
                      </m:f>
                      <m:func>
                        <m:func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e>
                      </m:func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∴</m:t>
                      </m:r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𝑨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𝑨</m:t>
                          </m:r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CN" b="1" i="0" smtClean="0">
                              <a:latin typeface="Cambria Math"/>
                              <a:ea typeface="Cambria Math"/>
                            </a:rPr>
                            <m:t>𝛀</m:t>
                          </m:r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𝟒</m:t>
                          </m:r>
                        </m:den>
                      </m:f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𝟐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altLang="zh-CN" i="1">
                              <a:latin typeface="Cambria Math"/>
                            </a:rPr>
                            <m:t>𝟐</m:t>
                          </m:r>
                        </m:e>
                      </m:func>
                    </m:oMath>
                  </m:oMathPara>
                </a14:m>
                <a:endParaRPr lang="en-US" altLang="zh-CN" b="1" dirty="0" smtClean="0"/>
              </a:p>
            </p:txBody>
          </p:sp>
        </mc:Choice>
        <mc:Fallback xmlns="">
          <p:sp>
            <p:nvSpPr>
              <p:cNvPr id="3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3616424"/>
                <a:ext cx="4418456" cy="2044824"/>
              </a:xfrm>
              <a:prstGeom prst="rect">
                <a:avLst/>
              </a:prstGeom>
              <a:blipFill rotWithShape="1">
                <a:blip r:embed="rId3"/>
                <a:stretch>
                  <a:fillRect l="-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04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:</a:t>
            </a:r>
            <a:r>
              <a:rPr lang="zh-CN" altLang="en-US" dirty="0"/>
              <a:t>蒲</a:t>
            </a:r>
            <a:r>
              <a:rPr lang="zh-CN" altLang="en-US" dirty="0" smtClean="0"/>
              <a:t>丰投针（</a:t>
            </a:r>
            <a:r>
              <a:rPr lang="en-US" altLang="zh-CN" dirty="0" smtClean="0"/>
              <a:t>1777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在平面上有等距离的平行线，平行线间的距离为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  <m:r>
                      <a:rPr lang="en-US" altLang="zh-CN" b="1" i="1" smtClean="0">
                        <a:latin typeface="Cambria Math"/>
                      </a:rPr>
                      <m:t>𝒂</m:t>
                    </m:r>
                    <m:r>
                      <a:rPr lang="en-US" altLang="zh-CN" b="1" i="0" smtClean="0">
                        <a:latin typeface="Cambria Math"/>
                      </a:rPr>
                      <m:t> (</m:t>
                    </m:r>
                    <m:r>
                      <a:rPr lang="en-US" altLang="zh-CN" b="1" i="1" smtClean="0">
                        <a:latin typeface="Cambria Math"/>
                      </a:rPr>
                      <m:t>𝒂</m:t>
                    </m:r>
                    <m:r>
                      <a:rPr lang="en-US" altLang="zh-CN" b="1" i="0" smtClean="0">
                        <a:latin typeface="Cambria Math"/>
                      </a:rPr>
                      <m:t>&gt;</m:t>
                    </m:r>
                    <m:r>
                      <a:rPr lang="en-US" altLang="zh-CN" b="1" i="0" smtClean="0">
                        <a:latin typeface="Cambria Math"/>
                      </a:rPr>
                      <m:t>𝟎</m:t>
                    </m:r>
                    <m:r>
                      <a:rPr lang="en-US" altLang="zh-CN" b="1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在该平面任意投掷一枚长为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  <m:r>
                      <a:rPr lang="en-US" altLang="zh-CN" b="1" i="1" smtClean="0">
                        <a:latin typeface="Cambria Math"/>
                      </a:rPr>
                      <m:t>𝒍</m:t>
                    </m:r>
                  </m:oMath>
                </a14:m>
                <a:r>
                  <a:rPr lang="zh-CN" altLang="en-US" dirty="0" smtClean="0"/>
                  <a:t> （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𝒍</m:t>
                    </m:r>
                    <m:r>
                      <a:rPr lang="en-US" altLang="zh-CN" b="1" i="1" dirty="0" smtClean="0">
                        <a:latin typeface="Cambria Math"/>
                      </a:rPr>
                      <m:t>&lt;</m:t>
                    </m:r>
                    <m:r>
                      <a:rPr lang="en-US" altLang="zh-CN" b="1" i="1" dirty="0" smtClean="0">
                        <a:latin typeface="Cambria Math"/>
                      </a:rPr>
                      <m:t>𝒂</m:t>
                    </m:r>
                    <m:r>
                      <a:rPr lang="en-US" altLang="zh-CN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的针，求该针与任一平行线相交的概率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 r="-3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051050" y="3727450"/>
            <a:ext cx="4178300" cy="2438400"/>
            <a:chOff x="1292" y="2348"/>
            <a:chExt cx="2632" cy="1536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1292" y="2348"/>
              <a:ext cx="263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293" y="2737"/>
              <a:ext cx="263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292" y="3125"/>
              <a:ext cx="263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292" y="3499"/>
              <a:ext cx="263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292" y="3884"/>
              <a:ext cx="263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5003800" y="5300663"/>
            <a:ext cx="288925" cy="398462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2843213" y="4581525"/>
            <a:ext cx="503237" cy="215900"/>
          </a:xfrm>
          <a:prstGeom prst="line">
            <a:avLst/>
          </a:prstGeom>
          <a:noFill/>
          <a:ln w="19050" cap="sq">
            <a:solidFill>
              <a:srgbClr val="09080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57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:</a:t>
            </a:r>
            <a:r>
              <a:rPr lang="zh-CN" altLang="en-US" dirty="0"/>
              <a:t>蒲丰投针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解：设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为针的中点，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zh-CN" altLang="en-US" dirty="0" smtClean="0"/>
                  <a:t>表示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到最近平行线的距离，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𝜽</m:t>
                    </m:r>
                  </m:oMath>
                </a14:m>
                <a:r>
                  <a:rPr lang="zh-CN" altLang="en-US" dirty="0" smtClean="0"/>
                  <a:t>为针与此直线的夹角，则有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/>
                        </a:rPr>
                        <m:t>𝛀</m:t>
                      </m:r>
                      <m:r>
                        <a:rPr lang="en-US" altLang="zh-CN" b="1" i="0" smtClean="0">
                          <a:latin typeface="Cambria Math"/>
                        </a:rPr>
                        <m:t>={</m:t>
                      </m:r>
                      <m:r>
                        <a:rPr lang="en-US" altLang="zh-CN" b="1" i="0" smtClean="0">
                          <a:latin typeface="Cambria Math"/>
                        </a:rPr>
                        <m:t>𝟎</m:t>
                      </m:r>
                      <m:r>
                        <a:rPr lang="en-US" altLang="zh-CN" b="1" i="1" smtClean="0">
                          <a:latin typeface="Cambria Math"/>
                        </a:rPr>
                        <m:t>≤</m:t>
                      </m:r>
                      <m:r>
                        <a:rPr lang="en-US" altLang="zh-CN" b="1" i="1" smtClean="0">
                          <a:latin typeface="Cambria Math"/>
                        </a:rPr>
                        <m:t>𝒙</m:t>
                      </m:r>
                      <m:r>
                        <a:rPr lang="en-US" altLang="zh-CN" b="1" i="1" smtClean="0">
                          <a:latin typeface="Cambria Math"/>
                        </a:rPr>
                        <m:t>≤</m:t>
                      </m:r>
                      <m:r>
                        <a:rPr lang="en-US" altLang="zh-CN" b="1" i="1" smtClean="0">
                          <a:latin typeface="Cambria Math"/>
                        </a:rPr>
                        <m:t>𝒂</m:t>
                      </m:r>
                      <m:r>
                        <a:rPr lang="en-US" altLang="zh-CN" b="1" i="1" smtClean="0">
                          <a:latin typeface="Cambria Math"/>
                        </a:rPr>
                        <m:t>,</m:t>
                      </m:r>
                      <m:r>
                        <a:rPr lang="en-US" altLang="zh-CN" b="1" i="1" smtClean="0">
                          <a:latin typeface="Cambria Math"/>
                        </a:rPr>
                        <m:t>𝟎</m:t>
                      </m:r>
                      <m:r>
                        <a:rPr lang="en-US" altLang="zh-CN" b="1" i="1" smtClean="0">
                          <a:latin typeface="Cambria Math"/>
                        </a:rPr>
                        <m:t>≤</m:t>
                      </m:r>
                      <m:r>
                        <a:rPr lang="en-US" altLang="zh-CN" b="1" i="1" smtClean="0">
                          <a:latin typeface="Cambria Math"/>
                        </a:rPr>
                        <m:t>𝜽</m:t>
                      </m:r>
                      <m:r>
                        <a:rPr lang="en-US" altLang="zh-CN" b="1" i="1" smtClean="0">
                          <a:latin typeface="Cambria Math"/>
                        </a:rPr>
                        <m:t>≤</m:t>
                      </m:r>
                      <m:r>
                        <a:rPr lang="en-US" altLang="zh-CN" b="1" i="1" smtClean="0">
                          <a:latin typeface="Cambria Math"/>
                        </a:rPr>
                        <m:t>𝝅</m:t>
                      </m:r>
                      <m:r>
                        <a:rPr lang="en-US" altLang="zh-CN" b="1" i="0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449" t="-2171" r="-10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 dirty="0"/>
          </a:p>
        </p:txBody>
      </p:sp>
      <p:grpSp>
        <p:nvGrpSpPr>
          <p:cNvPr id="28" name="Group 3"/>
          <p:cNvGrpSpPr>
            <a:grpSpLocks/>
          </p:cNvGrpSpPr>
          <p:nvPr/>
        </p:nvGrpSpPr>
        <p:grpSpPr bwMode="auto">
          <a:xfrm>
            <a:off x="468313" y="3284984"/>
            <a:ext cx="3203575" cy="2303463"/>
            <a:chOff x="703" y="2251"/>
            <a:chExt cx="2018" cy="1451"/>
          </a:xfrm>
        </p:grpSpPr>
        <p:graphicFrame>
          <p:nvGraphicFramePr>
            <p:cNvPr id="29" name="Object 4"/>
            <p:cNvGraphicFramePr>
              <a:graphicFrameLocks noChangeAspect="1"/>
            </p:cNvGraphicFramePr>
            <p:nvPr/>
          </p:nvGraphicFramePr>
          <p:xfrm>
            <a:off x="2001" y="2971"/>
            <a:ext cx="73" cy="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8" name="公式" r:id="rId4" imgW="139639" imgH="152334" progId="Equation.3">
                    <p:embed/>
                  </p:oleObj>
                </mc:Choice>
                <mc:Fallback>
                  <p:oleObj name="公式" r:id="rId4" imgW="139639" imgH="1523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1" y="2971"/>
                          <a:ext cx="73" cy="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Line 5"/>
            <p:cNvSpPr>
              <a:spLocks noChangeShapeType="1"/>
            </p:cNvSpPr>
            <p:nvPr/>
          </p:nvSpPr>
          <p:spPr bwMode="auto">
            <a:xfrm>
              <a:off x="2035" y="2992"/>
              <a:ext cx="0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" name="Object 6"/>
            <p:cNvGraphicFramePr>
              <a:graphicFrameLocks noChangeAspect="1"/>
            </p:cNvGraphicFramePr>
            <p:nvPr/>
          </p:nvGraphicFramePr>
          <p:xfrm>
            <a:off x="703" y="2638"/>
            <a:ext cx="341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9" r:id="rId6" imgW="190335" imgH="164957" progId="Equation.3">
                    <p:embed/>
                  </p:oleObj>
                </mc:Choice>
                <mc:Fallback>
                  <p:oleObj r:id="rId6" imgW="190335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2638"/>
                          <a:ext cx="341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Line 7"/>
            <p:cNvSpPr>
              <a:spLocks noChangeShapeType="1"/>
            </p:cNvSpPr>
            <p:nvPr/>
          </p:nvSpPr>
          <p:spPr bwMode="auto">
            <a:xfrm>
              <a:off x="842" y="2251"/>
              <a:ext cx="183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8"/>
            <p:cNvSpPr>
              <a:spLocks noChangeShapeType="1"/>
            </p:cNvSpPr>
            <p:nvPr/>
          </p:nvSpPr>
          <p:spPr bwMode="auto">
            <a:xfrm>
              <a:off x="1063" y="2251"/>
              <a:ext cx="3" cy="11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9"/>
            <p:cNvSpPr>
              <a:spLocks noChangeShapeType="1"/>
            </p:cNvSpPr>
            <p:nvPr/>
          </p:nvSpPr>
          <p:spPr bwMode="auto">
            <a:xfrm>
              <a:off x="731" y="3377"/>
              <a:ext cx="199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 flipV="1">
              <a:off x="1695" y="2603"/>
              <a:ext cx="623" cy="8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6" name="Object 11"/>
            <p:cNvGraphicFramePr>
              <a:graphicFrameLocks noChangeAspect="1"/>
            </p:cNvGraphicFramePr>
            <p:nvPr/>
          </p:nvGraphicFramePr>
          <p:xfrm>
            <a:off x="1746" y="3430"/>
            <a:ext cx="2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0" name="公式" r:id="rId8" imgW="177646" imgH="228402" progId="Equation.3">
                    <p:embed/>
                  </p:oleObj>
                </mc:Choice>
                <mc:Fallback>
                  <p:oleObj name="公式" r:id="rId8" imgW="177646" imgH="2284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3430"/>
                          <a:ext cx="20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12"/>
            <p:cNvGraphicFramePr>
              <a:graphicFrameLocks noChangeAspect="1"/>
            </p:cNvGraphicFramePr>
            <p:nvPr/>
          </p:nvGraphicFramePr>
          <p:xfrm>
            <a:off x="2109" y="3067"/>
            <a:ext cx="197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1" name="公式" r:id="rId10" imgW="126835" imgH="139518" progId="Equation.3">
                    <p:embed/>
                  </p:oleObj>
                </mc:Choice>
                <mc:Fallback>
                  <p:oleObj name="公式" r:id="rId10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3067"/>
                          <a:ext cx="197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13"/>
            <p:cNvGraphicFramePr>
              <a:graphicFrameLocks noChangeAspect="1"/>
            </p:cNvGraphicFramePr>
            <p:nvPr/>
          </p:nvGraphicFramePr>
          <p:xfrm>
            <a:off x="1701" y="2795"/>
            <a:ext cx="271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2" name="公式" r:id="rId12" imgW="279279" imgH="215806" progId="Equation.3">
                    <p:embed/>
                  </p:oleObj>
                </mc:Choice>
                <mc:Fallback>
                  <p:oleObj name="公式" r:id="rId12" imgW="279279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2795"/>
                          <a:ext cx="271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14"/>
            <p:cNvGraphicFramePr>
              <a:graphicFrameLocks noChangeAspect="1"/>
            </p:cNvGraphicFramePr>
            <p:nvPr/>
          </p:nvGraphicFramePr>
          <p:xfrm>
            <a:off x="2328" y="2352"/>
            <a:ext cx="253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3" name="Equation" r:id="rId14" imgW="177492" imgH="177492" progId="Equation.DSMT4">
                    <p:embed/>
                  </p:oleObj>
                </mc:Choice>
                <mc:Fallback>
                  <p:oleObj name="Equation" r:id="rId14" imgW="177492" imgH="17749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8" y="2352"/>
                          <a:ext cx="253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Freeform 15"/>
            <p:cNvSpPr>
              <a:spLocks/>
            </p:cNvSpPr>
            <p:nvPr/>
          </p:nvSpPr>
          <p:spPr bwMode="auto">
            <a:xfrm rot="410878">
              <a:off x="1844" y="3249"/>
              <a:ext cx="136" cy="113"/>
            </a:xfrm>
            <a:custGeom>
              <a:avLst/>
              <a:gdLst>
                <a:gd name="T0" fmla="*/ 0 w 227"/>
                <a:gd name="T1" fmla="*/ 1 h 159"/>
                <a:gd name="T2" fmla="*/ 1 w 227"/>
                <a:gd name="T3" fmla="*/ 1 h 159"/>
                <a:gd name="T4" fmla="*/ 1 w 227"/>
                <a:gd name="T5" fmla="*/ 2 h 159"/>
                <a:gd name="T6" fmla="*/ 0 60000 65536"/>
                <a:gd name="T7" fmla="*/ 0 60000 65536"/>
                <a:gd name="T8" fmla="*/ 0 60000 65536"/>
                <a:gd name="T9" fmla="*/ 0 w 227"/>
                <a:gd name="T10" fmla="*/ 0 h 159"/>
                <a:gd name="T11" fmla="*/ 227 w 227"/>
                <a:gd name="T12" fmla="*/ 159 h 1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" h="159">
                  <a:moveTo>
                    <a:pt x="0" y="23"/>
                  </a:moveTo>
                  <a:cubicBezTo>
                    <a:pt x="49" y="11"/>
                    <a:pt x="98" y="0"/>
                    <a:pt x="136" y="23"/>
                  </a:cubicBezTo>
                  <a:cubicBezTo>
                    <a:pt x="174" y="46"/>
                    <a:pt x="200" y="102"/>
                    <a:pt x="227" y="159"/>
                  </a:cubicBezTo>
                </a:path>
              </a:pathLst>
            </a:cu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2" name="Rectangle 17"/>
          <p:cNvSpPr>
            <a:spLocks noChangeArrowheads="1"/>
          </p:cNvSpPr>
          <p:nvPr/>
        </p:nvSpPr>
        <p:spPr bwMode="auto">
          <a:xfrm>
            <a:off x="3995936" y="3140968"/>
            <a:ext cx="4568825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900" b="1" dirty="0">
                <a:latin typeface="+mn-lt"/>
                <a:ea typeface="+mn-ea"/>
              </a:rPr>
              <a:t>   </a:t>
            </a:r>
            <a:r>
              <a:rPr kumimoji="0" lang="zh-CN" altLang="en-US" sz="2900" b="1" dirty="0">
                <a:latin typeface="+mn-lt"/>
                <a:ea typeface="+mn-ea"/>
              </a:rPr>
              <a:t>针与最近的一条平行线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900" b="1" dirty="0">
                <a:latin typeface="+mn-lt"/>
                <a:ea typeface="+mn-ea"/>
              </a:rPr>
              <a:t>相交的充要条件是 </a:t>
            </a:r>
          </a:p>
        </p:txBody>
      </p:sp>
      <p:grpSp>
        <p:nvGrpSpPr>
          <p:cNvPr id="43" name="Group 18"/>
          <p:cNvGrpSpPr>
            <a:grpSpLocks/>
          </p:cNvGrpSpPr>
          <p:nvPr/>
        </p:nvGrpSpPr>
        <p:grpSpPr bwMode="auto">
          <a:xfrm>
            <a:off x="2062163" y="4486722"/>
            <a:ext cx="519112" cy="792162"/>
            <a:chOff x="1247" y="2750"/>
            <a:chExt cx="372" cy="499"/>
          </a:xfrm>
        </p:grpSpPr>
        <p:sp>
          <p:nvSpPr>
            <p:cNvPr id="44" name="Line 19"/>
            <p:cNvSpPr>
              <a:spLocks noChangeShapeType="1"/>
            </p:cNvSpPr>
            <p:nvPr/>
          </p:nvSpPr>
          <p:spPr bwMode="auto">
            <a:xfrm>
              <a:off x="1619" y="2750"/>
              <a:ext cx="0" cy="499"/>
            </a:xfrm>
            <a:prstGeom prst="line">
              <a:avLst/>
            </a:prstGeom>
            <a:noFill/>
            <a:ln w="28575" cap="sq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Line 20"/>
            <p:cNvSpPr>
              <a:spLocks noChangeShapeType="1"/>
            </p:cNvSpPr>
            <p:nvPr/>
          </p:nvSpPr>
          <p:spPr bwMode="auto">
            <a:xfrm>
              <a:off x="1247" y="3240"/>
              <a:ext cx="363" cy="0"/>
            </a:xfrm>
            <a:prstGeom prst="line">
              <a:avLst/>
            </a:prstGeom>
            <a:noFill/>
            <a:ln w="28575" cap="rnd">
              <a:solidFill>
                <a:srgbClr val="FF339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345754" y="4159646"/>
                <a:ext cx="1902187" cy="538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900" b="1">
                          <a:latin typeface="Cambria Math"/>
                        </a:rPr>
                        <m:t>𝑥</m:t>
                      </m:r>
                      <m:r>
                        <a:rPr lang="en-US" altLang="zh-CN" sz="2900" b="1">
                          <a:latin typeface="Cambria Math"/>
                        </a:rPr>
                        <m:t>≤</m:t>
                      </m:r>
                      <m:r>
                        <a:rPr lang="en-US" altLang="zh-CN" sz="2900" b="1">
                          <a:latin typeface="Cambria Math"/>
                        </a:rPr>
                        <m:t>𝑙</m:t>
                      </m:r>
                      <m:func>
                        <m:funcPr>
                          <m:ctrlPr>
                            <a:rPr lang="en-US" altLang="zh-CN" sz="29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900" b="1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900" b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zh-CN" altLang="en-US" sz="2900" b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754" y="4159646"/>
                <a:ext cx="1902187" cy="53860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23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:</a:t>
            </a:r>
            <a:r>
              <a:rPr lang="zh-CN" altLang="en-US" dirty="0"/>
              <a:t>蒲丰投针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mtClean="0">
                        <a:latin typeface="Cambria Math"/>
                      </a:rPr>
                      <m:t>𝛀</m:t>
                    </m:r>
                    <m:r>
                      <a:rPr lang="en-US" altLang="zh-CN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mtClean="0">
                            <a:latin typeface="Cambria Math"/>
                          </a:rPr>
                          <m:t>𝟎</m:t>
                        </m:r>
                        <m:r>
                          <a:rPr lang="en-US" altLang="zh-CN" i="1">
                            <a:latin typeface="Cambria Math"/>
                          </a:rPr>
                          <m:t>≤</m:t>
                        </m:r>
                        <m:r>
                          <a:rPr lang="en-US" altLang="zh-CN" i="1">
                            <a:latin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/>
                          </a:rPr>
                          <m:t>≤</m:t>
                        </m:r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  <m:r>
                          <a:rPr lang="en-US" altLang="zh-CN" i="1">
                            <a:latin typeface="Cambria Math"/>
                          </a:rPr>
                          <m:t>≤</m:t>
                        </m:r>
                        <m:r>
                          <a:rPr lang="en-US" altLang="zh-CN" i="1">
                            <a:latin typeface="Cambria Math"/>
                          </a:rPr>
                          <m:t>𝜽</m:t>
                        </m:r>
                        <m:r>
                          <a:rPr lang="en-US" altLang="zh-CN" i="1">
                            <a:latin typeface="Cambria Math"/>
                          </a:rPr>
                          <m:t>≤</m:t>
                        </m:r>
                        <m:r>
                          <a:rPr lang="en-US" altLang="zh-CN" i="1">
                            <a:latin typeface="Cambria Math"/>
                          </a:rPr>
                          <m:t>𝝅</m:t>
                        </m:r>
                      </m:e>
                    </m:d>
                  </m:oMath>
                </a14:m>
                <a:endParaRPr lang="en-US" altLang="zh-CN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altLang="zh-CN" b="1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={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</a:rPr>
                      <m:t>𝒍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𝜽</m:t>
                        </m:r>
                      </m:e>
                    </m:func>
                    <m:r>
                      <a:rPr lang="en-US" altLang="zh-CN" b="1" i="1" smtClean="0">
                        <a:latin typeface="Cambria Math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所</a:t>
                </a:r>
                <a:r>
                  <a:rPr lang="zh-CN" altLang="en-US" dirty="0" smtClean="0"/>
                  <a:t>求概率为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𝝁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𝝁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1" i="0" smtClean="0">
                              <a:latin typeface="Cambria Math"/>
                            </a:rPr>
                            <m:t>𝛀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1" i="1" smtClean="0">
                                  <a:latin typeface="Cambria Math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𝝅</m:t>
                              </m:r>
                            </m:sup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𝒍</m:t>
                              </m:r>
                              <m:func>
                                <m:func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𝜽</m:t>
                                  </m:r>
                                </m:e>
                              </m:func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𝒅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𝜽</m:t>
                              </m:r>
                            </m:e>
                          </m:nary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𝝅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𝒂</m:t>
                          </m:r>
                        </m:den>
                      </m:f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𝒍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𝝅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1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428306" y="2133327"/>
            <a:ext cx="4248150" cy="2663825"/>
            <a:chOff x="3120" y="2069"/>
            <a:chExt cx="2043" cy="1488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3120" y="2069"/>
              <a:ext cx="2016" cy="1488"/>
              <a:chOff x="3120" y="2400"/>
              <a:chExt cx="2016" cy="1488"/>
            </a:xfrm>
          </p:grpSpPr>
          <p:sp>
            <p:nvSpPr>
              <p:cNvPr id="8" name="Line 5"/>
              <p:cNvSpPr>
                <a:spLocks noChangeShapeType="1"/>
              </p:cNvSpPr>
              <p:nvPr/>
            </p:nvSpPr>
            <p:spPr bwMode="auto">
              <a:xfrm>
                <a:off x="4704" y="2736"/>
                <a:ext cx="1" cy="816"/>
              </a:xfrm>
              <a:prstGeom prst="line">
                <a:avLst/>
              </a:prstGeom>
              <a:noFill/>
              <a:ln w="9525">
                <a:solidFill>
                  <a:srgbClr val="99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/>
            </p:nvGrpSpPr>
            <p:grpSpPr bwMode="auto">
              <a:xfrm>
                <a:off x="3120" y="2400"/>
                <a:ext cx="2016" cy="1488"/>
                <a:chOff x="3120" y="2400"/>
                <a:chExt cx="2016" cy="1488"/>
              </a:xfrm>
            </p:grpSpPr>
            <p:sp>
              <p:nvSpPr>
                <p:cNvPr id="10" name="Line 7"/>
                <p:cNvSpPr>
                  <a:spLocks noChangeShapeType="1"/>
                </p:cNvSpPr>
                <p:nvPr/>
              </p:nvSpPr>
              <p:spPr bwMode="auto">
                <a:xfrm>
                  <a:off x="3120" y="3552"/>
                  <a:ext cx="2016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1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3600" y="2496"/>
                  <a:ext cx="1" cy="13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2" name="Line 9"/>
                <p:cNvSpPr>
                  <a:spLocks noChangeShapeType="1"/>
                </p:cNvSpPr>
                <p:nvPr/>
              </p:nvSpPr>
              <p:spPr bwMode="auto">
                <a:xfrm>
                  <a:off x="3600" y="2736"/>
                  <a:ext cx="1104" cy="1"/>
                </a:xfrm>
                <a:prstGeom prst="line">
                  <a:avLst/>
                </a:prstGeom>
                <a:noFill/>
                <a:ln w="9525">
                  <a:solidFill>
                    <a:srgbClr val="99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" name="Rectangle 10"/>
                <p:cNvSpPr>
                  <a:spLocks noChangeArrowheads="1"/>
                </p:cNvSpPr>
                <p:nvPr/>
              </p:nvSpPr>
              <p:spPr bwMode="auto">
                <a:xfrm>
                  <a:off x="3312" y="2400"/>
                  <a:ext cx="162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A50021"/>
                    </a:buClr>
                    <a:buSzPct val="7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6699"/>
                    </a:buClr>
                    <a:buSzPct val="70000"/>
                    <a:buFont typeface="Wingdings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6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0">
                      <a:latin typeface="黑体" pitchFamily="49" charset="-122"/>
                      <a:ea typeface="黑体" pitchFamily="49" charset="-122"/>
                      <a:sym typeface="Symbol" pitchFamily="18" charset="2"/>
                    </a:rPr>
                    <a:t>x</a:t>
                  </a:r>
                </a:p>
              </p:txBody>
            </p:sp>
            <p:sp>
              <p:nvSpPr>
                <p:cNvPr id="14" name="Rectangle 11"/>
                <p:cNvSpPr>
                  <a:spLocks noChangeArrowheads="1"/>
                </p:cNvSpPr>
                <p:nvPr/>
              </p:nvSpPr>
              <p:spPr bwMode="auto">
                <a:xfrm>
                  <a:off x="4896" y="3207"/>
                  <a:ext cx="89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A50021"/>
                    </a:buClr>
                    <a:buSzPct val="7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6699"/>
                    </a:buClr>
                    <a:buSzPct val="70000"/>
                    <a:buFont typeface="Wingdings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6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2400" b="0">
                    <a:latin typeface="黑体" pitchFamily="49" charset="-122"/>
                    <a:ea typeface="黑体" pitchFamily="49" charset="-122"/>
                    <a:sym typeface="Symbol" pitchFamily="18" charset="2"/>
                  </a:endParaRPr>
                </a:p>
              </p:txBody>
            </p:sp>
            <p:sp>
              <p:nvSpPr>
                <p:cNvPr id="15" name="Rectangle 12"/>
                <p:cNvSpPr>
                  <a:spLocks noChangeArrowheads="1"/>
                </p:cNvSpPr>
                <p:nvPr/>
              </p:nvSpPr>
              <p:spPr bwMode="auto">
                <a:xfrm>
                  <a:off x="3196" y="2640"/>
                  <a:ext cx="404" cy="2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A50021"/>
                    </a:buClr>
                    <a:buSzPct val="7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6699"/>
                    </a:buClr>
                    <a:buSzPct val="70000"/>
                    <a:buFont typeface="Wingdings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6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0">
                      <a:latin typeface="黑体" pitchFamily="49" charset="-122"/>
                      <a:ea typeface="黑体" pitchFamily="49" charset="-122"/>
                    </a:rPr>
                    <a:t> a</a:t>
                  </a:r>
                </a:p>
              </p:txBody>
            </p:sp>
            <p:sp>
              <p:nvSpPr>
                <p:cNvPr id="16" name="Rectangle 13"/>
                <p:cNvSpPr>
                  <a:spLocks noChangeArrowheads="1"/>
                </p:cNvSpPr>
                <p:nvPr/>
              </p:nvSpPr>
              <p:spPr bwMode="auto">
                <a:xfrm>
                  <a:off x="4560" y="3504"/>
                  <a:ext cx="242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A50021"/>
                    </a:buClr>
                    <a:buSzPct val="7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6699"/>
                    </a:buClr>
                    <a:buSzPct val="70000"/>
                    <a:buFont typeface="Wingdings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6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0">
                      <a:latin typeface="黑体" pitchFamily="49" charset="-122"/>
                      <a:ea typeface="黑体" pitchFamily="49" charset="-122"/>
                      <a:sym typeface="Symbol" pitchFamily="18" charset="2"/>
                    </a:rPr>
                    <a:t> </a:t>
                  </a:r>
                </a:p>
              </p:txBody>
            </p:sp>
            <p:sp>
              <p:nvSpPr>
                <p:cNvPr id="17" name="Freeform 14"/>
                <p:cNvSpPr>
                  <a:spLocks/>
                </p:cNvSpPr>
                <p:nvPr/>
              </p:nvSpPr>
              <p:spPr bwMode="auto">
                <a:xfrm>
                  <a:off x="3600" y="3024"/>
                  <a:ext cx="1104" cy="528"/>
                </a:xfrm>
                <a:custGeom>
                  <a:avLst/>
                  <a:gdLst>
                    <a:gd name="T0" fmla="*/ 0 w 1104"/>
                    <a:gd name="T1" fmla="*/ 528 h 528"/>
                    <a:gd name="T2" fmla="*/ 480 w 1104"/>
                    <a:gd name="T3" fmla="*/ 0 h 528"/>
                    <a:gd name="T4" fmla="*/ 1104 w 1104"/>
                    <a:gd name="T5" fmla="*/ 528 h 528"/>
                    <a:gd name="T6" fmla="*/ 0 60000 65536"/>
                    <a:gd name="T7" fmla="*/ 0 60000 65536"/>
                    <a:gd name="T8" fmla="*/ 0 60000 65536"/>
                    <a:gd name="T9" fmla="*/ 0 w 1104"/>
                    <a:gd name="T10" fmla="*/ 0 h 528"/>
                    <a:gd name="T11" fmla="*/ 1104 w 1104"/>
                    <a:gd name="T12" fmla="*/ 528 h 5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104" h="528">
                      <a:moveTo>
                        <a:pt x="0" y="528"/>
                      </a:moveTo>
                      <a:cubicBezTo>
                        <a:pt x="148" y="264"/>
                        <a:pt x="296" y="0"/>
                        <a:pt x="480" y="0"/>
                      </a:cubicBezTo>
                      <a:cubicBezTo>
                        <a:pt x="664" y="0"/>
                        <a:pt x="884" y="264"/>
                        <a:pt x="1104" y="528"/>
                      </a:cubicBezTo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8" name="Object 15"/>
                <p:cNvGraphicFramePr>
                  <a:graphicFrameLocks noChangeAspect="1"/>
                </p:cNvGraphicFramePr>
                <p:nvPr/>
              </p:nvGraphicFramePr>
              <p:xfrm>
                <a:off x="3900" y="2871"/>
                <a:ext cx="418" cy="1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564" name="Equation" r:id="rId4" imgW="876300" imgH="241300" progId="Equation.DSMT4">
                        <p:embed/>
                      </p:oleObj>
                    </mc:Choice>
                    <mc:Fallback>
                      <p:oleObj name="Equation" r:id="rId4" imgW="876300" imgH="2413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00" y="2871"/>
                              <a:ext cx="418" cy="11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7" name="Object 16"/>
            <p:cNvGraphicFramePr>
              <a:graphicFrameLocks noChangeAspect="1"/>
            </p:cNvGraphicFramePr>
            <p:nvPr/>
          </p:nvGraphicFramePr>
          <p:xfrm>
            <a:off x="4992" y="3216"/>
            <a:ext cx="17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5" name="公式" r:id="rId6" imgW="126725" imgH="177415" progId="Equation.3">
                    <p:embed/>
                  </p:oleObj>
                </mc:Choice>
                <mc:Fallback>
                  <p:oleObj name="公式" r:id="rId6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3216"/>
                          <a:ext cx="17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796136" y="3426890"/>
                <a:ext cx="13324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/>
                        </a:rPr>
                        <m:t>𝒙</m:t>
                      </m:r>
                      <m:r>
                        <a:rPr lang="en-US" altLang="zh-CN" b="1" i="1">
                          <a:latin typeface="Cambria Math"/>
                        </a:rPr>
                        <m:t>≤</m:t>
                      </m:r>
                      <m:r>
                        <a:rPr lang="en-US" altLang="zh-CN" b="1" i="1">
                          <a:latin typeface="Cambria Math"/>
                        </a:rPr>
                        <m:t>𝒍</m:t>
                      </m:r>
                      <m:func>
                        <m:func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1" i="1">
                              <a:latin typeface="Cambria Math"/>
                            </a:rPr>
                            <m:t>𝜽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426890"/>
                <a:ext cx="133241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78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古典概型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有这样一类试验，它们的共同特点是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样本空间的元素只有有限个</a:t>
                </a:r>
                <a:r>
                  <a:rPr lang="en-US" altLang="zh-CN" dirty="0" smtClean="0"/>
                  <a:t>;</a:t>
                </a:r>
              </a:p>
              <a:p>
                <a:pPr lvl="1"/>
                <a:r>
                  <a:rPr lang="zh-CN" altLang="en-US" dirty="0" smtClean="0"/>
                  <a:t>每个</a:t>
                </a:r>
                <a:r>
                  <a:rPr lang="zh-CN" altLang="en-US" dirty="0"/>
                  <a:t>样本点</a:t>
                </a:r>
                <a:r>
                  <a:rPr lang="zh-CN" altLang="en-US" dirty="0" smtClean="0"/>
                  <a:t>发生</a:t>
                </a:r>
                <a:r>
                  <a:rPr lang="zh-CN" altLang="en-US" dirty="0" smtClean="0"/>
                  <a:t>的可能性相同。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这类试验被称为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等可能概型</a:t>
                </a:r>
                <a:r>
                  <a:rPr lang="zh-CN" altLang="en-US" dirty="0" smtClean="0"/>
                  <a:t>，又称为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古典概型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在古典概型下，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  <m:r>
                            <a:rPr lang="zh-CN" altLang="en-US" i="1">
                              <a:latin typeface="Cambria Math"/>
                            </a:rPr>
                            <m:t>包含</m:t>
                          </m:r>
                          <m:r>
                            <a:rPr lang="zh-CN" altLang="en-US" i="1" smtClean="0">
                              <a:latin typeface="Cambria Math"/>
                            </a:rPr>
                            <m:t>样本点数</m:t>
                          </m:r>
                        </m:num>
                        <m:den>
                          <m:r>
                            <a:rPr lang="en-US" altLang="zh-CN" b="1" i="0" smtClean="0">
                              <a:latin typeface="Cambria Math"/>
                            </a:rPr>
                            <m:t>𝛀</m:t>
                          </m:r>
                          <m:r>
                            <a:rPr lang="zh-CN" altLang="en-US" i="1">
                              <a:latin typeface="Cambria Math"/>
                            </a:rPr>
                            <m:t>包含</m:t>
                          </m:r>
                          <m:r>
                            <a:rPr lang="zh-CN" altLang="en-US" i="1" smtClean="0">
                              <a:latin typeface="Cambria Math"/>
                            </a:rPr>
                            <m:t>样本</m:t>
                          </m:r>
                          <m:r>
                            <a:rPr lang="zh-CN" altLang="en-US" i="1">
                              <a:latin typeface="Cambria Math"/>
                            </a:rPr>
                            <m:t>点数</m:t>
                          </m:r>
                        </m:den>
                      </m:f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|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zh-CN" b="1" i="0" smtClean="0">
                              <a:latin typeface="Cambria Math"/>
                            </a:rPr>
                            <m:t>𝛀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概率计算等价于计数问题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5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608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:</a:t>
            </a:r>
            <a:r>
              <a:rPr lang="zh-CN" altLang="en-US" dirty="0"/>
              <a:t>蒲丰投针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𝒍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𝒂</m:t>
                    </m:r>
                  </m:oMath>
                </a14:m>
                <a:r>
                  <a:rPr lang="zh-CN" altLang="en-US" dirty="0" smtClean="0"/>
                  <a:t>已知，则以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𝝅</m:t>
                    </m:r>
                  </m:oMath>
                </a14:m>
                <a:r>
                  <a:rPr lang="zh-CN" altLang="en-US" dirty="0" smtClean="0"/>
                  <a:t>值代入上式可以求出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反之，可用上式求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𝝅</m:t>
                    </m:r>
                  </m:oMath>
                </a14:m>
                <a:r>
                  <a:rPr lang="zh-CN" altLang="en-US" dirty="0" smtClean="0"/>
                  <a:t>的近似值：以试验频率近似概率。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投</a:t>
                </a:r>
                <a:r>
                  <a:rPr lang="zh-CN" altLang="en-US" dirty="0" smtClean="0"/>
                  <a:t>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</a:rPr>
                      <m:t>N</m:t>
                    </m:r>
                  </m:oMath>
                </a14:m>
                <a:r>
                  <a:rPr lang="zh-CN" altLang="en-US" dirty="0" smtClean="0"/>
                  <a:t>次，其中针与平行线相交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次，以频率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/</m:t>
                    </m:r>
                    <m:r>
                      <a:rPr lang="en-US" altLang="zh-CN" b="1" i="1" smtClean="0">
                        <a:latin typeface="Cambria Math"/>
                      </a:rPr>
                      <m:t>𝑵</m:t>
                    </m:r>
                  </m:oMath>
                </a14:m>
                <a:r>
                  <a:rPr lang="zh-CN" altLang="en-US" dirty="0" smtClean="0"/>
                  <a:t>作为概率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</m:oMath>
                </a14:m>
                <a:r>
                  <a:rPr lang="zh-CN" altLang="en-US" dirty="0" smtClean="0"/>
                  <a:t>的近似值，代入上式有：</a:t>
                </a:r>
                <a:endParaRPr lang="en-US" altLang="zh-CN" dirty="0" smtClean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𝝅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𝒍𝑵</m:t>
                          </m:r>
                        </m:num>
                        <m:den>
                          <m: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𝒂𝒏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 r="-1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896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:</a:t>
            </a:r>
            <a:r>
              <a:rPr lang="zh-CN" altLang="en-US" dirty="0"/>
              <a:t>蒲丰投</a:t>
            </a:r>
            <a:r>
              <a:rPr lang="zh-CN" altLang="en-US" dirty="0" smtClean="0"/>
              <a:t>针</a:t>
            </a:r>
            <a:r>
              <a:rPr lang="en-US" altLang="zh-CN" dirty="0" smtClean="0"/>
              <a:t>(</a:t>
            </a:r>
            <a:r>
              <a:rPr lang="zh-CN" altLang="en-US" dirty="0" smtClean="0"/>
              <a:t>历史实验）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707904" y="1556792"/>
                <a:ext cx="1296144" cy="618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rgbClr val="7030A0"/>
                          </a:solidFill>
                          <a:latin typeface="Cambria Math"/>
                        </a:rPr>
                        <m:t>𝝅</m:t>
                      </m:r>
                      <m:r>
                        <a:rPr lang="en-US" altLang="zh-CN" b="1" i="1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𝒍𝑵</m:t>
                          </m:r>
                        </m:num>
                        <m:den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𝒂𝒏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1556792"/>
                <a:ext cx="1296144" cy="61843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639804"/>
              </p:ext>
            </p:extLst>
          </p:nvPr>
        </p:nvGraphicFramePr>
        <p:xfrm>
          <a:off x="250825" y="2204864"/>
          <a:ext cx="8566150" cy="3348038"/>
        </p:xfrm>
        <a:graphic>
          <a:graphicData uri="http://schemas.openxmlformats.org/drawingml/2006/table">
            <a:tbl>
              <a:tblPr/>
              <a:tblGrid>
                <a:gridCol w="2952750"/>
                <a:gridCol w="863600"/>
                <a:gridCol w="1584325"/>
                <a:gridCol w="1584325"/>
                <a:gridCol w="158115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试验者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针长</a:t>
                      </a: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投掷次数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相交次数</a:t>
                      </a: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BatangChe" pitchFamily="49" charset="-127"/>
                          <a:ea typeface="BatangChe" pitchFamily="49" charset="-127"/>
                          <a:cs typeface="Times New Roman" pitchFamily="18" charset="0"/>
                        </a:rPr>
                        <a:t>π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BatangChe" pitchFamily="49" charset="-127"/>
                          <a:cs typeface="Times New Roman" pitchFamily="18" charset="0"/>
                        </a:rPr>
                        <a:t>近似值</a:t>
                      </a:r>
                      <a:endParaRPr kumimoji="1" lang="zh-CN" altLang="el-GR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70A13"/>
                        </a:solidFill>
                        <a:effectLst/>
                        <a:latin typeface="Times New Roman" pitchFamily="18" charset="0"/>
                        <a:ea typeface="BatangChe" pitchFamily="49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Wolf   1850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2532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3.1596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Smith  1855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3204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3.1554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De Morgan  1860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383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3.137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Lazzerini 1901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0.83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3408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1808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3.141592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2751138" y="5843588"/>
            <a:ext cx="45961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dirty="0" smtClean="0">
                <a:solidFill>
                  <a:srgbClr val="FF0000"/>
                </a:solidFill>
              </a:rPr>
              <a:t>蒙特卡罗</a:t>
            </a:r>
            <a:r>
              <a:rPr lang="en-US" altLang="zh-CN" sz="3200" dirty="0" smtClean="0">
                <a:solidFill>
                  <a:srgbClr val="FF0000"/>
                </a:solidFill>
              </a:rPr>
              <a:t>(Monte Carlo)</a:t>
            </a:r>
            <a:r>
              <a:rPr lang="zh-CN" altLang="en-US" sz="3200" dirty="0" smtClean="0">
                <a:solidFill>
                  <a:srgbClr val="FF0000"/>
                </a:solidFill>
              </a:rPr>
              <a:t>法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02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例：用程序估算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𝝅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3067" b="-197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←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;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for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=1:N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</a:rPr>
                      <m:t>←</m:t>
                    </m:r>
                    <m:r>
                      <a:rPr lang="en-US" altLang="zh-CN" b="1" i="1" smtClean="0">
                        <a:latin typeface="Cambria Math"/>
                      </a:rPr>
                      <m:t>𝑹𝒂𝒏𝒅𝒐𝒎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;</m:t>
                    </m:r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𝒚</m:t>
                    </m:r>
                    <m:r>
                      <a:rPr lang="en-US" altLang="zh-CN" i="1">
                        <a:latin typeface="Cambria Math"/>
                      </a:rPr>
                      <m:t>←</m:t>
                    </m:r>
                    <m:r>
                      <a:rPr lang="en-US" altLang="zh-CN" i="1">
                        <a:latin typeface="Cambria Math"/>
                      </a:rPr>
                      <m:t>𝑹𝒂𝒏𝒅𝒐𝒎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;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 smtClean="0"/>
                  <a:t>if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/>
                          </a:rPr>
                          <m:t>&lt;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𝒏</m:t>
                    </m:r>
                    <m:r>
                      <a:rPr lang="en-US" altLang="zh-CN" b="1" i="1" dirty="0" smtClean="0">
                        <a:latin typeface="Cambria Math"/>
                      </a:rPr>
                      <m:t>++;</m:t>
                    </m:r>
                  </m:oMath>
                </a14:m>
                <a:endParaRPr lang="en-US" altLang="zh-CN" b="1" dirty="0" smtClean="0"/>
              </a:p>
              <a:p>
                <a:r>
                  <a:rPr lang="en-US" altLang="zh-CN" dirty="0" smtClean="0"/>
                  <a:t>return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𝑵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;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049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Bertrand</a:t>
            </a:r>
            <a:r>
              <a:rPr lang="zh-CN" altLang="en-US" dirty="0" smtClean="0"/>
              <a:t>悖论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4967464" cy="4495800"/>
              </a:xfrm>
            </p:spPr>
            <p:txBody>
              <a:bodyPr/>
              <a:lstStyle/>
              <a:p>
                <a:r>
                  <a:rPr lang="zh-CN" altLang="en-US" dirty="0" smtClean="0"/>
                  <a:t>在单位圆上任取一条弦，弦长超过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 smtClean="0">
                            <a:latin typeface="Cambria Math"/>
                          </a:rPr>
                          <m:t>𝟑</m:t>
                        </m:r>
                      </m:e>
                    </m:rad>
                  </m:oMath>
                </a14:m>
                <a:r>
                  <a:rPr lang="zh-CN" altLang="en-US" dirty="0" smtClean="0"/>
                  <a:t>的概率是多少？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4967464" cy="4495800"/>
              </a:xfrm>
              <a:blipFill rotWithShape="1">
                <a:blip r:embed="rId2"/>
                <a:stretch>
                  <a:fillRect l="-737" t="-1357" r="-2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3568" y="6165304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/>
              <a:t>https://en.wikipedia.org/wiki/Bertrand_paradox_(probability)</a:t>
            </a:r>
            <a:endParaRPr lang="en-US" altLang="zh-CN" sz="16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723" y="1556792"/>
            <a:ext cx="2555717" cy="415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265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</a:t>
            </a:r>
            <a:r>
              <a:rPr lang="en-US" altLang="zh-CN" dirty="0" err="1" smtClean="0"/>
              <a:t>d'Alembert</a:t>
            </a:r>
            <a:r>
              <a:rPr lang="zh-CN" altLang="en-US" dirty="0" smtClean="0"/>
              <a:t>的推理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抛两枚硬币，考虑向上的情况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有三种结果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A:</a:t>
                </a:r>
                <a:r>
                  <a:rPr lang="zh-CN" altLang="en-US" dirty="0" smtClean="0"/>
                  <a:t>两个正面，</a:t>
                </a:r>
                <a:r>
                  <a:rPr lang="en-US" altLang="zh-CN" dirty="0" smtClean="0"/>
                  <a:t>B:</a:t>
                </a:r>
                <a:r>
                  <a:rPr lang="zh-CN" altLang="en-US" dirty="0" smtClean="0"/>
                  <a:t>两个反面，</a:t>
                </a:r>
                <a:r>
                  <a:rPr lang="en-US" altLang="zh-CN" dirty="0" smtClean="0"/>
                  <a:t>C:</a:t>
                </a:r>
                <a:r>
                  <a:rPr lang="zh-CN" altLang="en-US" dirty="0" smtClean="0"/>
                  <a:t>一正一反</a:t>
                </a:r>
                <a:endParaRPr lang="en-US" altLang="zh-CN" dirty="0" smtClean="0"/>
              </a:p>
              <a:p>
                <a:r>
                  <a:rPr lang="en-US" altLang="zh-CN" dirty="0" err="1" smtClean="0"/>
                  <a:t>d</a:t>
                </a:r>
                <a:r>
                  <a:rPr lang="en-US" altLang="zh-CN" dirty="0" err="1"/>
                  <a:t>'</a:t>
                </a:r>
                <a:r>
                  <a:rPr lang="en-US" altLang="zh-CN" dirty="0" err="1" smtClean="0"/>
                  <a:t>Alembert</a:t>
                </a:r>
                <a:r>
                  <a:rPr lang="zh-CN" altLang="en-US" dirty="0" smtClean="0"/>
                  <a:t>的结论：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𝑪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𝟑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正确的解法：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分成两部分，</a:t>
                </a:r>
                <a:r>
                  <a:rPr lang="en-US" altLang="zh-CN" dirty="0" smtClean="0"/>
                  <a:t>C1:</a:t>
                </a:r>
                <a:r>
                  <a:rPr lang="zh-CN" altLang="en-US" dirty="0" smtClean="0"/>
                  <a:t>先正后反，</a:t>
                </a:r>
                <a:r>
                  <a:rPr lang="en-US" altLang="zh-CN" dirty="0" smtClean="0"/>
                  <a:t>C2:</a:t>
                </a:r>
                <a:r>
                  <a:rPr lang="zh-CN" altLang="en-US" dirty="0" smtClean="0"/>
                  <a:t>先反后正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A,B,C1,C2</a:t>
                </a:r>
                <a:r>
                  <a:rPr lang="zh-CN" altLang="en-US" dirty="0" smtClean="0"/>
                  <a:t>等可能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𝑪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156176" y="3356992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FF0000"/>
                </a:solidFill>
              </a:rPr>
              <a:t>×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628800"/>
            <a:ext cx="1510843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972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计数的三大原则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对任意有穷集合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𝑺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加法原则：若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𝑺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dirty="0" smtClean="0"/>
                  <a:t>不相交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dirty="0" smtClean="0">
                              <a:latin typeface="Cambria Math"/>
                            </a:rPr>
                            <m:t>𝑺</m:t>
                          </m:r>
                          <m:r>
                            <a:rPr lang="en-US" altLang="zh-CN" b="1" i="1" dirty="0" smtClean="0">
                              <a:latin typeface="Cambria Math"/>
                            </a:rPr>
                            <m:t>⋃</m:t>
                          </m:r>
                          <m:r>
                            <a:rPr lang="en-US" altLang="zh-CN" b="1" i="1" dirty="0" smtClean="0">
                              <a:latin typeface="Cambria Math"/>
                            </a:rPr>
                            <m:t>𝑻</m:t>
                          </m:r>
                        </m:e>
                      </m:d>
                      <m:r>
                        <a:rPr lang="en-US" altLang="zh-CN" b="1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dirty="0" smtClean="0">
                              <a:latin typeface="Cambria Math"/>
                            </a:rPr>
                            <m:t>𝑺</m:t>
                          </m:r>
                        </m:e>
                      </m:d>
                      <m:r>
                        <a:rPr lang="en-US" altLang="zh-CN" b="1" i="1" dirty="0" smtClean="0">
                          <a:latin typeface="Cambria Math"/>
                        </a:rPr>
                        <m:t>+|</m:t>
                      </m:r>
                      <m:r>
                        <a:rPr lang="en-US" altLang="zh-CN" b="1" i="1" dirty="0" smtClean="0">
                          <a:latin typeface="Cambria Math"/>
                        </a:rPr>
                        <m:t>𝑻</m:t>
                      </m:r>
                      <m:r>
                        <a:rPr lang="en-US" altLang="zh-CN" b="1" i="1" dirty="0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/>
                  <a:t>乘法原则：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𝑺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b="1" dirty="0" smtClean="0">
                    <a:latin typeface="Cambria Math"/>
                  </a:rPr>
                  <a:t>的笛卡尔乘积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𝑺</m:t>
                    </m:r>
                    <m:r>
                      <a:rPr lang="en-US" altLang="zh-CN" i="1" dirty="0">
                        <a:latin typeface="Cambria Math"/>
                      </a:rPr>
                      <m:t>×</m:t>
                    </m:r>
                    <m:r>
                      <a:rPr lang="en-US" altLang="zh-CN" i="1" dirty="0"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b="1" dirty="0" smtClean="0">
                    <a:latin typeface="Cambria Math"/>
                  </a:rPr>
                  <a:t>满足</a:t>
                </a:r>
                <a:endParaRPr lang="en-US" altLang="zh-CN" b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dirty="0" smtClean="0">
                              <a:latin typeface="Cambria Math"/>
                            </a:rPr>
                            <m:t>𝑺</m:t>
                          </m:r>
                          <m:r>
                            <a:rPr lang="en-US" altLang="zh-CN" b="1" i="1" dirty="0" smtClean="0">
                              <a:latin typeface="Cambria Math"/>
                            </a:rPr>
                            <m:t>×</m:t>
                          </m:r>
                          <m:r>
                            <a:rPr lang="en-US" altLang="zh-CN" b="1" i="1" dirty="0" smtClean="0">
                              <a:latin typeface="Cambria Math"/>
                            </a:rPr>
                            <m:t>𝑻</m:t>
                          </m:r>
                        </m:e>
                      </m:d>
                      <m:r>
                        <a:rPr lang="en-US" altLang="zh-CN" b="1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dirty="0" smtClean="0">
                              <a:latin typeface="Cambria Math"/>
                            </a:rPr>
                            <m:t>𝑺</m:t>
                          </m:r>
                        </m:e>
                      </m:d>
                      <m:r>
                        <a:rPr lang="en-US" altLang="zh-CN" b="1" i="1" dirty="0" smtClean="0">
                          <a:latin typeface="Cambria Math"/>
                        </a:rPr>
                        <m:t>⋅|</m:t>
                      </m:r>
                      <m:r>
                        <a:rPr lang="en-US" altLang="zh-CN" b="1" i="1" dirty="0" smtClean="0">
                          <a:latin typeface="Cambria Math"/>
                        </a:rPr>
                        <m:t>𝑻</m:t>
                      </m:r>
                      <m:r>
                        <a:rPr lang="en-US" altLang="zh-CN" b="1" i="1" dirty="0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/>
                  <a:t>双</a:t>
                </a:r>
                <a:r>
                  <a:rPr lang="zh-CN" altLang="en-US" dirty="0" smtClean="0"/>
                  <a:t>射原则：</a:t>
                </a:r>
                <a:r>
                  <a:rPr lang="en-US" altLang="zh-CN" dirty="0"/>
                  <a:t> </a:t>
                </a:r>
                <a:r>
                  <a:rPr lang="zh-CN" altLang="en-US" dirty="0" smtClean="0"/>
                  <a:t>若存在双射函数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𝒇</m:t>
                    </m:r>
                    <m:r>
                      <a:rPr lang="en-US" altLang="zh-CN" b="1" i="1" smtClean="0">
                        <a:latin typeface="Cambria Math"/>
                      </a:rPr>
                      <m:t>:</m:t>
                    </m:r>
                    <m:r>
                      <a:rPr lang="en-US" altLang="zh-CN" i="1">
                        <a:latin typeface="Cambria Math"/>
                      </a:rPr>
                      <m:t>𝑺</m:t>
                    </m:r>
                    <m:r>
                      <a:rPr lang="en-US" altLang="zh-CN" b="1" i="1" smtClean="0">
                        <a:latin typeface="Cambria Math"/>
                      </a:rPr>
                      <m:t>→</m:t>
                    </m:r>
                    <m:r>
                      <a:rPr lang="en-US" altLang="zh-CN" i="1" dirty="0"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dirty="0" smtClean="0"/>
                  <a:t>，则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dirty="0" smtClean="0">
                              <a:latin typeface="Cambria Math"/>
                            </a:rPr>
                            <m:t>𝑺</m:t>
                          </m:r>
                        </m:e>
                      </m:d>
                      <m:r>
                        <a:rPr lang="en-US" altLang="zh-CN" b="1" i="1" dirty="0" smtClean="0">
                          <a:latin typeface="Cambria Math"/>
                        </a:rPr>
                        <m:t>=|</m:t>
                      </m:r>
                      <m:r>
                        <a:rPr lang="en-US" altLang="zh-CN" b="1" i="1" dirty="0" smtClean="0">
                          <a:latin typeface="Cambria Math"/>
                        </a:rPr>
                        <m:t>𝑻</m:t>
                      </m:r>
                      <m:r>
                        <a:rPr lang="en-US" altLang="zh-CN" b="1" i="1" dirty="0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057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十二路计数</a:t>
            </a:r>
            <a:r>
              <a:rPr lang="en-US" altLang="zh-CN" dirty="0" smtClean="0"/>
              <a:t>(Twelvefold way)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考虑函数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𝒇</m:t>
                    </m:r>
                    <m:r>
                      <a:rPr lang="en-US" altLang="zh-CN" b="1" i="1" smtClean="0">
                        <a:latin typeface="Cambria Math"/>
                      </a:rPr>
                      <m:t>:</m:t>
                    </m:r>
                    <m:r>
                      <a:rPr lang="en-US" altLang="zh-CN" b="1" i="1" smtClean="0">
                        <a:latin typeface="Cambria Math"/>
                      </a:rPr>
                      <m:t>𝑵</m:t>
                    </m:r>
                    <m:r>
                      <a:rPr lang="en-US" altLang="zh-CN" b="1" i="1" smtClean="0">
                        <a:latin typeface="Cambria Math"/>
                      </a:rPr>
                      <m:t>→</m:t>
                    </m:r>
                    <m:r>
                      <a:rPr lang="en-US" altLang="zh-CN" b="1" i="1" smtClean="0">
                        <a:latin typeface="Cambria Math"/>
                      </a:rPr>
                      <m:t>𝑴</m:t>
                    </m:r>
                  </m:oMath>
                </a14:m>
                <a:r>
                  <a:rPr lang="zh-CN" altLang="en-US" dirty="0" smtClean="0"/>
                  <a:t>的个数，</a:t>
                </a:r>
                <a:r>
                  <a:rPr lang="zh-CN" altLang="en-US" dirty="0"/>
                  <a:t>记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𝑵</m:t>
                        </m:r>
                      </m:e>
                    </m:d>
                    <m:r>
                      <a:rPr lang="en-US" altLang="zh-CN" b="1" i="1" dirty="0" smtClean="0">
                        <a:latin typeface="Cambria Math"/>
                      </a:rPr>
                      <m:t>=</m:t>
                    </m:r>
                    <m:r>
                      <a:rPr lang="en-US" altLang="zh-CN" b="1" i="1" dirty="0" smtClean="0">
                        <a:latin typeface="Cambria Math"/>
                      </a:rPr>
                      <m:t>𝒏</m:t>
                    </m:r>
                    <m:r>
                      <a:rPr lang="en-US" altLang="zh-CN" b="1" i="1" dirty="0" smtClean="0">
                        <a:latin typeface="Cambria Math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𝑴</m:t>
                        </m:r>
                      </m:e>
                    </m:d>
                    <m:r>
                      <a:rPr lang="en-US" altLang="zh-CN" b="1" i="1" dirty="0" smtClean="0">
                        <a:latin typeface="Cambria Math"/>
                      </a:rPr>
                      <m:t>=</m:t>
                    </m:r>
                    <m:r>
                      <a:rPr lang="en-US" altLang="zh-CN" b="1" i="1" dirty="0" smtClean="0">
                        <a:latin typeface="Cambria Math"/>
                      </a:rPr>
                      <m:t>𝒎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𝑵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𝑴</m:t>
                    </m:r>
                  </m:oMath>
                </a14:m>
                <a:r>
                  <a:rPr lang="zh-CN" altLang="en-US" dirty="0" smtClean="0"/>
                  <a:t>中的元素可以是可区分的或不可区分的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𝒇</m:t>
                    </m:r>
                  </m:oMath>
                </a14:m>
                <a:r>
                  <a:rPr lang="zh-CN" altLang="en-US" dirty="0" smtClean="0"/>
                  <a:t>可以是任意的，单射</a:t>
                </a:r>
                <a:r>
                  <a:rPr lang="en-US" altLang="zh-CN" dirty="0" smtClean="0"/>
                  <a:t>(one-to-one)</a:t>
                </a:r>
                <a:r>
                  <a:rPr lang="zh-CN" altLang="en-US" dirty="0" smtClean="0"/>
                  <a:t>，满射</a:t>
                </a:r>
                <a:r>
                  <a:rPr lang="en-US" altLang="zh-CN" dirty="0" smtClean="0"/>
                  <a:t>(onto)</a:t>
                </a:r>
              </a:p>
              <a:p>
                <a:pPr lvl="1"/>
                <a:r>
                  <a:rPr lang="zh-CN" altLang="en-US" dirty="0" smtClean="0"/>
                  <a:t>也可以看成将球放入盒子的方式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7424737" cy="397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39652" y="6021288"/>
            <a:ext cx="54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hlinkClick r:id="rId4"/>
              </a:rPr>
              <a:t>https://en.wikipedia.org/wiki/Twelvefold_way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4057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例：分球入盒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sz="2600" dirty="0" smtClean="0"/>
                  <a:t>将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sz="2600" dirty="0" smtClean="0"/>
                  <a:t>只球随机放入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latin typeface="Cambria Math"/>
                      </a:rPr>
                      <m:t>𝑵</m:t>
                    </m:r>
                    <m:r>
                      <a:rPr lang="en-US" altLang="zh-CN" sz="2600" b="1" i="1" smtClean="0">
                        <a:latin typeface="Cambria Math"/>
                      </a:rPr>
                      <m:t>(</m:t>
                    </m:r>
                    <m:r>
                      <a:rPr lang="en-US" altLang="zh-CN" sz="2600" b="1" i="1" smtClean="0">
                        <a:latin typeface="Cambria Math"/>
                      </a:rPr>
                      <m:t>𝑵</m:t>
                    </m:r>
                    <m:r>
                      <a:rPr lang="en-US" altLang="zh-CN" sz="2600" b="1" i="1" smtClean="0">
                        <a:latin typeface="Cambria Math"/>
                      </a:rPr>
                      <m:t>≥</m:t>
                    </m:r>
                    <m:r>
                      <a:rPr lang="en-US" altLang="zh-CN" sz="2600" b="1" i="1" smtClean="0">
                        <a:latin typeface="Cambria Math"/>
                      </a:rPr>
                      <m:t>𝒏</m:t>
                    </m:r>
                    <m:r>
                      <a:rPr lang="en-US" altLang="zh-CN" sz="26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600" dirty="0" smtClean="0"/>
                  <a:t>个盒子，求</a:t>
                </a:r>
                <a:r>
                  <a:rPr lang="zh-CN" altLang="en-US" sz="2600" dirty="0"/>
                  <a:t>以下</a:t>
                </a:r>
                <a:r>
                  <a:rPr lang="zh-CN" altLang="en-US" sz="2600" dirty="0" smtClean="0"/>
                  <a:t>概率：</a:t>
                </a:r>
                <a:endParaRPr lang="en-US" altLang="zh-CN" sz="2600" dirty="0" smtClean="0"/>
              </a:p>
              <a:p>
                <a:pPr lvl="1"/>
                <a:r>
                  <a:rPr lang="en-US" altLang="zh-CN" sz="2400" dirty="0" smtClean="0"/>
                  <a:t>A:</a:t>
                </a:r>
                <a:r>
                  <a:rPr lang="zh-CN" altLang="en-US" sz="2400" dirty="0" smtClean="0"/>
                  <a:t>恰有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sz="2400" dirty="0" smtClean="0"/>
                  <a:t>个盒子每盒一球；</a:t>
                </a:r>
                <a:endParaRPr lang="en-US" altLang="zh-CN" sz="2400" dirty="0" smtClean="0"/>
              </a:p>
              <a:p>
                <a:pPr lvl="1"/>
                <a:r>
                  <a:rPr lang="en-US" altLang="zh-CN" sz="2400" dirty="0" smtClean="0"/>
                  <a:t>B:</a:t>
                </a:r>
                <a:r>
                  <a:rPr lang="zh-CN" altLang="en-US" sz="2400" dirty="0" smtClean="0"/>
                  <a:t>某指定的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sz="2400" dirty="0" smtClean="0"/>
                  <a:t>个盒子中各有一球；</a:t>
                </a:r>
                <a:endParaRPr lang="en-US" altLang="zh-CN" sz="2400" dirty="0" smtClean="0"/>
              </a:p>
              <a:p>
                <a:pPr lvl="1"/>
                <a:r>
                  <a:rPr lang="en-US" altLang="zh-CN" sz="2400" dirty="0" smtClean="0"/>
                  <a:t>C:</a:t>
                </a:r>
                <a:r>
                  <a:rPr lang="zh-CN" altLang="en-US" sz="2400" dirty="0" smtClean="0"/>
                  <a:t>某指定的盒子恰有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𝒎</m:t>
                    </m:r>
                  </m:oMath>
                </a14:m>
                <a:r>
                  <a:rPr lang="zh-CN" altLang="en-US" sz="2400" dirty="0" smtClean="0"/>
                  <a:t>个球。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sz="2800" dirty="0" smtClean="0"/>
                  <a:t>解</a:t>
                </a:r>
                <a:r>
                  <a:rPr lang="en-US" altLang="zh-CN" sz="28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sz="2800" dirty="0"/>
                  <a:t>只</a:t>
                </a:r>
                <a:r>
                  <a:rPr lang="zh-CN" altLang="en-US" sz="2800" dirty="0" smtClean="0"/>
                  <a:t>球放入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𝑵</m:t>
                    </m:r>
                  </m:oMath>
                </a14:m>
                <a:r>
                  <a:rPr lang="zh-CN" altLang="en-US" sz="2800" dirty="0"/>
                  <a:t>个</a:t>
                </a:r>
                <a:r>
                  <a:rPr lang="zh-CN" altLang="en-US" sz="2800" dirty="0" smtClean="0"/>
                  <a:t>盒子共有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/>
                          </a:rPr>
                          <m:t>𝑵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800" dirty="0" smtClean="0"/>
                  <a:t>种放法</a:t>
                </a:r>
                <a:r>
                  <a:rPr lang="en-US" altLang="zh-CN" sz="2800" dirty="0" smtClean="0"/>
                  <a:t>(</a:t>
                </a:r>
                <a:r>
                  <a:rPr lang="zh-CN" altLang="en-US" sz="2800" dirty="0" smtClean="0"/>
                  <a:t>样本点总数</a:t>
                </a:r>
                <a:r>
                  <a:rPr lang="en-US" altLang="zh-CN" sz="2800" dirty="0" smtClean="0"/>
                  <a:t>)</a:t>
                </a:r>
              </a:p>
              <a:p>
                <a:pPr lvl="1"/>
                <a:r>
                  <a:rPr lang="zh-CN" altLang="en-US" sz="2500" dirty="0" smtClean="0"/>
                  <a:t>事件</a:t>
                </a:r>
                <a:r>
                  <a:rPr lang="en-US" altLang="zh-CN" sz="2500" dirty="0" smtClean="0"/>
                  <a:t>A</a:t>
                </a:r>
                <a:r>
                  <a:rPr lang="zh-CN" altLang="en-US" sz="2500" dirty="0" smtClean="0"/>
                  <a:t>包含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5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5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500" b="1" i="1" smtClean="0">
                                <a:latin typeface="Cambria Math"/>
                              </a:rPr>
                              <m:t>𝑵</m:t>
                            </m:r>
                          </m:e>
                        </m:d>
                      </m:e>
                      <m:sub>
                        <m:r>
                          <a:rPr lang="en-US" altLang="zh-CN" sz="25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500" dirty="0" smtClean="0"/>
                  <a:t>种放法，故</a:t>
                </a:r>
                <a14:m>
                  <m:oMath xmlns:m="http://schemas.openxmlformats.org/officeDocument/2006/math">
                    <m:r>
                      <a:rPr lang="en-US" altLang="zh-CN" sz="2500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sz="25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500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sz="25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500" i="1">
                                <a:latin typeface="Cambria Math"/>
                              </a:rPr>
                              <m:t>𝑵</m:t>
                            </m:r>
                          </m:e>
                        </m:d>
                      </m:e>
                      <m:sub>
                        <m:r>
                          <a:rPr lang="en-US" altLang="zh-CN" sz="2500" i="1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sz="2500" b="1" i="1" smtClean="0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altLang="zh-CN" sz="25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500" b="1" i="1" smtClean="0">
                            <a:latin typeface="Cambria Math"/>
                          </a:rPr>
                          <m:t>𝑵</m:t>
                        </m:r>
                      </m:e>
                      <m:sup>
                        <m:r>
                          <a:rPr lang="en-US" altLang="zh-CN" sz="2500" b="1" i="1" smtClean="0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zh-CN" sz="2500" dirty="0" smtClean="0"/>
                  <a:t>.</a:t>
                </a:r>
              </a:p>
              <a:p>
                <a:pPr lvl="1"/>
                <a:r>
                  <a:rPr lang="zh-CN" altLang="en-US" sz="2500" dirty="0" smtClean="0"/>
                  <a:t>事件</a:t>
                </a:r>
                <a:r>
                  <a:rPr lang="en-US" altLang="zh-CN" sz="2500" dirty="0" smtClean="0"/>
                  <a:t>B</a:t>
                </a:r>
                <a:r>
                  <a:rPr lang="zh-CN" altLang="en-US" sz="2500" dirty="0" smtClean="0"/>
                  <a:t>包含</a:t>
                </a:r>
                <a14:m>
                  <m:oMath xmlns:m="http://schemas.openxmlformats.org/officeDocument/2006/math">
                    <m:r>
                      <a:rPr lang="en-US" altLang="zh-CN" sz="2500" b="1" i="1" smtClean="0">
                        <a:latin typeface="Cambria Math"/>
                      </a:rPr>
                      <m:t>𝒏</m:t>
                    </m:r>
                    <m:r>
                      <a:rPr lang="en-US" altLang="zh-CN" sz="2500" b="1" i="1" smtClean="0">
                        <a:latin typeface="Cambria Math"/>
                      </a:rPr>
                      <m:t>!</m:t>
                    </m:r>
                  </m:oMath>
                </a14:m>
                <a:r>
                  <a:rPr lang="zh-CN" altLang="en-US" sz="2500" dirty="0" smtClean="0"/>
                  <a:t>种放法，故</a:t>
                </a:r>
                <a14:m>
                  <m:oMath xmlns:m="http://schemas.openxmlformats.org/officeDocument/2006/math">
                    <m:r>
                      <a:rPr lang="en-US" altLang="zh-CN" sz="2500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sz="25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500" b="1" i="1" smtClean="0">
                            <a:latin typeface="Cambria Math"/>
                          </a:rPr>
                          <m:t>𝑩</m:t>
                        </m:r>
                      </m:e>
                    </m:d>
                    <m:r>
                      <a:rPr lang="en-US" altLang="zh-CN" sz="2500" b="1" i="1" smtClean="0">
                        <a:latin typeface="Cambria Math"/>
                      </a:rPr>
                      <m:t>=</m:t>
                    </m:r>
                    <m:r>
                      <a:rPr lang="en-US" altLang="zh-CN" sz="2500" b="1" i="1" smtClean="0">
                        <a:latin typeface="Cambria Math"/>
                      </a:rPr>
                      <m:t>𝒏</m:t>
                    </m:r>
                    <m:r>
                      <a:rPr lang="en-US" altLang="zh-CN" sz="2500" b="1" i="1" smtClean="0">
                        <a:latin typeface="Cambria Math"/>
                      </a:rPr>
                      <m:t>!/</m:t>
                    </m:r>
                    <m:sSup>
                      <m:sSupPr>
                        <m:ctrlPr>
                          <a:rPr lang="en-US" altLang="zh-CN" sz="25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500" b="1" i="1" smtClean="0">
                            <a:latin typeface="Cambria Math"/>
                          </a:rPr>
                          <m:t>𝑵</m:t>
                        </m:r>
                      </m:e>
                      <m:sup>
                        <m:r>
                          <a:rPr lang="en-US" altLang="zh-CN" sz="2500" b="1" i="1" smtClean="0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zh-CN" sz="2500" dirty="0" smtClean="0"/>
                  <a:t>.</a:t>
                </a:r>
              </a:p>
              <a:p>
                <a:pPr lvl="1"/>
                <a:r>
                  <a:rPr lang="zh-CN" altLang="en-US" sz="2500" dirty="0" smtClean="0"/>
                  <a:t>选</a:t>
                </a:r>
                <a14:m>
                  <m:oMath xmlns:m="http://schemas.openxmlformats.org/officeDocument/2006/math">
                    <m:r>
                      <a:rPr lang="en-US" altLang="zh-CN" sz="2500" b="1" i="1" smtClean="0">
                        <a:latin typeface="Cambria Math"/>
                      </a:rPr>
                      <m:t>𝒎</m:t>
                    </m:r>
                  </m:oMath>
                </a14:m>
                <a:r>
                  <a:rPr lang="zh-CN" altLang="en-US" sz="2500" dirty="0" smtClean="0"/>
                  <a:t>球放入指定盒子有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5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500" b="1" i="1" smtClean="0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sz="2500" b="1" i="1" smtClean="0">
                                <a:latin typeface="Cambria Math"/>
                              </a:rPr>
                              <m:t>𝒎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500" dirty="0" smtClean="0"/>
                  <a:t>种放法，其余</a:t>
                </a:r>
                <a14:m>
                  <m:oMath xmlns:m="http://schemas.openxmlformats.org/officeDocument/2006/math">
                    <m:r>
                      <a:rPr lang="en-US" altLang="zh-CN" sz="2500" b="1" i="1" smtClean="0">
                        <a:latin typeface="Cambria Math"/>
                      </a:rPr>
                      <m:t>𝒏</m:t>
                    </m:r>
                    <m:r>
                      <a:rPr lang="en-US" altLang="zh-CN" sz="2500" b="1" i="1" smtClean="0">
                        <a:latin typeface="Cambria Math"/>
                      </a:rPr>
                      <m:t>−</m:t>
                    </m:r>
                    <m:r>
                      <a:rPr lang="en-US" altLang="zh-CN" sz="2500" b="1" i="1" smtClean="0">
                        <a:latin typeface="Cambria Math"/>
                      </a:rPr>
                      <m:t>𝒎</m:t>
                    </m:r>
                  </m:oMath>
                </a14:m>
                <a:r>
                  <a:rPr lang="zh-CN" altLang="en-US" sz="2500" dirty="0" smtClean="0"/>
                  <a:t>个球可以任意放入其余</a:t>
                </a:r>
                <a14:m>
                  <m:oMath xmlns:m="http://schemas.openxmlformats.org/officeDocument/2006/math">
                    <m:r>
                      <a:rPr lang="en-US" altLang="zh-CN" sz="2500" b="1" i="1" smtClean="0">
                        <a:latin typeface="Cambria Math"/>
                      </a:rPr>
                      <m:t>𝑵</m:t>
                    </m:r>
                    <m:r>
                      <a:rPr lang="en-US" altLang="zh-CN" sz="2500" b="1" i="1" smtClean="0">
                        <a:latin typeface="Cambria Math"/>
                      </a:rPr>
                      <m:t>−</m:t>
                    </m:r>
                    <m:r>
                      <a:rPr lang="en-US" altLang="zh-CN" sz="2500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sz="2500" dirty="0" smtClean="0"/>
                  <a:t>个盒子，有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5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5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500" b="1" i="1" smtClean="0">
                                <a:latin typeface="Cambria Math"/>
                              </a:rPr>
                              <m:t>𝑵</m:t>
                            </m:r>
                            <m:r>
                              <a:rPr lang="en-US" altLang="zh-CN" sz="25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2500" b="1" i="1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altLang="zh-CN" sz="2500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sz="2500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sz="2500" b="1" i="1" smtClean="0">
                            <a:latin typeface="Cambria Math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zh-CN" altLang="en-US" sz="2500" dirty="0" smtClean="0"/>
                  <a:t>种放法。故</a:t>
                </a:r>
                <a:r>
                  <a:rPr lang="en-US" altLang="zh-CN" sz="2500" b="1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sz="2500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sz="25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500" b="1" i="1" smtClean="0">
                            <a:latin typeface="Cambria Math"/>
                          </a:rPr>
                          <m:t>𝑪</m:t>
                        </m:r>
                      </m:e>
                    </m:d>
                    <m:r>
                      <a:rPr lang="en-US" altLang="zh-CN" sz="25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5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sz="25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500" i="1">
                                    <a:latin typeface="Cambria Math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altLang="zh-CN" sz="2500" i="1">
                                    <a:latin typeface="Cambria Math"/>
                                  </a:rPr>
                                  <m:t>𝒎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zh-CN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500" i="1">
                                    <a:latin typeface="Cambria Math"/>
                                  </a:rPr>
                                  <m:t>𝑵</m:t>
                                </m:r>
                                <m:r>
                                  <a:rPr lang="en-US" altLang="zh-CN" sz="25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500" i="1"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500" i="1">
                                <a:latin typeface="Cambria Math"/>
                              </a:rPr>
                              <m:t>𝒏</m:t>
                            </m:r>
                            <m:r>
                              <a:rPr lang="en-US" altLang="zh-CN" sz="25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2500" i="1">
                                <a:latin typeface="Cambria Math"/>
                              </a:rPr>
                              <m:t>𝒎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500" i="1">
                                <a:latin typeface="Cambria Math"/>
                              </a:rPr>
                              <m:t>𝑵</m:t>
                            </m:r>
                          </m:e>
                          <m:sup>
                            <m:r>
                              <a:rPr lang="en-US" altLang="zh-CN" sz="2500" i="1">
                                <a:latin typeface="Cambria Math"/>
                              </a:rPr>
                              <m:t>𝒏</m:t>
                            </m:r>
                          </m:sup>
                        </m:sSup>
                      </m:den>
                    </m:f>
                    <m:r>
                      <a:rPr lang="en-US" altLang="zh-CN" sz="2500" b="1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500" i="1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sz="2500" i="1">
                                <a:latin typeface="Cambria Math"/>
                              </a:rPr>
                              <m:t>𝒎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25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5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5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500" b="1" i="1" smtClean="0"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sz="2500" b="1" i="1" smtClean="0">
                                    <a:latin typeface="Cambria Math"/>
                                  </a:rPr>
                                  <m:t>𝑵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500" b="1" i="1" smtClean="0">
                            <a:latin typeface="Cambria Math"/>
                          </a:rPr>
                          <m:t>𝒎</m:t>
                        </m:r>
                      </m:sup>
                    </m:sSup>
                    <m:sSup>
                      <m:sSupPr>
                        <m:ctrlPr>
                          <a:rPr lang="en-US" altLang="zh-CN" sz="25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5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500" b="1" i="1" smtClean="0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sz="2500" b="1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5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500" i="1"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sz="2500" i="1">
                                    <a:latin typeface="Cambria Math"/>
                                  </a:rPr>
                                  <m:t>𝑵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500" b="1" i="0" smtClean="0">
                            <a:latin typeface="Cambria Math"/>
                          </a:rPr>
                          <m:t>𝐧</m:t>
                        </m:r>
                        <m:r>
                          <a:rPr lang="en-US" altLang="zh-CN" sz="2500" b="1" i="0" smtClean="0">
                            <a:latin typeface="Cambria Math"/>
                          </a:rPr>
                          <m:t>−</m:t>
                        </m:r>
                        <m:r>
                          <a:rPr lang="en-US" altLang="zh-CN" sz="2500" b="1" i="0" smtClean="0">
                            <a:latin typeface="Cambria Math"/>
                          </a:rPr>
                          <m:t>𝐦</m:t>
                        </m:r>
                      </m:sup>
                    </m:sSup>
                  </m:oMath>
                </a14:m>
                <a:r>
                  <a:rPr lang="en-US" altLang="zh-CN" sz="2500" dirty="0" smtClean="0"/>
                  <a:t>.</a:t>
                </a:r>
                <a:endParaRPr lang="zh-CN" altLang="en-US" sz="25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346" t="-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20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例：排队问题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个男生和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𝒎</m:t>
                    </m:r>
                  </m:oMath>
                </a14:m>
                <a:r>
                  <a:rPr lang="zh-CN" altLang="en-US" dirty="0" smtClean="0"/>
                  <a:t>个女生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𝒎</m:t>
                    </m:r>
                    <m:r>
                      <a:rPr lang="en-US" altLang="zh-CN" b="1" i="1" smtClean="0">
                        <a:latin typeface="Cambria Math"/>
                      </a:rPr>
                      <m:t>&lt;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随机地排成一列，问任意两个女生都不相邻的概率是多少？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答案：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!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𝒎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!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𝒎</m:t>
                                </m:r>
                              </m:den>
                            </m:f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𝒎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若这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𝒎</m:t>
                    </m:r>
                  </m:oMath>
                </a14:m>
                <a:r>
                  <a:rPr lang="zh-CN" altLang="en-US" dirty="0" smtClean="0"/>
                  <a:t>个学生不是排成一列，而是排成圆状，首尾相接，这时，该事件发生的概率变成多少？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答案：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𝒎</m:t>
                                </m:r>
                              </m:den>
                            </m:f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𝒎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𝒎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 r="-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63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例：生日悖论</a:t>
            </a:r>
            <a:r>
              <a:rPr lang="en-US" altLang="zh-CN" dirty="0" smtClean="0"/>
              <a:t>(Birthday Paradox)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 smtClean="0"/>
                  <a:t>个人，设每个人的生日是</a:t>
                </a:r>
                <a:r>
                  <a:rPr lang="en-US" altLang="zh-CN" dirty="0" smtClean="0"/>
                  <a:t>365</a:t>
                </a:r>
                <a:r>
                  <a:rPr lang="zh-CN" altLang="en-US" dirty="0" smtClean="0"/>
                  <a:t>天的任何一天是等可能的，求至少两人生日相同的概率。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解：令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={</m:t>
                    </m:r>
                    <m:r>
                      <a:rPr lang="zh-CN" altLang="en-US" i="1">
                        <a:latin typeface="Cambria Math"/>
                      </a:rPr>
                      <m:t>至少两人</m:t>
                    </m:r>
                    <m:r>
                      <a:rPr lang="zh-CN" altLang="en-US" i="1" smtClean="0">
                        <a:latin typeface="Cambria Math"/>
                      </a:rPr>
                      <m:t>生日</m:t>
                    </m:r>
                    <m:r>
                      <a:rPr lang="zh-CN" altLang="en-US" i="1">
                        <a:latin typeface="Cambria Math"/>
                      </a:rPr>
                      <m:t>相同</m:t>
                    </m:r>
                    <m:r>
                      <a:rPr lang="en-US" altLang="zh-CN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，则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1" dirty="0"/>
                  <a:t> </a:t>
                </a:r>
                <a:r>
                  <a:rPr lang="en-US" altLang="zh-CN" b="1" dirty="0" smtClean="0"/>
                  <a:t>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  <m:r>
                          <a:rPr lang="zh-CN" altLang="en-US" i="1">
                            <a:latin typeface="Cambria Math"/>
                          </a:rPr>
                          <m:t>个人</m:t>
                        </m:r>
                        <m:r>
                          <a:rPr lang="zh-CN" altLang="en-US" i="1" smtClean="0">
                            <a:latin typeface="Cambria Math"/>
                          </a:rPr>
                          <m:t>生日</m:t>
                        </m:r>
                        <m:r>
                          <a:rPr lang="zh-CN" altLang="en-US" b="1" i="1" smtClean="0">
                            <a:latin typeface="Cambria Math"/>
                          </a:rPr>
                          <m:t>均</m:t>
                        </m:r>
                        <m:r>
                          <a:rPr lang="zh-CN" altLang="en-US" i="1">
                            <a:latin typeface="Cambria Math"/>
                          </a:rPr>
                          <m:t>不同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</a:t>
                </a:r>
                <a:r>
                  <a:rPr lang="zh-CN" altLang="en-US" dirty="0" smtClean="0"/>
                  <a:t>显然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/>
                      </a:rPr>
                      <m:t>，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𝟑𝟔𝟓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𝟑𝟔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𝟓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.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</a:t>
                </a:r>
                <a:r>
                  <a:rPr lang="zh-CN" altLang="en-US" dirty="0" smtClean="0"/>
                  <a:t>故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𝟑𝟔𝟓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𝟑𝟔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32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例：生日悖论</a:t>
            </a:r>
            <a:r>
              <a:rPr lang="en-US" altLang="zh-CN" dirty="0"/>
              <a:t>(Birthday Paradox)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𝟏</m:t>
                      </m:r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r>
                        <a:rPr lang="en-US" altLang="zh-CN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𝟏</m:t>
                      </m:r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𝟑𝟔𝟓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𝟑𝟔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𝒌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algn="ctr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800" dirty="0"/>
                  <a:t>人数             概率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800" dirty="0"/>
                  <a:t>   </a:t>
                </a:r>
                <a:r>
                  <a:rPr lang="en-US" altLang="zh-CN" sz="2800" dirty="0"/>
                  <a:t>20              0.411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800" dirty="0"/>
                  <a:t>   23              0.507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800" dirty="0"/>
                  <a:t>   30              0.706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800" dirty="0"/>
                  <a:t>   40              0.891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800" dirty="0"/>
                  <a:t>   50              0.970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800" dirty="0"/>
                  <a:t>   60              0.994 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</a:t>
                </a:r>
                <a:r>
                  <a:rPr lang="en-US" altLang="zh-CN" sz="2800" dirty="0"/>
                  <a:t>100          </a:t>
                </a:r>
                <a:r>
                  <a:rPr lang="en-US" altLang="zh-CN" sz="2800" dirty="0" smtClean="0"/>
                  <a:t>    0.999999</a:t>
                </a:r>
                <a:endParaRPr lang="en-US" altLang="zh-CN" sz="2800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436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2474</TotalTime>
  <Words>1114</Words>
  <Application>Microsoft Office PowerPoint</Application>
  <PresentationFormat>全屏显示(4:3)</PresentationFormat>
  <Paragraphs>210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9" baseType="lpstr">
      <vt:lpstr>BatangChe</vt:lpstr>
      <vt:lpstr>Tw Cen MT</vt:lpstr>
      <vt:lpstr>黑体</vt:lpstr>
      <vt:lpstr>华文仿宋</vt:lpstr>
      <vt:lpstr>宋体</vt:lpstr>
      <vt:lpstr>Arial</vt:lpstr>
      <vt:lpstr>Calibri</vt:lpstr>
      <vt:lpstr>Cambria Math</vt:lpstr>
      <vt:lpstr>Symbol</vt:lpstr>
      <vt:lpstr>Times New Roman</vt:lpstr>
      <vt:lpstr>Wingdings</vt:lpstr>
      <vt:lpstr>Wingdings 2</vt:lpstr>
      <vt:lpstr>中性</vt:lpstr>
      <vt:lpstr>公式</vt:lpstr>
      <vt:lpstr>Microsoft 公式 3.0</vt:lpstr>
      <vt:lpstr>Equation</vt:lpstr>
      <vt:lpstr>古典概型及几何概型</vt:lpstr>
      <vt:lpstr>古典概型</vt:lpstr>
      <vt:lpstr>例：d'Alembert的推理</vt:lpstr>
      <vt:lpstr>计数的三大原则</vt:lpstr>
      <vt:lpstr>十二路计数(Twelvefold way)</vt:lpstr>
      <vt:lpstr>例：分球入盒</vt:lpstr>
      <vt:lpstr>例：排队问题</vt:lpstr>
      <vt:lpstr>例：生日悖论(Birthday Paradox)</vt:lpstr>
      <vt:lpstr>例：生日悖论(Birthday Paradox)</vt:lpstr>
      <vt:lpstr>例:无放回及有放回抽样</vt:lpstr>
      <vt:lpstr>例：抽签原理</vt:lpstr>
      <vt:lpstr>例：随机取数</vt:lpstr>
      <vt:lpstr>几何概型</vt:lpstr>
      <vt:lpstr>几何概型定义</vt:lpstr>
      <vt:lpstr>例：约会问题</vt:lpstr>
      <vt:lpstr>例：取数问题</vt:lpstr>
      <vt:lpstr>例:蒲丰投针（1777）</vt:lpstr>
      <vt:lpstr>例:蒲丰投针</vt:lpstr>
      <vt:lpstr>例:蒲丰投针</vt:lpstr>
      <vt:lpstr>例:蒲丰投针</vt:lpstr>
      <vt:lpstr>例:蒲丰投针(历史实验）</vt:lpstr>
      <vt:lpstr>例：用程序估算π</vt:lpstr>
      <vt:lpstr>Bertrand悖论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唐斌</dc:creator>
  <cp:lastModifiedBy>唐斌</cp:lastModifiedBy>
  <cp:revision>115</cp:revision>
  <dcterms:created xsi:type="dcterms:W3CDTF">2016-02-22T01:45:17Z</dcterms:created>
  <dcterms:modified xsi:type="dcterms:W3CDTF">2017-09-13T04:13:37Z</dcterms:modified>
</cp:coreProperties>
</file>