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3" r:id="rId34"/>
    <p:sldId id="294" r:id="rId35"/>
    <p:sldId id="295" r:id="rId36"/>
    <p:sldId id="296" r:id="rId37"/>
    <p:sldId id="297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03" autoAdjust="0"/>
  </p:normalViewPr>
  <p:slideViewPr>
    <p:cSldViewPr>
      <p:cViewPr varScale="1">
        <p:scale>
          <a:sx n="67" d="100"/>
          <a:sy n="67" d="100"/>
        </p:scale>
        <p:origin x="1248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336E7-F42F-4A2E-9F47-4CAB93D18031}" type="datetimeFigureOut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9DC25-1DF3-4044-A1F0-C27348374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79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ED9701B-4197-4FE5-B5DA-5416DC1669A5}" type="datetime1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033A-B298-4829-B013-FB02CFC1E8B2}" type="datetime1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6322D89-321D-4885-89B2-A0E512222A49}" type="datetime1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6247-266E-48C6-8B14-289F25875231}" type="datetime1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5BE9-30F8-4EBE-A9C2-AB249A42BA31}" type="datetime1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7E2C2CD-497C-4296-A0B9-87C9C1109BD9}" type="datetime1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5E19621-E3B2-4562-A73B-168B240E71B6}" type="datetime1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16C8-561B-4A8C-9EFE-F6FCC4B46780}" type="datetime1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F784-2C90-4317-995F-7291EE975927}" type="datetime1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36A7-51C4-461E-A63E-A4F97ED44C5C}" type="datetime1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D3C3FD1-F0F2-4061-8913-C3CEB2D6BA24}" type="datetime1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97045A6-C381-463D-A4BA-F030581BD3A5}" type="datetime1">
              <a:rPr lang="zh-CN" altLang="en-US" smtClean="0"/>
              <a:t>2017/9/14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1.png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8.png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10" Type="http://schemas.openxmlformats.org/officeDocument/2006/relationships/image" Target="../media/image9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条件概率与独立性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5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样本空间的划分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𝛀</m:t>
                    </m:r>
                  </m:oMath>
                </a14:m>
                <a:r>
                  <a:rPr lang="zh-CN" altLang="en-US" dirty="0" smtClean="0"/>
                  <a:t>为试验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</m:oMath>
                </a14:m>
                <a:r>
                  <a:rPr lang="zh-CN" altLang="en-US" dirty="0" smtClean="0"/>
                  <a:t>的样本空间，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𝑬</m:t>
                    </m:r>
                  </m:oMath>
                </a14:m>
                <a:r>
                  <a:rPr lang="zh-CN" altLang="en-US" dirty="0" smtClean="0"/>
                  <a:t>的一组事件。若满足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两两互不相容，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⋃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⋃⋯⋃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0" smtClean="0">
                        <a:latin typeface="Cambria Math"/>
                      </a:rPr>
                      <m:t>𝛀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为样本空间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𝛀</m:t>
                    </m:r>
                  </m:oMath>
                </a14:m>
                <a:r>
                  <a:rPr lang="zh-CN" altLang="en-US" dirty="0" smtClean="0"/>
                  <a:t>的一个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划分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1357" r="-1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 dirty="0"/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2627784" y="4221088"/>
            <a:ext cx="3967162" cy="1833562"/>
            <a:chOff x="2925" y="2877"/>
            <a:chExt cx="2499" cy="1155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4302" y="3744"/>
              <a:ext cx="4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l-GR" altLang="zh-CN" sz="2400" i="1">
                  <a:solidFill>
                    <a:srgbClr val="FF0000"/>
                  </a:solidFill>
                </a:rPr>
                <a:t>Ω</a:t>
              </a:r>
              <a:endParaRPr lang="en-US" altLang="zh-CN" sz="2400" i="1">
                <a:solidFill>
                  <a:srgbClr val="FF0000"/>
                </a:solidFill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925" y="2877"/>
              <a:ext cx="2499" cy="768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FF0000"/>
                </a:solidFill>
              </a:endParaRPr>
            </a:p>
          </p:txBody>
        </p:sp>
        <p:sp>
          <p:nvSpPr>
            <p:cNvPr id="8" name="AutoShape 6"/>
            <p:cNvSpPr>
              <a:spLocks/>
            </p:cNvSpPr>
            <p:nvPr/>
          </p:nvSpPr>
          <p:spPr bwMode="auto">
            <a:xfrm rot="-5391825">
              <a:off x="4031" y="2539"/>
              <a:ext cx="287" cy="2499"/>
            </a:xfrm>
            <a:prstGeom prst="leftBrace">
              <a:avLst>
                <a:gd name="adj1" fmla="val 72561"/>
                <a:gd name="adj2" fmla="val 5299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FF0000"/>
                </a:solidFill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016" y="3158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solidFill>
                    <a:srgbClr val="0033CC"/>
                  </a:solidFill>
                </a:rPr>
                <a:t>A</a:t>
              </a:r>
              <a:r>
                <a:rPr lang="en-US" altLang="en-US" sz="2400" baseline="-25000">
                  <a:solidFill>
                    <a:srgbClr val="0033CC"/>
                  </a:solidFill>
                </a:rPr>
                <a:t>1</a:t>
              </a:r>
              <a:endParaRPr lang="en-US" altLang="zh-CN" sz="2400" i="1">
                <a:solidFill>
                  <a:srgbClr val="FF0000"/>
                </a:solidFill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606" y="3158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solidFill>
                    <a:srgbClr val="0033CC"/>
                  </a:solidFill>
                </a:rPr>
                <a:t>A</a:t>
              </a:r>
              <a:r>
                <a:rPr lang="en-US" altLang="en-US" sz="2400" i="1" baseline="-25000">
                  <a:solidFill>
                    <a:srgbClr val="0033CC"/>
                  </a:solidFill>
                </a:rPr>
                <a:t>2</a:t>
              </a:r>
              <a:endParaRPr lang="en-US" altLang="zh-CN" sz="2400" i="1">
                <a:solidFill>
                  <a:srgbClr val="FF0000"/>
                </a:solidFill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4921" y="3158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solidFill>
                    <a:srgbClr val="0033CC"/>
                  </a:solidFill>
                </a:rPr>
                <a:t>A</a:t>
              </a:r>
              <a:r>
                <a:rPr lang="en-US" altLang="en-US" i="1" baseline="-25000">
                  <a:solidFill>
                    <a:srgbClr val="0033CC"/>
                  </a:solidFill>
                </a:rPr>
                <a:t>n</a:t>
              </a:r>
              <a:endParaRPr lang="en-US" altLang="zh-CN" sz="2400" i="1">
                <a:solidFill>
                  <a:srgbClr val="FF0000"/>
                </a:solidFill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179" y="3067"/>
              <a:ext cx="56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i="1">
                  <a:solidFill>
                    <a:srgbClr val="0033CC"/>
                  </a:solidFill>
                </a:rPr>
                <a:t>…...</a:t>
              </a:r>
              <a:endParaRPr lang="zh-CN" altLang="en-US" sz="2400" i="1">
                <a:solidFill>
                  <a:srgbClr val="FF0000"/>
                </a:solidFill>
              </a:endParaRP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3486" y="2877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4098" y="2877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4812" y="2877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809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全概率公式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/>
                  <a:t>为样本空间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𝛀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 smtClean="0"/>
                  <a:t>一个划分，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&gt;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, </m:t>
                    </m:r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</a:rPr>
                      <m:t>,…,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，则有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p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 smtClean="0">
                            <a:latin typeface="Cambria Math"/>
                          </a:rPr>
                          <m:t>𝑷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 algn="ctr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该公式被称为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全概率公式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(Law of total probability)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347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全概率公式的证明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4967464" cy="172405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由划分的定义知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⋃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⋃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⋯⋃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𝑩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,…,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两两互斥</a:t>
                </a:r>
                <a:endParaRPr lang="en-US" altLang="zh-CN" dirty="0" smtClean="0"/>
              </a:p>
              <a:p>
                <a:pPr marL="365760" lvl="1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4967464" cy="1724051"/>
              </a:xfrm>
              <a:blipFill rotWithShape="1">
                <a:blip r:embed="rId3"/>
                <a:stretch>
                  <a:fillRect l="-737" t="-3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 dirty="0"/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5509544" y="1628800"/>
            <a:ext cx="3590925" cy="2736851"/>
            <a:chOff x="3072" y="1108"/>
            <a:chExt cx="2352" cy="1724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3072" y="1696"/>
              <a:ext cx="2352" cy="768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FF0000"/>
                </a:solidFill>
              </a:endParaRPr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3072" y="217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solidFill>
                    <a:srgbClr val="0033CC"/>
                  </a:solidFill>
                </a:rPr>
                <a:t>A</a:t>
              </a:r>
              <a:r>
                <a:rPr lang="en-US" altLang="en-US" sz="2400" baseline="-25000">
                  <a:solidFill>
                    <a:srgbClr val="0033CC"/>
                  </a:solidFill>
                </a:rPr>
                <a:t>1</a:t>
              </a:r>
              <a:endParaRPr lang="en-US" altLang="zh-CN" sz="2400" i="1">
                <a:solidFill>
                  <a:srgbClr val="FF0000"/>
                </a:solidFill>
              </a:endParaRPr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3648" y="217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solidFill>
                    <a:srgbClr val="0033CC"/>
                  </a:solidFill>
                </a:rPr>
                <a:t>A</a:t>
              </a:r>
              <a:r>
                <a:rPr lang="en-US" altLang="en-US" sz="2400" i="1" baseline="-25000">
                  <a:solidFill>
                    <a:srgbClr val="0033CC"/>
                  </a:solidFill>
                </a:rPr>
                <a:t>2</a:t>
              </a:r>
              <a:endParaRPr lang="en-US" altLang="zh-CN" sz="2400" i="1">
                <a:solidFill>
                  <a:srgbClr val="FF0000"/>
                </a:solidFill>
              </a:endParaRP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4896" y="2176"/>
              <a:ext cx="3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solidFill>
                    <a:srgbClr val="0033CC"/>
                  </a:solidFill>
                </a:rPr>
                <a:t>A</a:t>
              </a:r>
              <a:r>
                <a:rPr lang="en-US" altLang="en-US" i="1" baseline="-25000">
                  <a:solidFill>
                    <a:srgbClr val="0033CC"/>
                  </a:solidFill>
                </a:rPr>
                <a:t>n</a:t>
              </a:r>
              <a:endParaRPr lang="en-US" altLang="zh-CN" sz="2400" i="1">
                <a:solidFill>
                  <a:srgbClr val="FF0000"/>
                </a:solidFill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4224" y="2089"/>
              <a:ext cx="5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i="1" dirty="0">
                  <a:solidFill>
                    <a:srgbClr val="0033CC"/>
                  </a:solidFill>
                </a:rPr>
                <a:t>…...</a:t>
              </a:r>
              <a:endParaRPr lang="zh-CN" altLang="en-US" sz="2400" i="1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216" y="1792"/>
              <a:ext cx="1968" cy="336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FF0000"/>
                </a:solidFill>
              </a:endParaRPr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3216" y="1840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solidFill>
                    <a:schemeClr val="bg1"/>
                  </a:solidFill>
                </a:rPr>
                <a:t>BA</a:t>
              </a:r>
              <a:r>
                <a:rPr lang="en-US" altLang="en-US" sz="1800" baseline="-25000">
                  <a:solidFill>
                    <a:schemeClr val="bg1"/>
                  </a:solidFill>
                </a:rPr>
                <a:t>1</a:t>
              </a:r>
              <a:endParaRPr lang="en-US" altLang="zh-CN" sz="2400" i="1">
                <a:solidFill>
                  <a:schemeClr val="bg1"/>
                </a:solidFill>
              </a:endParaRP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3744" y="1849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solidFill>
                    <a:schemeClr val="bg1"/>
                  </a:solidFill>
                </a:rPr>
                <a:t>BA</a:t>
              </a:r>
              <a:r>
                <a:rPr lang="en-US" altLang="en-US" sz="1800" i="1" baseline="-25000">
                  <a:solidFill>
                    <a:schemeClr val="bg1"/>
                  </a:solidFill>
                </a:rPr>
                <a:t>2</a:t>
              </a:r>
              <a:endParaRPr lang="en-US" altLang="zh-CN" sz="2400" i="1">
                <a:solidFill>
                  <a:schemeClr val="bg1"/>
                </a:solidFill>
              </a:endParaRP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4272" y="1744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i="1">
                  <a:solidFill>
                    <a:schemeClr val="bg1"/>
                  </a:solidFill>
                </a:rPr>
                <a:t>…...</a:t>
              </a:r>
              <a:endParaRPr lang="zh-CN" altLang="en-US" sz="2400" i="1">
                <a:solidFill>
                  <a:srgbClr val="FF0000"/>
                </a:solidFill>
              </a:endParaRPr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4800" y="1849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solidFill>
                    <a:schemeClr val="bg1"/>
                  </a:solidFill>
                </a:rPr>
                <a:t>BA</a:t>
              </a:r>
              <a:r>
                <a:rPr lang="en-US" altLang="en-US" sz="1800" i="1" baseline="-25000">
                  <a:solidFill>
                    <a:schemeClr val="bg1"/>
                  </a:solidFill>
                </a:rPr>
                <a:t>n</a:t>
              </a:r>
              <a:endParaRPr lang="en-US" altLang="zh-CN" sz="2400" i="1">
                <a:solidFill>
                  <a:srgbClr val="FF0000"/>
                </a:solidFill>
              </a:endParaRPr>
            </a:p>
          </p:txBody>
        </p:sp>
        <p:sp>
          <p:nvSpPr>
            <p:cNvPr id="16" name="AutoShape 21"/>
            <p:cNvSpPr>
              <a:spLocks/>
            </p:cNvSpPr>
            <p:nvPr/>
          </p:nvSpPr>
          <p:spPr bwMode="auto">
            <a:xfrm rot="5362478">
              <a:off x="3912" y="696"/>
              <a:ext cx="432" cy="1728"/>
            </a:xfrm>
            <a:prstGeom prst="leftBrace">
              <a:avLst>
                <a:gd name="adj1" fmla="val 33333"/>
                <a:gd name="adj2" fmla="val 5299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FF0000"/>
                </a:solidFill>
              </a:endParaRPr>
            </a:p>
          </p:txBody>
        </p:sp>
        <p:graphicFrame>
          <p:nvGraphicFramePr>
            <p:cNvPr id="17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12704"/>
                </p:ext>
              </p:extLst>
            </p:nvPr>
          </p:nvGraphicFramePr>
          <p:xfrm>
            <a:off x="3302" y="1108"/>
            <a:ext cx="2015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6" name="公式" r:id="rId4" imgW="1663560" imgH="228600" progId="Equation.3">
                    <p:embed/>
                  </p:oleObj>
                </mc:Choice>
                <mc:Fallback>
                  <p:oleObj name="公式" r:id="rId4" imgW="16635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2" y="1108"/>
                          <a:ext cx="2015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3600" y="169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4176" y="169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>
              <a:off x="4848" y="169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AutoShape 26"/>
            <p:cNvSpPr>
              <a:spLocks/>
            </p:cNvSpPr>
            <p:nvPr/>
          </p:nvSpPr>
          <p:spPr bwMode="auto">
            <a:xfrm rot="-5391825">
              <a:off x="4104" y="1416"/>
              <a:ext cx="287" cy="2352"/>
            </a:xfrm>
            <a:prstGeom prst="leftBrace">
              <a:avLst>
                <a:gd name="adj1" fmla="val 68293"/>
                <a:gd name="adj2" fmla="val 5299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FF0000"/>
                </a:solidFill>
              </a:endParaRPr>
            </a:p>
          </p:txBody>
        </p: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4368" y="254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l-GR" altLang="en-US" sz="2400" i="1">
                  <a:solidFill>
                    <a:srgbClr val="0033CC"/>
                  </a:solidFill>
                  <a:cs typeface="Times New Roman" pitchFamily="18" charset="0"/>
                </a:rPr>
                <a:t>Ω</a:t>
              </a:r>
              <a:endParaRPr lang="el-GR" altLang="zh-CN" sz="2400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11560" y="4437112"/>
                <a:ext cx="6984776" cy="1964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𝑩</m:t>
                          </m:r>
                        </m:e>
                      </m:d>
                      <m:r>
                        <a:rPr lang="en-US" altLang="zh-CN" sz="2800" b="1" i="1">
                          <a:latin typeface="Cambria Math"/>
                        </a:rPr>
                        <m:t>=</m:t>
                      </m:r>
                      <m:r>
                        <a:rPr lang="en-US" altLang="zh-CN" sz="2800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𝑩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⋃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𝑩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/>
                            </a:rPr>
                            <m:t>⋃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⋯⋃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𝑩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altLang="zh-CN" sz="2800" b="1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altLang="zh-CN" sz="2800" b="1" i="1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>
                              <a:latin typeface="Cambria Math"/>
                              <a:ea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2800" b="1" i="1">
                              <a:latin typeface="Cambria Math"/>
                              <a:ea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latin typeface="Cambria Math"/>
                                  <a:ea typeface="Cambria Math"/>
                                </a:rPr>
                                <m:t>𝑩</m:t>
                              </m:r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  <a:ea typeface="Cambria Math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/>
                                      <a:ea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1" i="1">
                              <a:latin typeface="Cambria Math"/>
                              <a:ea typeface="Cambria Math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  <a:ea typeface="Cambria Math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/>
                                      <a:ea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800" b="1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  <m:r>
                                <a:rPr lang="en-US" altLang="zh-CN" sz="2800" b="1" i="1">
                                  <a:latin typeface="Cambria Math"/>
                                  <a:ea typeface="Cambria Math"/>
                                </a:rPr>
                                <m:t>𝑷</m:t>
                              </m:r>
                              <m:r>
                                <a:rPr lang="en-US" altLang="zh-CN" sz="2800" b="1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altLang="zh-CN" sz="2800" b="1" i="1">
                                  <a:latin typeface="Cambria Math"/>
                                  <a:ea typeface="Cambria Math"/>
                                </a:rPr>
                                <m:t>𝑩</m:t>
                              </m:r>
                              <m:r>
                                <a:rPr lang="en-US" altLang="zh-CN" sz="2800" b="1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  <a:ea typeface="Cambria Math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  <a:ea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8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437112"/>
                <a:ext cx="6984776" cy="19645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971600" y="3788816"/>
            <a:ext cx="187220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900" b="1" dirty="0" smtClean="0"/>
              <a:t>因此，</a:t>
            </a:r>
            <a:endParaRPr lang="zh-CN" altLang="en-US" sz="2900" b="1" dirty="0"/>
          </a:p>
        </p:txBody>
      </p:sp>
    </p:spTree>
    <p:extLst>
      <p:ext uri="{BB962C8B-B14F-4D97-AF65-F5344CB8AC3E}">
        <p14:creationId xmlns:p14="http://schemas.microsoft.com/office/powerpoint/2010/main" val="413988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全概率公式的使用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我们把事件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看作某一过程的结果，把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看作该过程的若干个原因，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每</a:t>
                </a:r>
                <a:r>
                  <a:rPr lang="zh-CN" altLang="en-US" dirty="0" smtClean="0"/>
                  <a:t>一原因发生的概率已知，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即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已知</a:t>
                </a:r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zh-CN" altLang="en-US" dirty="0"/>
                  <a:t>每</a:t>
                </a:r>
                <a:r>
                  <a:rPr lang="zh-CN" altLang="en-US" dirty="0" smtClean="0"/>
                  <a:t>一原因对结果的影响已知，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𝑷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已知</a:t>
                </a:r>
                <a:r>
                  <a:rPr lang="en-US" altLang="zh-CN" dirty="0" smtClean="0"/>
                  <a:t>)</a:t>
                </a:r>
              </a:p>
              <a:p>
                <a:pPr marL="0" lvl="1" indent="0">
                  <a:spcBef>
                    <a:spcPts val="700"/>
                  </a:spcBef>
                  <a:buClr>
                    <a:schemeClr val="accent2"/>
                  </a:buClr>
                  <a:buSzPct val="60000"/>
                  <a:buNone/>
                </a:pPr>
                <a:r>
                  <a:rPr lang="zh-CN" altLang="en-US" dirty="0" smtClean="0"/>
                  <a:t>则可用全概率公式求结果发生的概率（即</a:t>
                </a:r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𝑷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)</a:t>
                </a: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346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57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推迟决定原则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例：随机地抛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/>
                  <a:t>次匀质硬币，求证：正面向上的次数是偶数（或奇数）的概率为</a:t>
                </a:r>
                <a:r>
                  <a:rPr lang="en-US" altLang="zh-CN" dirty="0"/>
                  <a:t>1/2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r>
                  <a:rPr lang="zh-CN" altLang="en-US" sz="2400" i="1" dirty="0" smtClean="0">
                    <a:solidFill>
                      <a:srgbClr val="FF0000"/>
                    </a:solidFill>
                  </a:rPr>
                  <a:t>推迟决定原则</a:t>
                </a:r>
                <a:r>
                  <a:rPr lang="zh-CN" altLang="en-US" sz="2400" dirty="0" smtClean="0"/>
                  <a:t>：不管</a:t>
                </a:r>
                <a:r>
                  <a:rPr lang="zh-CN" altLang="en-US" sz="2400" dirty="0"/>
                  <a:t>前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𝒏</m:t>
                    </m:r>
                    <m:r>
                      <a:rPr lang="en-US" altLang="zh-CN" sz="2400" i="1">
                        <a:latin typeface="Cambria Math"/>
                      </a:rPr>
                      <m:t>−</m:t>
                    </m:r>
                    <m:r>
                      <a:rPr lang="en-US" altLang="zh-CN" sz="2400" i="1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sz="2400" dirty="0"/>
                  <a:t>次抛硬币证明向上的次数为偶数或奇数，结果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奇偶性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取决于最后一次抛硬币，机会各半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证：令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zh-CN" altLang="en-US" dirty="0" smtClean="0"/>
                  <a:t>前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𝒏</m:t>
                    </m:r>
                    <m:r>
                      <a:rPr lang="en-US" altLang="zh-CN" b="1" i="1" dirty="0" smtClean="0">
                        <a:latin typeface="Cambria Math"/>
                      </a:rPr>
                      <m:t>−</m:t>
                    </m:r>
                    <m:r>
                      <a:rPr lang="en-US" altLang="zh-CN" b="1" i="1" dirty="0" smtClean="0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dirty="0" smtClean="0"/>
                  <a:t>次抛硬币正面向上的次数是偶数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i="1">
                        <a:latin typeface="Cambria Math"/>
                      </a:rPr>
                      <m:t>:</m:t>
                    </m:r>
                    <m:r>
                      <a:rPr lang="en-US" altLang="zh-CN" i="1" dirty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/>
                  <a:t>次抛硬币正面向上的次数是</a:t>
                </a:r>
                <a:r>
                  <a:rPr lang="zh-CN" altLang="en-US" dirty="0" smtClean="0"/>
                  <a:t>偶数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:r>
                  <a:rPr lang="zh-CN" altLang="en-US" dirty="0" smtClean="0"/>
                  <a:t>应用全概率公式有，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𝑩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𝑩</m:t>
                          </m:r>
                        </m:e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+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𝑩</m:t>
                          </m:r>
                        </m:e>
                        <m:e>
                          <m:acc>
                            <m:accPr>
                              <m:chr m:val="̅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</m:d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altLang="zh-CN" b="1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272" t="-17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122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贝叶斯公式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为样本空间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𝛀</m:t>
                    </m:r>
                  </m:oMath>
                </a14:m>
                <a:r>
                  <a:rPr lang="zh-CN" altLang="en-US" dirty="0" smtClean="0"/>
                  <a:t>的一个划分，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&gt;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𝒊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</a:rPr>
                      <m:t>,…,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𝑩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1" i="1" smtClean="0">
                              <a:latin typeface="Cambria Math"/>
                            </a:rPr>
                            <m:t>𝑷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𝑩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1" i="1" smtClean="0">
                                  <a:latin typeface="Cambria Math"/>
                                </a:rPr>
                                <m:t>𝒋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𝑷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𝑩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被称为贝叶斯公式（</a:t>
                </a:r>
                <a:r>
                  <a:rPr lang="en-US" altLang="zh-CN" dirty="0" smtClean="0"/>
                  <a:t>Bayes’ law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 smtClean="0"/>
                  <a:t>证明：根据条件概率定义及全概率公式即可。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3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贝叶斯公式的使用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我们把事件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/>
                  <a:t>看作某一过程的结果，把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/>
                  <a:t>看作该过程的若干个原因</a:t>
                </a:r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每一原因发生的概率已知，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𝑷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已知</a:t>
                </a:r>
                <a:r>
                  <a:rPr lang="en-US" altLang="zh-CN" dirty="0"/>
                  <a:t>)</a:t>
                </a:r>
              </a:p>
              <a:p>
                <a:pPr lvl="1"/>
                <a:r>
                  <a:rPr lang="zh-CN" altLang="en-US" dirty="0"/>
                  <a:t>每一原因对结果的影响已知，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𝑷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𝑩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已知</a:t>
                </a:r>
                <a:r>
                  <a:rPr lang="en-US" altLang="zh-CN" dirty="0"/>
                  <a:t>)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若已知事件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发生，求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由第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𝒊</m:t>
                    </m:r>
                  </m:oMath>
                </a14:m>
                <a:r>
                  <a:rPr lang="zh-CN" altLang="en-US" dirty="0" smtClean="0"/>
                  <a:t>个原因引起的概率（即求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），则用贝叶斯公式。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01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 smtClean="0"/>
                  <a:t>用血清法普查肝癌，由统计资料知肝癌患者有</a:t>
                </a:r>
                <a:r>
                  <a:rPr lang="en-US" altLang="zh-CN" dirty="0" smtClean="0"/>
                  <a:t>95%</a:t>
                </a:r>
                <a:r>
                  <a:rPr lang="zh-CN" altLang="en-US" dirty="0" smtClean="0"/>
                  <a:t>呈阳性，非肝癌患者有</a:t>
                </a:r>
                <a:r>
                  <a:rPr lang="en-US" altLang="zh-CN" dirty="0" smtClean="0"/>
                  <a:t>2%</a:t>
                </a:r>
                <a:r>
                  <a:rPr lang="zh-CN" altLang="en-US" dirty="0" smtClean="0"/>
                  <a:t>呈阳性。设人群中肝癌患病率为</a:t>
                </a:r>
                <a:r>
                  <a:rPr lang="en-US" altLang="zh-CN" dirty="0" smtClean="0"/>
                  <a:t>0.2%</a:t>
                </a:r>
                <a:r>
                  <a:rPr lang="zh-CN" altLang="en-US" dirty="0" smtClean="0"/>
                  <a:t>，现某人普查时化验呈阳性，求此人患肝癌的概率。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解：令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1" i="1" smtClean="0">
                            <a:latin typeface="Cambria Math"/>
                          </a:rPr>
                          <m:t>被</m:t>
                        </m:r>
                        <m:r>
                          <a:rPr lang="zh-CN" altLang="en-US" i="1">
                            <a:latin typeface="Cambria Math"/>
                          </a:rPr>
                          <m:t>检查</m:t>
                        </m:r>
                        <m:r>
                          <a:rPr lang="zh-CN" altLang="en-US" b="1" i="1" smtClean="0">
                            <a:latin typeface="Cambria Math"/>
                          </a:rPr>
                          <m:t>者患</m:t>
                        </m:r>
                        <m:r>
                          <a:rPr lang="zh-CN" altLang="en-US" i="1">
                            <a:latin typeface="Cambria Math"/>
                          </a:rPr>
                          <m:t>肝癌</m:t>
                        </m:r>
                      </m:e>
                    </m:d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𝑨</m:t>
                    </m:r>
                    <m:r>
                      <a:rPr lang="en-US" altLang="zh-CN" b="1" i="1" dirty="0" smtClean="0">
                        <a:latin typeface="Cambria Math"/>
                      </a:rPr>
                      <m:t>={</m:t>
                    </m:r>
                    <m:r>
                      <a:rPr lang="zh-CN" altLang="en-US" i="1" dirty="0">
                        <a:latin typeface="Cambria Math"/>
                      </a:rPr>
                      <m:t>化验</m:t>
                    </m:r>
                    <m:r>
                      <a:rPr lang="zh-CN" altLang="en-US" b="1" i="1" dirty="0" smtClean="0">
                        <a:latin typeface="Cambria Math"/>
                      </a:rPr>
                      <m:t>呈</m:t>
                    </m:r>
                    <m:r>
                      <a:rPr lang="zh-CN" altLang="en-US" i="1" dirty="0">
                        <a:latin typeface="Cambria Math"/>
                      </a:rPr>
                      <m:t>阳性</m:t>
                    </m:r>
                    <m:r>
                      <a:rPr lang="en-US" altLang="zh-CN" b="1" i="1" dirty="0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.</m:t>
                    </m:r>
                    <m:r>
                      <a:rPr lang="en-US" altLang="zh-CN" b="1" i="1" smtClean="0">
                        <a:latin typeface="Cambria Math"/>
                      </a:rPr>
                      <m:t>𝟗𝟓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e>
                        <m:acc>
                          <m:accPr>
                            <m:chr m:val="̅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𝑩</m:t>
                            </m:r>
                          </m:e>
                        </m:acc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.</m:t>
                    </m:r>
                    <m:r>
                      <a:rPr lang="en-US" altLang="zh-CN" b="1" i="1" smtClean="0">
                        <a:latin typeface="Cambria Math"/>
                      </a:rPr>
                      <m:t>𝟎𝟐</m:t>
                    </m:r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altLang="zh-CN" b="1" i="1" dirty="0" smtClean="0">
                        <a:latin typeface="Cambria Math"/>
                      </a:rPr>
                      <m:t>=</m:t>
                    </m:r>
                    <m:r>
                      <a:rPr lang="en-US" altLang="zh-CN" b="1" i="1" dirty="0" smtClean="0">
                        <a:latin typeface="Cambria Math"/>
                      </a:rPr>
                      <m:t>𝟎</m:t>
                    </m:r>
                    <m:r>
                      <a:rPr lang="en-US" altLang="zh-CN" b="1" i="1" dirty="0" smtClean="0">
                        <a:latin typeface="Cambria Math"/>
                      </a:rPr>
                      <m:t>.</m:t>
                    </m:r>
                    <m:r>
                      <a:rPr lang="en-US" altLang="zh-CN" b="1" i="1" dirty="0" smtClean="0">
                        <a:latin typeface="Cambria Math"/>
                      </a:rPr>
                      <m:t>𝟎𝟎𝟐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所</a:t>
                </a:r>
                <a:r>
                  <a:rPr lang="zh-CN" altLang="en-US" dirty="0" smtClean="0"/>
                  <a:t>求的为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阳性率：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𝑩</m:t>
                            </m:r>
                          </m:e>
                        </m:acc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e>
                        <m:acc>
                          <m:accPr>
                            <m:chr m:val="̅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𝑩</m:t>
                            </m:r>
                          </m:e>
                        </m:acc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.</m:t>
                    </m:r>
                    <m:r>
                      <a:rPr lang="en-US" altLang="zh-CN" b="1" i="1" smtClean="0">
                        <a:latin typeface="Cambria Math"/>
                      </a:rPr>
                      <m:t>𝟐𝟏𝟖𝟔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𝑩</m:t>
                          </m:r>
                        </m:e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𝑩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</m:d>
                        </m:den>
                      </m:f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𝟎</m:t>
                      </m:r>
                      <m:r>
                        <a:rPr lang="en-US" altLang="zh-CN" b="1" i="1" smtClean="0">
                          <a:latin typeface="Cambria Math"/>
                        </a:rPr>
                        <m:t>.</m:t>
                      </m:r>
                      <m:r>
                        <a:rPr lang="en-US" altLang="zh-CN" b="1" i="1" smtClean="0">
                          <a:latin typeface="Cambria Math"/>
                        </a:rPr>
                        <m:t>𝟎𝟖𝟕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421" t="-3392" r="-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298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例：三囚犯问题（</a:t>
            </a:r>
            <a:r>
              <a:rPr lang="en-US" altLang="zh-CN" dirty="0" smtClean="0"/>
              <a:t>Three Prisoners Problem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 smtClean="0"/>
              <a:t>死囚室内有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B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C</a:t>
            </a:r>
            <a:r>
              <a:rPr lang="zh-CN" altLang="en-US" sz="2200" dirty="0" smtClean="0"/>
              <a:t>三名囚犯。县令随机选择一名囚犯，打算释放他。县令告诉牢头他的选择，但是要求牢头为此保密</a:t>
            </a:r>
            <a:r>
              <a:rPr lang="zh-CN" altLang="en-US" sz="2200" dirty="0"/>
              <a:t>几天</a:t>
            </a:r>
            <a:r>
              <a:rPr lang="zh-CN" altLang="en-US" sz="2200" dirty="0" smtClean="0"/>
              <a:t>。隔日，</a:t>
            </a:r>
            <a:endParaRPr lang="en-US" altLang="zh-CN" sz="2200" dirty="0" smtClean="0"/>
          </a:p>
          <a:p>
            <a:pPr lvl="1"/>
            <a:r>
              <a:rPr lang="en-US" altLang="zh-CN" sz="1900" dirty="0" smtClean="0"/>
              <a:t>A</a:t>
            </a:r>
            <a:r>
              <a:rPr lang="zh-CN" altLang="en-US" sz="1900" dirty="0" smtClean="0"/>
              <a:t>：谁会被释放？</a:t>
            </a:r>
            <a:endParaRPr lang="en-US" altLang="zh-CN" sz="1900" dirty="0" smtClean="0"/>
          </a:p>
          <a:p>
            <a:pPr lvl="1"/>
            <a:r>
              <a:rPr lang="zh-CN" altLang="en-US" sz="1900" dirty="0" smtClean="0"/>
              <a:t>牢头：不能告诉你。</a:t>
            </a:r>
            <a:endParaRPr lang="en-US" altLang="zh-CN" sz="1900" dirty="0" smtClean="0"/>
          </a:p>
          <a:p>
            <a:pPr lvl="1"/>
            <a:r>
              <a:rPr lang="en-US" altLang="zh-CN" sz="1900" dirty="0" smtClean="0"/>
              <a:t>A</a:t>
            </a:r>
            <a:r>
              <a:rPr lang="zh-CN" altLang="en-US" sz="1900" dirty="0" smtClean="0"/>
              <a:t>又问：</a:t>
            </a:r>
            <a:r>
              <a:rPr lang="en-US" altLang="zh-CN" sz="1900" dirty="0" smtClean="0"/>
              <a:t>B</a:t>
            </a:r>
            <a:r>
              <a:rPr lang="zh-CN" altLang="en-US" sz="1900" dirty="0" smtClean="0"/>
              <a:t>和</a:t>
            </a:r>
            <a:r>
              <a:rPr lang="en-US" altLang="zh-CN" sz="1900" dirty="0" smtClean="0"/>
              <a:t>C</a:t>
            </a:r>
            <a:r>
              <a:rPr lang="zh-CN" altLang="en-US" sz="1900" dirty="0" smtClean="0"/>
              <a:t>谁会被处决？</a:t>
            </a:r>
            <a:endParaRPr lang="en-US" altLang="zh-CN" sz="1900" dirty="0" smtClean="0"/>
          </a:p>
          <a:p>
            <a:pPr lvl="1"/>
            <a:r>
              <a:rPr lang="zh-CN" altLang="en-US" sz="1900" dirty="0" smtClean="0"/>
              <a:t>牢头想了想：</a:t>
            </a:r>
            <a:r>
              <a:rPr lang="en-US" altLang="zh-CN" sz="1900" dirty="0" smtClean="0"/>
              <a:t>B</a:t>
            </a:r>
            <a:r>
              <a:rPr lang="zh-CN" altLang="en-US" sz="1900" dirty="0" smtClean="0"/>
              <a:t>会被处决。</a:t>
            </a:r>
            <a:endParaRPr lang="en-US" altLang="zh-CN" sz="1900" dirty="0" smtClean="0"/>
          </a:p>
          <a:p>
            <a:r>
              <a:rPr lang="zh-CN" altLang="en-US" sz="2200" dirty="0" smtClean="0"/>
              <a:t>牢头的推理：每个囚犯都有</a:t>
            </a:r>
            <a:r>
              <a:rPr lang="en-US" altLang="zh-CN" sz="2200" dirty="0" smtClean="0"/>
              <a:t>1/3</a:t>
            </a:r>
            <a:r>
              <a:rPr lang="zh-CN" altLang="en-US" sz="2200" dirty="0" smtClean="0"/>
              <a:t>的概率被释放，显然</a:t>
            </a:r>
            <a:r>
              <a:rPr lang="en-US" altLang="zh-CN" sz="2200" dirty="0" smtClean="0"/>
              <a:t>B</a:t>
            </a:r>
            <a:r>
              <a:rPr lang="zh-CN" altLang="en-US" sz="2200" dirty="0" smtClean="0"/>
              <a:t>或</a:t>
            </a:r>
            <a:r>
              <a:rPr lang="en-US" altLang="zh-CN" sz="2200" dirty="0" smtClean="0"/>
              <a:t>C</a:t>
            </a:r>
            <a:r>
              <a:rPr lang="zh-CN" altLang="en-US" sz="2200" smtClean="0"/>
              <a:t>会被处决，</a:t>
            </a:r>
            <a:r>
              <a:rPr lang="zh-CN" altLang="en-US" sz="2200" dirty="0" smtClean="0"/>
              <a:t>所以我并没有提供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是否会被释放的信息；</a:t>
            </a:r>
            <a:endParaRPr lang="en-US" altLang="zh-CN" sz="2200" dirty="0" smtClean="0"/>
          </a:p>
          <a:p>
            <a:r>
              <a:rPr lang="en-US" altLang="zh-CN" sz="2200" dirty="0" smtClean="0"/>
              <a:t>A</a:t>
            </a:r>
            <a:r>
              <a:rPr lang="zh-CN" altLang="en-US" sz="2200" dirty="0" smtClean="0"/>
              <a:t>的推理：既然</a:t>
            </a:r>
            <a:r>
              <a:rPr lang="en-US" altLang="zh-CN" sz="2200" dirty="0" smtClean="0"/>
              <a:t>B</a:t>
            </a:r>
            <a:r>
              <a:rPr lang="zh-CN" altLang="en-US" sz="2200" dirty="0" smtClean="0"/>
              <a:t>会被处决，那么我或者</a:t>
            </a:r>
            <a:r>
              <a:rPr lang="en-US" altLang="zh-CN" sz="2200" dirty="0" smtClean="0"/>
              <a:t>C</a:t>
            </a:r>
            <a:r>
              <a:rPr lang="zh-CN" altLang="en-US" sz="2200" dirty="0" smtClean="0"/>
              <a:t>会被释放。因此我被释放的概率提高到了</a:t>
            </a:r>
            <a:r>
              <a:rPr lang="en-US" altLang="zh-CN" sz="2200" dirty="0" smtClean="0"/>
              <a:t>1/2.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1800" y="5813431"/>
            <a:ext cx="324036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谁的推理正确呢？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77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zh-CN" altLang="en-US" dirty="0" smtClean="0"/>
                  <a:t>分别表示事件</a:t>
                </a:r>
                <a:r>
                  <a:rPr lang="en-US" altLang="zh-CN" dirty="0" smtClean="0"/>
                  <a:t>A,B,C</a:t>
                </a:r>
                <a:r>
                  <a:rPr lang="zh-CN" altLang="en-US" dirty="0" smtClean="0"/>
                  <a:t>会被释放，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𝑪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/</m:t>
                    </m:r>
                    <m:r>
                      <a:rPr lang="en-US" altLang="zh-CN" b="1" i="1" smtClean="0">
                        <a:latin typeface="Cambria Math"/>
                      </a:rPr>
                      <m:t>𝟑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定义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𝑾</m:t>
                    </m:r>
                  </m:oMath>
                </a14:m>
                <a:r>
                  <a:rPr lang="zh-CN" altLang="en-US" dirty="0" smtClean="0"/>
                  <a:t>表示事件牢头说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会被处决。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判断的关键是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  <m:r>
                      <a:rPr lang="en-US" altLang="zh-CN" b="1" i="1" smtClean="0">
                        <a:latin typeface="Cambria Math"/>
                      </a:rPr>
                      <m:t>𝑾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是否发生了变化？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可能的情况：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612108"/>
              </p:ext>
            </p:extLst>
          </p:nvPr>
        </p:nvGraphicFramePr>
        <p:xfrm>
          <a:off x="3131840" y="4365104"/>
          <a:ext cx="26642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3"/>
                <a:gridCol w="136815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谁被释放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牢头告诉</a:t>
                      </a: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被处决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被处决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被处决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被处决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右大括号 5"/>
          <p:cNvSpPr/>
          <p:nvPr/>
        </p:nvSpPr>
        <p:spPr>
          <a:xfrm>
            <a:off x="5868144" y="4869160"/>
            <a:ext cx="144016" cy="504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84168" y="494116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假设概率相同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65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条件概率：概念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在解决许多概率问题时，往往需要在某些附加条件下考虑。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如在事件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dirty="0" smtClean="0"/>
                  <a:t>发生的条件下求事件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dirty="0" smtClean="0"/>
                  <a:t>发生的概率，将此概率记为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称为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条件概率</a:t>
                </a:r>
                <a:r>
                  <a:rPr lang="zh-CN" altLang="en-US" dirty="0" smtClean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357" r="-1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18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|</m:t>
                    </m:r>
                    <m:r>
                      <a:rPr lang="en-US" altLang="zh-CN" b="1" i="1" smtClean="0">
                        <a:latin typeface="Cambria Math"/>
                      </a:rPr>
                      <m:t>𝑾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的计算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19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latin typeface="Cambria Math"/>
                  </a:rPr>
                  <a:t>由全概率公式知，</a:t>
                </a:r>
                <a:endParaRPr lang="en-US" altLang="zh-CN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𝑾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𝑾</m:t>
                          </m:r>
                        </m:e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+</m:t>
                      </m:r>
                      <m:r>
                        <a:rPr lang="en-US" altLang="zh-CN" sz="2800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𝑩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𝑾</m:t>
                          </m:r>
                        </m:e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𝑩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+</m:t>
                      </m:r>
                      <m:r>
                        <a:rPr lang="en-US" altLang="zh-CN" sz="2800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𝑪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𝑾</m:t>
                          </m:r>
                        </m:e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𝑪</m:t>
                          </m:r>
                        </m:e>
                      </m:d>
                      <m:r>
                        <a:rPr lang="en-US" altLang="zh-CN" sz="2800" b="1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0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0" smtClean="0"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/>
                        </a:rPr>
                        <m:t>×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𝟎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/>
                        </a:rPr>
                        <m:t>×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𝟏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根据贝叶斯公式，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𝑨</m:t>
                          </m:r>
                        </m:e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𝑾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</m:d>
                          <m:r>
                            <a:rPr lang="en-US" altLang="zh-CN" sz="2800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𝑾</m:t>
                              </m:r>
                            </m:e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𝑾</m:t>
                              </m:r>
                            </m:e>
                          </m:d>
                        </m:den>
                      </m:f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𝑷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(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𝑨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800" dirty="0" smtClean="0"/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牢头的推理是正确的！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48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错在哪里？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将事件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𝑾</m:t>
                    </m:r>
                  </m:oMath>
                </a14:m>
                <a:r>
                  <a:rPr lang="zh-CN" altLang="en-US" dirty="0" smtClean="0"/>
                  <a:t>理解为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</m:acc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认为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𝑾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</m:acc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r>
                  <a:rPr lang="zh-CN" altLang="en-US" dirty="0" smtClean="0"/>
                  <a:t>实际上，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𝑾</m:t>
                    </m:r>
                  </m:oMath>
                </a14:m>
                <a:r>
                  <a:rPr lang="zh-CN" altLang="en-US" dirty="0" smtClean="0"/>
                  <a:t>发生意味着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不发生，但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不发生并不意味着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𝑾</m:t>
                    </m:r>
                  </m:oMath>
                </a14:m>
                <a:r>
                  <a:rPr lang="zh-CN" altLang="en-US" dirty="0" smtClean="0"/>
                  <a:t>发生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𝑾</m:t>
                    </m:r>
                    <m:r>
                      <a:rPr lang="en-US" altLang="zh-CN" b="1" i="1" smtClean="0">
                        <a:latin typeface="Cambria Math"/>
                      </a:rPr>
                      <m:t>⊂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𝑩</m:t>
                    </m:r>
                    <m:r>
                      <a:rPr lang="en-US" altLang="zh-CN" b="1" i="1" dirty="0" smtClean="0">
                        <a:latin typeface="Cambria Math"/>
                      </a:rPr>
                      <m:t>⊄</m:t>
                    </m:r>
                    <m:r>
                      <a:rPr lang="en-US" altLang="zh-CN" b="1" i="1" dirty="0" smtClean="0">
                        <a:latin typeface="Cambria Math"/>
                      </a:rPr>
                      <m:t>𝑾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r>
                  <a:rPr lang="zh-CN" altLang="en-US" dirty="0" smtClean="0"/>
                  <a:t>经验：置信度更新不仅仅依赖于事实，还依赖于事实是如何发现的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2171" r="-374" b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19672" y="6237312"/>
            <a:ext cx="5743630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https://en.wikipedia.org/wiki/Three_Prisoners_problem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5132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门问题（</a:t>
            </a:r>
            <a:r>
              <a:rPr lang="en-US" altLang="zh-CN" dirty="0" smtClean="0"/>
              <a:t>Monty Hall Problem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844667"/>
            <a:ext cx="3816424" cy="4032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123728" y="6186119"/>
            <a:ext cx="5256584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https://en.wikipedia.org/wiki/Monty_Hall_problem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0989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独立性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在一些情况下，事件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的发生不会对事件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的概率造成影响，即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0" smtClean="0">
                        <a:latin typeface="Cambria Math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可以推导出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</m:d>
                  </m:oMath>
                </a14:m>
                <a:r>
                  <a:rPr lang="zh-CN" altLang="en-US" dirty="0" smtClean="0"/>
                  <a:t>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/>
                  <a:t>的发生不会对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的概率造成</a:t>
                </a:r>
                <a:r>
                  <a:rPr lang="zh-CN" altLang="en-US" dirty="0" smtClean="0"/>
                  <a:t>影响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b="1" dirty="0" smtClean="0"/>
                  <a:t>等价</a:t>
                </a:r>
                <a:r>
                  <a:rPr lang="zh-CN" altLang="en-US" dirty="0"/>
                  <a:t>地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𝑨𝑩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 r="-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27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独立性的定义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若随机事件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满足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𝑨𝑩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相互独立。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51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事件独立性的性质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如果事件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相互独立，而且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&gt;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概率为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（或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）的事件与任意事件独立</a:t>
                </a:r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/>
                  <a:t>如果事件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/>
                  <a:t>相互独立</a:t>
                </a:r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𝑩</m:t>
                        </m:r>
                      </m:e>
                    </m:acc>
                  </m:oMath>
                </a14:m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/>
                          </a:rPr>
                          <m:t>𝑩</m:t>
                        </m:r>
                      </m:e>
                    </m:acc>
                  </m:oMath>
                </a14:m>
                <a:r>
                  <a:rPr lang="zh-CN" altLang="en-US" dirty="0" smtClean="0"/>
                  <a:t>也相互独立。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73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相互独立</a:t>
            </a:r>
            <a:r>
              <a:rPr lang="en-US" altLang="zh-CN" dirty="0" smtClean="0"/>
              <a:t>vs.</a:t>
            </a:r>
            <a:r>
              <a:rPr lang="zh-CN" altLang="en-US" dirty="0"/>
              <a:t>互不相容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&gt;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&gt;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dirty="0" smtClean="0"/>
                  <a:t>，则必有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相互独立，则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不可能互不相容；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/>
                  <a:t>互不相容，则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不可能</a:t>
                </a:r>
                <a:r>
                  <a:rPr lang="zh-CN" altLang="en-US" dirty="0"/>
                  <a:t>相互</a:t>
                </a:r>
                <a:r>
                  <a:rPr lang="zh-CN" altLang="en-US" dirty="0" smtClean="0"/>
                  <a:t>独立</a:t>
                </a:r>
                <a:r>
                  <a:rPr lang="en-US" altLang="zh-CN" dirty="0" smtClean="0"/>
                  <a:t>.</a:t>
                </a:r>
              </a:p>
              <a:p>
                <a:pPr lvl="1"/>
                <a:endParaRPr lang="en-US" altLang="zh-CN" dirty="0"/>
              </a:p>
              <a:p>
                <a:r>
                  <a:rPr lang="zh-CN" altLang="en-US" dirty="0" smtClean="0"/>
                  <a:t>只需证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点。</a:t>
                </a: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/>
                  <a:t>相互</a:t>
                </a:r>
                <a:r>
                  <a:rPr lang="zh-CN" altLang="en-US" dirty="0" smtClean="0"/>
                  <a:t>独立，则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𝑨𝑩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&gt;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所以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𝑩</m:t>
                    </m:r>
                  </m:oMath>
                </a14:m>
                <a:r>
                  <a:rPr lang="zh-CN" altLang="en-US" dirty="0" smtClean="0"/>
                  <a:t>相容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474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三个事件的独立性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312494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zh-CN" altLang="en-US" dirty="0" smtClean="0"/>
                  <a:t>为三个随机事件，如果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𝑨𝑩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𝑷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𝑩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𝑨𝑪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𝑷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𝑪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𝑩𝑪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𝑷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𝑪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𝑨𝑩𝑪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𝑷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𝑪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则称事件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𝑨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𝑩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𝑪</m:t>
                    </m:r>
                  </m:oMath>
                </a14:m>
                <a:r>
                  <a:rPr lang="zh-CN" altLang="en-US" dirty="0" smtClean="0"/>
                  <a:t>互相独立。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3124944"/>
              </a:xfrm>
              <a:blipFill rotWithShape="1">
                <a:blip r:embed="rId2"/>
                <a:stretch>
                  <a:fillRect l="-1645" t="-1758" b="-3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5013176"/>
            <a:ext cx="763284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900" b="1" dirty="0"/>
              <a:t>注：三个事件相互独立，则其中任意两个事件也相互</a:t>
            </a:r>
            <a:r>
              <a:rPr lang="zh-CN" altLang="en-US" sz="2900" b="1" dirty="0" smtClean="0"/>
              <a:t>独立，反之不成立。</a:t>
            </a:r>
            <a:endParaRPr lang="en-US" altLang="zh-CN" sz="29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93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两两独立不意味着相互独立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随机抛两枚骰子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号骰子抛出奇数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i="1">
                        <a:latin typeface="Cambria Math"/>
                      </a:rPr>
                      <m:t>:</m:t>
                    </m:r>
                  </m:oMath>
                </a14:m>
                <a:r>
                  <a:rPr lang="en-US" altLang="zh-CN" dirty="0" smtClean="0"/>
                  <a:t>2</a:t>
                </a:r>
                <a:r>
                  <a:rPr lang="zh-CN" altLang="en-US" dirty="0"/>
                  <a:t>号骰子抛出</a:t>
                </a:r>
                <a:r>
                  <a:rPr lang="zh-CN" altLang="en-US" dirty="0" smtClean="0"/>
                  <a:t>奇数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  <m:r>
                      <a:rPr lang="en-US" altLang="zh-CN" i="1">
                        <a:latin typeface="Cambria Math"/>
                      </a:rPr>
                      <m:t>:</m:t>
                    </m:r>
                  </m:oMath>
                </a14:m>
                <a:r>
                  <a:rPr lang="zh-CN" altLang="en-US" dirty="0" smtClean="0"/>
                  <a:t>两骰子点数和为奇数</a:t>
                </a:r>
                <a:endParaRPr lang="en-US" altLang="zh-CN" dirty="0"/>
              </a:p>
              <a:p>
                <a:r>
                  <a:rPr lang="zh-CN" altLang="en-US" dirty="0" smtClean="0"/>
                  <a:t>两两独立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𝑪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𝑨𝑩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𝑨𝑪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𝑩𝑪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endParaRPr lang="en-US" altLang="zh-CN" b="1" dirty="0" smtClean="0"/>
              </a:p>
              <a:p>
                <a:r>
                  <a:rPr lang="zh-CN" altLang="en-US" dirty="0"/>
                  <a:t>三</a:t>
                </a:r>
                <a:r>
                  <a:rPr lang="zh-CN" altLang="en-US" dirty="0" smtClean="0"/>
                  <a:t>者不互相独立：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𝑨𝑩𝑪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67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个事件的相互独立性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19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个随机事件，如果对于任意集合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dirty="0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zh-CN" b="1" i="1" dirty="0" smtClean="0">
                        <a:latin typeface="Cambria Math"/>
                      </a:rPr>
                      <m:t>⊂[</m:t>
                    </m:r>
                    <m:r>
                      <a:rPr lang="en-US" altLang="zh-CN" b="1" i="1" dirty="0" smtClean="0">
                        <a:latin typeface="Cambria Math"/>
                      </a:rPr>
                      <m:t>𝒏</m:t>
                    </m:r>
                    <m:r>
                      <a:rPr lang="en-US" altLang="zh-CN" b="1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zh-CN" altLang="en-US" dirty="0" smtClean="0"/>
                  <a:t>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⋂"/>
                              <m:limLoc m:val="subSup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1" i="1" smtClean="0">
                                  <a:latin typeface="Cambria Math"/>
                                </a:rPr>
                                <m:t>𝒋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𝒌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𝒊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/>
                            </a:rPr>
                            <m:t>𝒋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𝒌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𝑷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  <m:r>
                        <a:rPr lang="en-US" altLang="zh-CN" b="1" i="1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相互独立。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1645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3568" y="5013176"/>
                <a:ext cx="7632848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900" b="1" dirty="0" smtClean="0"/>
                  <a:t>注：</a:t>
                </a:r>
                <a14:m>
                  <m:oMath xmlns:m="http://schemas.openxmlformats.org/officeDocument/2006/math">
                    <m:r>
                      <a:rPr lang="en-US" altLang="zh-CN" sz="2900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sz="2900" b="1" dirty="0" smtClean="0"/>
                  <a:t>个</a:t>
                </a:r>
                <a:r>
                  <a:rPr lang="zh-CN" altLang="en-US" sz="2900" b="1" dirty="0"/>
                  <a:t>事件相互独立，则其中</a:t>
                </a:r>
                <a:r>
                  <a:rPr lang="zh-CN" altLang="en-US" sz="2900" b="1" dirty="0" smtClean="0"/>
                  <a:t>任意</a:t>
                </a:r>
                <a14:m>
                  <m:oMath xmlns:m="http://schemas.openxmlformats.org/officeDocument/2006/math">
                    <m:r>
                      <a:rPr lang="en-US" altLang="zh-CN" sz="2900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sz="2900" b="1" dirty="0" smtClean="0"/>
                  <a:t>个</a:t>
                </a:r>
                <a:r>
                  <a:rPr lang="zh-CN" altLang="en-US" sz="2900" b="1" dirty="0"/>
                  <a:t>事件也相互</a:t>
                </a:r>
                <a:r>
                  <a:rPr lang="zh-CN" altLang="en-US" sz="2900" b="1" dirty="0" smtClean="0"/>
                  <a:t>独立，反之不成立。</a:t>
                </a:r>
                <a:endParaRPr lang="en-US" altLang="zh-CN" sz="2900" b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013176"/>
                <a:ext cx="7632848" cy="1261884"/>
              </a:xfrm>
              <a:prstGeom prst="rect">
                <a:avLst/>
              </a:prstGeom>
              <a:blipFill rotWithShape="1">
                <a:blip r:embed="rId4"/>
                <a:stretch>
                  <a:fillRect l="-1677" t="-4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36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例：掷骰子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掷一颗均匀骰子，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掷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出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点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掷出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偶数点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 smtClean="0"/>
                  <a:t>，求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分析：已知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dirty="0" smtClean="0"/>
                  <a:t>发生，那么试验所有可能的结果只有三种：掷出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点，掷出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点，以及掷出</a:t>
                </a:r>
                <a:r>
                  <a:rPr lang="en-US" altLang="zh-CN" dirty="0" smtClean="0"/>
                  <a:t>6</a:t>
                </a:r>
                <a:r>
                  <a:rPr lang="zh-CN" altLang="en-US" dirty="0" smtClean="0"/>
                  <a:t>点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这三种结果是等可能的，因此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特别地，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b="1" dirty="0" smtClean="0"/>
                  <a:t>关键：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样本空间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缩小了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1357" r="-1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50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分组独立性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设事件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/>
                  <a:t>相互</a:t>
                </a:r>
                <a:r>
                  <a:rPr lang="zh-CN" altLang="en-US" dirty="0" smtClean="0"/>
                  <a:t>独立，将其任意分成没有公共事件的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个组，每个组任意作事件运算，得到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个新事件，则这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个新事件相互独立。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例：设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𝟖</m:t>
                        </m:r>
                      </m:sub>
                    </m:sSub>
                  </m:oMath>
                </a14:m>
                <a:r>
                  <a:rPr lang="zh-CN" altLang="en-US" dirty="0"/>
                  <a:t>相互</a:t>
                </a:r>
                <a:r>
                  <a:rPr lang="zh-CN" altLang="en-US" dirty="0" smtClean="0"/>
                  <a:t>独立，则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</a:rPr>
                        <m:t>⋃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e>
                      </m:acc>
                      <m:r>
                        <a:rPr lang="en-US" altLang="zh-CN" b="1" i="1" smtClean="0">
                          <a:latin typeface="Cambria Math"/>
                        </a:rPr>
                        <m:t>⋃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𝟓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𝟔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𝟕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</a:rPr>
                        <m:t>, </m:t>
                      </m:r>
                      <m:acc>
                        <m:accPr>
                          <m:chr m:val="̅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相互独立。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1357" r="-1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26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独立事件至少发生一次的概率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26208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/>
                  <a:t>相互</a:t>
                </a:r>
                <a:r>
                  <a:rPr lang="zh-CN" altLang="en-US" dirty="0" smtClean="0"/>
                  <a:t>独立，则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nary>
                      <m:naryPr>
                        <m:chr m:val="⋃"/>
                        <m:limLoc m:val="subSup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𝟏</m:t>
                    </m:r>
                    <m:r>
                      <a:rPr lang="en-US" altLang="zh-CN" b="1" i="1" dirty="0" smtClean="0">
                        <a:latin typeface="Cambria Math"/>
                      </a:rPr>
                      <m:t>−</m:t>
                    </m:r>
                    <m:r>
                      <a:rPr lang="en-US" altLang="zh-CN" b="1" i="1" dirty="0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dirty="0" smtClean="0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 dirty="0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b="1" i="1" dirty="0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dirty="0" smtClean="0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 dirty="0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b="1" i="1" dirty="0" smtClean="0">
                        <a:latin typeface="Cambria Math"/>
                      </a:rPr>
                      <m:t>⋯</m:t>
                    </m:r>
                    <m:r>
                      <a:rPr lang="en-US" altLang="zh-CN" b="1" i="1" dirty="0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dirty="0" smtClean="0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b="1" i="1" dirty="0" smtClean="0">
                                    <a:latin typeface="Cambria Math"/>
                                  </a:rPr>
                                  <m:t>𝒏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b="1" i="0" dirty="0" smtClean="0">
                        <a:latin typeface="Cambria Math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pPr marL="0" indent="0" algn="ctr">
                  <a:buNone/>
                </a:pPr>
                <a:endParaRPr lang="en-US" altLang="zh-CN" dirty="0" smtClean="0"/>
              </a:p>
              <a:p>
                <a:r>
                  <a:rPr lang="zh-CN" altLang="en-US" dirty="0" smtClean="0"/>
                  <a:t>特别地，若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𝒊</m:t>
                    </m:r>
                    <m:r>
                      <a:rPr lang="en-US" altLang="zh-CN" b="1" i="1" dirty="0" smtClean="0">
                        <a:latin typeface="Cambria Math"/>
                      </a:rPr>
                      <m:t>=</m:t>
                    </m:r>
                    <m:r>
                      <a:rPr lang="en-US" altLang="zh-CN" b="1" i="1" dirty="0" smtClean="0">
                        <a:latin typeface="Cambria Math"/>
                      </a:rPr>
                      <m:t>𝟏</m:t>
                    </m:r>
                    <m:r>
                      <a:rPr lang="en-US" altLang="zh-CN" b="1" i="1" dirty="0" smtClean="0">
                        <a:latin typeface="Cambria Math"/>
                      </a:rPr>
                      <m:t>,</m:t>
                    </m:r>
                    <m:r>
                      <a:rPr lang="en-US" altLang="zh-CN" b="1" i="1" dirty="0" smtClean="0">
                        <a:latin typeface="Cambria Math"/>
                      </a:rPr>
                      <m:t>𝟐</m:t>
                    </m:r>
                    <m:r>
                      <a:rPr lang="en-US" altLang="zh-CN" b="1" i="1" dirty="0" smtClean="0">
                        <a:latin typeface="Cambria Math"/>
                      </a:rPr>
                      <m:t>,…,</m:t>
                    </m:r>
                    <m:r>
                      <a:rPr lang="en-US" altLang="zh-CN" b="1" i="1" dirty="0" smtClean="0">
                        <a:latin typeface="Cambria Math"/>
                      </a:rPr>
                      <m:t>𝒏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limLoc m:val="subSup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m:rPr>
                        <m:nor/>
                      </m:rPr>
                      <a:rPr lang="en-US" altLang="zh-CN" b="1" i="0" smtClean="0">
                        <a:latin typeface="Cambria Math"/>
                        <a:ea typeface="Cambria Math"/>
                      </a:rPr>
                      <m:t>=1−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𝒑</m:t>
                            </m:r>
                          </m:e>
                        </m:d>
                      </m:e>
                      <m:sup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→∞</m:t>
                    </m:r>
                  </m:oMath>
                </a14:m>
                <a:endParaRPr lang="en-US" altLang="zh-CN" dirty="0" smtClean="0"/>
              </a:p>
              <a:p>
                <a:pPr marL="0" indent="0" algn="ctr">
                  <a:buNone/>
                </a:pPr>
                <a:endParaRPr lang="en-US" altLang="zh-CN" dirty="0" smtClean="0"/>
              </a:p>
              <a:p>
                <a:pPr marL="0" indent="0" algn="ctr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2620888"/>
              </a:xfrm>
              <a:blipFill rotWithShape="1">
                <a:blip r:embed="rId2"/>
                <a:stretch>
                  <a:fillRect l="-449" t="-3730" b="-3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43608" y="4653136"/>
                <a:ext cx="7272808" cy="83099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无论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随机试验中事件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</a:rPr>
                  <a:t>发生的概率如何小，只要不断独立地重复做此试验，事件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</a:rPr>
                  <a:t>迟早会发生的概率为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1.</a:t>
                </a:r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653136"/>
                <a:ext cx="7272808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257" t="-5839" b="-160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927716"/>
            <a:ext cx="4757712" cy="39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3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例：系统可靠性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1468760"/>
              </a:xfrm>
            </p:spPr>
            <p:txBody>
              <a:bodyPr/>
              <a:lstStyle/>
              <a:p>
                <a:r>
                  <a:rPr lang="zh-CN" altLang="en-US" dirty="0" smtClean="0"/>
                  <a:t>如果构成系统的每个元件的可靠性均为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𝒓</m:t>
                    </m:r>
                    <m:r>
                      <a:rPr lang="en-US" altLang="zh-CN" b="1" i="0" smtClean="0">
                        <a:latin typeface="Cambria Math"/>
                      </a:rPr>
                      <m:t>, </m:t>
                    </m:r>
                    <m:r>
                      <a:rPr lang="en-US" altLang="zh-CN" b="1" i="0" smtClean="0">
                        <a:latin typeface="Cambria Math"/>
                      </a:rPr>
                      <m:t>𝟎</m:t>
                    </m:r>
                    <m:r>
                      <a:rPr lang="en-US" altLang="zh-CN" b="1" i="0" smtClean="0">
                        <a:latin typeface="Cambria Math"/>
                      </a:rPr>
                      <m:t>&lt;</m:t>
                    </m:r>
                    <m:r>
                      <a:rPr lang="en-US" altLang="zh-CN" b="1" i="0" smtClean="0">
                        <a:latin typeface="Cambria Math"/>
                      </a:rPr>
                      <m:t>𝐫</m:t>
                    </m:r>
                    <m:r>
                      <a:rPr lang="en-US" altLang="zh-CN" b="1" i="0" smtClean="0">
                        <a:latin typeface="Cambria Math"/>
                      </a:rPr>
                      <m:t>&lt;</m:t>
                    </m:r>
                    <m:r>
                      <a:rPr lang="en-US" altLang="zh-CN" b="1" i="0" smtClean="0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dirty="0" smtClean="0"/>
                  <a:t>，且各个元件能否正常工作是相互独立的，求下列系统的可靠性并比较：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1468760"/>
              </a:xfrm>
              <a:blipFill rotWithShape="1">
                <a:blip r:embed="rId3"/>
                <a:stretch>
                  <a:fillRect t="-4167" b="-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 dirty="0"/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979512" y="3140968"/>
            <a:ext cx="6400800" cy="1066800"/>
            <a:chOff x="816" y="2016"/>
            <a:chExt cx="4032" cy="672"/>
          </a:xfrm>
        </p:grpSpPr>
        <p:sp>
          <p:nvSpPr>
            <p:cNvPr id="6" name="Rectangle 35"/>
            <p:cNvSpPr>
              <a:spLocks noChangeArrowheads="1"/>
            </p:cNvSpPr>
            <p:nvPr/>
          </p:nvSpPr>
          <p:spPr bwMode="auto">
            <a:xfrm>
              <a:off x="1584" y="2064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" name="Line 36"/>
            <p:cNvSpPr>
              <a:spLocks noChangeShapeType="1"/>
            </p:cNvSpPr>
            <p:nvPr/>
          </p:nvSpPr>
          <p:spPr bwMode="auto">
            <a:xfrm>
              <a:off x="1920" y="21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37"/>
            <p:cNvSpPr>
              <a:spLocks noChangeArrowheads="1"/>
            </p:cNvSpPr>
            <p:nvPr/>
          </p:nvSpPr>
          <p:spPr bwMode="auto">
            <a:xfrm>
              <a:off x="2352" y="2064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" name="Line 38"/>
            <p:cNvSpPr>
              <a:spLocks noChangeShapeType="1"/>
            </p:cNvSpPr>
            <p:nvPr/>
          </p:nvSpPr>
          <p:spPr bwMode="auto">
            <a:xfrm>
              <a:off x="2688" y="21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" name="Object 39"/>
            <p:cNvGraphicFramePr>
              <a:graphicFrameLocks noChangeAspect="1"/>
            </p:cNvGraphicFramePr>
            <p:nvPr/>
          </p:nvGraphicFramePr>
          <p:xfrm>
            <a:off x="3072" y="2019"/>
            <a:ext cx="57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4" name="公式" r:id="rId4" imgW="152136" imgH="76068" progId="Equation.3">
                    <p:embed/>
                  </p:oleObj>
                </mc:Choice>
                <mc:Fallback>
                  <p:oleObj name="公式" r:id="rId4" imgW="152136" imgH="760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019"/>
                          <a:ext cx="57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40"/>
            <p:cNvSpPr>
              <a:spLocks noChangeShapeType="1"/>
            </p:cNvSpPr>
            <p:nvPr/>
          </p:nvSpPr>
          <p:spPr bwMode="auto">
            <a:xfrm>
              <a:off x="3648" y="21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41"/>
            <p:cNvSpPr>
              <a:spLocks noChangeArrowheads="1"/>
            </p:cNvSpPr>
            <p:nvPr/>
          </p:nvSpPr>
          <p:spPr bwMode="auto">
            <a:xfrm>
              <a:off x="4080" y="2064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3" name="Text Box 42"/>
            <p:cNvSpPr txBox="1">
              <a:spLocks noChangeArrowheads="1"/>
            </p:cNvSpPr>
            <p:nvPr/>
          </p:nvSpPr>
          <p:spPr bwMode="auto">
            <a:xfrm>
              <a:off x="816" y="201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 smtClean="0"/>
                <a:t>1</a:t>
              </a:r>
              <a:r>
                <a:rPr lang="zh-CN" altLang="en-US" sz="2400" dirty="0" smtClean="0"/>
                <a:t>）</a:t>
              </a:r>
              <a:endParaRPr lang="zh-CN" altLang="en-US" sz="2400" dirty="0"/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1584" y="244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5" name="Line 44"/>
            <p:cNvSpPr>
              <a:spLocks noChangeShapeType="1"/>
            </p:cNvSpPr>
            <p:nvPr/>
          </p:nvSpPr>
          <p:spPr bwMode="auto">
            <a:xfrm>
              <a:off x="1920" y="254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45"/>
            <p:cNvSpPr>
              <a:spLocks noChangeArrowheads="1"/>
            </p:cNvSpPr>
            <p:nvPr/>
          </p:nvSpPr>
          <p:spPr bwMode="auto">
            <a:xfrm>
              <a:off x="2352" y="244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7" name="Line 46"/>
            <p:cNvSpPr>
              <a:spLocks noChangeShapeType="1"/>
            </p:cNvSpPr>
            <p:nvPr/>
          </p:nvSpPr>
          <p:spPr bwMode="auto">
            <a:xfrm>
              <a:off x="2688" y="254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" name="Object 47"/>
            <p:cNvGraphicFramePr>
              <a:graphicFrameLocks noChangeAspect="1"/>
            </p:cNvGraphicFramePr>
            <p:nvPr/>
          </p:nvGraphicFramePr>
          <p:xfrm>
            <a:off x="3072" y="2403"/>
            <a:ext cx="57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5" name="公式" r:id="rId6" imgW="152136" imgH="76068" progId="Equation.3">
                    <p:embed/>
                  </p:oleObj>
                </mc:Choice>
                <mc:Fallback>
                  <p:oleObj name="公式" r:id="rId6" imgW="152136" imgH="760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403"/>
                          <a:ext cx="57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48"/>
            <p:cNvSpPr>
              <a:spLocks noChangeShapeType="1"/>
            </p:cNvSpPr>
            <p:nvPr/>
          </p:nvSpPr>
          <p:spPr bwMode="auto">
            <a:xfrm>
              <a:off x="3648" y="254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49"/>
            <p:cNvSpPr>
              <a:spLocks noChangeArrowheads="1"/>
            </p:cNvSpPr>
            <p:nvPr/>
          </p:nvSpPr>
          <p:spPr bwMode="auto">
            <a:xfrm>
              <a:off x="4080" y="244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1" name="Line 50"/>
            <p:cNvSpPr>
              <a:spLocks noChangeShapeType="1"/>
            </p:cNvSpPr>
            <p:nvPr/>
          </p:nvSpPr>
          <p:spPr bwMode="auto">
            <a:xfrm>
              <a:off x="4416" y="21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51"/>
            <p:cNvSpPr>
              <a:spLocks noChangeShapeType="1"/>
            </p:cNvSpPr>
            <p:nvPr/>
          </p:nvSpPr>
          <p:spPr bwMode="auto">
            <a:xfrm>
              <a:off x="4416" y="25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52"/>
            <p:cNvSpPr>
              <a:spLocks noChangeShapeType="1"/>
            </p:cNvSpPr>
            <p:nvPr/>
          </p:nvSpPr>
          <p:spPr bwMode="auto">
            <a:xfrm>
              <a:off x="4560" y="21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53"/>
            <p:cNvSpPr>
              <a:spLocks noChangeShapeType="1"/>
            </p:cNvSpPr>
            <p:nvPr/>
          </p:nvSpPr>
          <p:spPr bwMode="auto">
            <a:xfrm>
              <a:off x="4560" y="23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54"/>
            <p:cNvSpPr>
              <a:spLocks noChangeShapeType="1"/>
            </p:cNvSpPr>
            <p:nvPr/>
          </p:nvSpPr>
          <p:spPr bwMode="auto">
            <a:xfrm>
              <a:off x="1344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55"/>
            <p:cNvSpPr>
              <a:spLocks noChangeShapeType="1"/>
            </p:cNvSpPr>
            <p:nvPr/>
          </p:nvSpPr>
          <p:spPr bwMode="auto">
            <a:xfrm>
              <a:off x="1344" y="25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56"/>
            <p:cNvSpPr>
              <a:spLocks noChangeShapeType="1"/>
            </p:cNvSpPr>
            <p:nvPr/>
          </p:nvSpPr>
          <p:spPr bwMode="auto">
            <a:xfrm>
              <a:off x="1344" y="21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57"/>
            <p:cNvSpPr>
              <a:spLocks noChangeShapeType="1"/>
            </p:cNvSpPr>
            <p:nvPr/>
          </p:nvSpPr>
          <p:spPr bwMode="auto">
            <a:xfrm>
              <a:off x="1056" y="23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1026046" y="4446240"/>
            <a:ext cx="6400800" cy="990600"/>
            <a:chOff x="816" y="2928"/>
            <a:chExt cx="4032" cy="624"/>
          </a:xfrm>
        </p:grpSpPr>
        <p:sp>
          <p:nvSpPr>
            <p:cNvPr id="31" name="Line 3"/>
            <p:cNvSpPr>
              <a:spLocks noChangeShapeType="1"/>
            </p:cNvSpPr>
            <p:nvPr/>
          </p:nvSpPr>
          <p:spPr bwMode="auto">
            <a:xfrm>
              <a:off x="1344" y="30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1584" y="297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3" name="Line 5"/>
            <p:cNvSpPr>
              <a:spLocks noChangeShapeType="1"/>
            </p:cNvSpPr>
            <p:nvPr/>
          </p:nvSpPr>
          <p:spPr bwMode="auto">
            <a:xfrm>
              <a:off x="1920" y="30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2352" y="297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816" y="292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 smtClean="0"/>
                <a:t>2</a:t>
              </a:r>
              <a:r>
                <a:rPr lang="zh-CN" altLang="en-US" sz="2400" dirty="0" smtClean="0"/>
                <a:t>）</a:t>
              </a:r>
              <a:endParaRPr lang="zh-CN" altLang="en-US" sz="2400" dirty="0"/>
            </a:p>
          </p:txBody>
        </p:sp>
        <p:sp>
          <p:nvSpPr>
            <p:cNvPr id="36" name="Line 8"/>
            <p:cNvSpPr>
              <a:spLocks noChangeShapeType="1"/>
            </p:cNvSpPr>
            <p:nvPr/>
          </p:nvSpPr>
          <p:spPr bwMode="auto">
            <a:xfrm>
              <a:off x="1344" y="345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Rectangle 9"/>
            <p:cNvSpPr>
              <a:spLocks noChangeArrowheads="1"/>
            </p:cNvSpPr>
            <p:nvPr/>
          </p:nvSpPr>
          <p:spPr bwMode="auto">
            <a:xfrm>
              <a:off x="1584" y="3360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8" name="Line 10"/>
            <p:cNvSpPr>
              <a:spLocks noChangeShapeType="1"/>
            </p:cNvSpPr>
            <p:nvPr/>
          </p:nvSpPr>
          <p:spPr bwMode="auto">
            <a:xfrm>
              <a:off x="1920" y="34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Rectangle 11"/>
            <p:cNvSpPr>
              <a:spLocks noChangeArrowheads="1"/>
            </p:cNvSpPr>
            <p:nvPr/>
          </p:nvSpPr>
          <p:spPr bwMode="auto">
            <a:xfrm>
              <a:off x="2352" y="3360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40" name="Object 12"/>
            <p:cNvGraphicFramePr>
              <a:graphicFrameLocks noChangeAspect="1"/>
            </p:cNvGraphicFramePr>
            <p:nvPr/>
          </p:nvGraphicFramePr>
          <p:xfrm>
            <a:off x="3072" y="3120"/>
            <a:ext cx="57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6" name="公式" r:id="rId7" imgW="152136" imgH="76068" progId="Equation.3">
                    <p:embed/>
                  </p:oleObj>
                </mc:Choice>
                <mc:Fallback>
                  <p:oleObj name="公式" r:id="rId7" imgW="152136" imgH="760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3120"/>
                          <a:ext cx="57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1344" y="307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14"/>
            <p:cNvSpPr>
              <a:spLocks noChangeShapeType="1"/>
            </p:cNvSpPr>
            <p:nvPr/>
          </p:nvSpPr>
          <p:spPr bwMode="auto">
            <a:xfrm>
              <a:off x="1056" y="32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15"/>
            <p:cNvSpPr>
              <a:spLocks noChangeShapeType="1"/>
            </p:cNvSpPr>
            <p:nvPr/>
          </p:nvSpPr>
          <p:spPr bwMode="auto">
            <a:xfrm>
              <a:off x="2064" y="307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16"/>
            <p:cNvSpPr>
              <a:spLocks noChangeShapeType="1"/>
            </p:cNvSpPr>
            <p:nvPr/>
          </p:nvSpPr>
          <p:spPr bwMode="auto">
            <a:xfrm>
              <a:off x="2064" y="32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17"/>
            <p:cNvSpPr>
              <a:spLocks noChangeShapeType="1"/>
            </p:cNvSpPr>
            <p:nvPr/>
          </p:nvSpPr>
          <p:spPr bwMode="auto">
            <a:xfrm>
              <a:off x="2208" y="30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18"/>
            <p:cNvSpPr>
              <a:spLocks noChangeShapeType="1"/>
            </p:cNvSpPr>
            <p:nvPr/>
          </p:nvSpPr>
          <p:spPr bwMode="auto">
            <a:xfrm>
              <a:off x="2208" y="34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19"/>
            <p:cNvSpPr>
              <a:spLocks noChangeShapeType="1"/>
            </p:cNvSpPr>
            <p:nvPr/>
          </p:nvSpPr>
          <p:spPr bwMode="auto">
            <a:xfrm>
              <a:off x="2208" y="307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20"/>
            <p:cNvSpPr>
              <a:spLocks noChangeShapeType="1"/>
            </p:cNvSpPr>
            <p:nvPr/>
          </p:nvSpPr>
          <p:spPr bwMode="auto">
            <a:xfrm>
              <a:off x="2688" y="30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21"/>
            <p:cNvSpPr>
              <a:spLocks noChangeShapeType="1"/>
            </p:cNvSpPr>
            <p:nvPr/>
          </p:nvSpPr>
          <p:spPr bwMode="auto">
            <a:xfrm>
              <a:off x="2688" y="34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>
              <a:off x="2832" y="307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23"/>
            <p:cNvSpPr>
              <a:spLocks noChangeShapeType="1"/>
            </p:cNvSpPr>
            <p:nvPr/>
          </p:nvSpPr>
          <p:spPr bwMode="auto">
            <a:xfrm>
              <a:off x="2832" y="32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Rectangle 24"/>
            <p:cNvSpPr>
              <a:spLocks noChangeArrowheads="1"/>
            </p:cNvSpPr>
            <p:nvPr/>
          </p:nvSpPr>
          <p:spPr bwMode="auto">
            <a:xfrm>
              <a:off x="4080" y="297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3" name="Rectangle 25"/>
            <p:cNvSpPr>
              <a:spLocks noChangeArrowheads="1"/>
            </p:cNvSpPr>
            <p:nvPr/>
          </p:nvSpPr>
          <p:spPr bwMode="auto">
            <a:xfrm>
              <a:off x="4080" y="3360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4" name="Line 26"/>
            <p:cNvSpPr>
              <a:spLocks noChangeShapeType="1"/>
            </p:cNvSpPr>
            <p:nvPr/>
          </p:nvSpPr>
          <p:spPr bwMode="auto">
            <a:xfrm>
              <a:off x="3648" y="32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27"/>
            <p:cNvSpPr>
              <a:spLocks noChangeShapeType="1"/>
            </p:cNvSpPr>
            <p:nvPr/>
          </p:nvSpPr>
          <p:spPr bwMode="auto">
            <a:xfrm>
              <a:off x="3936" y="30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28"/>
            <p:cNvSpPr>
              <a:spLocks noChangeShapeType="1"/>
            </p:cNvSpPr>
            <p:nvPr/>
          </p:nvSpPr>
          <p:spPr bwMode="auto">
            <a:xfrm>
              <a:off x="3936" y="34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29"/>
            <p:cNvSpPr>
              <a:spLocks noChangeShapeType="1"/>
            </p:cNvSpPr>
            <p:nvPr/>
          </p:nvSpPr>
          <p:spPr bwMode="auto">
            <a:xfrm>
              <a:off x="3936" y="307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30"/>
            <p:cNvSpPr>
              <a:spLocks noChangeShapeType="1"/>
            </p:cNvSpPr>
            <p:nvPr/>
          </p:nvSpPr>
          <p:spPr bwMode="auto">
            <a:xfrm>
              <a:off x="4416" y="30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31"/>
            <p:cNvSpPr>
              <a:spLocks noChangeShapeType="1"/>
            </p:cNvSpPr>
            <p:nvPr/>
          </p:nvSpPr>
          <p:spPr bwMode="auto">
            <a:xfrm>
              <a:off x="4416" y="34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32"/>
            <p:cNvSpPr>
              <a:spLocks noChangeShapeType="1"/>
            </p:cNvSpPr>
            <p:nvPr/>
          </p:nvSpPr>
          <p:spPr bwMode="auto">
            <a:xfrm>
              <a:off x="4560" y="307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33"/>
            <p:cNvSpPr>
              <a:spLocks noChangeShapeType="1"/>
            </p:cNvSpPr>
            <p:nvPr/>
          </p:nvSpPr>
          <p:spPr bwMode="auto">
            <a:xfrm>
              <a:off x="4560" y="32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722462" y="5589240"/>
                <a:ext cx="5829300" cy="475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1</a:t>
                </a:r>
                <a:r>
                  <a:rPr lang="zh-CN" altLang="en-US" sz="2000" dirty="0" smtClean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000" b="0" i="0" smtClean="0">
                        <a:latin typeface="Cambria Math"/>
                      </a:rPr>
                      <m:t>=</m:t>
                    </m:r>
                    <m:r>
                      <a:rPr lang="en-US" altLang="zh-CN" sz="2000" b="0" i="1" smtClean="0">
                        <a:latin typeface="Cambria Math"/>
                      </a:rPr>
                      <m:t>1−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（"/>
                            <m:endChr m:val="）"/>
                            <m:ctrlPr>
                              <a:rPr lang="zh-CN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;      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𝑟</m:t>
                            </m:r>
                            <m:r>
                              <a:rPr lang="en-US" altLang="zh-CN" sz="2000" b="0" i="1" smtClean="0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462" y="5589240"/>
                <a:ext cx="5829300" cy="475515"/>
              </a:xfrm>
              <a:prstGeom prst="rect">
                <a:avLst/>
              </a:prstGeom>
              <a:blipFill rotWithShape="1">
                <a:blip r:embed="rId8"/>
                <a:stretch>
                  <a:fillRect l="-1151" b="-20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420991" y="6093296"/>
                <a:ext cx="27866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0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𝑛</m:t>
                    </m:r>
                    <m:r>
                      <a:rPr lang="en-US" altLang="zh-CN" sz="2000" b="0" i="1" smtClean="0">
                        <a:latin typeface="Cambria Math"/>
                      </a:rPr>
                      <m:t>&gt;1</m:t>
                    </m:r>
                  </m:oMath>
                </a14:m>
                <a:r>
                  <a:rPr lang="zh-CN" altLang="en-US" sz="2000" dirty="0" smtClean="0"/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991" y="6093296"/>
                <a:ext cx="2786655" cy="400110"/>
              </a:xfrm>
              <a:prstGeom prst="rect">
                <a:avLst/>
              </a:prstGeom>
              <a:blipFill rotWithShape="1">
                <a:blip r:embed="rId9"/>
                <a:stretch>
                  <a:fillRect l="-2188" t="-6154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05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2" grpId="0"/>
      <p:bldP spid="6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例：矩阵乘法验证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</a:t>
                </a:r>
                <a:r>
                  <a:rPr lang="en-US" altLang="zh-CN" dirty="0" smtClean="0"/>
                  <a:t>0-1</a:t>
                </a:r>
                <a:r>
                  <a:rPr lang="zh-CN" altLang="en-US" dirty="0" smtClean="0"/>
                  <a:t>矩阵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zh-CN" altLang="en-US" dirty="0" smtClean="0"/>
                  <a:t>，验证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𝑨𝑩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zh-CN" altLang="en-US" dirty="0" smtClean="0"/>
                  <a:t>是否成立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加法与乘法运算定义在二元有限域上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直接执行矩阵乘法并验算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dirty="0"/>
                  <a:t>分治</a:t>
                </a:r>
                <a:r>
                  <a:rPr lang="zh-CN" altLang="en-US" dirty="0" smtClean="0"/>
                  <a:t>法：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𝟕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目前最好：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.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𝟑𝟕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10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Freivalds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576" y="1628800"/>
            <a:ext cx="7758112" cy="4429125"/>
          </a:xfrm>
        </p:spPr>
      </p:pic>
    </p:spTree>
    <p:extLst>
      <p:ext uri="{BB962C8B-B14F-4D97-AF65-F5344CB8AC3E}">
        <p14:creationId xmlns:p14="http://schemas.microsoft.com/office/powerpoint/2010/main" val="209808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算法分析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复杂度：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正确性分析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如果返回</a:t>
                </a:r>
                <a:r>
                  <a:rPr lang="en-US" altLang="zh-CN" dirty="0" smtClean="0"/>
                  <a:t>No,</a:t>
                </a:r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𝑨𝑩</m:t>
                    </m:r>
                    <m:r>
                      <a:rPr lang="en-US" altLang="zh-CN" b="1" i="1" smtClean="0">
                        <a:latin typeface="Cambria Math"/>
                      </a:rPr>
                      <m:t>≠</m:t>
                    </m:r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altLang="zh-CN" dirty="0" smtClean="0"/>
                  <a:t>;</a:t>
                </a:r>
              </a:p>
              <a:p>
                <a:pPr lvl="1"/>
                <a:r>
                  <a:rPr lang="zh-CN" altLang="en-US" dirty="0" smtClean="0"/>
                  <a:t>如果返回</a:t>
                </a:r>
                <a:r>
                  <a:rPr lang="en-US" altLang="zh-CN" dirty="0" smtClean="0"/>
                  <a:t>Yes,</a:t>
                </a:r>
                <a:r>
                  <a:rPr lang="zh-CN" altLang="en-US" dirty="0" smtClean="0"/>
                  <a:t>并不意味着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𝑨𝑩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𝑨𝑩</m:t>
                    </m:r>
                    <m:r>
                      <a:rPr lang="en-US" altLang="zh-CN" b="1" i="1" smtClean="0">
                        <a:latin typeface="Cambria Math"/>
                      </a:rPr>
                      <m:t>≠</m:t>
                    </m:r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𝑷</m:t>
                        </m:r>
                      </m:e>
                    </m:acc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</m:e>
                    </m:acc>
                  </m:oMath>
                </a14:m>
                <a:r>
                  <a:rPr lang="zh-CN" altLang="en-US" dirty="0" smtClean="0"/>
                  <a:t>发生的概率不超过</a:t>
                </a:r>
                <a:r>
                  <a:rPr lang="en-US" altLang="zh-CN" dirty="0" smtClean="0"/>
                  <a:t>1/2</a:t>
                </a:r>
                <a:r>
                  <a:rPr lang="en-US" altLang="zh-CN" dirty="0"/>
                  <a:t>.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16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zh-CN" altLang="en-US" sz="3600" dirty="0"/>
                  <a:t>如果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/>
                      </a:rPr>
                      <m:t>𝑨𝑩</m:t>
                    </m:r>
                    <m:r>
                      <a:rPr lang="en-US" altLang="zh-CN" sz="3600" i="1">
                        <a:latin typeface="Cambria Math"/>
                      </a:rPr>
                      <m:t>≠</m:t>
                    </m:r>
                    <m:r>
                      <a:rPr lang="en-US" altLang="zh-CN" sz="3600" i="1">
                        <a:latin typeface="Cambria Math"/>
                      </a:rPr>
                      <m:t>𝑪</m:t>
                    </m:r>
                  </m:oMath>
                </a14:m>
                <a:r>
                  <a:rPr lang="zh-CN" altLang="en-US" sz="3600" dirty="0"/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600" i="1">
                            <a:latin typeface="Cambria Math"/>
                          </a:rPr>
                          <m:t>𝑷</m:t>
                        </m:r>
                      </m:e>
                    </m:acc>
                    <m:r>
                      <a:rPr lang="en-US" altLang="zh-CN" sz="3600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600" i="1">
                            <a:latin typeface="Cambria Math"/>
                          </a:rPr>
                          <m:t>𝟎</m:t>
                        </m:r>
                      </m:e>
                    </m:acc>
                  </m:oMath>
                </a14:m>
                <a:r>
                  <a:rPr lang="zh-CN" altLang="en-US" sz="3600" dirty="0"/>
                  <a:t>发生的概率不超过</a:t>
                </a:r>
                <a:r>
                  <a:rPr lang="en-US" altLang="zh-CN" sz="3600" dirty="0"/>
                  <a:t>1/2</a:t>
                </a:r>
                <a:r>
                  <a:rPr lang="en-US" altLang="zh-CN" sz="3600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945" r="-4338" b="-2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证明：设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𝑫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𝑨𝑩</m:t>
                    </m:r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𝑪</m:t>
                    </m:r>
                    <m:r>
                      <a:rPr lang="en-US" altLang="zh-CN" b="1" i="1" smtClean="0">
                        <a:latin typeface="Cambria Math"/>
                      </a:rPr>
                      <m:t>≠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𝑫</m:t>
                    </m:r>
                  </m:oMath>
                </a14:m>
                <a:r>
                  <a:rPr lang="zh-CN" altLang="en-US" dirty="0" smtClean="0"/>
                  <a:t>中存在某一项不为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，不妨记为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𝑷</m:t>
                        </m:r>
                      </m:e>
                    </m:acc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</m:e>
                    </m:acc>
                  </m:oMath>
                </a14:m>
                <a:r>
                  <a:rPr lang="zh-CN" altLang="en-US" dirty="0" smtClean="0"/>
                  <a:t>，即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𝑫</m:t>
                    </m:r>
                    <m:acc>
                      <m:accPr>
                        <m:chr m:val="⃗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𝒓</m:t>
                        </m:r>
                      </m:e>
                    </m:acc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</m:e>
                    </m:acc>
                  </m:oMath>
                </a14:m>
                <a:r>
                  <a:rPr lang="zh-CN" altLang="en-US" dirty="0" smtClean="0"/>
                  <a:t>，则有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1" i="1" smtClean="0">
                                <a:latin typeface="Cambria Math"/>
                              </a:rPr>
                              <m:t>𝒋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𝒋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𝒋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𝟏𝟏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利用推迟决定原则可证明该式成立的概率为</a:t>
                </a:r>
                <a:r>
                  <a:rPr lang="en-US" altLang="zh-CN" dirty="0" smtClean="0"/>
                  <a:t>1/2.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1645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38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降低错误率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重复执行</a:t>
                </a:r>
                <a:r>
                  <a:rPr lang="en-US" altLang="zh-CN" dirty="0" err="1" smtClean="0"/>
                  <a:t>Freivalds</a:t>
                </a:r>
                <a:r>
                  <a:rPr lang="zh-CN" altLang="en-US" dirty="0" smtClean="0"/>
                  <a:t>算法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次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若存在某次返回</a:t>
                </a:r>
                <a:r>
                  <a:rPr lang="en-US" altLang="zh-CN" dirty="0" smtClean="0"/>
                  <a:t>No,</a:t>
                </a:r>
                <a:r>
                  <a:rPr lang="zh-CN" altLang="en-US" dirty="0" smtClean="0"/>
                  <a:t>则不等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若均返回</a:t>
                </a:r>
                <a:r>
                  <a:rPr lang="en-US" altLang="zh-CN" dirty="0" smtClean="0"/>
                  <a:t>Yes,</a:t>
                </a:r>
                <a:r>
                  <a:rPr lang="zh-CN" altLang="en-US" dirty="0" smtClean="0"/>
                  <a:t>则相等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dirty="0" smtClean="0"/>
                  <a:t>根据独立性，错误率不超过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取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1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复杂度为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 smtClean="0"/>
                  <a:t>，错误率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en-US" altLang="zh-CN" b="1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207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条件概率：定义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dirty="0" smtClean="0"/>
                  <a:t>是两个事件，且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则称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𝑨𝑩</m:t>
                              </m:r>
                            </m:e>
                          </m:d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为事件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dirty="0" smtClean="0"/>
                  <a:t>发生的条件下，事件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dirty="0" smtClean="0"/>
                  <a:t>的条件概率。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1645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 dirty="0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49288" y="4171950"/>
            <a:ext cx="2743200" cy="2209800"/>
            <a:chOff x="432" y="2160"/>
            <a:chExt cx="1728" cy="1392"/>
          </a:xfrm>
        </p:grpSpPr>
        <p:sp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432" y="2160"/>
              <a:ext cx="1728" cy="13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FF0000"/>
                </a:solidFill>
              </a:endParaRPr>
            </a:p>
          </p:txBody>
        </p:sp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1344" y="2496"/>
              <a:ext cx="624" cy="624"/>
              <a:chOff x="2064" y="1440"/>
              <a:chExt cx="624" cy="624"/>
            </a:xfrm>
          </p:grpSpPr>
          <p:sp>
            <p:nvSpPr>
              <p:cNvPr id="12" name="Oval 22"/>
              <p:cNvSpPr>
                <a:spLocks noChangeArrowheads="1"/>
              </p:cNvSpPr>
              <p:nvPr/>
            </p:nvSpPr>
            <p:spPr bwMode="auto">
              <a:xfrm>
                <a:off x="2064" y="1440"/>
                <a:ext cx="624" cy="624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FF0000"/>
                  </a:solidFill>
                </a:endParaRPr>
              </a:p>
            </p:txBody>
          </p:sp>
          <p:graphicFrame>
            <p:nvGraphicFramePr>
              <p:cNvPr id="13" name="Object 1029"/>
              <p:cNvGraphicFramePr>
                <a:graphicFrameLocks noChangeAspect="1"/>
              </p:cNvGraphicFramePr>
              <p:nvPr/>
            </p:nvGraphicFramePr>
            <p:xfrm>
              <a:off x="2381" y="1584"/>
              <a:ext cx="259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25" name="公式" r:id="rId4" imgW="157316" imgH="157261" progId="Equation.3">
                      <p:embed/>
                    </p:oleObj>
                  </mc:Choice>
                  <mc:Fallback>
                    <p:oleObj name="公式" r:id="rId4" imgW="157316" imgH="15726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81" y="1584"/>
                            <a:ext cx="259" cy="258"/>
                          </a:xfrm>
                          <a:prstGeom prst="rect">
                            <a:avLst/>
                          </a:prstGeom>
                          <a:solidFill>
                            <a:srgbClr val="FF3300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624" y="2352"/>
              <a:ext cx="1056" cy="960"/>
              <a:chOff x="480" y="1296"/>
              <a:chExt cx="1056" cy="960"/>
            </a:xfrm>
          </p:grpSpPr>
          <p:sp>
            <p:nvSpPr>
              <p:cNvPr id="10" name="Oval 25"/>
              <p:cNvSpPr>
                <a:spLocks noChangeArrowheads="1"/>
              </p:cNvSpPr>
              <p:nvPr/>
            </p:nvSpPr>
            <p:spPr bwMode="auto">
              <a:xfrm>
                <a:off x="480" y="1296"/>
                <a:ext cx="1056" cy="960"/>
              </a:xfrm>
              <a:prstGeom prst="ellipse">
                <a:avLst/>
              </a:prstGeom>
              <a:solidFill>
                <a:srgbClr val="6600CC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FF0000"/>
                  </a:solidFill>
                </a:endParaRPr>
              </a:p>
            </p:txBody>
          </p:sp>
          <p:graphicFrame>
            <p:nvGraphicFramePr>
              <p:cNvPr id="11" name="Object 1028"/>
              <p:cNvGraphicFramePr>
                <a:graphicFrameLocks noChangeAspect="1"/>
              </p:cNvGraphicFramePr>
              <p:nvPr/>
            </p:nvGraphicFramePr>
            <p:xfrm>
              <a:off x="768" y="1536"/>
              <a:ext cx="239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26" name="公式" r:id="rId6" imgW="142764" imgH="143072" progId="Equation.3">
                      <p:embed/>
                    </p:oleObj>
                  </mc:Choice>
                  <mc:Fallback>
                    <p:oleObj name="公式" r:id="rId6" imgW="142764" imgH="14307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1536"/>
                            <a:ext cx="239" cy="2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>
                                    <a:alpha val="50195"/>
                                  </a:srgb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" name="Object 1027"/>
            <p:cNvGraphicFramePr>
              <a:graphicFrameLocks noChangeAspect="1"/>
            </p:cNvGraphicFramePr>
            <p:nvPr/>
          </p:nvGraphicFramePr>
          <p:xfrm>
            <a:off x="1344" y="2690"/>
            <a:ext cx="36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7" name="公式" r:id="rId8" imgW="243053" imgH="157261" progId="Equation.3">
                    <p:embed/>
                  </p:oleObj>
                </mc:Choice>
                <mc:Fallback>
                  <p:oleObj name="公式" r:id="rId8" imgW="243053" imgH="15726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690"/>
                          <a:ext cx="36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13"/>
              <p:cNvSpPr txBox="1">
                <a:spLocks noChangeArrowheads="1"/>
              </p:cNvSpPr>
              <p:nvPr/>
            </p:nvSpPr>
            <p:spPr bwMode="auto">
              <a:xfrm>
                <a:off x="3563938" y="4076700"/>
                <a:ext cx="5329237" cy="2404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None/>
                </a:pPr>
                <a:r>
                  <a:rPr lang="zh-CN" altLang="en-US" dirty="0" smtClean="0">
                    <a:solidFill>
                      <a:schemeClr val="tx2"/>
                    </a:solidFill>
                  </a:rPr>
                  <a:t>    </a:t>
                </a:r>
                <a:r>
                  <a:rPr kumimoji="0" lang="zh-CN" altLang="en-US" sz="2900" b="1" dirty="0" smtClean="0">
                    <a:latin typeface="Cambria Math" panose="02040503050406030204" pitchFamily="18" charset="0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kumimoji="0" lang="zh-CN" altLang="en-US" sz="2900" b="1" dirty="0" smtClean="0">
                    <a:latin typeface="Cambria Math" panose="02040503050406030204" pitchFamily="18" charset="0"/>
                    <a:ea typeface="+mn-ea"/>
                  </a:rPr>
                  <a:t>已</a:t>
                </a:r>
                <a:r>
                  <a:rPr kumimoji="0" lang="zh-CN" altLang="en-US" sz="2900" b="1" dirty="0">
                    <a:latin typeface="Cambria Math" panose="02040503050406030204" pitchFamily="18" charset="0"/>
                    <a:ea typeface="+mn-ea"/>
                  </a:rPr>
                  <a:t>发生, 若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kumimoji="0" lang="zh-CN" altLang="en-US" sz="2900" b="1" dirty="0">
                    <a:latin typeface="Cambria Math" panose="02040503050406030204" pitchFamily="18" charset="0"/>
                    <a:ea typeface="+mn-ea"/>
                  </a:rPr>
                  <a:t>也发生 ,   则试验结果必属于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kumimoji="0" lang="en-US" altLang="zh-CN" sz="2900" b="1" dirty="0">
                    <a:latin typeface="Cambria Math" panose="02040503050406030204" pitchFamily="18" charset="0"/>
                    <a:ea typeface="+mn-ea"/>
                  </a:rPr>
                  <a:t>.   </a:t>
                </a:r>
                <a:r>
                  <a:rPr kumimoji="0" lang="zh-CN" altLang="en-US" sz="2900" b="1" dirty="0" smtClean="0">
                    <a:latin typeface="Cambria Math" panose="02040503050406030204" pitchFamily="18" charset="0"/>
                    <a:ea typeface="+mn-ea"/>
                  </a:rPr>
                  <a:t>由于</a:t>
                </a:r>
                <a14:m>
                  <m:oMath xmlns:m="http://schemas.openxmlformats.org/officeDocument/2006/math">
                    <m:r>
                      <a:rPr kumimoji="0" lang="en-US" altLang="zh-CN" sz="2900" b="1" i="1" smtClean="0">
                        <a:latin typeface="Cambria Math" panose="02040503050406030204" pitchFamily="18" charset="0"/>
                        <a:ea typeface="+mn-ea"/>
                      </a:rPr>
                      <m:t>𝑩</m:t>
                    </m:r>
                  </m:oMath>
                </a14:m>
                <a:r>
                  <a:rPr kumimoji="0" lang="zh-CN" altLang="en-US" sz="2900" b="1" dirty="0" smtClean="0">
                    <a:latin typeface="Cambria Math" panose="02040503050406030204" pitchFamily="18" charset="0"/>
                    <a:ea typeface="+mn-ea"/>
                  </a:rPr>
                  <a:t>发生</a:t>
                </a:r>
                <a:r>
                  <a:rPr kumimoji="0" lang="zh-CN" altLang="en-US" sz="2900" b="1" dirty="0">
                    <a:latin typeface="Cambria Math" panose="02040503050406030204" pitchFamily="18" charset="0"/>
                    <a:ea typeface="+mn-ea"/>
                  </a:rPr>
                  <a:t>条件下考虑</a:t>
                </a:r>
                <a14:m>
                  <m:oMath xmlns:m="http://schemas.openxmlformats.org/officeDocument/2006/math">
                    <m:r>
                      <a:rPr kumimoji="0" lang="en-US" altLang="zh-CN" sz="2900" b="1" i="1" dirty="0" smtClean="0"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</m:oMath>
                </a14:m>
                <a:r>
                  <a:rPr kumimoji="0" lang="zh-CN" altLang="en-US" sz="2900" b="1" dirty="0">
                    <a:latin typeface="Cambria Math" panose="02040503050406030204" pitchFamily="18" charset="0"/>
                    <a:ea typeface="+mn-ea"/>
                  </a:rPr>
                  <a:t>发生</a:t>
                </a:r>
                <a:r>
                  <a:rPr kumimoji="0" lang="en-US" altLang="zh-CN" sz="2900" b="1" dirty="0">
                    <a:latin typeface="Cambria Math" panose="02040503050406030204" pitchFamily="18" charset="0"/>
                    <a:ea typeface="+mn-ea"/>
                  </a:rPr>
                  <a:t>,   </a:t>
                </a:r>
                <a:r>
                  <a:rPr kumimoji="0" lang="zh-CN" altLang="en-US" sz="2900" b="1" dirty="0">
                    <a:latin typeface="Cambria Math" panose="02040503050406030204" pitchFamily="18" charset="0"/>
                    <a:ea typeface="+mn-ea"/>
                  </a:rPr>
                  <a:t>可把</a:t>
                </a:r>
                <a14:m>
                  <m:oMath xmlns:m="http://schemas.openxmlformats.org/officeDocument/2006/math">
                    <m:r>
                      <a:rPr kumimoji="0" lang="en-US" altLang="zh-CN" sz="2900" b="1" i="1" dirty="0" smtClean="0">
                        <a:latin typeface="Cambria Math" panose="02040503050406030204" pitchFamily="18" charset="0"/>
                        <a:ea typeface="+mn-ea"/>
                      </a:rPr>
                      <m:t>𝑩</m:t>
                    </m:r>
                  </m:oMath>
                </a14:m>
                <a:r>
                  <a:rPr kumimoji="0" lang="zh-CN" altLang="en-US" sz="2900" b="1" dirty="0">
                    <a:latin typeface="Cambria Math" panose="02040503050406030204" pitchFamily="18" charset="0"/>
                    <a:ea typeface="+mn-ea"/>
                  </a:rPr>
                  <a:t>看成新的样本空间</a:t>
                </a:r>
                <a:r>
                  <a:rPr kumimoji="0" lang="en-US" altLang="zh-CN" sz="2900" b="1" dirty="0">
                    <a:latin typeface="Cambria Math" panose="02040503050406030204" pitchFamily="18" charset="0"/>
                    <a:ea typeface="+mn-ea"/>
                  </a:rPr>
                  <a:t>, </a:t>
                </a:r>
                <a:r>
                  <a:rPr kumimoji="0" lang="zh-CN" altLang="en-US" sz="2900" b="1" dirty="0">
                    <a:latin typeface="Cambria Math" panose="02040503050406030204" pitchFamily="18" charset="0"/>
                    <a:ea typeface="+mn-ea"/>
                  </a:rPr>
                  <a:t>称</a:t>
                </a:r>
                <a:r>
                  <a:rPr kumimoji="0" lang="zh-CN" altLang="en-US" sz="29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+mn-ea"/>
                  </a:rPr>
                  <a:t>缩减的样本空间</a:t>
                </a:r>
                <a:r>
                  <a:rPr kumimoji="0" lang="en-US" altLang="zh-CN" sz="2900" b="1" dirty="0">
                    <a:latin typeface="Cambria Math" panose="02040503050406030204" pitchFamily="18" charset="0"/>
                    <a:ea typeface="+mn-ea"/>
                  </a:rPr>
                  <a:t>.  </a:t>
                </a:r>
              </a:p>
            </p:txBody>
          </p:sp>
        </mc:Choice>
        <mc:Fallback xmlns="">
          <p:sp>
            <p:nvSpPr>
              <p:cNvPr id="1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63938" y="4076700"/>
                <a:ext cx="5329237" cy="2404697"/>
              </a:xfrm>
              <a:prstGeom prst="rect">
                <a:avLst/>
              </a:prstGeom>
              <a:blipFill rotWithShape="0">
                <a:blip r:embed="rId10"/>
                <a:stretch>
                  <a:fillRect l="-2517" t="-2030" b="-63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13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盒中有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个元件（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次品，</a:t>
                </a:r>
                <a:r>
                  <a:rPr lang="en-US" altLang="zh-CN" dirty="0" smtClean="0"/>
                  <a:t>6</a:t>
                </a:r>
                <a:r>
                  <a:rPr lang="zh-CN" altLang="en-US" dirty="0" smtClean="0"/>
                  <a:t>正品），任取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只，已知第一只是正品，求第二只是正品的概率。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解：令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第一只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是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正品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第二只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正品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𝑨𝑩</m:t>
                        </m:r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故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𝑨𝑩</m:t>
                            </m:r>
                          </m:e>
                        </m:d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另解：缩减样本空间法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取出第一只正品后，盒中共</a:t>
                </a:r>
                <a:r>
                  <a:rPr lang="en-US" altLang="zh-CN" dirty="0" smtClean="0"/>
                  <a:t>9</a:t>
                </a:r>
                <a:r>
                  <a:rPr lang="zh-CN" altLang="en-US" dirty="0" smtClean="0"/>
                  <a:t>个元件，其中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个正品，因此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3121" r="-7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46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条件概率的性质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非负性：对任意事件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规范性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𝛀</m:t>
                        </m:r>
                      </m:e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d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可</a:t>
                </a:r>
                <a:r>
                  <a:rPr lang="zh-CN" altLang="en-US" dirty="0" smtClean="0"/>
                  <a:t>列可加性：如果事件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zh-CN" altLang="en-US" dirty="0" smtClean="0"/>
                  <a:t>两两互斥，则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limLoc m:val="subSup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8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乘法公式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由条件概率的定义直接得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𝑨𝑩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𝑨𝑩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这个被称为乘法公式。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推广到多个事件：若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dirty="0" smtClean="0"/>
                  <a:t>，则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5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271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zh-CN" altLang="en-US" dirty="0" smtClean="0"/>
                  <a:t>一串钥匙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dirty="0" smtClean="0"/>
                  <a:t>把，只有一把能开门，任取一把开门，用后分开，求第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dirty="0" smtClean="0"/>
                  <a:t>次才打开门的概率。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解</a:t>
                </a:r>
                <a:r>
                  <a:rPr lang="en-US" altLang="zh-CN" dirty="0" smtClean="0"/>
                  <a:t>1(</a:t>
                </a:r>
                <a:r>
                  <a:rPr lang="zh-CN" altLang="en-US" dirty="0" smtClean="0"/>
                  <a:t>抽签原理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第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dirty="0" smtClean="0"/>
                  <a:t>次抽到正确钥匙的概率是</a:t>
                </a:r>
                <a:r>
                  <a:rPr lang="en-US" altLang="zh-CN" dirty="0" smtClean="0"/>
                  <a:t>1/n. 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解</a:t>
                </a:r>
                <a:r>
                  <a:rPr lang="en-US" altLang="zh-CN" dirty="0" smtClean="0"/>
                  <a:t>2(</a:t>
                </a:r>
                <a:r>
                  <a:rPr lang="zh-CN" altLang="en-US" dirty="0" smtClean="0"/>
                  <a:t>乘法公式）设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 smtClean="0"/>
                  <a:t>第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dirty="0" smtClean="0"/>
                  <a:t>次不能打开门</a:t>
                </a:r>
                <a:r>
                  <a:rPr lang="en-US" altLang="zh-CN" dirty="0" smtClean="0"/>
                  <a:t>,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则第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dirty="0" smtClean="0"/>
                  <a:t>次才能打开门的事件：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⋅⋯⋅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972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692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推迟决定原则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39890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例：随机地抛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次匀质硬币，求证：正面向上的次数是偶数（或奇数）的概率为</a:t>
                </a:r>
                <a:r>
                  <a:rPr lang="en-US" altLang="zh-CN" dirty="0" smtClean="0"/>
                  <a:t>1/2.</a:t>
                </a:r>
              </a:p>
              <a:p>
                <a:r>
                  <a:rPr lang="zh-CN" altLang="en-US" dirty="0" smtClean="0"/>
                  <a:t>方法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：直接计算概率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方法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：推迟决定原则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Principle of deferred decisions</a:t>
                </a:r>
              </a:p>
              <a:p>
                <a:pPr marL="0" indent="0">
                  <a:buNone/>
                </a:pPr>
                <a:r>
                  <a:rPr lang="zh-CN" altLang="en-US" dirty="0" smtClean="0"/>
                  <a:t>不管前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dirty="0" smtClean="0"/>
                  <a:t>次抛硬币正面向上的次数为偶数或奇数，结果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奇偶性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取决于最后一次抛硬币，机会各半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3989040"/>
              </a:xfrm>
              <a:blipFill rotWithShape="0">
                <a:blip r:embed="rId2"/>
                <a:stretch>
                  <a:fillRect l="-1645" t="-1529" r="-898" b="-2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5661248"/>
            <a:ext cx="604867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推迟决定原则背后的原理是什么？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43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3689</TotalTime>
  <Words>1272</Words>
  <Application>Microsoft Office PowerPoint</Application>
  <PresentationFormat>全屏显示(4:3)</PresentationFormat>
  <Paragraphs>283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Tw Cen MT</vt:lpstr>
      <vt:lpstr>华文仿宋</vt:lpstr>
      <vt:lpstr>宋体</vt:lpstr>
      <vt:lpstr>Calibri</vt:lpstr>
      <vt:lpstr>Cambria Math</vt:lpstr>
      <vt:lpstr>Times New Roman</vt:lpstr>
      <vt:lpstr>Wingdings</vt:lpstr>
      <vt:lpstr>Wingdings 2</vt:lpstr>
      <vt:lpstr>中性</vt:lpstr>
      <vt:lpstr>公式</vt:lpstr>
      <vt:lpstr>条件概率与独立性</vt:lpstr>
      <vt:lpstr>条件概率：概念</vt:lpstr>
      <vt:lpstr>例：掷骰子</vt:lpstr>
      <vt:lpstr>条件概率：定义</vt:lpstr>
      <vt:lpstr>例子</vt:lpstr>
      <vt:lpstr>条件概率的性质</vt:lpstr>
      <vt:lpstr>乘法公式</vt:lpstr>
      <vt:lpstr>例</vt:lpstr>
      <vt:lpstr>推迟决定原则</vt:lpstr>
      <vt:lpstr>样本空间的划分</vt:lpstr>
      <vt:lpstr>全概率公式</vt:lpstr>
      <vt:lpstr>全概率公式的证明</vt:lpstr>
      <vt:lpstr>全概率公式的使用</vt:lpstr>
      <vt:lpstr>推迟决定原则</vt:lpstr>
      <vt:lpstr>贝叶斯公式</vt:lpstr>
      <vt:lpstr>贝叶斯公式的使用</vt:lpstr>
      <vt:lpstr>例</vt:lpstr>
      <vt:lpstr>例：三囚犯问题（Three Prisoners Problem）</vt:lpstr>
      <vt:lpstr>分析</vt:lpstr>
      <vt:lpstr>P(A|W)的计算</vt:lpstr>
      <vt:lpstr>A错在哪里？</vt:lpstr>
      <vt:lpstr>三门问题（Monty Hall Problem）</vt:lpstr>
      <vt:lpstr>独立性</vt:lpstr>
      <vt:lpstr>独立性的定义</vt:lpstr>
      <vt:lpstr>事件独立性的性质</vt:lpstr>
      <vt:lpstr>相互独立vs.互不相容</vt:lpstr>
      <vt:lpstr>三个事件的独立性</vt:lpstr>
      <vt:lpstr>两两独立不意味着相互独立</vt:lpstr>
      <vt:lpstr>n个事件的相互独立性</vt:lpstr>
      <vt:lpstr>分组独立性</vt:lpstr>
      <vt:lpstr>独立事件至少发生一次的概率</vt:lpstr>
      <vt:lpstr>例：系统可靠性</vt:lpstr>
      <vt:lpstr>例：矩阵乘法验证</vt:lpstr>
      <vt:lpstr>Freivalds算法</vt:lpstr>
      <vt:lpstr>算法分析</vt:lpstr>
      <vt:lpstr>如果AB≠C，则P ⃗=0 ⃗发生的概率不超过1/2.</vt:lpstr>
      <vt:lpstr>降低错误率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唐斌</dc:creator>
  <cp:lastModifiedBy>唐斌</cp:lastModifiedBy>
  <cp:revision>176</cp:revision>
  <dcterms:created xsi:type="dcterms:W3CDTF">2016-02-22T01:45:17Z</dcterms:created>
  <dcterms:modified xsi:type="dcterms:W3CDTF">2017-09-15T00:51:04Z</dcterms:modified>
</cp:coreProperties>
</file>