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6"/>
  </p:notesMasterIdLst>
  <p:sldIdLst>
    <p:sldId id="256" r:id="rId2"/>
    <p:sldId id="304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smtClean="0"/>
              <a:t>条件期望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</a:t>
                </a:r>
                <a:r>
                  <a:rPr lang="zh-CN" altLang="en-US" dirty="0"/>
                  <a:t>抛骰子两次。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第一个点数；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第二个点数；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点数</a:t>
                </a:r>
                <a:r>
                  <a:rPr lang="zh-CN" altLang="en-US" dirty="0" smtClean="0"/>
                  <a:t>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75656" y="5013176"/>
                <a:ext cx="6322372" cy="108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900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9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9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9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9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900" b="1" i="1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9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013176"/>
                <a:ext cx="6322372" cy="1085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5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的性质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924944"/>
                <a:ext cx="8153400" cy="3171056"/>
              </a:xfrm>
            </p:spPr>
            <p:txBody>
              <a:bodyPr/>
              <a:lstStyle/>
              <a:p>
                <a:r>
                  <a:rPr lang="zh-CN" altLang="en-US" dirty="0" smtClean="0"/>
                  <a:t>证明：记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924944"/>
                <a:ext cx="8153400" cy="3171056"/>
              </a:xfrm>
              <a:blipFill rotWithShape="0">
                <a:blip r:embed="rId3"/>
                <a:stretch>
                  <a:fillRect l="-449" t="-1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547664" y="1844824"/>
                <a:ext cx="5616624" cy="787139"/>
              </a:xfrm>
              <a:prstGeom prst="rect">
                <a:avLst/>
              </a:prstGeom>
              <a:noFill/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600" b="1" dirty="0" smtClean="0">
                    <a:solidFill>
                      <a:srgbClr val="002060"/>
                    </a:solidFill>
                  </a:rPr>
                  <a:t>定理：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070A1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000" b="0" i="1" smtClean="0">
                            <a:solidFill>
                              <a:srgbClr val="070A1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solidFill>
                              <a:srgbClr val="070A1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4000" b="0" i="1" smtClean="0">
                                <a:solidFill>
                                  <a:srgbClr val="070A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b="0" i="1" smtClean="0">
                                <a:solidFill>
                                  <a:srgbClr val="070A1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zh-CN" sz="4000" b="0" i="1" smtClean="0">
                                <a:solidFill>
                                  <a:srgbClr val="070A13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zh-CN" sz="4000" b="0" i="1" smtClean="0">
                        <a:solidFill>
                          <a:srgbClr val="070A1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000" b="0" i="1" smtClean="0">
                        <a:solidFill>
                          <a:srgbClr val="070A1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000" b="0" i="1" smtClean="0">
                            <a:solidFill>
                              <a:srgbClr val="070A1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solidFill>
                              <a:srgbClr val="070A1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sz="3600" dirty="0">
                  <a:solidFill>
                    <a:srgbClr val="070A13"/>
                  </a:solidFill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1844824"/>
                <a:ext cx="5616624" cy="787139"/>
              </a:xfrm>
              <a:prstGeom prst="rect">
                <a:avLst/>
              </a:prstGeom>
              <a:blipFill rotWithShape="0">
                <a:blip r:embed="rId4"/>
                <a:stretch>
                  <a:fillRect l="-3247" t="-4545" b="-15909"/>
                </a:stretch>
              </a:blipFill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1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例：分支过程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某程序包含对进程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的一次调用。假设每次对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的调用均会独立地</a:t>
                </a:r>
                <a:r>
                  <a:rPr lang="zh-CN" altLang="en-US" dirty="0"/>
                  <a:t>衍生</a:t>
                </a:r>
                <a:r>
                  <a:rPr lang="zh-CN" altLang="en-US" dirty="0" smtClean="0"/>
                  <a:t>进程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的副本，其副本数服从参数为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 smtClean="0"/>
                  <a:t>的二项分布，求该程序生成的</a:t>
                </a:r>
                <a:r>
                  <a:rPr lang="en-US" altLang="zh-CN" dirty="0" smtClean="0"/>
                  <a:t>S</a:t>
                </a:r>
                <a:r>
                  <a:rPr lang="zh-CN" altLang="en-US" dirty="0"/>
                  <a:t>副本</a:t>
                </a:r>
                <a:r>
                  <a:rPr lang="zh-CN" altLang="en-US" dirty="0" smtClean="0"/>
                  <a:t>数的期望值。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7030A0"/>
                    </a:solidFill>
                  </a:rPr>
                  <a:t>进程的代：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dirty="0" smtClean="0">
                    <a:solidFill>
                      <a:srgbClr val="7030A0"/>
                    </a:solidFill>
                  </a:rPr>
                  <a:t>初始进程为第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rgbClr val="7030A0"/>
                    </a:solidFill>
                  </a:rPr>
                  <a:t>代：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dirty="0" smtClean="0">
                    <a:solidFill>
                      <a:srgbClr val="7030A0"/>
                    </a:solidFill>
                  </a:rPr>
                  <a:t>由第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 smtClean="0">
                    <a:solidFill>
                      <a:srgbClr val="7030A0"/>
                    </a:solidFill>
                  </a:rPr>
                  <a:t>代进程调用生成的进程为第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 smtClean="0">
                    <a:solidFill>
                      <a:srgbClr val="7030A0"/>
                    </a:solidFill>
                  </a:rPr>
                  <a:t>代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pPr marL="365760" lvl="1" indent="0">
                  <a:buNone/>
                </a:pP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 smtClean="0"/>
                  <a:t>代进程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副本数，所求为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3121" r="-673" b="-2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3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例：分支过程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𝒏𝒑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依赖于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的值：当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个二项分布随机变量的</a:t>
                </a:r>
                <a:r>
                  <a:rPr lang="zh-CN" altLang="en-US" dirty="0"/>
                  <a:t>和</a:t>
                </a: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𝒌𝒏𝒑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更一般地，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b="1" dirty="0" smtClean="0"/>
                  <a:t>因此，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𝒏𝒑𝑬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altLang="zh-CN" b="1" dirty="0" smtClean="0"/>
              </a:p>
              <a:p>
                <a:pPr marL="365760" lvl="1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b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32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例：分支过程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47163" y="1760597"/>
                <a:ext cx="12611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63" y="1760597"/>
                <a:ext cx="1261179" cy="430887"/>
              </a:xfrm>
              <a:prstGeom prst="rect">
                <a:avLst/>
              </a:prstGeom>
              <a:blipFill rotWithShape="0">
                <a:blip r:embed="rId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19592" y="2342582"/>
                <a:ext cx="19887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𝒏𝒑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92" y="2342582"/>
                <a:ext cx="198875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92651" y="2902388"/>
                <a:ext cx="31032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𝒏𝒑𝑬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51" y="2902388"/>
                <a:ext cx="3103285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 bwMode="auto">
          <a:xfrm>
            <a:off x="4067944" y="1887498"/>
            <a:ext cx="504056" cy="1368152"/>
          </a:xfrm>
          <a:prstGeom prst="rightBr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60032" y="2325352"/>
                <a:ext cx="2340128" cy="441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325352"/>
                <a:ext cx="2340128" cy="4419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778098" y="3843568"/>
                <a:ext cx="3081934" cy="796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98" y="3843568"/>
                <a:ext cx="3081934" cy="7962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574367" y="5049219"/>
                <a:ext cx="2376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𝒏𝒑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367" y="5049219"/>
                <a:ext cx="237626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512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555776" y="4786411"/>
                <a:ext cx="1644296" cy="88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𝒏𝒑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786411"/>
                <a:ext cx="1644296" cy="88203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555776" y="602933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或无穷大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572000" y="6063962"/>
                <a:ext cx="2376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𝒏𝒑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63962"/>
                <a:ext cx="23762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128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8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类似于条件概率，常需要在某事件发生的条件下，对随机变量进行分析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在事件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的条件下</a:t>
                </a:r>
                <a:r>
                  <a:rPr lang="zh-CN" altLang="en-US" dirty="0" smtClean="0"/>
                  <a:t>，离散型随机变量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条件分布为：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59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类似于条件概率，常需要在某事件发生的条件下，对随机变量进行分析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的条件下，随机变量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的条件期望可定义为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𝒙𝑷</m:t>
                          </m:r>
                          <m:d>
                            <m:dPr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其中，求和是对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所有可能取值而言。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5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特别地，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𝒙𝑷</m:t>
                          </m:r>
                          <m:d>
                            <m:dPr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例：随机抛骰子两次。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第一个点数；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第二个点数；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点数和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𝒙𝑷</m:t>
                          </m:r>
                          <m:d>
                            <m:dPr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𝒙𝑷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5" t="-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0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全期望公式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类似于全概率公式，我们有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这里假设所有的期望均存在。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证明：基于条件概率和条件期望的定义即可。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8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例：几何分布的期望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，利用全期望公式证明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重复伯努利试验直至事件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发生的次数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思路</a:t>
                </a:r>
                <a:r>
                  <a:rPr lang="zh-CN" altLang="en-US" dirty="0" smtClean="0"/>
                  <a:t>：根据第一次试验中事件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 smtClean="0"/>
                  <a:t>是否发生分情况讨论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第一次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试验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中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发生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否则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74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例：几何分布的期望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600200"/>
                <a:ext cx="8640960" cy="44958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根据全期望公式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 smtClean="0"/>
                  <a:t>意味着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altLang="zh-CN" dirty="0" smtClean="0"/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条件下，假设还需要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dirty="0" smtClean="0"/>
                  <a:t>次试验，则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由几何分布的无记忆性，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dirty="0" smtClean="0"/>
                  <a:t>同分布，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解得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600200"/>
                <a:ext cx="8640960" cy="4495800"/>
              </a:xfrm>
              <a:blipFill rotWithShape="0">
                <a:blip r:embed="rId2"/>
                <a:stretch>
                  <a:fillRect l="-1481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872738" y="5373216"/>
            <a:ext cx="7633220" cy="1077218"/>
          </a:xfrm>
          <a:prstGeom prst="rect">
            <a:avLst/>
          </a:prstGeom>
          <a:noFill/>
          <a:ln w="19050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利用条件期望是计算期望的一种有效手段，尤其是结合几何分布的无记忆性。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9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条件期望的线性性质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6309" y="1628800"/>
                <a:ext cx="8153400" cy="4495800"/>
              </a:xfrm>
            </p:spPr>
            <p:txBody>
              <a:bodyPr/>
              <a:lstStyle/>
              <a:p>
                <a:r>
                  <a:rPr lang="zh-CN" altLang="en-US" dirty="0" smtClean="0"/>
                  <a:t>对于有限个离散随机变量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，以及常数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6309" y="1628800"/>
                <a:ext cx="8153400" cy="4495800"/>
              </a:xfrm>
              <a:blipFill rotWithShape="0">
                <a:blip r:embed="rId2"/>
                <a:stretch>
                  <a:fillRect l="-374" t="-1355" r="-1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74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条件期望定义的随机变量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下箭头 4"/>
          <p:cNvSpPr/>
          <p:nvPr/>
        </p:nvSpPr>
        <p:spPr bwMode="auto">
          <a:xfrm>
            <a:off x="4139952" y="2833173"/>
            <a:ext cx="432048" cy="63328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707904" y="3501008"/>
                <a:ext cx="1300035" cy="446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501008"/>
                <a:ext cx="1300035" cy="4462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63624" y="4068361"/>
                <a:ext cx="7992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>
                    <a:solidFill>
                      <a:srgbClr val="FF0000"/>
                    </a:solidFill>
                  </a:rPr>
                  <a:t>将事件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dirty="0" smtClean="0">
                    <a:solidFill>
                      <a:srgbClr val="FF0000"/>
                    </a:solidFill>
                  </a:rPr>
                  <a:t>映射成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solidFill>
                      <a:srgbClr val="FF0000"/>
                    </a:solidFill>
                  </a:rPr>
                  <a:t>的随机变量</a:t>
                </a:r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24" y="4068361"/>
                <a:ext cx="7992887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983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83568" y="4774213"/>
                <a:ext cx="799288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sz="3200" dirty="0" smtClean="0"/>
                  <a:t>是一个随机变量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 smtClean="0"/>
                  <a:t>，且当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3200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 smtClean="0"/>
                  <a:t>取值为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74213"/>
                <a:ext cx="7992888" cy="1077218"/>
              </a:xfrm>
              <a:prstGeom prst="rect">
                <a:avLst/>
              </a:prstGeom>
              <a:blipFill rotWithShape="0">
                <a:blip r:embed="rId5"/>
                <a:stretch>
                  <a:fillRect t="-7345" r="-7018" b="-18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5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6875</TotalTime>
  <Words>296</Words>
  <Application>Microsoft Office PowerPoint</Application>
  <PresentationFormat>全屏显示(4:3)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Tw Cen MT</vt:lpstr>
      <vt:lpstr>华文仿宋</vt:lpstr>
      <vt:lpstr>宋体</vt:lpstr>
      <vt:lpstr>Calibri</vt:lpstr>
      <vt:lpstr>Cambria Math</vt:lpstr>
      <vt:lpstr>Times New Roman</vt:lpstr>
      <vt:lpstr>Wingdings</vt:lpstr>
      <vt:lpstr>Wingdings 2</vt:lpstr>
      <vt:lpstr>中性</vt:lpstr>
      <vt:lpstr>条件期望</vt:lpstr>
      <vt:lpstr>条件分布</vt:lpstr>
      <vt:lpstr>条件期望</vt:lpstr>
      <vt:lpstr>条件期望</vt:lpstr>
      <vt:lpstr>全期望公式</vt:lpstr>
      <vt:lpstr>例：几何分布的期望</vt:lpstr>
      <vt:lpstr>例：几何分布的期望</vt:lpstr>
      <vt:lpstr>条件期望的线性性质</vt:lpstr>
      <vt:lpstr>条件期望定义的随机变量</vt:lpstr>
      <vt:lpstr>例</vt:lpstr>
      <vt:lpstr>E[X ┤|  Y]的性质</vt:lpstr>
      <vt:lpstr>例：分支过程</vt:lpstr>
      <vt:lpstr>例：分支过程</vt:lpstr>
      <vt:lpstr>例：分支过程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343</cp:revision>
  <dcterms:created xsi:type="dcterms:W3CDTF">2016-02-22T01:45:17Z</dcterms:created>
  <dcterms:modified xsi:type="dcterms:W3CDTF">2017-09-28T10:00:03Z</dcterms:modified>
</cp:coreProperties>
</file>