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6" r:id="rId2"/>
    <p:sldId id="257" r:id="rId3"/>
    <p:sldId id="258" r:id="rId4"/>
    <p:sldId id="271" r:id="rId5"/>
    <p:sldId id="270" r:id="rId6"/>
    <p:sldId id="266" r:id="rId7"/>
    <p:sldId id="267" r:id="rId8"/>
    <p:sldId id="269" r:id="rId9"/>
    <p:sldId id="264" r:id="rId10"/>
  </p:sldIdLst>
  <p:sldSz cx="12192000" cy="6858000"/>
  <p:notesSz cx="6858000" cy="9144000"/>
  <p:defaultTextStyle>
    <a:lvl1pPr marL="0" lvl="0" algn="l" defTabSz="457200">
      <a:defRPr sz="1800" kern="1200">
        <a:solidFill>
          <a:schemeClr val="tx1"/>
        </a:solidFill>
        <a:latin typeface="Gill Sans MT"/>
        <a:ea typeface="华文中宋"/>
      </a:defRPr>
    </a:lvl1pPr>
    <a:lvl2pPr marL="457200" lvl="1" algn="l" defTabSz="457200">
      <a:defRPr sz="1800" kern="1200">
        <a:solidFill>
          <a:schemeClr val="tx1"/>
        </a:solidFill>
        <a:latin typeface="Gill Sans MT"/>
        <a:ea typeface="华文中宋"/>
      </a:defRPr>
    </a:lvl2pPr>
    <a:lvl3pPr marL="914400" lvl="2" algn="l" defTabSz="457200">
      <a:defRPr sz="1800" kern="1200">
        <a:solidFill>
          <a:schemeClr val="tx1"/>
        </a:solidFill>
        <a:latin typeface="Gill Sans MT"/>
        <a:ea typeface="华文中宋"/>
      </a:defRPr>
    </a:lvl3pPr>
    <a:lvl4pPr marL="1371600" lvl="3" algn="l" defTabSz="457200">
      <a:defRPr sz="1800" kern="1200">
        <a:solidFill>
          <a:schemeClr val="tx1"/>
        </a:solidFill>
        <a:latin typeface="Gill Sans MT"/>
        <a:ea typeface="华文中宋"/>
      </a:defRPr>
    </a:lvl4pPr>
    <a:lvl5pPr marL="1828800" lvl="4" algn="l" defTabSz="457200">
      <a:defRPr sz="1800" kern="1200">
        <a:solidFill>
          <a:schemeClr val="tx1"/>
        </a:solidFill>
        <a:latin typeface="Gill Sans MT"/>
        <a:ea typeface="华文中宋"/>
      </a:defRPr>
    </a:lvl5pPr>
    <a:lvl6pPr marL="2286000" lvl="5" algn="l" defTabSz="457200">
      <a:defRPr sz="1800" kern="1200">
        <a:solidFill>
          <a:schemeClr val="tx1"/>
        </a:solidFill>
        <a:latin typeface="Gill Sans MT"/>
        <a:ea typeface="华文中宋"/>
      </a:defRPr>
    </a:lvl6pPr>
    <a:lvl7pPr marL="2743200" lvl="6" algn="l" defTabSz="457200">
      <a:defRPr sz="1800" kern="1200">
        <a:solidFill>
          <a:schemeClr val="tx1"/>
        </a:solidFill>
        <a:latin typeface="Gill Sans MT"/>
        <a:ea typeface="华文中宋"/>
      </a:defRPr>
    </a:lvl7pPr>
    <a:lvl8pPr marL="3200400" lvl="7" algn="l" defTabSz="457200">
      <a:defRPr sz="1800" kern="1200">
        <a:solidFill>
          <a:schemeClr val="tx1"/>
        </a:solidFill>
        <a:latin typeface="Gill Sans MT"/>
        <a:ea typeface="华文中宋"/>
      </a:defRPr>
    </a:lvl8pPr>
    <a:lvl9pPr marL="3657600" lvl="8" algn="l" defTabSz="457200">
      <a:defRPr sz="1800" kern="1200">
        <a:solidFill>
          <a:schemeClr val="tx1"/>
        </a:solidFill>
        <a:latin typeface="Gill Sans MT"/>
        <a:ea typeface="华文中宋"/>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rgbClr val="00000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rgbClr val="000000"/>
        </a:fontRef>
        <a:schemeClr val="lt1"/>
      </a:tcTxStyle>
      <a:tcStyle>
        <a:tcBdr/>
        <a:fill>
          <a:solidFill>
            <a:schemeClr val="accent4"/>
          </a:solidFill>
        </a:fill>
      </a:tcStyle>
    </a:firstRow>
  </a:tblStyle>
  <a:tblStyle styleId="{5A111915-BE36-4E01-A7E5-04B1672EAD32}" styleName="Light Style 2 - Accent 5">
    <a:wholeTbl>
      <a:tcTxStyle>
        <a:fontRef idx="minor">
          <a:srgbClr val="000000"/>
        </a:fontRef>
        <a:schemeClr val="tx1"/>
      </a:tcTxStyle>
      <a:tcStyle>
        <a:tcBdr>
          <a:left>
            <a:ln w="12700" cap="rnd" cmpd="sng">
              <a:solidFill>
                <a:schemeClr val="accent5">
                  <a:lumMod val="90000"/>
                </a:schemeClr>
              </a:solidFill>
              <a:prstDash val="solid"/>
            </a:ln>
          </a:left>
          <a:right>
            <a:ln w="12700" cap="rnd" cmpd="sng">
              <a:solidFill>
                <a:schemeClr val="accent5">
                  <a:lumMod val="90000"/>
                </a:schemeClr>
              </a:solidFill>
              <a:prstDash val="solid"/>
            </a:ln>
          </a:right>
          <a:top>
            <a:ln w="12700" cap="rnd" cmpd="sng">
              <a:solidFill>
                <a:schemeClr val="accent5">
                  <a:lumMod val="90000"/>
                </a:schemeClr>
              </a:solidFill>
              <a:prstDash val="solid"/>
            </a:ln>
          </a:top>
          <a:bottom>
            <a:ln w="12700" cap="rnd" cmpd="sng">
              <a:solidFill>
                <a:schemeClr val="accent5">
                  <a:lumMod val="90000"/>
                </a:schemeClr>
              </a:solidFill>
              <a:prstDash val="solid"/>
            </a:ln>
          </a:bottom>
          <a:insideH>
            <a:ln>
              <a:noFill/>
            </a:ln>
          </a:insideH>
          <a:insideV>
            <a:ln>
              <a:noFill/>
            </a:ln>
          </a:insideV>
        </a:tcBdr>
        <a:fill>
          <a:noFill/>
        </a:fill>
      </a:tcStyle>
    </a:wholeTbl>
    <a:band1H>
      <a:tcStyle>
        <a:tcBdr>
          <a:top>
            <a:ln w="12700" cap="rnd" cmpd="sng">
              <a:solidFill>
                <a:schemeClr val="accent5">
                  <a:lumMod val="90000"/>
                </a:schemeClr>
              </a:solidFill>
              <a:prstDash val="solid"/>
            </a:ln>
          </a:top>
          <a:bottom>
            <a:ln w="12700" cap="rnd" cmpd="sng">
              <a:solidFill>
                <a:schemeClr val="accent5">
                  <a:lumMod val="90000"/>
                </a:schemeClr>
              </a:solidFill>
              <a:prstDash val="solid"/>
            </a:ln>
          </a:bottom>
        </a:tcBdr>
      </a:tcStyle>
    </a:band1H>
    <a:band1V>
      <a:tcStyle>
        <a:tcBdr>
          <a:left>
            <a:ln w="12700" cap="rnd" cmpd="sng">
              <a:solidFill>
                <a:schemeClr val="accent5">
                  <a:lumMod val="90000"/>
                </a:schemeClr>
              </a:solidFill>
              <a:prstDash val="solid"/>
            </a:ln>
          </a:left>
          <a:right>
            <a:ln w="12700" cap="rnd" cmpd="sng">
              <a:solidFill>
                <a:schemeClr val="accent5">
                  <a:lumMod val="90000"/>
                </a:schemeClr>
              </a:solidFill>
              <a:prstDash val="solid"/>
            </a:ln>
          </a:right>
        </a:tcBdr>
      </a:tcStyle>
    </a:band1V>
    <a:band2V>
      <a:tcStyle>
        <a:tcBdr>
          <a:left>
            <a:ln w="12700" cap="rnd" cmpd="sng">
              <a:solidFill>
                <a:schemeClr val="accent5">
                  <a:lumMod val="90000"/>
                </a:schemeClr>
              </a:solidFill>
              <a:prstDash val="solid"/>
            </a:ln>
          </a:left>
          <a:right>
            <a:ln w="12700" cap="rnd" cmpd="sng">
              <a:solidFill>
                <a:schemeClr val="accent5">
                  <a:lumMod val="90000"/>
                </a:schemeClr>
              </a:solidFill>
              <a:prstDash val="solid"/>
            </a:ln>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rgbClr val="000000"/>
        </a:fontRef>
        <a:schemeClr val="bg1"/>
      </a:tcTxStyle>
      <a:tcStyle>
        <a:tcBdr/>
        <a:fill>
          <a:solidFill>
            <a:schemeClr val="accent5"/>
          </a:solidFill>
        </a:fill>
      </a:tcStyle>
    </a:firstRow>
  </a:tblStyle>
  <a:tblStyle styleId="{17292A2E-F333-43FB-9621-5CBBE7FDCDCB}" styleName="Light Style 2 - Accent 4">
    <a:wholeTbl>
      <a:tcTxStyle>
        <a:fontRef idx="minor">
          <a:srgbClr val="000000"/>
        </a:fontRef>
        <a:schemeClr val="tx1"/>
      </a:tcTxStyle>
      <a:tcStyle>
        <a:tcBdr>
          <a:left>
            <a:ln w="12700" cap="rnd" cmpd="sng">
              <a:solidFill>
                <a:schemeClr val="accent4">
                  <a:lumMod val="90000"/>
                </a:schemeClr>
              </a:solidFill>
              <a:prstDash val="solid"/>
            </a:ln>
          </a:left>
          <a:right>
            <a:ln w="12700" cap="rnd" cmpd="sng">
              <a:solidFill>
                <a:schemeClr val="accent4">
                  <a:lumMod val="90000"/>
                </a:schemeClr>
              </a:solidFill>
              <a:prstDash val="solid"/>
            </a:ln>
          </a:right>
          <a:top>
            <a:ln w="12700" cap="rnd" cmpd="sng">
              <a:solidFill>
                <a:schemeClr val="accent4">
                  <a:lumMod val="90000"/>
                </a:schemeClr>
              </a:solidFill>
              <a:prstDash val="solid"/>
            </a:ln>
          </a:top>
          <a:bottom>
            <a:ln w="12700" cap="rnd" cmpd="sng">
              <a:solidFill>
                <a:schemeClr val="accent4">
                  <a:lumMod val="90000"/>
                </a:schemeClr>
              </a:solidFill>
              <a:prstDash val="solid"/>
            </a:ln>
          </a:bottom>
          <a:insideH>
            <a:ln>
              <a:noFill/>
            </a:ln>
          </a:insideH>
          <a:insideV>
            <a:ln>
              <a:noFill/>
            </a:ln>
          </a:insideV>
        </a:tcBdr>
        <a:fill>
          <a:noFill/>
        </a:fill>
      </a:tcStyle>
    </a:wholeTbl>
    <a:band1H>
      <a:tcStyle>
        <a:tcBdr>
          <a:top>
            <a:ln w="12700" cap="rnd" cmpd="sng">
              <a:solidFill>
                <a:schemeClr val="accent4">
                  <a:lumMod val="90000"/>
                </a:schemeClr>
              </a:solidFill>
              <a:prstDash val="solid"/>
            </a:ln>
          </a:top>
          <a:bottom>
            <a:ln w="12700" cap="rnd" cmpd="sng">
              <a:solidFill>
                <a:schemeClr val="accent4">
                  <a:lumMod val="90000"/>
                </a:schemeClr>
              </a:solidFill>
              <a:prstDash val="solid"/>
            </a:ln>
          </a:bottom>
        </a:tcBdr>
      </a:tcStyle>
    </a:band1H>
    <a:band1V>
      <a:tcStyle>
        <a:tcBdr>
          <a:left>
            <a:ln w="12700" cap="rnd" cmpd="sng">
              <a:solidFill>
                <a:schemeClr val="accent4">
                  <a:lumMod val="90000"/>
                </a:schemeClr>
              </a:solidFill>
              <a:prstDash val="solid"/>
            </a:ln>
          </a:left>
          <a:right>
            <a:ln w="12700" cap="rnd" cmpd="sng">
              <a:solidFill>
                <a:schemeClr val="accent4">
                  <a:lumMod val="90000"/>
                </a:schemeClr>
              </a:solidFill>
              <a:prstDash val="solid"/>
            </a:ln>
          </a:right>
        </a:tcBdr>
      </a:tcStyle>
    </a:band1V>
    <a:band2V>
      <a:tcStyle>
        <a:tcBdr>
          <a:left>
            <a:ln w="12700" cap="rnd" cmpd="sng">
              <a:solidFill>
                <a:schemeClr val="accent4">
                  <a:lumMod val="90000"/>
                </a:schemeClr>
              </a:solidFill>
              <a:prstDash val="solid"/>
            </a:ln>
          </a:left>
          <a:right>
            <a:ln w="12700" cap="rnd" cmpd="sng">
              <a:solidFill>
                <a:schemeClr val="accent4">
                  <a:lumMod val="90000"/>
                </a:schemeClr>
              </a:solidFill>
              <a:prstDash val="solid"/>
            </a:ln>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rgbClr val="000000"/>
        </a:fontRef>
        <a:schemeClr val="bg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20" autoAdjust="0"/>
  </p:normalViewPr>
  <p:slideViewPr>
    <p:cSldViewPr snapToGrid="0">
      <p:cViewPr varScale="1">
        <p:scale>
          <a:sx n="57" d="100"/>
          <a:sy n="57" d="100"/>
        </p:scale>
        <p:origin x="1002" y="45"/>
      </p:cViewPr>
      <p:guideLst/>
    </p:cSldViewPr>
  </p:slideViewPr>
  <p:notesTextViewPr>
    <p:cViewPr>
      <p:scale>
        <a:sx n="1" d="1"/>
        <a:sy n="1" d="1"/>
      </p:scale>
      <p:origin x="0" y="0"/>
    </p:cViewPr>
  </p:notesTextViewPr>
  <p:sorterViewPr>
    <p:cViewPr>
      <p:scale>
        <a:sx n="100" d="100"/>
        <a:sy n="100" d="100"/>
      </p:scale>
      <p:origin x="0" y="-858"/>
    </p:cViewPr>
  </p:sorterViewPr>
  <p:notesViewPr>
    <p:cSldViewPr snapToGrid="0">
      <p:cViewPr varScale="1">
        <p:scale>
          <a:sx n="59" d="100"/>
          <a:sy n="59" d="100"/>
        </p:scale>
        <p:origin x="251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0FAE6C9-CF4A-A3CF-F9A9-5F20A866A7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A9C4603D-A2BC-E4AC-60B5-83911FB6A2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B861B8-2380-45B1-9992-7099595415FC}" type="datetimeFigureOut">
              <a:rPr lang="zh-CN" altLang="en-US" smtClean="0"/>
              <a:t>2023/2/27</a:t>
            </a:fld>
            <a:endParaRPr lang="zh-CN" altLang="en-US"/>
          </a:p>
        </p:txBody>
      </p:sp>
      <p:sp>
        <p:nvSpPr>
          <p:cNvPr id="4" name="页脚占位符 3">
            <a:extLst>
              <a:ext uri="{FF2B5EF4-FFF2-40B4-BE49-F238E27FC236}">
                <a16:creationId xmlns:a16="http://schemas.microsoft.com/office/drawing/2014/main" id="{5521153F-9C4F-D3F7-E3D8-3E18F66FA6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BAE4040-D532-9914-459E-AB29B8CD3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1C35A6-A126-4334-AC41-F67CE81FD21C}" type="slidenum">
              <a:rPr lang="zh-CN" altLang="en-US" smtClean="0"/>
              <a:t>‹#›</a:t>
            </a:fld>
            <a:endParaRPr lang="zh-CN" altLang="en-US"/>
          </a:p>
        </p:txBody>
      </p:sp>
    </p:spTree>
    <p:extLst>
      <p:ext uri="{BB962C8B-B14F-4D97-AF65-F5344CB8AC3E}">
        <p14:creationId xmlns:p14="http://schemas.microsoft.com/office/powerpoint/2010/main" val="2430119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3A2FD-7633-443F-8957-A46E29235490}" type="datetimeFigureOut">
              <a:rPr lang="zh-CN" altLang="en-US" smtClean="0"/>
              <a:t>2023/2/27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AD38C4-918B-4327-92B5-1C4B3814D8FA}" type="slidenum">
              <a:rPr lang="zh-CN" altLang="en-US" smtClean="0"/>
              <a:t>‹#›</a:t>
            </a:fld>
            <a:endParaRPr lang="zh-CN" altLang="en-US"/>
          </a:p>
        </p:txBody>
      </p:sp>
    </p:spTree>
    <p:extLst>
      <p:ext uri="{BB962C8B-B14F-4D97-AF65-F5344CB8AC3E}">
        <p14:creationId xmlns:p14="http://schemas.microsoft.com/office/powerpoint/2010/main" val="4284039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ranslate.baiducontent.com/transpage?cb=translateCallback&amp;ie=utf8&amp;source=url&amp;query=https%3A%2F%2Finfura.io%2F&amp;from=en&amp;to=zh&amp;token=&amp;monLang=zh"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translate.baiducontent.com/transpage?cb=translateCallback&amp;ie=utf8&amp;source=url&amp;query=https%3A%2F%2Fwww.quicknode.com%2F&amp;from=en&amp;to=zh&amp;token=&amp;monLang=zh" TargetMode="External"/><Relationship Id="rId4" Type="http://schemas.openxmlformats.org/officeDocument/2006/relationships/hyperlink" Target="https://translate.baiducontent.com/transpage?cb=translateCallback&amp;ie=utf8&amp;source=url&amp;query=https%3A%2F%2Fwww.alchemy.com%2F&amp;from=en&amp;to=zh&amp;token=&amp;monLang=zh"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运行在区块链技术上的去中心化互联网</a:t>
            </a:r>
            <a:endParaRPr lang="en-US" altLang="zh-CN" dirty="0"/>
          </a:p>
          <a:p>
            <a:r>
              <a:rPr lang="en-US" altLang="zh-CN" dirty="0"/>
              <a:t>Decentralized network</a:t>
            </a:r>
          </a:p>
          <a:p>
            <a:endParaRPr lang="en-US" altLang="zh-CN" dirty="0"/>
          </a:p>
          <a:p>
            <a:r>
              <a:rPr lang="zh-CN" altLang="en-US" dirty="0"/>
              <a:t>建立统一身份认证系统，数据确权与授权，实现去中心化，隐私保护</a:t>
            </a:r>
          </a:p>
        </p:txBody>
      </p:sp>
      <p:sp>
        <p:nvSpPr>
          <p:cNvPr id="4" name="灯片编号占位符 3"/>
          <p:cNvSpPr>
            <a:spLocks noGrp="1"/>
          </p:cNvSpPr>
          <p:nvPr>
            <p:ph type="sldNum" sz="quarter" idx="5"/>
          </p:nvPr>
        </p:nvSpPr>
        <p:spPr/>
        <p:txBody>
          <a:bodyPr/>
          <a:lstStyle/>
          <a:p>
            <a:fld id="{E3AD38C4-918B-4327-92B5-1C4B3814D8FA}" type="slidenum">
              <a:rPr lang="zh-CN" altLang="en-US" smtClean="0"/>
              <a:t>1</a:t>
            </a:fld>
            <a:endParaRPr lang="zh-CN" altLang="en-US"/>
          </a:p>
        </p:txBody>
      </p:sp>
    </p:spTree>
    <p:extLst>
      <p:ext uri="{BB962C8B-B14F-4D97-AF65-F5344CB8AC3E}">
        <p14:creationId xmlns:p14="http://schemas.microsoft.com/office/powerpoint/2010/main" val="4221928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Web1 </a:t>
            </a:r>
            <a:r>
              <a:rPr lang="zh-CN" altLang="en-US" dirty="0"/>
              <a:t>平台创造， 平台所有， 平台控制， 平台受益        门户网站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Web2</a:t>
            </a:r>
            <a:r>
              <a:rPr lang="zh-CN" altLang="en-US" dirty="0"/>
              <a:t> 用户创造， 平台所有， 平台控制， 平台分配受益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Web3</a:t>
            </a:r>
            <a:r>
              <a:rPr lang="zh-CN" altLang="en-US" dirty="0"/>
              <a:t> 用户创造， 用户所有， 用户控制， 协议分配受益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3AD38C4-918B-4327-92B5-1C4B3814D8FA}" type="slidenum">
              <a:rPr lang="zh-CN" altLang="en-US" smtClean="0"/>
              <a:t>2</a:t>
            </a:fld>
            <a:endParaRPr lang="zh-CN" altLang="en-US"/>
          </a:p>
        </p:txBody>
      </p:sp>
    </p:spTree>
    <p:extLst>
      <p:ext uri="{BB962C8B-B14F-4D97-AF65-F5344CB8AC3E}">
        <p14:creationId xmlns:p14="http://schemas.microsoft.com/office/powerpoint/2010/main" val="2838161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AD38C4-918B-4327-92B5-1C4B3814D8FA}" type="slidenum">
              <a:rPr lang="zh-CN" altLang="en-US" smtClean="0"/>
              <a:t>3</a:t>
            </a:fld>
            <a:endParaRPr lang="zh-CN" altLang="en-US"/>
          </a:p>
        </p:txBody>
      </p:sp>
    </p:spTree>
    <p:extLst>
      <p:ext uri="{BB962C8B-B14F-4D97-AF65-F5344CB8AC3E}">
        <p14:creationId xmlns:p14="http://schemas.microsoft.com/office/powerpoint/2010/main" val="339989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去中心化。它将通过不依赖中央权威的分布式方法提供应用程序和服务。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基于区块链。区块链去中心化是</a:t>
            </a:r>
            <a:r>
              <a:rPr lang="en-US" altLang="zh-CN" dirty="0"/>
              <a:t>Web 3.0</a:t>
            </a:r>
            <a:r>
              <a:rPr lang="zh-CN" altLang="en-US" dirty="0"/>
              <a:t>分布式应用程序和服务的推动者。通过区块链，数据在广泛分布的对等网络上进行管理和验证。区块链还采用理论上不可变的交易和活动分类账，这有助于验证真实性并在区块链参与者之间建立信任。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已启用加密货币。加密货币是</a:t>
            </a:r>
            <a:r>
              <a:rPr lang="en-US" altLang="zh-CN" dirty="0"/>
              <a:t>Web 3.0</a:t>
            </a:r>
            <a:r>
              <a:rPr lang="zh-CN" altLang="en-US" dirty="0"/>
              <a:t>的一个关键功能，预计将在很大程度上取代政府中央银行发行的“法定货币”。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语义组织。语义网背后的理念是以一种有助于“教导”基于</a:t>
            </a:r>
            <a:r>
              <a:rPr lang="en-US" altLang="zh-CN" dirty="0"/>
              <a:t>AI</a:t>
            </a:r>
            <a:r>
              <a:rPr lang="zh-CN" altLang="en-US" dirty="0"/>
              <a:t>的系统数据含义的方式对信息进行分类和存储。网站将能够像人类一样理解搜索查询中的单词，从而生成和共享更好的内容。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自主和人工智能。更全面的自动化是</a:t>
            </a:r>
            <a:r>
              <a:rPr lang="en-US" altLang="zh-CN" dirty="0"/>
              <a:t>Web 3.0</a:t>
            </a:r>
            <a:r>
              <a:rPr lang="zh-CN" altLang="en-US" dirty="0"/>
              <a:t>的一个关键特征，它将在很大程度上由人工智能提供动力。配备人工智能的网站将过滤并提供用户所需的数据。</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3AD38C4-918B-4327-92B5-1C4B3814D8FA}" type="slidenum">
              <a:rPr lang="zh-CN" altLang="en-US" smtClean="0"/>
              <a:t>4</a:t>
            </a:fld>
            <a:endParaRPr lang="zh-CN" altLang="en-US"/>
          </a:p>
        </p:txBody>
      </p:sp>
    </p:spTree>
    <p:extLst>
      <p:ext uri="{BB962C8B-B14F-4D97-AF65-F5344CB8AC3E}">
        <p14:creationId xmlns:p14="http://schemas.microsoft.com/office/powerpoint/2010/main" val="3802956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https://www.techtarget.com/whatis/definition/Web-30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NFT</a:t>
            </a:r>
            <a:r>
              <a:rPr lang="zh-CN" altLang="en-US" dirty="0"/>
              <a:t>可以是图片，音乐，视频甚至是一条推特</a:t>
            </a:r>
            <a:r>
              <a:rPr lang="en-US" altLang="zh-CN" dirty="0"/>
              <a:t>, </a:t>
            </a:r>
            <a:r>
              <a:rPr lang="zh-CN" altLang="en-US" dirty="0"/>
              <a:t>不可分割，不可替代，独一无二的特性  交易平台</a:t>
            </a:r>
            <a:r>
              <a:rPr lang="en-US" altLang="zh-CN" dirty="0" err="1"/>
              <a:t>opensea</a:t>
            </a:r>
            <a:endParaRPr lang="en-US" altLang="zh-CN" dirty="0"/>
          </a:p>
          <a:p>
            <a:r>
              <a:rPr lang="en-US" altLang="zh-CN" dirty="0"/>
              <a:t>Defi </a:t>
            </a:r>
            <a:r>
              <a:rPr lang="zh-CN" altLang="en-US" dirty="0"/>
              <a:t>不依赖券商，交易所等金融机构，利用智能合约来进行交易，保险，贷款等服务    稳定币 </a:t>
            </a:r>
            <a:r>
              <a:rPr lang="en-US" altLang="zh-CN" dirty="0"/>
              <a:t>stable coin tether </a:t>
            </a:r>
            <a:r>
              <a:rPr lang="en-US" altLang="zh-CN" dirty="0" err="1"/>
              <a:t>usdc</a:t>
            </a:r>
            <a:r>
              <a:rPr lang="en-US" altLang="zh-CN" dirty="0"/>
              <a:t> </a:t>
            </a:r>
            <a:r>
              <a:rPr lang="en-US" altLang="zh-CN" dirty="0" err="1"/>
              <a:t>busd</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数字钱包 连接到区块链的工具 连接到区块链上的某一个节点</a:t>
            </a:r>
            <a:r>
              <a:rPr lang="en-US" altLang="zh-CN" dirty="0"/>
              <a:t>,  </a:t>
            </a:r>
            <a:r>
              <a:rPr lang="zh-CN" altLang="en-US" dirty="0"/>
              <a:t>发布作品需要生成</a:t>
            </a:r>
            <a:r>
              <a:rPr lang="en-US" altLang="zh-CN" dirty="0"/>
              <a:t>NFT </a:t>
            </a:r>
            <a:r>
              <a:rPr lang="zh-CN" altLang="en-US" dirty="0"/>
              <a:t>数字资产的确权 </a:t>
            </a:r>
            <a:r>
              <a:rPr lang="en-US" altLang="zh-CN" dirty="0"/>
              <a:t>https://beincrypto.com/learn/web3-wallet/</a:t>
            </a:r>
          </a:p>
          <a:p>
            <a:r>
              <a:rPr lang="zh-CN" altLang="en-US" dirty="0"/>
              <a:t>通过智能合约分配收益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智能合约是一小段存储在区块链中， 能自动执行合约条款条款的计算机程序</a:t>
            </a:r>
            <a:endParaRPr lang="en-US" altLang="zh-CN" dirty="0"/>
          </a:p>
          <a:p>
            <a:r>
              <a:rPr lang="zh-CN" altLang="en-US" dirty="0"/>
              <a:t>平台 </a:t>
            </a:r>
            <a:r>
              <a:rPr lang="en-US" altLang="zh-CN" dirty="0"/>
              <a:t>= Dao  </a:t>
            </a:r>
            <a:r>
              <a:rPr lang="zh-CN" altLang="en-US" dirty="0"/>
              <a:t>去中心化的自治组织，不受个人和实体的管理，依靠智能合约运行。除非有</a:t>
            </a:r>
            <a:r>
              <a:rPr lang="en-US" altLang="zh-CN" dirty="0" err="1"/>
              <a:t>dao</a:t>
            </a:r>
            <a:r>
              <a:rPr lang="zh-CN" altLang="en-US" dirty="0"/>
              <a:t>成员投票通过，否则无法更改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Coinbase </a:t>
            </a:r>
            <a:r>
              <a:rPr lang="en-US" altLang="zh-CN" dirty="0" err="1"/>
              <a:t>binance</a:t>
            </a:r>
            <a:r>
              <a:rPr lang="zh-CN" altLang="en-US" dirty="0"/>
              <a:t> 币圈交易平台</a:t>
            </a:r>
          </a:p>
        </p:txBody>
      </p:sp>
      <p:sp>
        <p:nvSpPr>
          <p:cNvPr id="4" name="灯片编号占位符 3"/>
          <p:cNvSpPr>
            <a:spLocks noGrp="1"/>
          </p:cNvSpPr>
          <p:nvPr>
            <p:ph type="sldNum" sz="quarter" idx="5"/>
          </p:nvPr>
        </p:nvSpPr>
        <p:spPr/>
        <p:txBody>
          <a:bodyPr/>
          <a:lstStyle/>
          <a:p>
            <a:fld id="{E3AD38C4-918B-4327-92B5-1C4B3814D8FA}" type="slidenum">
              <a:rPr lang="zh-CN" altLang="en-US" smtClean="0"/>
              <a:t>5</a:t>
            </a:fld>
            <a:endParaRPr lang="zh-CN" altLang="en-US"/>
          </a:p>
        </p:txBody>
      </p:sp>
    </p:spTree>
    <p:extLst>
      <p:ext uri="{BB962C8B-B14F-4D97-AF65-F5344CB8AC3E}">
        <p14:creationId xmlns:p14="http://schemas.microsoft.com/office/powerpoint/2010/main" val="288762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smart contract is a program that runs on the Ethereum blockchain and defines the logic behind the state changes happening on the blockchain. Smart contracts are written in high-level languages, such as Solidity or </a:t>
            </a:r>
            <a:r>
              <a:rPr lang="en-US" altLang="zh-CN" dirty="0" err="1"/>
              <a:t>Vyper</a:t>
            </a:r>
            <a:r>
              <a:rPr lang="en-US" altLang="zh-CN" dirty="0"/>
              <a:t>.</a:t>
            </a:r>
            <a:r>
              <a:rPr lang="en-US" altLang="zh-CN" b="0" i="0" dirty="0">
                <a:solidFill>
                  <a:srgbClr val="333333"/>
                </a:solidFill>
                <a:effectLst/>
                <a:latin typeface="tahoma" panose="020B0604030504040204" pitchFamily="34" charset="0"/>
              </a:rPr>
              <a:t> </a:t>
            </a:r>
          </a:p>
          <a:p>
            <a:r>
              <a:rPr lang="en-US" altLang="zh-CN" b="0" i="0" dirty="0">
                <a:solidFill>
                  <a:srgbClr val="333333"/>
                </a:solidFill>
                <a:effectLst/>
                <a:latin typeface="tahoma" panose="020B0604030504040204" pitchFamily="34" charset="0"/>
              </a:rPr>
              <a:t>Because smart contract code is stored on the Ethereum blockchain, anyone can inspect the application logic of all smart contracts on the network.</a:t>
            </a:r>
            <a:endParaRPr lang="en-US" altLang="zh-CN" dirty="0"/>
          </a:p>
          <a:p>
            <a:r>
              <a:rPr lang="zh-CN" altLang="en-US" dirty="0"/>
              <a:t>接下来是以太坊虚拟机，它执行智能合约中定义的逻辑，并处理在这个全球可访问的状态机上发生的状态更改。</a:t>
            </a:r>
          </a:p>
        </p:txBody>
      </p:sp>
      <p:sp>
        <p:nvSpPr>
          <p:cNvPr id="4" name="灯片编号占位符 3"/>
          <p:cNvSpPr>
            <a:spLocks noGrp="1"/>
          </p:cNvSpPr>
          <p:nvPr>
            <p:ph type="sldNum" sz="quarter" idx="5"/>
          </p:nvPr>
        </p:nvSpPr>
        <p:spPr/>
        <p:txBody>
          <a:bodyPr/>
          <a:lstStyle/>
          <a:p>
            <a:fld id="{E3AD38C4-918B-4327-92B5-1C4B3814D8FA}" type="slidenum">
              <a:rPr lang="zh-CN" altLang="en-US" smtClean="0"/>
              <a:t>6</a:t>
            </a:fld>
            <a:endParaRPr lang="zh-CN" altLang="en-US"/>
          </a:p>
        </p:txBody>
      </p:sp>
    </p:spTree>
    <p:extLst>
      <p:ext uri="{BB962C8B-B14F-4D97-AF65-F5344CB8AC3E}">
        <p14:creationId xmlns:p14="http://schemas.microsoft.com/office/powerpoint/2010/main" val="1038786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Fauna One"/>
              </a:rPr>
              <a:t>当我们想要与区块链上的数据和代码交互时，我们需要与其中一个节点交互。</a:t>
            </a:r>
            <a:endParaRPr lang="en-US" altLang="zh-CN" b="0" i="0" dirty="0">
              <a:solidFill>
                <a:srgbClr val="333333"/>
              </a:solidFill>
              <a:effectLst/>
              <a:latin typeface="Fauna O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333333"/>
                </a:solidFill>
                <a:effectLst/>
                <a:latin typeface="Playfair Display" panose="020B0604020202020204" pitchFamily="2" charset="0"/>
              </a:rPr>
              <a:t>使用第三方服务提供的节点，如</a:t>
            </a:r>
            <a:r>
              <a:rPr lang="en-US" altLang="zh-CN" b="1" i="0" u="sng" dirty="0" err="1">
                <a:solidFill>
                  <a:srgbClr val="DB2089"/>
                </a:solidFill>
                <a:effectLst/>
                <a:latin typeface="Playfair Display" panose="020B0604020202020204" pitchFamily="2" charset="0"/>
                <a:hlinkClick r:id="rId3"/>
              </a:rPr>
              <a:t>Infura</a:t>
            </a:r>
            <a:r>
              <a:rPr lang="zh-CN" altLang="en-US" b="1" i="0" u="sng" dirty="0">
                <a:solidFill>
                  <a:srgbClr val="DB2089"/>
                </a:solidFill>
                <a:effectLst/>
                <a:latin typeface="Playfair Display" panose="020B0604020202020204" pitchFamily="2" charset="0"/>
                <a:hlinkClick r:id="rId3"/>
              </a:rPr>
              <a:t>公司</a:t>
            </a:r>
            <a:r>
              <a:rPr lang="en-US" altLang="zh-CN" b="1" i="0" dirty="0">
                <a:solidFill>
                  <a:srgbClr val="333333"/>
                </a:solidFill>
                <a:effectLst/>
                <a:latin typeface="Playfair Display" panose="020B0604020202020204" pitchFamily="2" charset="0"/>
              </a:rPr>
              <a:t>,</a:t>
            </a:r>
            <a:r>
              <a:rPr lang="zh-CN" altLang="en-US" b="1" i="0" u="sng" dirty="0">
                <a:solidFill>
                  <a:srgbClr val="DB2089"/>
                </a:solidFill>
                <a:effectLst/>
                <a:latin typeface="Playfair Display" panose="020B0604020202020204" pitchFamily="2" charset="0"/>
                <a:hlinkClick r:id="rId4"/>
              </a:rPr>
              <a:t>炼金术</a:t>
            </a:r>
            <a:r>
              <a:rPr lang="zh-CN" altLang="en-US" b="1" i="0" dirty="0">
                <a:solidFill>
                  <a:srgbClr val="333333"/>
                </a:solidFill>
                <a:effectLst/>
                <a:latin typeface="Playfair Display" panose="020B0604020202020204" pitchFamily="2" charset="0"/>
              </a:rPr>
              <a:t>、和</a:t>
            </a:r>
            <a:r>
              <a:rPr lang="en-US" altLang="zh-CN" b="1" i="0" u="sng" dirty="0" err="1">
                <a:solidFill>
                  <a:srgbClr val="DB2089"/>
                </a:solidFill>
                <a:effectLst/>
                <a:latin typeface="Playfair Display" panose="020B0604020202020204" pitchFamily="2" charset="0"/>
                <a:hlinkClick r:id="rId5"/>
              </a:rPr>
              <a:t>Quicknode</a:t>
            </a:r>
            <a:r>
              <a:rPr lang="zh-CN" altLang="en-US" b="1" i="0" u="sng" dirty="0">
                <a:solidFill>
                  <a:srgbClr val="DB2089"/>
                </a:solidFill>
                <a:effectLst/>
                <a:latin typeface="Playfair Display" panose="020B0604020202020204" pitchFamily="2" charset="0"/>
                <a:hlinkClick r:id="rId5"/>
              </a:rPr>
              <a:t>（快速节点）</a:t>
            </a:r>
            <a:endParaRPr lang="en-US" altLang="zh-CN" dirty="0"/>
          </a:p>
          <a:p>
            <a:r>
              <a:rPr lang="en-US" altLang="zh-CN" dirty="0"/>
              <a:t>IPFS</a:t>
            </a:r>
            <a:r>
              <a:rPr lang="zh-CN" altLang="en-US" dirty="0"/>
              <a:t>是用于存储和访问数据的分布式文件系统。 </a:t>
            </a:r>
            <a:r>
              <a:rPr lang="en-US" altLang="zh-CN" dirty="0" err="1"/>
              <a:t>filecoin</a:t>
            </a:r>
            <a:endParaRPr lang="zh-CN" altLang="en-US" dirty="0"/>
          </a:p>
        </p:txBody>
      </p:sp>
      <p:sp>
        <p:nvSpPr>
          <p:cNvPr id="4" name="灯片编号占位符 3"/>
          <p:cNvSpPr>
            <a:spLocks noGrp="1"/>
          </p:cNvSpPr>
          <p:nvPr>
            <p:ph type="sldNum" sz="quarter" idx="5"/>
          </p:nvPr>
        </p:nvSpPr>
        <p:spPr/>
        <p:txBody>
          <a:bodyPr/>
          <a:lstStyle/>
          <a:p>
            <a:fld id="{E3AD38C4-918B-4327-92B5-1C4B3814D8FA}" type="slidenum">
              <a:rPr lang="zh-CN" altLang="en-US" smtClean="0"/>
              <a:t>7</a:t>
            </a:fld>
            <a:endParaRPr lang="zh-CN" altLang="en-US"/>
          </a:p>
        </p:txBody>
      </p:sp>
    </p:spTree>
    <p:extLst>
      <p:ext uri="{BB962C8B-B14F-4D97-AF65-F5344CB8AC3E}">
        <p14:creationId xmlns:p14="http://schemas.microsoft.com/office/powerpoint/2010/main" val="120679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https://www.dapp.com/article/top-7-gamefi-projects-with-gains-in-users</a:t>
            </a:r>
          </a:p>
          <a:p>
            <a:r>
              <a:rPr lang="zh-CN" altLang="en-US" dirty="0"/>
              <a:t>皮肤，装备，币 可以放在区块链上变成</a:t>
            </a:r>
            <a:r>
              <a:rPr lang="en-US" altLang="zh-CN" dirty="0" err="1"/>
              <a:t>nft</a:t>
            </a:r>
            <a:endParaRPr lang="en-US" altLang="zh-CN" dirty="0"/>
          </a:p>
          <a:p>
            <a:r>
              <a:rPr lang="en-US" altLang="zh-CN" b="0" i="0" dirty="0" err="1">
                <a:solidFill>
                  <a:srgbClr val="222222"/>
                </a:solidFill>
                <a:effectLst/>
                <a:latin typeface="arial" panose="020B0604020202020204" pitchFamily="34" charset="0"/>
              </a:rPr>
              <a:t>GameFi</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是指为玩家提供经济激励的游戏赚钱区块链游戏。</a:t>
            </a:r>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通常，玩家可以通过完成任务、与其他玩家战斗以及通过不同的游戏关卡来获得加密货币和 </a:t>
            </a:r>
            <a:r>
              <a:rPr lang="en-US" altLang="zh-CN" b="0" i="0" dirty="0">
                <a:solidFill>
                  <a:srgbClr val="222222"/>
                </a:solidFill>
                <a:effectLst/>
                <a:latin typeface="arial" panose="020B0604020202020204" pitchFamily="34" charset="0"/>
              </a:rPr>
              <a:t>NFT </a:t>
            </a:r>
            <a:r>
              <a:rPr lang="zh-CN" altLang="en-US" b="0" i="0" dirty="0">
                <a:solidFill>
                  <a:srgbClr val="222222"/>
                </a:solidFill>
                <a:effectLst/>
                <a:latin typeface="arial" panose="020B0604020202020204" pitchFamily="34" charset="0"/>
              </a:rPr>
              <a:t>奖励。</a:t>
            </a:r>
            <a:endParaRPr lang="zh-CN" altLang="en-US" dirty="0"/>
          </a:p>
        </p:txBody>
      </p:sp>
      <p:sp>
        <p:nvSpPr>
          <p:cNvPr id="4" name="灯片编号占位符 3"/>
          <p:cNvSpPr>
            <a:spLocks noGrp="1"/>
          </p:cNvSpPr>
          <p:nvPr>
            <p:ph type="sldNum" sz="quarter" idx="5"/>
          </p:nvPr>
        </p:nvSpPr>
        <p:spPr/>
        <p:txBody>
          <a:bodyPr/>
          <a:lstStyle/>
          <a:p>
            <a:fld id="{E3AD38C4-918B-4327-92B5-1C4B3814D8FA}" type="slidenum">
              <a:rPr lang="zh-CN" altLang="en-US" smtClean="0"/>
              <a:t>8</a:t>
            </a:fld>
            <a:endParaRPr lang="zh-CN" altLang="en-US"/>
          </a:p>
        </p:txBody>
      </p:sp>
    </p:spTree>
    <p:extLst>
      <p:ext uri="{BB962C8B-B14F-4D97-AF65-F5344CB8AC3E}">
        <p14:creationId xmlns:p14="http://schemas.microsoft.com/office/powerpoint/2010/main" val="2492637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p:spPr>
      </p:sp>
      <p:sp>
        <p:nvSpPr>
          <p:cNvPr id="2" name="Title 1"/>
          <p:cNvSpPr>
            <a:spLocks noGrp="1"/>
          </p:cNvSpPr>
          <p:nvPr>
            <p:ph type="ctrTitle"/>
          </p:nvPr>
        </p:nvSpPr>
        <p:spPr>
          <a:xfrm>
            <a:off x="581191" y="1020431"/>
            <a:ext cx="10993549" cy="1475013"/>
          </a:xfrm>
        </p:spPr>
        <p:txBody>
          <a:bodyPr anchor="b">
            <a:normAutofit/>
          </a:bodyPr>
          <a:lstStyle>
            <a:lvl1pPr lvl="0">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lvl="0" indent="0" algn="l">
              <a:buNone/>
              <a:defRPr sz="1600">
                <a:solidFill>
                  <a:schemeClr val="accent4">
                    <a:lumMod val="90000"/>
                    <a:lumOff val="10000"/>
                  </a:schemeClr>
                </a:solidFill>
              </a:defRPr>
            </a:lvl1pPr>
            <a:lvl2pPr marL="457200" lvl="1" indent="0" algn="ctr">
              <a:buNone/>
              <a:defRPr>
                <a:solidFill>
                  <a:schemeClr val="tx1">
                    <a:tint val="75000"/>
                  </a:schemeClr>
                </a:solidFill>
              </a:defRPr>
            </a:lvl2pPr>
            <a:lvl3pPr marL="914400" lvl="2" indent="0" algn="ctr">
              <a:buNone/>
              <a:defRPr>
                <a:solidFill>
                  <a:schemeClr val="tx1">
                    <a:tint val="75000"/>
                  </a:schemeClr>
                </a:solidFill>
              </a:defRPr>
            </a:lvl3pPr>
            <a:lvl4pPr marL="1371600" lvl="3" indent="0" algn="ctr">
              <a:buNone/>
              <a:defRPr>
                <a:solidFill>
                  <a:schemeClr val="tx1">
                    <a:tint val="75000"/>
                  </a:schemeClr>
                </a:solidFill>
              </a:defRPr>
            </a:lvl4pPr>
            <a:lvl5pPr marL="1828800" lvl="4" indent="0" algn="ctr">
              <a:buNone/>
              <a:defRPr>
                <a:solidFill>
                  <a:schemeClr val="tx1">
                    <a:tint val="75000"/>
                  </a:schemeClr>
                </a:solidFill>
              </a:defRPr>
            </a:lvl5pPr>
            <a:lvl6pPr marL="2286000" lvl="5" indent="0" algn="ctr">
              <a:buNone/>
              <a:defRPr>
                <a:solidFill>
                  <a:schemeClr val="tx1">
                    <a:tint val="75000"/>
                  </a:schemeClr>
                </a:solidFill>
              </a:defRPr>
            </a:lvl6pPr>
            <a:lvl7pPr marL="2743200" lvl="6" indent="0" algn="ctr">
              <a:buNone/>
              <a:defRPr>
                <a:solidFill>
                  <a:schemeClr val="tx1">
                    <a:tint val="75000"/>
                  </a:schemeClr>
                </a:solidFill>
              </a:defRPr>
            </a:lvl7pPr>
            <a:lvl8pPr marL="3200400" lvl="7" indent="0" algn="ctr">
              <a:buNone/>
              <a:defRPr>
                <a:solidFill>
                  <a:schemeClr val="tx1">
                    <a:tint val="75000"/>
                  </a:schemeClr>
                </a:solidFill>
              </a:defRPr>
            </a:lvl8pPr>
            <a:lvl9pPr marL="3657600" lvl="8" indent="0" algn="ctr">
              <a:buNone/>
              <a:defRPr>
                <a:solidFill>
                  <a:schemeClr val="tx1">
                    <a:tint val="75000"/>
                  </a:schemeClr>
                </a:solidFill>
              </a:defRPr>
            </a:lvl9pPr>
          </a:lstStyle>
          <a:p>
            <a:r>
              <a:rPr lang="en-US"/>
              <a:t>Click to edit Master subtitle style</a:t>
            </a:r>
          </a:p>
        </p:txBody>
      </p:sp>
      <p:sp>
        <p:nvSpPr>
          <p:cNvPr id="8" name="Rectangle 7"/>
          <p:cNvSpPr/>
          <p:nvPr/>
        </p:nvSpPr>
        <p:spPr>
          <a:xfrm>
            <a:off x="10867292" y="6462346"/>
            <a:ext cx="1257300" cy="334108"/>
          </a:xfrm>
          <a:prstGeom prst="rect">
            <a:avLst/>
          </a:prstGeom>
          <a:solidFill>
            <a:schemeClr val="bg1"/>
          </a:solidFill>
          <a:ln>
            <a:noFill/>
          </a:ln>
        </p:spPr>
        <p:txBody>
          <a:bodyPr anchor="ctr"/>
          <a:lstStyle/>
          <a:p>
            <a:pPr algn="ctr"/>
            <a:endParaRPr lang="en-GB">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7" name="Rectangle 6"/>
          <p:cNvSpPr/>
          <p:nvPr/>
        </p:nvSpPr>
        <p:spPr>
          <a:xfrm>
            <a:off x="8839201" y="599725"/>
            <a:ext cx="2906817" cy="5816950"/>
          </a:xfrm>
          <a:prstGeom prst="rect">
            <a:avLst/>
          </a:prstGeom>
          <a:solidFill>
            <a:schemeClr val="accent1"/>
          </a:solidFill>
          <a:ln>
            <a:noFill/>
          </a:ln>
        </p:spPr>
      </p:sp>
      <p:sp>
        <p:nvSpPr>
          <p:cNvPr id="2" name="Vertical Title 1"/>
          <p:cNvSpPr>
            <a:spLocks noGrp="1"/>
          </p:cNvSpPr>
          <p:nvPr>
            <p:ph type="title"/>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0200" y="320677"/>
            <a:ext cx="11480800" cy="809625"/>
          </a:xfrm>
          <a:prstGeom prst="rect">
            <a:avLst/>
          </a:prstGeom>
        </p:spPr>
        <p:txBody>
          <a:bodyPr/>
          <a:lstStyle>
            <a:lvl1pPr lvl="0" algn="r">
              <a:defRPr sz="4800" b="1" i="0">
                <a:solidFill>
                  <a:srgbClr val="54667C"/>
                </a:solidFill>
                <a:latin typeface="Avenir Black"/>
                <a:ea typeface="Avenir Black"/>
              </a:defRPr>
            </a:lvl1pPr>
          </a:lstStyle>
          <a:p>
            <a:r>
              <a:rPr lang="en-US"/>
              <a:t>Click to edit Master title style</a:t>
            </a:r>
          </a:p>
        </p:txBody>
      </p:sp>
      <p:sp>
        <p:nvSpPr>
          <p:cNvPr id="3" name="Content Placeholder 2"/>
          <p:cNvSpPr>
            <a:spLocks noGrp="1"/>
          </p:cNvSpPr>
          <p:nvPr>
            <p:ph idx="1" hasCustomPrompt="1"/>
          </p:nvPr>
        </p:nvSpPr>
        <p:spPr>
          <a:xfrm>
            <a:off x="330200" y="1341120"/>
            <a:ext cx="11480800" cy="4648200"/>
          </a:xfrm>
          <a:prstGeom prst="rect">
            <a:avLst/>
          </a:prstGeom>
        </p:spPr>
        <p:txBody>
          <a:bodyPr/>
          <a:lstStyle>
            <a:lvl1pPr marL="0" lvl="0" indent="0" algn="just">
              <a:buNone/>
              <a:defRPr sz="2800" b="0" i="0">
                <a:solidFill>
                  <a:srgbClr val="54667C"/>
                </a:solidFill>
                <a:latin typeface="Avenir Roman"/>
                <a:ea typeface="Avenir Roman"/>
              </a:defRPr>
            </a:lvl1pPr>
            <a:lvl2pPr lvl="1">
              <a:defRPr b="0" i="0">
                <a:solidFill>
                  <a:srgbClr val="54667C"/>
                </a:solidFill>
                <a:latin typeface="Avenir Roman"/>
                <a:ea typeface="Avenir Roman"/>
              </a:defRPr>
            </a:lvl2pPr>
            <a:lvl3pPr lvl="2">
              <a:defRPr b="0" i="0">
                <a:solidFill>
                  <a:srgbClr val="54667C"/>
                </a:solidFill>
                <a:latin typeface="Avenir Roman"/>
                <a:ea typeface="Avenir Roman"/>
              </a:defRPr>
            </a:lvl3pPr>
            <a:lvl4pPr lvl="3">
              <a:defRPr b="0" i="0">
                <a:solidFill>
                  <a:srgbClr val="54667C"/>
                </a:solidFill>
                <a:latin typeface="Avenir Roman"/>
                <a:ea typeface="Avenir Roman"/>
              </a:defRPr>
            </a:lvl4pPr>
            <a:lvl5pPr lvl="4">
              <a:defRPr b="0" i="0">
                <a:solidFill>
                  <a:srgbClr val="54667C"/>
                </a:solidFill>
                <a:latin typeface="Avenir Roman"/>
                <a:ea typeface="Avenir Roman"/>
              </a:defRPr>
            </a:lvl5pPr>
          </a:lstStyle>
          <a:p>
            <a:pPr marL="0" indent="0" algn="just">
              <a:buNone/>
            </a:pPr>
            <a:r>
              <a:rPr lang="en-US" sz="1600" b="1"/>
              <a:t>Lorem Ipsum</a:t>
            </a:r>
            <a:r>
              <a:rPr lang="en-US" sz="1600"/>
              <a:t>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a:p>
            <a:pPr marL="0" indent="0" algn="just">
              <a:buNone/>
            </a:pPr>
            <a:endParaRPr lang="en-US" sz="1600"/>
          </a:p>
          <a:p>
            <a:pPr marL="0" indent="0" algn="just">
              <a:buNone/>
            </a:pPr>
            <a:r>
              <a:rPr lang="en-US" sz="1600" b="1"/>
              <a:t>At vero </a:t>
            </a:r>
            <a:r>
              <a:rPr lang="en-US" sz="1600"/>
              <a:t>eos et accusamus et iusto odio dignissimos ducimus qui blanditiis praesentium voluptatum deleniti atque corrupti quos dolores et quas molestias excepturi sint occaecati cupiditate non provident, similique sunt in culpa qui officia deserunt mollitia animi, id est laborum et dolorum fuga. Et harum quidem rerum facilis est et expedita distinctio. Nam libero tempore, cum soluta nobis est eligendi optio cumque nihil impedit quo minus id quod maxime placeat facere possimus, omnis voluptas assumenda est, omnis dolor repellendus. Temporibus autem quibusdam et aut officiis debitis aut rerum necessitatibus saepe eveniet ut et voluptates repudiandae sint et molestiae non recusandae. Itaque earum rerum hic tenetur a sapiente delectus, ut aut reiciendis voluptatibus maiores alias consequatur aut perferendis doloribus asperiores repellat.</a:t>
            </a:r>
          </a:p>
          <a:p>
            <a:pPr marL="0" indent="0" algn="just">
              <a:buNone/>
            </a:pPr>
            <a:endParaRPr lang="en-US" sz="1600"/>
          </a:p>
          <a:p>
            <a:pPr marL="0" indent="0" algn="just">
              <a:buNone/>
            </a:pPr>
            <a:r>
              <a:rPr lang="en-US" sz="1600" b="1"/>
              <a:t>Sed ut </a:t>
            </a:r>
            <a:r>
              <a:rPr lang="en-US" sz="1600"/>
              <a:t>perspiciatis unde omnis iste natus error sit voluptatem accusantium doloremque laudantium, totam rem aperiam, eaque ipsa quae ab</a:t>
            </a:r>
            <a:endParaRPr lang="en-GB" sz="16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7" name="Rectangle 6"/>
          <p:cNvSpPr/>
          <p:nvPr/>
        </p:nvSpPr>
        <p:spPr>
          <a:xfrm>
            <a:off x="0" y="1"/>
            <a:ext cx="12192000" cy="6858000"/>
          </a:xfrm>
          <a:prstGeom prst="rect">
            <a:avLst/>
          </a:prstGeom>
          <a:solidFill>
            <a:schemeClr val="accent1"/>
          </a:solidFill>
          <a:ln>
            <a:noFill/>
          </a:ln>
        </p:spPr>
        <p:txBody>
          <a:bodyPr/>
          <a:lstStyle/>
          <a:p>
            <a:pPr marL="0" lvl="0" indent="0" algn="l" defTabSz="457200">
              <a:lnSpc>
                <a:spcPct val="100000"/>
              </a:lnSpc>
              <a:spcBef>
                <a:spcPts val="0"/>
              </a:spcBef>
              <a:spcAft>
                <a:spcPts val="0"/>
              </a:spcAft>
              <a:buNone/>
            </a:pPr>
            <a:endParaRPr lang="en-US" sz="1800" b="0" i="0" u="none" strike="noStrike" kern="1200" spc="0" baseline="0">
              <a:solidFill>
                <a:srgbClr val="FFFFFF"/>
              </a:solidFill>
              <a:latin typeface="Gill Sans MT"/>
              <a:ea typeface="华文中宋"/>
            </a:endParaRPr>
          </a:p>
        </p:txBody>
      </p:sp>
      <p:sp>
        <p:nvSpPr>
          <p:cNvPr id="2" name="Title 1"/>
          <p:cNvSpPr>
            <a:spLocks noGrp="1"/>
          </p:cNvSpPr>
          <p:nvPr>
            <p:ph type="title"/>
          </p:nvPr>
        </p:nvSpPr>
        <p:spPr>
          <a:xfrm>
            <a:off x="838200" y="1861142"/>
            <a:ext cx="10515600" cy="2082799"/>
          </a:xfrm>
        </p:spPr>
        <p:txBody>
          <a:bodyPr anchor="b"/>
          <a:lstStyle>
            <a:lvl1pPr lvl="0" algn="ctr">
              <a:defRPr sz="6000" b="1" i="0">
                <a:solidFill>
                  <a:schemeClr val="bg1"/>
                </a:solidFill>
                <a:latin typeface="Gill Sans SemiBold"/>
              </a:defRPr>
            </a:lvl1pPr>
          </a:lstStyle>
          <a:p>
            <a:r>
              <a:rPr lang="en-US"/>
              <a:t>Click to edit Master title style</a:t>
            </a:r>
          </a:p>
        </p:txBody>
      </p:sp>
      <p:sp>
        <p:nvSpPr>
          <p:cNvPr id="14" name="Rectangle 13"/>
          <p:cNvSpPr/>
          <p:nvPr/>
        </p:nvSpPr>
        <p:spPr>
          <a:xfrm flipV="1">
            <a:off x="818634" y="4336712"/>
            <a:ext cx="10515600" cy="45719"/>
          </a:xfrm>
          <a:prstGeom prst="rect">
            <a:avLst/>
          </a:prstGeom>
          <a:solidFill>
            <a:schemeClr val="accent5"/>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Rectangle 6"/>
          <p:cNvSpPr/>
          <p:nvPr/>
        </p:nvSpPr>
        <p:spPr>
          <a:xfrm>
            <a:off x="440286" y="614407"/>
            <a:ext cx="11309338" cy="1189298"/>
          </a:xfrm>
          <a:prstGeom prst="rect">
            <a:avLst/>
          </a:prstGeom>
          <a:solidFill>
            <a:schemeClr val="accent1"/>
          </a:solidFill>
          <a:ln>
            <a:noFill/>
          </a:ln>
        </p:spPr>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8" name="Rectangle 7"/>
          <p:cNvSpPr/>
          <p:nvPr/>
        </p:nvSpPr>
        <p:spPr>
          <a:xfrm>
            <a:off x="445982" y="606554"/>
            <a:ext cx="11300036" cy="1258827"/>
          </a:xfrm>
          <a:prstGeom prst="rect">
            <a:avLst/>
          </a:prstGeom>
          <a:solidFill>
            <a:schemeClr val="accent1"/>
          </a:solidFill>
          <a:ln>
            <a:noFill/>
          </a:ln>
        </p:spPr>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11" name="Rectangle 10"/>
          <p:cNvSpPr/>
          <p:nvPr/>
        </p:nvSpPr>
        <p:spPr>
          <a:xfrm>
            <a:off x="445982" y="606554"/>
            <a:ext cx="11300036" cy="1258827"/>
          </a:xfrm>
          <a:prstGeom prst="rect">
            <a:avLst/>
          </a:prstGeom>
          <a:solidFill>
            <a:schemeClr val="accent1"/>
          </a:solidFill>
          <a:ln>
            <a:noFill/>
          </a:ln>
        </p:spPr>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lstStyle>
            <a:lvl1pPr marL="0" lvl="0" indent="0">
              <a:buNone/>
              <a:defRPr sz="2200" b="0">
                <a:solidFill>
                  <a:schemeClr val="accent2"/>
                </a:solidFill>
              </a:defRPr>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en-US"/>
              <a:t>Edit Master text styles</a:t>
            </a:r>
          </a:p>
        </p:txBody>
      </p:sp>
      <p:sp>
        <p:nvSpPr>
          <p:cNvPr id="4" name="Content Placeholder 3"/>
          <p:cNvSpPr>
            <a:spLocks noGrp="1"/>
          </p:cNvSpPr>
          <p:nvPr>
            <p:ph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idx="3"/>
          </p:nvPr>
        </p:nvSpPr>
        <p:spPr>
          <a:xfrm>
            <a:off x="6523735" y="2250892"/>
            <a:ext cx="5087073" cy="553373"/>
          </a:xfrm>
        </p:spPr>
        <p:txBody>
          <a:bodyPr anchor="b"/>
          <a:lstStyle>
            <a:lvl1pPr marL="0" lvl="0" indent="0">
              <a:buNone/>
              <a:defRPr sz="2200" b="0">
                <a:solidFill>
                  <a:schemeClr val="accent2"/>
                </a:solidFill>
              </a:defRPr>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en-US"/>
              <a:t>Edit Master text styles</a:t>
            </a:r>
          </a:p>
        </p:txBody>
      </p:sp>
      <p:sp>
        <p:nvSpPr>
          <p:cNvPr id="6" name="Content Placeholder 5"/>
          <p:cNvSpPr>
            <a:spLocks noGrp="1"/>
          </p:cNvSpPr>
          <p:nvPr>
            <p:ph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7" name="Rectangle 6"/>
          <p:cNvSpPr/>
          <p:nvPr/>
        </p:nvSpPr>
        <p:spPr>
          <a:xfrm>
            <a:off x="440683" y="606554"/>
            <a:ext cx="11300036" cy="1258827"/>
          </a:xfrm>
          <a:prstGeom prst="rect">
            <a:avLst/>
          </a:prstGeom>
          <a:solidFill>
            <a:schemeClr val="accent1"/>
          </a:solidFill>
          <a:ln>
            <a:noFill/>
          </a:ln>
        </p:spPr>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9" name="Rectangle 8"/>
          <p:cNvSpPr/>
          <p:nvPr/>
        </p:nvSpPr>
        <p:spPr>
          <a:xfrm>
            <a:off x="447817" y="5141973"/>
            <a:ext cx="11298200" cy="1274702"/>
          </a:xfrm>
          <a:prstGeom prst="rect">
            <a:avLst/>
          </a:prstGeom>
          <a:solidFill>
            <a:schemeClr val="accent1"/>
          </a:solidFill>
          <a:ln>
            <a:noFill/>
          </a:ln>
        </p:spPr>
      </p:sp>
      <p:sp>
        <p:nvSpPr>
          <p:cNvPr id="2" name="Title 1"/>
          <p:cNvSpPr>
            <a:spLocks noGrp="1"/>
          </p:cNvSpPr>
          <p:nvPr>
            <p:ph type="title"/>
          </p:nvPr>
        </p:nvSpPr>
        <p:spPr>
          <a:xfrm>
            <a:off x="581192" y="5262296"/>
            <a:ext cx="4909445" cy="689514"/>
          </a:xfrm>
        </p:spPr>
        <p:txBody>
          <a:bodyPr anchor="ctr"/>
          <a:lstStyle>
            <a:lvl1pPr lvl="0"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lvl="0">
              <a:defRPr sz="2000">
                <a:solidFill>
                  <a:schemeClr val="tx2"/>
                </a:solidFill>
              </a:defRPr>
            </a:lvl1pPr>
            <a:lvl2pPr lvl="1">
              <a:defRPr sz="1800">
                <a:solidFill>
                  <a:schemeClr val="tx2"/>
                </a:solidFill>
              </a:defRPr>
            </a:lvl2pPr>
            <a:lvl3pPr lvl="2">
              <a:defRPr sz="1600">
                <a:solidFill>
                  <a:schemeClr val="tx2"/>
                </a:solidFill>
              </a:defRPr>
            </a:lvl3pPr>
            <a:lvl4pPr lvl="3">
              <a:defRPr sz="1400">
                <a:solidFill>
                  <a:schemeClr val="tx2"/>
                </a:solidFill>
              </a:defRPr>
            </a:lvl4pPr>
            <a:lvl5pPr lvl="4">
              <a:defRPr sz="1400">
                <a:solidFill>
                  <a:schemeClr val="tx2"/>
                </a:solidFill>
              </a:defRPr>
            </a:lvl5pPr>
            <a:lvl6pPr lvl="5">
              <a:defRPr sz="1400">
                <a:solidFill>
                  <a:schemeClr val="tx2"/>
                </a:solidFill>
              </a:defRPr>
            </a:lvl6pPr>
            <a:lvl7pPr lvl="6">
              <a:defRPr sz="1400">
                <a:solidFill>
                  <a:schemeClr val="tx2"/>
                </a:solidFill>
              </a:defRPr>
            </a:lvl7pPr>
            <a:lvl8pPr lvl="7">
              <a:defRPr sz="1400">
                <a:solidFill>
                  <a:schemeClr val="tx2"/>
                </a:solidFill>
              </a:defRPr>
            </a:lvl8pPr>
            <a:lvl9pPr lvl="8">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idx="2"/>
          </p:nvPr>
        </p:nvSpPr>
        <p:spPr>
          <a:xfrm>
            <a:off x="5740823" y="5262296"/>
            <a:ext cx="5869987" cy="689515"/>
          </a:xfrm>
        </p:spPr>
        <p:txBody>
          <a:bodyPr anchor="ctr">
            <a:normAutofit/>
          </a:bodyPr>
          <a:lstStyle>
            <a:lvl1pPr marL="0" lvl="0" indent="0" algn="r">
              <a:buNone/>
              <a:defRPr sz="1100">
                <a:solidFill>
                  <a:schemeClr val="bg1"/>
                </a:solidFill>
              </a:defRPr>
            </a:lvl1pPr>
            <a:lvl2pPr marL="457200" lvl="1" indent="0">
              <a:buNone/>
              <a:defRPr sz="11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en-US"/>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lvl="0" algn="l">
              <a:defRPr sz="2400" b="0">
                <a:solidFill>
                  <a:schemeClr val="accent1"/>
                </a:solidFill>
              </a:defRPr>
            </a:lvl1pPr>
          </a:lstStyle>
          <a:p>
            <a:r>
              <a:rPr lang="en-US"/>
              <a:t>Click to edit Master title style</a:t>
            </a:r>
          </a:p>
        </p:txBody>
      </p:sp>
      <p:sp>
        <p:nvSpPr>
          <p:cNvPr id="3" name="Picture Placeholder 2"/>
          <p:cNvSpPr>
            <a:spLocks noGrp="1"/>
          </p:cNvSpPr>
          <p:nvPr>
            <p:ph type="pic" idx="1"/>
          </p:nvPr>
        </p:nvSpPr>
        <p:spPr>
          <a:xfrm>
            <a:off x="447817" y="599725"/>
            <a:ext cx="11290859" cy="3557252"/>
          </a:xfrm>
        </p:spPr>
        <p:txBody>
          <a:bodyPr anchor="t">
            <a:normAutofit/>
          </a:bodyPr>
          <a:lstStyle>
            <a:lvl1pPr marL="0" lvl="0" indent="0" algn="ctr">
              <a:buNone/>
              <a:defRPr sz="1600"/>
            </a:lvl1pPr>
            <a:lvl2pPr marL="457200" lvl="1" indent="0">
              <a:buNone/>
              <a:defRPr sz="1600"/>
            </a:lvl2pPr>
            <a:lvl3pPr marL="914400" lvl="2" indent="0">
              <a:buNone/>
              <a:defRPr sz="1600"/>
            </a:lvl3pPr>
            <a:lvl4pPr marL="1371600" lvl="3" indent="0">
              <a:buNone/>
              <a:defRPr sz="1600"/>
            </a:lvl4pPr>
            <a:lvl5pPr marL="1828800" lvl="4" indent="0">
              <a:buNone/>
              <a:defRPr sz="1600"/>
            </a:lvl5pPr>
            <a:lvl6pPr marL="2286000" lvl="5" indent="0">
              <a:buNone/>
              <a:defRPr sz="1600"/>
            </a:lvl6pPr>
            <a:lvl7pPr marL="2743200" lvl="6" indent="0">
              <a:buNone/>
              <a:defRPr sz="1600"/>
            </a:lvl7pPr>
            <a:lvl8pPr marL="3200400" lvl="7" indent="0">
              <a:buNone/>
              <a:defRPr sz="1600"/>
            </a:lvl8pPr>
            <a:lvl9pPr marL="3657600" lvl="8" indent="0">
              <a:buNone/>
              <a:defRPr sz="1600"/>
            </a:lvl9pPr>
          </a:lstStyle>
          <a:p>
            <a:r>
              <a:rPr lang="en-US"/>
              <a:t>Click icon to add picture</a:t>
            </a:r>
          </a:p>
        </p:txBody>
      </p:sp>
      <p:sp>
        <p:nvSpPr>
          <p:cNvPr id="4" name="Text Placeholder 3"/>
          <p:cNvSpPr>
            <a:spLocks noGrp="1"/>
          </p:cNvSpPr>
          <p:nvPr>
            <p:ph type="body" idx="2"/>
          </p:nvPr>
        </p:nvSpPr>
        <p:spPr>
          <a:xfrm>
            <a:off x="581192" y="5260127"/>
            <a:ext cx="11029617" cy="598671"/>
          </a:xfrm>
        </p:spPr>
        <p:txBody>
          <a:bodyPr>
            <a:normAutofit/>
          </a:bodyPr>
          <a:lstStyle>
            <a:lvl1pPr marL="0" lvl="0" indent="0">
              <a:buNone/>
              <a:defRPr sz="12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8" name="Rectangle 7"/>
          <p:cNvSpPr/>
          <p:nvPr/>
        </p:nvSpPr>
        <p:spPr>
          <a:xfrm>
            <a:off x="440286" y="614407"/>
            <a:ext cx="11309338" cy="1189298"/>
          </a:xfrm>
          <a:prstGeom prst="rect">
            <a:avLst/>
          </a:prstGeom>
          <a:solidFill>
            <a:schemeClr val="accent1"/>
          </a:solidFill>
          <a:ln>
            <a:noFill/>
          </a:ln>
        </p:spPr>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idx="1"/>
          </p:nvPr>
        </p:nvSpPr>
        <p:spPr/>
        <p:txBody>
          <a:bodyPr vert="eaVert" anchor="t"/>
          <a:lstStyle>
            <a:lvl1pPr lvl="0" algn="l"/>
            <a:lvl2pPr lvl="1" algn="l"/>
            <a:lvl3pPr lvl="2" algn="l"/>
            <a:lvl4pPr lvl="3" algn="l"/>
            <a:lvl5pPr lvl="4" algn="l"/>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p:nvSpPr>
        <p:spPr>
          <a:xfrm>
            <a:off x="446534" y="457200"/>
            <a:ext cx="3703320" cy="94997"/>
          </a:xfrm>
          <a:prstGeom prst="rect">
            <a:avLst/>
          </a:prstGeom>
          <a:solidFill>
            <a:schemeClr val="accent1"/>
          </a:solidFill>
          <a:ln>
            <a:noFill/>
          </a:ln>
        </p:spPr>
      </p:sp>
      <p:sp>
        <p:nvSpPr>
          <p:cNvPr id="10" name="Rectangle 9"/>
          <p:cNvSpPr/>
          <p:nvPr/>
        </p:nvSpPr>
        <p:spPr>
          <a:xfrm>
            <a:off x="8042147" y="453643"/>
            <a:ext cx="3703320" cy="98554"/>
          </a:xfrm>
          <a:prstGeom prst="rect">
            <a:avLst/>
          </a:prstGeom>
          <a:solidFill>
            <a:schemeClr val="accent4"/>
          </a:solidFill>
          <a:ln>
            <a:noFill/>
          </a:ln>
        </p:spPr>
      </p:sp>
      <p:sp>
        <p:nvSpPr>
          <p:cNvPr id="11" name="Rectangle 10"/>
          <p:cNvSpPr/>
          <p:nvPr/>
        </p:nvSpPr>
        <p:spPr>
          <a:xfrm>
            <a:off x="4241830" y="457200"/>
            <a:ext cx="3703320" cy="91440"/>
          </a:xfrm>
          <a:prstGeom prst="rect">
            <a:avLst/>
          </a:prstGeom>
          <a:solidFill>
            <a:schemeClr val="accent5"/>
          </a:solidFill>
          <a:ln>
            <a:noFill/>
          </a:ln>
        </p:spPr>
      </p:sp>
      <p:pic>
        <p:nvPicPr>
          <p:cNvPr id="13" name="Picture 12"/>
          <p:cNvPicPr/>
          <p:nvPr/>
        </p:nvPicPr>
        <p:blipFill>
          <a:blip r:embed="rId14"/>
          <a:stretch/>
        </p:blipFill>
        <p:spPr>
          <a:xfrm>
            <a:off x="11407367" y="6543674"/>
            <a:ext cx="676199" cy="1619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lvl="0" algn="l" defTabSz="457200">
        <a:spcBef>
          <a:spcPct val="0"/>
        </a:spcBef>
        <a:buNone/>
        <a:defRPr sz="2800" b="0" kern="1200">
          <a:solidFill>
            <a:schemeClr val="bg1"/>
          </a:solidFill>
          <a:latin typeface="Gill Sans MT"/>
          <a:ea typeface="华文中宋"/>
        </a:defRPr>
      </a:lvl1pPr>
      <a:lvl2pPr lvl="1">
        <a:defRPr>
          <a:solidFill>
            <a:schemeClr val="tx2"/>
          </a:solidFill>
        </a:defRPr>
      </a:lvl2pPr>
      <a:lvl3pPr lvl="2">
        <a:defRPr>
          <a:solidFill>
            <a:schemeClr val="tx2"/>
          </a:solidFill>
        </a:defRPr>
      </a:lvl3pPr>
      <a:lvl4pPr lvl="3">
        <a:defRPr>
          <a:solidFill>
            <a:schemeClr val="tx2"/>
          </a:solidFill>
        </a:defRPr>
      </a:lvl4pPr>
      <a:lvl5pPr lvl="4">
        <a:defRPr>
          <a:solidFill>
            <a:schemeClr val="tx2"/>
          </a:solidFill>
        </a:defRPr>
      </a:lvl5pPr>
      <a:lvl6pPr lvl="5">
        <a:defRPr>
          <a:solidFill>
            <a:schemeClr val="tx2"/>
          </a:solidFill>
        </a:defRPr>
      </a:lvl6pPr>
      <a:lvl7pPr lvl="6">
        <a:defRPr>
          <a:solidFill>
            <a:schemeClr val="tx2"/>
          </a:solidFill>
        </a:defRPr>
      </a:lvl7pPr>
      <a:lvl8pPr lvl="7">
        <a:defRPr>
          <a:solidFill>
            <a:schemeClr val="tx2"/>
          </a:solidFill>
        </a:defRPr>
      </a:lvl8pPr>
      <a:lvl9pPr lvl="8">
        <a:defRPr>
          <a:solidFill>
            <a:schemeClr val="tx2"/>
          </a:solidFill>
        </a:defRPr>
      </a:lvl9pPr>
    </p:titleStyle>
    <p:bodyStyle>
      <a:lvl1pPr marL="306000" lvl="0" indent="-306000" algn="l" defTabSz="457200">
        <a:spcBef>
          <a:spcPct val="20000"/>
        </a:spcBef>
        <a:spcAft>
          <a:spcPts val="600"/>
        </a:spcAft>
        <a:buClr>
          <a:schemeClr val="accent1"/>
        </a:buClr>
        <a:buFont typeface="Wingdings 2" charset="2"/>
        <a:buChar char=""/>
        <a:defRPr sz="1800" kern="1200">
          <a:solidFill>
            <a:schemeClr val="accent1">
              <a:lumMod val="90000"/>
              <a:lumOff val="10000"/>
            </a:schemeClr>
          </a:solidFill>
          <a:latin typeface="Gill Sans MT"/>
          <a:ea typeface="华文中宋"/>
        </a:defRPr>
      </a:lvl1pPr>
      <a:lvl2pPr marL="630000" lvl="1" indent="-306000" algn="l" defTabSz="457200">
        <a:spcBef>
          <a:spcPct val="20000"/>
        </a:spcBef>
        <a:spcAft>
          <a:spcPts val="600"/>
        </a:spcAft>
        <a:buClr>
          <a:schemeClr val="accent1"/>
        </a:buClr>
        <a:buFont typeface="Wingdings 2" charset="2"/>
        <a:buChar char=""/>
        <a:defRPr sz="1600" kern="1200">
          <a:solidFill>
            <a:schemeClr val="accent1">
              <a:lumMod val="90000"/>
              <a:lumOff val="10000"/>
            </a:schemeClr>
          </a:solidFill>
          <a:latin typeface="Gill Sans MT"/>
          <a:ea typeface="华文中宋"/>
        </a:defRPr>
      </a:lvl2pPr>
      <a:lvl3pPr marL="900000" lvl="2" indent="-270000" algn="l" defTabSz="457200">
        <a:spcBef>
          <a:spcPct val="20000"/>
        </a:spcBef>
        <a:spcAft>
          <a:spcPts val="600"/>
        </a:spcAft>
        <a:buClr>
          <a:schemeClr val="accent1"/>
        </a:buClr>
        <a:buFont typeface="Wingdings 2" charset="2"/>
        <a:buChar char=""/>
        <a:defRPr sz="1400" kern="1200">
          <a:solidFill>
            <a:schemeClr val="accent1">
              <a:lumMod val="90000"/>
              <a:lumOff val="10000"/>
            </a:schemeClr>
          </a:solidFill>
          <a:latin typeface="Gill Sans MT"/>
          <a:ea typeface="华文中宋"/>
        </a:defRPr>
      </a:lvl3pPr>
      <a:lvl4pPr marL="1242000" lvl="3" indent="-234000" algn="l" defTabSz="457200">
        <a:spcBef>
          <a:spcPct val="20000"/>
        </a:spcBef>
        <a:spcAft>
          <a:spcPts val="600"/>
        </a:spcAft>
        <a:buClr>
          <a:schemeClr val="accent1"/>
        </a:buClr>
        <a:buFont typeface="Wingdings 2" charset="2"/>
        <a:buChar char=""/>
        <a:defRPr sz="1200" kern="1200">
          <a:solidFill>
            <a:schemeClr val="accent1">
              <a:lumMod val="90000"/>
              <a:lumOff val="10000"/>
            </a:schemeClr>
          </a:solidFill>
          <a:latin typeface="Gill Sans MT"/>
          <a:ea typeface="华文中宋"/>
        </a:defRPr>
      </a:lvl4pPr>
      <a:lvl5pPr marL="1602000" lvl="4" indent="-234000" algn="l" defTabSz="457200">
        <a:spcBef>
          <a:spcPct val="20000"/>
        </a:spcBef>
        <a:spcAft>
          <a:spcPts val="600"/>
        </a:spcAft>
        <a:buClr>
          <a:schemeClr val="accent1"/>
        </a:buClr>
        <a:buFont typeface="Wingdings 2" charset="2"/>
        <a:buChar char=""/>
        <a:defRPr sz="1200" kern="1200">
          <a:solidFill>
            <a:schemeClr val="accent1">
              <a:lumMod val="90000"/>
              <a:lumOff val="10000"/>
            </a:schemeClr>
          </a:solidFill>
          <a:latin typeface="Gill Sans MT"/>
          <a:ea typeface="华文中宋"/>
        </a:defRPr>
      </a:lvl5pPr>
      <a:lvl6pPr marL="1900000" lvl="5" indent="-228600" algn="l" defTabSz="457200">
        <a:spcBef>
          <a:spcPct val="20000"/>
        </a:spcBef>
        <a:spcAft>
          <a:spcPts val="600"/>
        </a:spcAft>
        <a:buClr>
          <a:schemeClr val="accent2"/>
        </a:buClr>
        <a:buFont typeface="Wingdings 2" charset="2"/>
        <a:buChar char=""/>
        <a:defRPr sz="1200" kern="1200">
          <a:solidFill>
            <a:schemeClr val="tx2"/>
          </a:solidFill>
          <a:latin typeface="Gill Sans MT"/>
          <a:ea typeface="华文中宋"/>
        </a:defRPr>
      </a:lvl6pPr>
      <a:lvl7pPr marL="2200000" lvl="6" indent="-228600" algn="l" defTabSz="457200">
        <a:spcBef>
          <a:spcPct val="20000"/>
        </a:spcBef>
        <a:spcAft>
          <a:spcPts val="600"/>
        </a:spcAft>
        <a:buClr>
          <a:schemeClr val="accent2"/>
        </a:buClr>
        <a:buFont typeface="Wingdings 2" charset="2"/>
        <a:buChar char=""/>
        <a:defRPr sz="1200" kern="1200">
          <a:solidFill>
            <a:schemeClr val="tx2"/>
          </a:solidFill>
          <a:latin typeface="Gill Sans MT"/>
          <a:ea typeface="华文中宋"/>
        </a:defRPr>
      </a:lvl7pPr>
      <a:lvl8pPr marL="2500000" lvl="7" indent="-228600" algn="l" defTabSz="457200">
        <a:spcBef>
          <a:spcPct val="20000"/>
        </a:spcBef>
        <a:spcAft>
          <a:spcPts val="600"/>
        </a:spcAft>
        <a:buClr>
          <a:schemeClr val="accent2"/>
        </a:buClr>
        <a:buFont typeface="Wingdings 2" charset="2"/>
        <a:buChar char=""/>
        <a:defRPr sz="1200" kern="1200">
          <a:solidFill>
            <a:schemeClr val="tx2"/>
          </a:solidFill>
          <a:latin typeface="Gill Sans MT"/>
          <a:ea typeface="华文中宋"/>
        </a:defRPr>
      </a:lvl8pPr>
      <a:lvl9pPr marL="2800000" lvl="8" indent="-228600" algn="l" defTabSz="457200">
        <a:spcBef>
          <a:spcPct val="20000"/>
        </a:spcBef>
        <a:spcAft>
          <a:spcPts val="600"/>
        </a:spcAft>
        <a:buClr>
          <a:schemeClr val="accent2"/>
        </a:buClr>
        <a:buFont typeface="Wingdings 2" charset="2"/>
        <a:buChar char=""/>
        <a:defRPr sz="1200" kern="1200">
          <a:solidFill>
            <a:schemeClr val="tx2"/>
          </a:solidFill>
          <a:latin typeface="Gill Sans MT"/>
          <a:ea typeface="华文中宋"/>
        </a:defRPr>
      </a:lvl9pPr>
    </p:bodyStyle>
    <p:otherStyle>
      <a:lvl1pPr marL="0" lvl="0" algn="l" defTabSz="457200">
        <a:defRPr sz="1800" kern="1200">
          <a:solidFill>
            <a:schemeClr val="tx1"/>
          </a:solidFill>
          <a:latin typeface="Gill Sans MT"/>
          <a:ea typeface="华文中宋"/>
        </a:defRPr>
      </a:lvl1pPr>
      <a:lvl2pPr marL="457200" lvl="1" algn="l" defTabSz="457200">
        <a:defRPr sz="1800" kern="1200">
          <a:solidFill>
            <a:schemeClr val="tx1"/>
          </a:solidFill>
          <a:latin typeface="Gill Sans MT"/>
          <a:ea typeface="华文中宋"/>
        </a:defRPr>
      </a:lvl2pPr>
      <a:lvl3pPr marL="914400" lvl="2" algn="l" defTabSz="457200">
        <a:defRPr sz="1800" kern="1200">
          <a:solidFill>
            <a:schemeClr val="tx1"/>
          </a:solidFill>
          <a:latin typeface="Gill Sans MT"/>
          <a:ea typeface="华文中宋"/>
        </a:defRPr>
      </a:lvl3pPr>
      <a:lvl4pPr marL="1371600" lvl="3" algn="l" defTabSz="457200">
        <a:defRPr sz="1800" kern="1200">
          <a:solidFill>
            <a:schemeClr val="tx1"/>
          </a:solidFill>
          <a:latin typeface="Gill Sans MT"/>
          <a:ea typeface="华文中宋"/>
        </a:defRPr>
      </a:lvl4pPr>
      <a:lvl5pPr marL="1828800" lvl="4" algn="l" defTabSz="457200">
        <a:defRPr sz="1800" kern="1200">
          <a:solidFill>
            <a:schemeClr val="tx1"/>
          </a:solidFill>
          <a:latin typeface="Gill Sans MT"/>
          <a:ea typeface="华文中宋"/>
        </a:defRPr>
      </a:lvl5pPr>
      <a:lvl6pPr marL="2286000" lvl="5" algn="l" defTabSz="457200">
        <a:defRPr sz="1800" kern="1200">
          <a:solidFill>
            <a:schemeClr val="tx1"/>
          </a:solidFill>
          <a:latin typeface="Gill Sans MT"/>
          <a:ea typeface="华文中宋"/>
        </a:defRPr>
      </a:lvl6pPr>
      <a:lvl7pPr marL="2743200" lvl="6" algn="l" defTabSz="457200">
        <a:defRPr sz="1800" kern="1200">
          <a:solidFill>
            <a:schemeClr val="tx1"/>
          </a:solidFill>
          <a:latin typeface="Gill Sans MT"/>
          <a:ea typeface="华文中宋"/>
        </a:defRPr>
      </a:lvl7pPr>
      <a:lvl8pPr marL="3200400" lvl="7" algn="l" defTabSz="457200">
        <a:defRPr sz="1800" kern="1200">
          <a:solidFill>
            <a:schemeClr val="tx1"/>
          </a:solidFill>
          <a:latin typeface="Gill Sans MT"/>
          <a:ea typeface="华文中宋"/>
        </a:defRPr>
      </a:lvl8pPr>
      <a:lvl9pPr marL="3657600" lvl="8" algn="l" defTabSz="457200">
        <a:defRPr sz="1800" kern="1200">
          <a:solidFill>
            <a:schemeClr val="tx1"/>
          </a:solidFill>
          <a:latin typeface="Gill Sans MT"/>
          <a:ea typeface="华文中宋"/>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p:nvPr/>
        </p:nvSpPr>
        <p:spPr>
          <a:xfrm>
            <a:off x="1" y="1"/>
            <a:ext cx="12191999" cy="6857999"/>
          </a:xfrm>
          <a:prstGeom prst="rect">
            <a:avLst/>
          </a:prstGeom>
          <a:solidFill>
            <a:schemeClr val="accent1"/>
          </a:solidFill>
          <a:ln>
            <a:noFill/>
          </a:ln>
        </p:spPr>
        <p:txBody>
          <a:bodyPr anchor="ctr"/>
          <a:lstStyle/>
          <a:p>
            <a:pPr marL="0" lvl="0" indent="0" algn="ctr" defTabSz="457200">
              <a:lnSpc>
                <a:spcPct val="100000"/>
              </a:lnSpc>
              <a:spcBef>
                <a:spcPts val="0"/>
              </a:spcBef>
              <a:spcAft>
                <a:spcPts val="0"/>
              </a:spcAft>
              <a:buNone/>
            </a:pPr>
            <a:endParaRPr lang="en-US" sz="1800" b="0" i="0" u="none" strike="noStrike" kern="1200" spc="0" baseline="0">
              <a:solidFill>
                <a:srgbClr val="FFFFFF"/>
              </a:solidFill>
              <a:latin typeface="Gill Sans MT"/>
              <a:ea typeface="华文中宋"/>
            </a:endParaRPr>
          </a:p>
        </p:txBody>
      </p:sp>
      <p:sp>
        <p:nvSpPr>
          <p:cNvPr id="2" name="Title 1"/>
          <p:cNvSpPr>
            <a:spLocks noGrp="1"/>
          </p:cNvSpPr>
          <p:nvPr>
            <p:ph type="ctrTitle"/>
          </p:nvPr>
        </p:nvSpPr>
        <p:spPr>
          <a:xfrm>
            <a:off x="5539371" y="2387378"/>
            <a:ext cx="4333054" cy="1041621"/>
          </a:xfrm>
        </p:spPr>
        <p:txBody>
          <a:bodyPr anchor="b">
            <a:noAutofit/>
          </a:bodyPr>
          <a:lstStyle/>
          <a:p>
            <a:r>
              <a:rPr lang="en-GB" sz="8000" b="1" dirty="0">
                <a:solidFill>
                  <a:srgbClr val="FFFFFF"/>
                </a:solidFill>
                <a:latin typeface="Calibri" panose="020F0502020204030204" pitchFamily="34" charset="0"/>
                <a:cs typeface="Calibri" panose="020F0502020204030204" pitchFamily="34" charset="0"/>
              </a:rPr>
              <a:t>WEB 3.0</a:t>
            </a:r>
            <a:endParaRPr lang="en-US" sz="8000" dirty="0">
              <a:solidFill>
                <a:srgbClr val="FFFFFF"/>
              </a:solidFill>
              <a:latin typeface="Calibri" panose="020F0502020204030204" pitchFamily="34" charset="0"/>
              <a:cs typeface="Calibri" panose="020F0502020204030204" pitchFamily="34" charset="0"/>
            </a:endParaRPr>
          </a:p>
        </p:txBody>
      </p:sp>
      <p:sp>
        <p:nvSpPr>
          <p:cNvPr id="8" name="Subtitle 7"/>
          <p:cNvSpPr>
            <a:spLocks noGrp="1"/>
          </p:cNvSpPr>
          <p:nvPr>
            <p:ph type="subTitle" idx="1"/>
          </p:nvPr>
        </p:nvSpPr>
        <p:spPr>
          <a:xfrm>
            <a:off x="5664062" y="3608065"/>
            <a:ext cx="2695446" cy="914059"/>
          </a:xfrm>
        </p:spPr>
        <p:txBody>
          <a:bodyPr anchor="t">
            <a:normAutofit/>
          </a:bodyPr>
          <a:lstStyle/>
          <a:p>
            <a:r>
              <a:rPr lang="en-GB" sz="1800" dirty="0">
                <a:solidFill>
                  <a:srgbClr val="E7E6E6"/>
                </a:solidFill>
                <a:latin typeface="Calibri" panose="020F0502020204030204" pitchFamily="34" charset="0"/>
                <a:cs typeface="Calibri" panose="020F0502020204030204" pitchFamily="34" charset="0"/>
              </a:rPr>
              <a:t>Huang Min</a:t>
            </a:r>
            <a:r>
              <a:rPr lang="en-US" altLang="zh-CN" sz="1800" dirty="0">
                <a:solidFill>
                  <a:srgbClr val="E7E6E6"/>
                </a:solidFill>
                <a:latin typeface="Calibri" panose="020F0502020204030204" pitchFamily="34" charset="0"/>
                <a:cs typeface="Calibri" panose="020F0502020204030204" pitchFamily="34" charset="0"/>
              </a:rPr>
              <a:t>g</a:t>
            </a:r>
            <a:r>
              <a:rPr lang="en-GB" sz="1800" dirty="0">
                <a:solidFill>
                  <a:srgbClr val="E7E6E6"/>
                </a:solidFill>
                <a:latin typeface="Calibri" panose="020F0502020204030204" pitchFamily="34" charset="0"/>
                <a:cs typeface="Calibri" panose="020F0502020204030204" pitchFamily="34" charset="0"/>
              </a:rPr>
              <a:t>hui</a:t>
            </a:r>
          </a:p>
          <a:p>
            <a:r>
              <a:rPr lang="en-GB" sz="1800" dirty="0">
                <a:solidFill>
                  <a:srgbClr val="FFFFFF"/>
                </a:solidFill>
                <a:latin typeface="Calibri" panose="020F0502020204030204" pitchFamily="34" charset="0"/>
                <a:cs typeface="Calibri" panose="020F0502020204030204" pitchFamily="34" charset="0"/>
              </a:rPr>
              <a:t>28th </a:t>
            </a:r>
            <a:r>
              <a:rPr lang="en-US" altLang="zh-CN" sz="1800" dirty="0">
                <a:solidFill>
                  <a:srgbClr val="FFFFFF"/>
                </a:solidFill>
                <a:latin typeface="Calibri" panose="020F0502020204030204" pitchFamily="34" charset="0"/>
                <a:cs typeface="Calibri" panose="020F0502020204030204" pitchFamily="34" charset="0"/>
              </a:rPr>
              <a:t>February</a:t>
            </a:r>
            <a:r>
              <a:rPr lang="en-GB" sz="1800" dirty="0">
                <a:solidFill>
                  <a:srgbClr val="FFFFFF"/>
                </a:solidFill>
                <a:latin typeface="Calibri" panose="020F0502020204030204" pitchFamily="34" charset="0"/>
                <a:cs typeface="Calibri" panose="020F0502020204030204" pitchFamily="34" charset="0"/>
              </a:rPr>
              <a:t> 2023</a:t>
            </a:r>
          </a:p>
        </p:txBody>
      </p:sp>
      <p:pic>
        <p:nvPicPr>
          <p:cNvPr id="5" name="Picture 4"/>
          <p:cNvPicPr/>
          <p:nvPr/>
        </p:nvPicPr>
        <p:blipFill>
          <a:blip r:embed="rId3"/>
          <a:stretch/>
        </p:blipFill>
        <p:spPr>
          <a:xfrm>
            <a:off x="1697187" y="2444044"/>
            <a:ext cx="3030632" cy="1969911"/>
          </a:xfrm>
          <a:prstGeom prst="rect">
            <a:avLst/>
          </a:prstGeom>
        </p:spPr>
      </p:pic>
      <p:pic>
        <p:nvPicPr>
          <p:cNvPr id="6" name="Picture 5"/>
          <p:cNvPicPr/>
          <p:nvPr/>
        </p:nvPicPr>
        <p:blipFill>
          <a:blip r:embed="rId4"/>
          <a:stretch/>
        </p:blipFill>
        <p:spPr>
          <a:xfrm>
            <a:off x="10069945" y="839644"/>
            <a:ext cx="1159163" cy="11591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GB" dirty="0">
                <a:latin typeface="Calibri" panose="020F0502020204030204" pitchFamily="34" charset="0"/>
                <a:cs typeface="Calibri" panose="020F0502020204030204" pitchFamily="34" charset="0"/>
              </a:rPr>
              <a:t>W</a:t>
            </a:r>
            <a:r>
              <a:rPr lang="en-US" altLang="zh-CN" dirty="0" err="1">
                <a:latin typeface="Calibri" panose="020F0502020204030204" pitchFamily="34" charset="0"/>
                <a:cs typeface="Calibri" panose="020F0502020204030204" pitchFamily="34" charset="0"/>
              </a:rPr>
              <a:t>eb</a:t>
            </a:r>
            <a:r>
              <a:rPr lang="en-GB" dirty="0">
                <a:latin typeface="Calibri" panose="020F0502020204030204" pitchFamily="34" charset="0"/>
                <a:cs typeface="Calibri" panose="020F0502020204030204" pitchFamily="34" charset="0"/>
              </a:rPr>
              <a:t> 3.0</a:t>
            </a:r>
          </a:p>
        </p:txBody>
      </p:sp>
      <p:pic>
        <p:nvPicPr>
          <p:cNvPr id="3" name="图片 2">
            <a:extLst>
              <a:ext uri="{FF2B5EF4-FFF2-40B4-BE49-F238E27FC236}">
                <a16:creationId xmlns:a16="http://schemas.microsoft.com/office/drawing/2014/main" id="{2DCF6543-34F1-124F-D086-9E9AB2D556B3}"/>
              </a:ext>
            </a:extLst>
          </p:cNvPr>
          <p:cNvPicPr>
            <a:picLocks noChangeAspect="1"/>
          </p:cNvPicPr>
          <p:nvPr/>
        </p:nvPicPr>
        <p:blipFill>
          <a:blip r:embed="rId3"/>
          <a:stretch>
            <a:fillRect/>
          </a:stretch>
        </p:blipFill>
        <p:spPr>
          <a:xfrm>
            <a:off x="10763051" y="6191157"/>
            <a:ext cx="1428949" cy="666843"/>
          </a:xfrm>
          <a:prstGeom prst="rect">
            <a:avLst/>
          </a:prstGeom>
        </p:spPr>
      </p:pic>
      <p:graphicFrame>
        <p:nvGraphicFramePr>
          <p:cNvPr id="12" name="表格 11">
            <a:extLst>
              <a:ext uri="{FF2B5EF4-FFF2-40B4-BE49-F238E27FC236}">
                <a16:creationId xmlns:a16="http://schemas.microsoft.com/office/drawing/2014/main" id="{97B658C2-FCFE-F5AE-1902-39E0C52D8EAB}"/>
              </a:ext>
            </a:extLst>
          </p:cNvPr>
          <p:cNvGraphicFramePr>
            <a:graphicFrameLocks noGrp="1"/>
          </p:cNvGraphicFramePr>
          <p:nvPr>
            <p:extLst>
              <p:ext uri="{D42A27DB-BD31-4B8C-83A1-F6EECF244321}">
                <p14:modId xmlns:p14="http://schemas.microsoft.com/office/powerpoint/2010/main" val="2579868941"/>
              </p:ext>
            </p:extLst>
          </p:nvPr>
        </p:nvGraphicFramePr>
        <p:xfrm>
          <a:off x="1675227" y="2582419"/>
          <a:ext cx="8841546" cy="2742275"/>
        </p:xfrm>
        <a:graphic>
          <a:graphicData uri="http://schemas.openxmlformats.org/drawingml/2006/table">
            <a:tbl>
              <a:tblPr/>
              <a:tblGrid>
                <a:gridCol w="2936783">
                  <a:extLst>
                    <a:ext uri="{9D8B030D-6E8A-4147-A177-3AD203B41FA5}">
                      <a16:colId xmlns:a16="http://schemas.microsoft.com/office/drawing/2014/main" val="3080683636"/>
                    </a:ext>
                  </a:extLst>
                </a:gridCol>
                <a:gridCol w="2985716">
                  <a:extLst>
                    <a:ext uri="{9D8B030D-6E8A-4147-A177-3AD203B41FA5}">
                      <a16:colId xmlns:a16="http://schemas.microsoft.com/office/drawing/2014/main" val="2991174998"/>
                    </a:ext>
                  </a:extLst>
                </a:gridCol>
                <a:gridCol w="2919047">
                  <a:extLst>
                    <a:ext uri="{9D8B030D-6E8A-4147-A177-3AD203B41FA5}">
                      <a16:colId xmlns:a16="http://schemas.microsoft.com/office/drawing/2014/main" val="3453592226"/>
                    </a:ext>
                  </a:extLst>
                </a:gridCol>
              </a:tblGrid>
              <a:tr h="1125377">
                <a:tc>
                  <a:txBody>
                    <a:bodyPr/>
                    <a:lstStyle/>
                    <a:p>
                      <a:pPr algn="ctr" fontAlgn="base"/>
                      <a:r>
                        <a:rPr lang="en-US" sz="2000" b="1" dirty="0">
                          <a:effectLst/>
                          <a:latin typeface="Calibri" panose="020F0502020204030204" pitchFamily="34" charset="0"/>
                          <a:cs typeface="Calibri" panose="020F0502020204030204" pitchFamily="34" charset="0"/>
                        </a:rPr>
                        <a:t>Web 1.0</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2000" b="1" dirty="0">
                          <a:effectLst/>
                          <a:latin typeface="Calibri" panose="020F0502020204030204" pitchFamily="34" charset="0"/>
                          <a:cs typeface="Calibri" panose="020F0502020204030204" pitchFamily="34" charset="0"/>
                        </a:rPr>
                        <a:t>Web 2.0</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2000" b="1" dirty="0">
                          <a:effectLst/>
                          <a:latin typeface="Calibri" panose="020F0502020204030204" pitchFamily="34" charset="0"/>
                          <a:cs typeface="Calibri" panose="020F0502020204030204" pitchFamily="34" charset="0"/>
                        </a:rPr>
                        <a:t>Web 3.0</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43374049"/>
                  </a:ext>
                </a:extLst>
              </a:tr>
              <a:tr h="808449">
                <a:tc>
                  <a:txBody>
                    <a:bodyPr/>
                    <a:lstStyle/>
                    <a:p>
                      <a:pPr algn="ctr" fontAlgn="base"/>
                      <a:r>
                        <a:rPr lang="en-US" sz="1800" b="0" dirty="0">
                          <a:effectLst/>
                          <a:latin typeface="Calibri" panose="020F0502020204030204" pitchFamily="34" charset="0"/>
                          <a:cs typeface="Calibri" panose="020F0502020204030204" pitchFamily="34" charset="0"/>
                        </a:rPr>
                        <a:t>Read-Only</a:t>
                      </a:r>
                    </a:p>
                  </a:txBody>
                  <a:tcPr marL="47625" marR="47625"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800" b="0" dirty="0">
                          <a:effectLst/>
                          <a:latin typeface="Calibri" panose="020F0502020204030204" pitchFamily="34" charset="0"/>
                          <a:cs typeface="Calibri" panose="020F0502020204030204" pitchFamily="34" charset="0"/>
                        </a:rPr>
                        <a:t>Read-Write</a:t>
                      </a:r>
                    </a:p>
                  </a:txBody>
                  <a:tcPr marL="47625" marR="47625"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altLang="zh-CN" sz="1800" b="0" dirty="0">
                          <a:effectLst/>
                          <a:latin typeface="Calibri" panose="020F0502020204030204" pitchFamily="34" charset="0"/>
                          <a:cs typeface="Calibri" panose="020F0502020204030204" pitchFamily="34" charset="0"/>
                        </a:rPr>
                        <a:t>Read-Write,</a:t>
                      </a:r>
                      <a:r>
                        <a:rPr lang="zh-CN" altLang="en-US" sz="1800" b="0" dirty="0">
                          <a:effectLst/>
                          <a:latin typeface="Calibri" panose="020F0502020204030204" pitchFamily="34" charset="0"/>
                          <a:cs typeface="Calibri" panose="020F0502020204030204" pitchFamily="34" charset="0"/>
                        </a:rPr>
                        <a:t> </a:t>
                      </a:r>
                      <a:r>
                        <a:rPr lang="en-US" altLang="zh-CN" sz="1800" b="0" dirty="0">
                          <a:effectLst/>
                          <a:latin typeface="Calibri" panose="020F0502020204030204" pitchFamily="34" charset="0"/>
                          <a:cs typeface="Calibri" panose="020F0502020204030204" pitchFamily="34" charset="0"/>
                        </a:rPr>
                        <a:t>Own data</a:t>
                      </a:r>
                    </a:p>
                  </a:txBody>
                  <a:tcPr marL="47625" marR="47625"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92687565"/>
                  </a:ext>
                </a:extLst>
              </a:tr>
              <a:tr h="808449">
                <a:tc>
                  <a:txBody>
                    <a:bodyPr/>
                    <a:lstStyle/>
                    <a:p>
                      <a:pPr algn="ctr" fontAlgn="base"/>
                      <a:r>
                        <a:rPr lang="en-US" sz="1800" b="0" dirty="0">
                          <a:effectLst/>
                          <a:latin typeface="Calibri" panose="020F0502020204030204" pitchFamily="34" charset="0"/>
                          <a:cs typeface="Calibri" panose="020F0502020204030204" pitchFamily="34" charset="0"/>
                        </a:rPr>
                        <a:t>Yahoo, Sohu</a:t>
                      </a:r>
                    </a:p>
                  </a:txBody>
                  <a:tcPr marL="47625" marR="47625"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altLang="zh-CN" sz="1800" b="0" dirty="0">
                          <a:effectLst/>
                          <a:latin typeface="Calibri" panose="020F0502020204030204" pitchFamily="34" charset="0"/>
                          <a:cs typeface="Calibri" panose="020F0502020204030204" pitchFamily="34" charset="0"/>
                        </a:rPr>
                        <a:t>Facebook,</a:t>
                      </a:r>
                      <a:r>
                        <a:rPr lang="zh-CN" altLang="en-US" sz="1800" b="0" dirty="0">
                          <a:effectLst/>
                          <a:latin typeface="Calibri" panose="020F0502020204030204" pitchFamily="34" charset="0"/>
                          <a:cs typeface="Calibri" panose="020F0502020204030204" pitchFamily="34" charset="0"/>
                        </a:rPr>
                        <a:t> </a:t>
                      </a:r>
                      <a:r>
                        <a:rPr lang="en-US" altLang="zh-CN" sz="1800" b="0" dirty="0" err="1">
                          <a:effectLst/>
                          <a:latin typeface="Calibri" panose="020F0502020204030204" pitchFamily="34" charset="0"/>
                          <a:cs typeface="Calibri" panose="020F0502020204030204" pitchFamily="34" charset="0"/>
                        </a:rPr>
                        <a:t>DouYin</a:t>
                      </a:r>
                      <a:endParaRPr lang="en-US" sz="1800" b="0" dirty="0">
                        <a:effectLst/>
                        <a:latin typeface="Calibri" panose="020F0502020204030204" pitchFamily="34" charset="0"/>
                        <a:cs typeface="Calibri" panose="020F0502020204030204" pitchFamily="34" charset="0"/>
                      </a:endParaRPr>
                    </a:p>
                  </a:txBody>
                  <a:tcPr marL="47625" marR="47625"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800" b="0" dirty="0" err="1">
                          <a:effectLst/>
                          <a:latin typeface="Calibri" panose="020F0502020204030204" pitchFamily="34" charset="0"/>
                          <a:cs typeface="Calibri" panose="020F0502020204030204" pitchFamily="34" charset="0"/>
                        </a:rPr>
                        <a:t>D</a:t>
                      </a:r>
                      <a:r>
                        <a:rPr lang="en-US" altLang="zh-CN" sz="1800" b="0" dirty="0" err="1">
                          <a:effectLst/>
                          <a:latin typeface="Calibri" panose="020F0502020204030204" pitchFamily="34" charset="0"/>
                          <a:cs typeface="Calibri" panose="020F0502020204030204" pitchFamily="34" charset="0"/>
                        </a:rPr>
                        <a:t>apps</a:t>
                      </a:r>
                      <a:r>
                        <a:rPr lang="en-US" altLang="zh-CN" sz="1800" b="0" dirty="0">
                          <a:effectLst/>
                          <a:latin typeface="Calibri" panose="020F0502020204030204" pitchFamily="34" charset="0"/>
                          <a:cs typeface="Calibri" panose="020F0502020204030204" pitchFamily="34" charset="0"/>
                        </a:rPr>
                        <a:t>,</a:t>
                      </a:r>
                      <a:r>
                        <a:rPr lang="zh-CN" altLang="en-US" sz="1800" b="0" dirty="0">
                          <a:effectLst/>
                          <a:latin typeface="Calibri" panose="020F0502020204030204" pitchFamily="34" charset="0"/>
                          <a:cs typeface="Calibri" panose="020F0502020204030204" pitchFamily="34" charset="0"/>
                        </a:rPr>
                        <a:t> </a:t>
                      </a:r>
                      <a:r>
                        <a:rPr lang="en-US" sz="1800" b="0" dirty="0">
                          <a:effectLst/>
                          <a:latin typeface="Calibri" panose="020F0502020204030204" pitchFamily="34" charset="0"/>
                          <a:cs typeface="Calibri" panose="020F0502020204030204" pitchFamily="34" charset="0"/>
                        </a:rPr>
                        <a:t>NFT, D</a:t>
                      </a:r>
                      <a:r>
                        <a:rPr lang="en-US" altLang="zh-CN" sz="1800" b="0" dirty="0">
                          <a:effectLst/>
                          <a:latin typeface="Calibri" panose="020F0502020204030204" pitchFamily="34" charset="0"/>
                          <a:cs typeface="Calibri" panose="020F0502020204030204" pitchFamily="34" charset="0"/>
                        </a:rPr>
                        <a:t>efi, </a:t>
                      </a:r>
                      <a:r>
                        <a:rPr lang="en-US" altLang="zh-CN" sz="1800" b="0" dirty="0" err="1">
                          <a:effectLst/>
                          <a:latin typeface="Calibri" panose="020F0502020204030204" pitchFamily="34" charset="0"/>
                          <a:cs typeface="Calibri" panose="020F0502020204030204" pitchFamily="34" charset="0"/>
                        </a:rPr>
                        <a:t>GameFi</a:t>
                      </a:r>
                      <a:endParaRPr lang="en-US" sz="1800" b="0" dirty="0">
                        <a:effectLst/>
                        <a:latin typeface="Calibri" panose="020F0502020204030204" pitchFamily="34" charset="0"/>
                        <a:cs typeface="Calibri" panose="020F0502020204030204" pitchFamily="34" charset="0"/>
                      </a:endParaRPr>
                    </a:p>
                  </a:txBody>
                  <a:tcPr marL="47625" marR="47625"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9561334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13A4420-AB47-EAEF-8D1C-7FEAAA93DCFB}"/>
              </a:ext>
            </a:extLst>
          </p:cNvPr>
          <p:cNvPicPr>
            <a:picLocks noChangeAspect="1"/>
          </p:cNvPicPr>
          <p:nvPr/>
        </p:nvPicPr>
        <p:blipFill>
          <a:blip r:embed="rId3"/>
          <a:stretch>
            <a:fillRect/>
          </a:stretch>
        </p:blipFill>
        <p:spPr>
          <a:xfrm>
            <a:off x="3221265" y="900071"/>
            <a:ext cx="4905408" cy="5677192"/>
          </a:xfrm>
          <a:prstGeom prst="rect">
            <a:avLst/>
          </a:prstGeom>
        </p:spPr>
      </p:pic>
      <p:sp>
        <p:nvSpPr>
          <p:cNvPr id="4" name="Title 3"/>
          <p:cNvSpPr txBox="1"/>
          <p:nvPr/>
        </p:nvSpPr>
        <p:spPr>
          <a:xfrm>
            <a:off x="341046" y="702156"/>
            <a:ext cx="11029616" cy="581699"/>
          </a:xfrm>
          <a:prstGeom prst="rect">
            <a:avLst/>
          </a:prstGeom>
        </p:spPr>
        <p:txBody>
          <a:bodyPr anchor="b"/>
          <a:lstStyle>
            <a:lvl1pPr lvl="0" algn="l" defTabSz="457200">
              <a:spcBef>
                <a:spcPct val="0"/>
              </a:spcBef>
              <a:buNone/>
              <a:defRPr sz="2800" b="0" kern="1200">
                <a:solidFill>
                  <a:schemeClr val="bg1"/>
                </a:solidFill>
                <a:latin typeface="Gill Sans MT"/>
                <a:ea typeface="华文中宋"/>
              </a:defRPr>
            </a:lvl1pPr>
            <a:lvl2pPr lvl="1">
              <a:defRPr>
                <a:solidFill>
                  <a:schemeClr val="tx2"/>
                </a:solidFill>
              </a:defRPr>
            </a:lvl2pPr>
            <a:lvl3pPr lvl="2">
              <a:defRPr>
                <a:solidFill>
                  <a:schemeClr val="tx2"/>
                </a:solidFill>
              </a:defRPr>
            </a:lvl3pPr>
            <a:lvl4pPr lvl="3">
              <a:defRPr>
                <a:solidFill>
                  <a:schemeClr val="tx2"/>
                </a:solidFill>
              </a:defRPr>
            </a:lvl4pPr>
            <a:lvl5pPr lvl="4">
              <a:defRPr>
                <a:solidFill>
                  <a:schemeClr val="tx2"/>
                </a:solidFill>
              </a:defRPr>
            </a:lvl5pPr>
            <a:lvl6pPr lvl="5">
              <a:defRPr>
                <a:solidFill>
                  <a:schemeClr val="tx2"/>
                </a:solidFill>
              </a:defRPr>
            </a:lvl6pPr>
            <a:lvl7pPr lvl="6">
              <a:defRPr>
                <a:solidFill>
                  <a:schemeClr val="tx2"/>
                </a:solidFill>
              </a:defRPr>
            </a:lvl7pPr>
            <a:lvl8pPr lvl="7">
              <a:defRPr>
                <a:solidFill>
                  <a:schemeClr val="tx2"/>
                </a:solidFill>
              </a:defRPr>
            </a:lvl8pPr>
            <a:lvl9pPr lvl="8">
              <a:defRPr>
                <a:solidFill>
                  <a:schemeClr val="tx2"/>
                </a:solidFill>
              </a:defRPr>
            </a:lvl9pPr>
          </a:lstStyle>
          <a:p>
            <a:r>
              <a:rPr lang="en-GB" dirty="0">
                <a:solidFill>
                  <a:srgbClr val="001B30"/>
                </a:solidFill>
                <a:latin typeface="Calibri" panose="020F0502020204030204" pitchFamily="34" charset="0"/>
                <a:cs typeface="Calibri" panose="020F0502020204030204" pitchFamily="34" charset="0"/>
              </a:rPr>
              <a:t>Web 2.0</a:t>
            </a:r>
          </a:p>
        </p:txBody>
      </p:sp>
      <p:pic>
        <p:nvPicPr>
          <p:cNvPr id="3" name="图片 2">
            <a:extLst>
              <a:ext uri="{FF2B5EF4-FFF2-40B4-BE49-F238E27FC236}">
                <a16:creationId xmlns:a16="http://schemas.microsoft.com/office/drawing/2014/main" id="{FE63301E-B841-8542-7C32-DD70C40DAEBD}"/>
              </a:ext>
            </a:extLst>
          </p:cNvPr>
          <p:cNvPicPr>
            <a:picLocks noChangeAspect="1"/>
          </p:cNvPicPr>
          <p:nvPr/>
        </p:nvPicPr>
        <p:blipFill>
          <a:blip r:embed="rId4"/>
          <a:stretch>
            <a:fillRect/>
          </a:stretch>
        </p:blipFill>
        <p:spPr>
          <a:xfrm>
            <a:off x="10765412" y="6193478"/>
            <a:ext cx="1426588" cy="66452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931002"/>
          </a:xfrm>
        </p:spPr>
        <p:txBody>
          <a:bodyPr anchor="b"/>
          <a:lstStyle/>
          <a:p>
            <a:r>
              <a:rPr lang="en-US" dirty="0">
                <a:latin typeface="Calibri" panose="020F0502020204030204" pitchFamily="34" charset="0"/>
                <a:cs typeface="Calibri" panose="020F0502020204030204" pitchFamily="34" charset="0"/>
              </a:rPr>
              <a:t>Web 3.0 K</a:t>
            </a:r>
            <a:r>
              <a:rPr lang="en-US" altLang="zh-CN" dirty="0">
                <a:latin typeface="Calibri" panose="020F0502020204030204" pitchFamily="34" charset="0"/>
                <a:cs typeface="Calibri" panose="020F0502020204030204" pitchFamily="34" charset="0"/>
              </a:rPr>
              <a:t>ey F</a:t>
            </a:r>
            <a:r>
              <a:rPr lang="en-US" dirty="0">
                <a:latin typeface="Calibri" panose="020F0502020204030204" pitchFamily="34" charset="0"/>
                <a:cs typeface="Calibri" panose="020F0502020204030204" pitchFamily="34" charset="0"/>
              </a:rPr>
              <a:t>eatures</a:t>
            </a:r>
          </a:p>
        </p:txBody>
      </p:sp>
      <p:pic>
        <p:nvPicPr>
          <p:cNvPr id="3" name="图片 2">
            <a:extLst>
              <a:ext uri="{FF2B5EF4-FFF2-40B4-BE49-F238E27FC236}">
                <a16:creationId xmlns:a16="http://schemas.microsoft.com/office/drawing/2014/main" id="{2DCF6543-34F1-124F-D086-9E9AB2D556B3}"/>
              </a:ext>
            </a:extLst>
          </p:cNvPr>
          <p:cNvPicPr>
            <a:picLocks noChangeAspect="1"/>
          </p:cNvPicPr>
          <p:nvPr/>
        </p:nvPicPr>
        <p:blipFill>
          <a:blip r:embed="rId3"/>
          <a:stretch>
            <a:fillRect/>
          </a:stretch>
        </p:blipFill>
        <p:spPr>
          <a:xfrm>
            <a:off x="10763051" y="6191157"/>
            <a:ext cx="1428949" cy="666843"/>
          </a:xfrm>
          <a:prstGeom prst="rect">
            <a:avLst/>
          </a:prstGeom>
        </p:spPr>
      </p:pic>
      <p:sp>
        <p:nvSpPr>
          <p:cNvPr id="2" name="文本框 1">
            <a:extLst>
              <a:ext uri="{FF2B5EF4-FFF2-40B4-BE49-F238E27FC236}">
                <a16:creationId xmlns:a16="http://schemas.microsoft.com/office/drawing/2014/main" id="{A124A6AC-1993-4F92-2636-F51B22E31455}"/>
              </a:ext>
            </a:extLst>
          </p:cNvPr>
          <p:cNvSpPr txBox="1"/>
          <p:nvPr/>
        </p:nvSpPr>
        <p:spPr>
          <a:xfrm>
            <a:off x="775431" y="2452393"/>
            <a:ext cx="5589016" cy="467325"/>
          </a:xfrm>
          <a:prstGeom prst="rect">
            <a:avLst/>
          </a:prstGeom>
          <a:solidFill>
            <a:srgbClr val="E9E9E9">
              <a:alpha val="18000"/>
            </a:srgbClr>
          </a:solidFill>
          <a:ln w="0">
            <a:prstDash val="solid"/>
            <a:headEnd/>
            <a:tailEnd/>
          </a:ln>
          <a:effectLst>
            <a:outerShdw blurRad="215900" dist="127000" dir="2700000">
              <a:srgbClr val="000000">
                <a:alpha val="40000"/>
              </a:srgbClr>
            </a:outerShdw>
          </a:effectLst>
        </p:spPr>
        <p:txBody>
          <a:bodyPr/>
          <a:lstStyle/>
          <a:p>
            <a:pPr marL="349758" indent="-349758">
              <a:buFont typeface="Wingdings" charset="0"/>
              <a:buChar char="l"/>
            </a:pPr>
            <a:r>
              <a:rPr lang="en-US" altLang="zh-CN" sz="2400" dirty="0">
                <a:latin typeface="Calibri" panose="020F0502020204030204" pitchFamily="34" charset="0"/>
                <a:cs typeface="Calibri" panose="020F0502020204030204" pitchFamily="34" charset="0"/>
              </a:rPr>
              <a:t>Decentralized</a:t>
            </a:r>
            <a:endParaRPr lang="zh-CN" sz="2400" dirty="0">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CBD84BB2-6DF8-47E0-CC00-66F0D9A0E8B7}"/>
              </a:ext>
            </a:extLst>
          </p:cNvPr>
          <p:cNvSpPr txBox="1"/>
          <p:nvPr/>
        </p:nvSpPr>
        <p:spPr>
          <a:xfrm>
            <a:off x="775429" y="3245089"/>
            <a:ext cx="5589019" cy="444500"/>
          </a:xfrm>
          <a:prstGeom prst="rect">
            <a:avLst/>
          </a:prstGeom>
          <a:solidFill>
            <a:srgbClr val="E9E9E9">
              <a:alpha val="17647"/>
            </a:srgbClr>
          </a:solidFill>
          <a:ln w="0">
            <a:prstDash val="solid"/>
            <a:headEnd/>
            <a:tailEnd/>
          </a:ln>
          <a:effectLst>
            <a:outerShdw blurRad="215900" dir="2700000">
              <a:srgbClr val="000000">
                <a:alpha val="40000"/>
              </a:srgbClr>
            </a:outerShdw>
          </a:effectLst>
        </p:spPr>
        <p:txBody>
          <a:bodyPr anchor="t"/>
          <a:lstStyle/>
          <a:p>
            <a:pPr marL="349758" indent="-349758">
              <a:buFont typeface="Wingdings" charset="0"/>
              <a:buChar char="l"/>
            </a:pPr>
            <a:r>
              <a:rPr lang="en-US" altLang="zh-CN" sz="2400" dirty="0">
                <a:latin typeface="Calibri" panose="020F0502020204030204" pitchFamily="34" charset="0"/>
                <a:cs typeface="Calibri" panose="020F0502020204030204" pitchFamily="34" charset="0"/>
              </a:rPr>
              <a:t>Blockchain-based.</a:t>
            </a:r>
            <a:endParaRPr lang="zh-CN" sz="2400" dirty="0">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7E7FCB23-01EE-B96F-C04A-AC4C557964E3}"/>
              </a:ext>
            </a:extLst>
          </p:cNvPr>
          <p:cNvSpPr txBox="1"/>
          <p:nvPr/>
        </p:nvSpPr>
        <p:spPr>
          <a:xfrm>
            <a:off x="806190" y="4014960"/>
            <a:ext cx="5589018" cy="444500"/>
          </a:xfrm>
          <a:prstGeom prst="rect">
            <a:avLst/>
          </a:prstGeom>
          <a:solidFill>
            <a:srgbClr val="E9E9E9">
              <a:alpha val="17647"/>
            </a:srgbClr>
          </a:solidFill>
          <a:ln w="0">
            <a:prstDash val="solid"/>
            <a:headEnd/>
            <a:tailEnd/>
          </a:ln>
          <a:effectLst>
            <a:outerShdw blurRad="215900" dir="2700000">
              <a:srgbClr val="000000">
                <a:alpha val="40000"/>
              </a:srgbClr>
            </a:outerShdw>
          </a:effectLst>
        </p:spPr>
        <p:txBody>
          <a:bodyPr anchor="t"/>
          <a:lstStyle/>
          <a:p>
            <a:pPr marL="349758" indent="-349758" defTabSz="228600">
              <a:buFont typeface="Wingdings" charset="0"/>
              <a:buChar char="l"/>
            </a:pPr>
            <a:r>
              <a:rPr lang="en-US" altLang="zh-CN" sz="2400" dirty="0">
                <a:latin typeface="Calibri" panose="020F0502020204030204" pitchFamily="34" charset="0"/>
                <a:cs typeface="Calibri" panose="020F0502020204030204" pitchFamily="34" charset="0"/>
              </a:rPr>
              <a:t>Cryptocurrency-enabled. </a:t>
            </a:r>
            <a:endParaRPr lang="zh-CN" sz="2400"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81E197E0-54BF-BAB6-3B46-1038B6D3DB42}"/>
              </a:ext>
            </a:extLst>
          </p:cNvPr>
          <p:cNvSpPr txBox="1"/>
          <p:nvPr/>
        </p:nvSpPr>
        <p:spPr>
          <a:xfrm>
            <a:off x="775429" y="4784831"/>
            <a:ext cx="5589018" cy="444500"/>
          </a:xfrm>
          <a:prstGeom prst="rect">
            <a:avLst/>
          </a:prstGeom>
          <a:solidFill>
            <a:srgbClr val="E9E9E9">
              <a:alpha val="17647"/>
            </a:srgbClr>
          </a:solidFill>
          <a:ln w="0">
            <a:prstDash val="solid"/>
            <a:headEnd/>
            <a:tailEnd/>
          </a:ln>
          <a:effectLst>
            <a:outerShdw blurRad="215900" dir="2700000">
              <a:srgbClr val="000000">
                <a:alpha val="40000"/>
              </a:srgbClr>
            </a:outerShdw>
          </a:effectLst>
        </p:spPr>
        <p:txBody>
          <a:bodyPr anchor="t"/>
          <a:lstStyle/>
          <a:p>
            <a:pPr marL="349758" indent="-349758" defTabSz="228600">
              <a:buFont typeface="Wingdings" charset="0"/>
              <a:buChar char="l"/>
            </a:pPr>
            <a:r>
              <a:rPr lang="en-US" altLang="zh-CN" sz="2400" dirty="0">
                <a:latin typeface="Calibri" panose="020F0502020204030204" pitchFamily="34" charset="0"/>
                <a:cs typeface="Calibri" panose="020F0502020204030204" pitchFamily="34" charset="0"/>
              </a:rPr>
              <a:t>Semantically organized. </a:t>
            </a:r>
            <a:endParaRPr lang="zh-CN" sz="2400" dirty="0">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F10372D2-4126-6387-76ED-25B94B3C6F3A}"/>
              </a:ext>
            </a:extLst>
          </p:cNvPr>
          <p:cNvSpPr txBox="1"/>
          <p:nvPr/>
        </p:nvSpPr>
        <p:spPr>
          <a:xfrm>
            <a:off x="775429" y="5554703"/>
            <a:ext cx="5589018" cy="444500"/>
          </a:xfrm>
          <a:prstGeom prst="rect">
            <a:avLst/>
          </a:prstGeom>
          <a:solidFill>
            <a:srgbClr val="E9E9E9">
              <a:alpha val="17647"/>
            </a:srgbClr>
          </a:solidFill>
          <a:ln w="0">
            <a:prstDash val="solid"/>
            <a:headEnd/>
            <a:tailEnd/>
          </a:ln>
          <a:effectLst>
            <a:outerShdw blurRad="215900" dir="2700000">
              <a:srgbClr val="000000">
                <a:alpha val="40000"/>
              </a:srgbClr>
            </a:outerShdw>
          </a:effectLst>
        </p:spPr>
        <p:txBody>
          <a:bodyPr anchor="t"/>
          <a:lstStyle/>
          <a:p>
            <a:pPr marL="349758" indent="-349758" defTabSz="228600">
              <a:buFont typeface="Wingdings" charset="0"/>
              <a:buChar char="l"/>
            </a:pPr>
            <a:r>
              <a:rPr lang="en-US" altLang="zh-CN" sz="2400" dirty="0">
                <a:latin typeface="Calibri" panose="020F0502020204030204" pitchFamily="34" charset="0"/>
                <a:cs typeface="Calibri" panose="020F0502020204030204" pitchFamily="34" charset="0"/>
              </a:rPr>
              <a:t>Autonomous and artificially intelligent.</a:t>
            </a:r>
            <a:endParaRPr lang="zh-CN" sz="2400" dirty="0">
              <a:latin typeface="Calibri" panose="020F0502020204030204" pitchFamily="34" charset="0"/>
              <a:cs typeface="Calibri" panose="020F0502020204030204" pitchFamily="34" charset="0"/>
            </a:endParaRPr>
          </a:p>
        </p:txBody>
      </p:sp>
      <p:pic>
        <p:nvPicPr>
          <p:cNvPr id="2050" name="Picture 2" descr="O que é Blockchain? | Transações seguras | GuiadoBitcoin">
            <a:extLst>
              <a:ext uri="{FF2B5EF4-FFF2-40B4-BE49-F238E27FC236}">
                <a16:creationId xmlns:a16="http://schemas.microsoft.com/office/drawing/2014/main" id="{00EE9722-C309-A010-FBE0-8508729DE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1471" y="2484563"/>
            <a:ext cx="4699337" cy="3519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087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p:nvPr/>
        </p:nvSpPr>
        <p:spPr>
          <a:xfrm>
            <a:off x="390562" y="731959"/>
            <a:ext cx="11029616" cy="581699"/>
          </a:xfrm>
          <a:prstGeom prst="rect">
            <a:avLst/>
          </a:prstGeom>
        </p:spPr>
        <p:txBody>
          <a:bodyPr anchor="b"/>
          <a:lstStyle>
            <a:lvl1pPr lvl="0" algn="l" defTabSz="457200">
              <a:spcBef>
                <a:spcPct val="0"/>
              </a:spcBef>
              <a:buNone/>
              <a:defRPr sz="2800" b="0" kern="1200">
                <a:solidFill>
                  <a:schemeClr val="bg1"/>
                </a:solidFill>
                <a:latin typeface="Gill Sans MT"/>
                <a:ea typeface="华文中宋"/>
              </a:defRPr>
            </a:lvl1pPr>
            <a:lvl2pPr lvl="1">
              <a:defRPr>
                <a:solidFill>
                  <a:schemeClr val="tx2"/>
                </a:solidFill>
              </a:defRPr>
            </a:lvl2pPr>
            <a:lvl3pPr lvl="2">
              <a:defRPr>
                <a:solidFill>
                  <a:schemeClr val="tx2"/>
                </a:solidFill>
              </a:defRPr>
            </a:lvl3pPr>
            <a:lvl4pPr lvl="3">
              <a:defRPr>
                <a:solidFill>
                  <a:schemeClr val="tx2"/>
                </a:solidFill>
              </a:defRPr>
            </a:lvl4pPr>
            <a:lvl5pPr lvl="4">
              <a:defRPr>
                <a:solidFill>
                  <a:schemeClr val="tx2"/>
                </a:solidFill>
              </a:defRPr>
            </a:lvl5pPr>
            <a:lvl6pPr lvl="5">
              <a:defRPr>
                <a:solidFill>
                  <a:schemeClr val="tx2"/>
                </a:solidFill>
              </a:defRPr>
            </a:lvl6pPr>
            <a:lvl7pPr lvl="6">
              <a:defRPr>
                <a:solidFill>
                  <a:schemeClr val="tx2"/>
                </a:solidFill>
              </a:defRPr>
            </a:lvl7pPr>
            <a:lvl8pPr lvl="7">
              <a:defRPr>
                <a:solidFill>
                  <a:schemeClr val="tx2"/>
                </a:solidFill>
              </a:defRPr>
            </a:lvl8pPr>
            <a:lvl9pPr lvl="8">
              <a:defRPr>
                <a:solidFill>
                  <a:schemeClr val="tx2"/>
                </a:solidFill>
              </a:defRPr>
            </a:lvl9pPr>
          </a:lstStyle>
          <a:p>
            <a:r>
              <a:rPr lang="en-US" dirty="0">
                <a:solidFill>
                  <a:srgbClr val="001B30"/>
                </a:solidFill>
                <a:latin typeface="Calibri" panose="020F0502020204030204" pitchFamily="34" charset="0"/>
                <a:cs typeface="Calibri" panose="020F0502020204030204" pitchFamily="34" charset="0"/>
              </a:rPr>
              <a:t>Web 3.0 use cases</a:t>
            </a:r>
            <a:endParaRPr lang="en-GB" dirty="0">
              <a:solidFill>
                <a:srgbClr val="001B30"/>
              </a:solidFill>
              <a:latin typeface="Calibri" panose="020F0502020204030204" pitchFamily="34" charset="0"/>
              <a:cs typeface="Calibri" panose="020F0502020204030204" pitchFamily="34" charset="0"/>
            </a:endParaRPr>
          </a:p>
        </p:txBody>
      </p:sp>
      <p:sp>
        <p:nvSpPr>
          <p:cNvPr id="5" name="文本框 4"/>
          <p:cNvSpPr txBox="1"/>
          <p:nvPr/>
        </p:nvSpPr>
        <p:spPr>
          <a:xfrm>
            <a:off x="1015463" y="3722151"/>
            <a:ext cx="2069644" cy="467325"/>
          </a:xfrm>
          <a:prstGeom prst="rect">
            <a:avLst/>
          </a:prstGeom>
          <a:solidFill>
            <a:srgbClr val="E9E9E9">
              <a:alpha val="18000"/>
            </a:srgbClr>
          </a:solidFill>
          <a:ln w="0">
            <a:prstDash val="solid"/>
            <a:headEnd/>
            <a:tailEnd/>
          </a:ln>
          <a:effectLst>
            <a:outerShdw blurRad="215900" dist="127000" dir="2700000">
              <a:srgbClr val="000000">
                <a:alpha val="40000"/>
              </a:srgbClr>
            </a:outerShdw>
          </a:effectLst>
        </p:spPr>
        <p:txBody>
          <a:bodyPr/>
          <a:lstStyle/>
          <a:p>
            <a:pPr marL="349758" indent="-349758" defTabSz="228600">
              <a:buFont typeface="Wingdings" charset="0"/>
              <a:buChar char="l"/>
            </a:pPr>
            <a:r>
              <a:rPr lang="en-US" altLang="zh-CN" sz="2000" dirty="0">
                <a:latin typeface="Calibri" panose="020F0502020204030204" pitchFamily="34" charset="0"/>
                <a:cs typeface="Calibri" panose="020F0502020204030204" pitchFamily="34" charset="0"/>
              </a:rPr>
              <a:t>Web3 Wallets</a:t>
            </a:r>
            <a:endParaRPr lang="zh-CN" sz="2000" dirty="0">
              <a:latin typeface="Calibri" panose="020F0502020204030204" pitchFamily="34" charset="0"/>
              <a:cs typeface="Calibri" panose="020F0502020204030204" pitchFamily="34" charset="0"/>
            </a:endParaRPr>
          </a:p>
        </p:txBody>
      </p:sp>
      <p:sp>
        <p:nvSpPr>
          <p:cNvPr id="6" name="文本框 5"/>
          <p:cNvSpPr txBox="1"/>
          <p:nvPr/>
        </p:nvSpPr>
        <p:spPr>
          <a:xfrm>
            <a:off x="1067809" y="1836244"/>
            <a:ext cx="2069644" cy="444500"/>
          </a:xfrm>
          <a:prstGeom prst="rect">
            <a:avLst/>
          </a:prstGeom>
          <a:solidFill>
            <a:srgbClr val="E9E9E9">
              <a:alpha val="17647"/>
            </a:srgbClr>
          </a:solidFill>
          <a:ln w="0">
            <a:prstDash val="solid"/>
            <a:headEnd/>
            <a:tailEnd/>
          </a:ln>
          <a:effectLst>
            <a:outerShdw blurRad="215900" dir="2700000">
              <a:srgbClr val="000000">
                <a:alpha val="40000"/>
              </a:srgbClr>
            </a:outerShdw>
          </a:effectLst>
        </p:spPr>
        <p:txBody>
          <a:bodyPr anchor="t"/>
          <a:lstStyle/>
          <a:p>
            <a:pPr marL="349758" indent="-349758" defTabSz="228600">
              <a:buFont typeface="Wingdings" charset="0"/>
              <a:buChar char="l"/>
            </a:pPr>
            <a:r>
              <a:rPr lang="en-US" altLang="zh-CN" sz="2000" dirty="0">
                <a:latin typeface="Calibri" panose="020F0502020204030204" pitchFamily="34" charset="0"/>
                <a:cs typeface="Calibri" panose="020F0502020204030204" pitchFamily="34" charset="0"/>
              </a:rPr>
              <a:t>NFT</a:t>
            </a:r>
            <a:endParaRPr lang="zh-CN" sz="2000" dirty="0">
              <a:latin typeface="Calibri" panose="020F0502020204030204" pitchFamily="34" charset="0"/>
              <a:cs typeface="Calibri" panose="020F0502020204030204" pitchFamily="34" charset="0"/>
            </a:endParaRPr>
          </a:p>
        </p:txBody>
      </p:sp>
      <p:sp>
        <p:nvSpPr>
          <p:cNvPr id="7" name="文本框 6"/>
          <p:cNvSpPr txBox="1"/>
          <p:nvPr/>
        </p:nvSpPr>
        <p:spPr>
          <a:xfrm>
            <a:off x="1015463" y="4679217"/>
            <a:ext cx="2121990" cy="444500"/>
          </a:xfrm>
          <a:prstGeom prst="rect">
            <a:avLst/>
          </a:prstGeom>
          <a:solidFill>
            <a:srgbClr val="E9E9E9">
              <a:alpha val="17647"/>
            </a:srgbClr>
          </a:solidFill>
          <a:ln w="0">
            <a:prstDash val="solid"/>
            <a:headEnd/>
            <a:tailEnd/>
          </a:ln>
          <a:effectLst>
            <a:outerShdw blurRad="215900" dir="2700000">
              <a:srgbClr val="000000">
                <a:alpha val="40000"/>
              </a:srgbClr>
            </a:outerShdw>
          </a:effectLst>
        </p:spPr>
        <p:txBody>
          <a:bodyPr anchor="t"/>
          <a:lstStyle/>
          <a:p>
            <a:pPr marL="349758" indent="-349758" defTabSz="228600">
              <a:buFont typeface="Wingdings" charset="0"/>
              <a:buChar char="l"/>
            </a:pPr>
            <a:r>
              <a:rPr lang="en-US" altLang="zh-CN" sz="2000" dirty="0">
                <a:latin typeface="Calibri" panose="020F0502020204030204" pitchFamily="34" charset="0"/>
                <a:cs typeface="Calibri" panose="020F0502020204030204" pitchFamily="34" charset="0"/>
              </a:rPr>
              <a:t>Smart Contract </a:t>
            </a:r>
            <a:endParaRPr lang="zh-CN" sz="2000" b="0" i="0" strike="noStrike" spc="0" dirty="0">
              <a:solidFill>
                <a:srgbClr val="001B30"/>
              </a:solidFill>
              <a:latin typeface="Calibri" panose="020F0502020204030204" pitchFamily="34" charset="0"/>
              <a:cs typeface="Calibri" panose="020F0502020204030204" pitchFamily="34" charset="0"/>
            </a:endParaRPr>
          </a:p>
        </p:txBody>
      </p:sp>
      <p:sp>
        <p:nvSpPr>
          <p:cNvPr id="8" name="文本框 7"/>
          <p:cNvSpPr txBox="1"/>
          <p:nvPr/>
        </p:nvSpPr>
        <p:spPr>
          <a:xfrm>
            <a:off x="1084675" y="5600656"/>
            <a:ext cx="2000432" cy="444500"/>
          </a:xfrm>
          <a:prstGeom prst="rect">
            <a:avLst/>
          </a:prstGeom>
          <a:solidFill>
            <a:srgbClr val="E9E9E9">
              <a:alpha val="17647"/>
            </a:srgbClr>
          </a:solidFill>
          <a:ln w="0">
            <a:prstDash val="solid"/>
            <a:headEnd/>
            <a:tailEnd/>
          </a:ln>
          <a:effectLst>
            <a:outerShdw blurRad="215900" dir="2700000">
              <a:srgbClr val="000000">
                <a:alpha val="40000"/>
              </a:srgbClr>
            </a:outerShdw>
          </a:effectLst>
        </p:spPr>
        <p:txBody>
          <a:bodyPr anchor="t"/>
          <a:lstStyle/>
          <a:p>
            <a:pPr marL="349758" indent="-349758" algn="l" defTabSz="228600">
              <a:lnSpc>
                <a:spcPct val="100000"/>
              </a:lnSpc>
              <a:buFont typeface="Wingdings" charset="0"/>
              <a:buChar char="l"/>
            </a:pPr>
            <a:r>
              <a:rPr lang="en-US" altLang="zh-CN" sz="2000" dirty="0">
                <a:latin typeface="Calibri" panose="020F0502020204030204" pitchFamily="34" charset="0"/>
                <a:cs typeface="Calibri" panose="020F0502020204030204" pitchFamily="34" charset="0"/>
              </a:rPr>
              <a:t>DAO</a:t>
            </a:r>
            <a:endParaRPr lang="zh-CN" sz="2000" dirty="0">
              <a:latin typeface="Calibri" panose="020F0502020204030204" pitchFamily="34" charset="0"/>
              <a:cs typeface="Calibri" panose="020F0502020204030204" pitchFamily="34" charset="0"/>
            </a:endParaRPr>
          </a:p>
        </p:txBody>
      </p:sp>
      <p:pic>
        <p:nvPicPr>
          <p:cNvPr id="2" name="图片 1">
            <a:extLst>
              <a:ext uri="{FF2B5EF4-FFF2-40B4-BE49-F238E27FC236}">
                <a16:creationId xmlns:a16="http://schemas.microsoft.com/office/drawing/2014/main" id="{0A9EB9D4-93DA-D3AA-1184-150FBBD2F3D5}"/>
              </a:ext>
            </a:extLst>
          </p:cNvPr>
          <p:cNvPicPr>
            <a:picLocks noChangeAspect="1"/>
          </p:cNvPicPr>
          <p:nvPr/>
        </p:nvPicPr>
        <p:blipFill>
          <a:blip r:embed="rId3"/>
          <a:stretch>
            <a:fillRect/>
          </a:stretch>
        </p:blipFill>
        <p:spPr>
          <a:xfrm>
            <a:off x="10765412" y="6126041"/>
            <a:ext cx="1426588" cy="664522"/>
          </a:xfrm>
          <a:prstGeom prst="rect">
            <a:avLst/>
          </a:prstGeom>
        </p:spPr>
      </p:pic>
      <p:sp>
        <p:nvSpPr>
          <p:cNvPr id="9" name="文本框 8">
            <a:extLst>
              <a:ext uri="{FF2B5EF4-FFF2-40B4-BE49-F238E27FC236}">
                <a16:creationId xmlns:a16="http://schemas.microsoft.com/office/drawing/2014/main" id="{A1274AD7-E479-3423-13BD-53E37481E209}"/>
              </a:ext>
            </a:extLst>
          </p:cNvPr>
          <p:cNvSpPr txBox="1"/>
          <p:nvPr/>
        </p:nvSpPr>
        <p:spPr>
          <a:xfrm>
            <a:off x="3839827" y="1698799"/>
            <a:ext cx="6374959" cy="646331"/>
          </a:xfrm>
          <a:prstGeom prst="rect">
            <a:avLst/>
          </a:prstGeom>
          <a:noFill/>
        </p:spPr>
        <p:txBody>
          <a:bodyPr wrap="square">
            <a:spAutoFit/>
          </a:bodyPr>
          <a:lstStyle/>
          <a:p>
            <a:r>
              <a:rPr lang="en-US" altLang="zh-CN" dirty="0">
                <a:latin typeface="Calibri" panose="020F0502020204030204" pitchFamily="34" charset="0"/>
                <a:cs typeface="Calibri" panose="020F0502020204030204" pitchFamily="34" charset="0"/>
              </a:rPr>
              <a:t>Non-fungible tokens (NFTs) are a type of unique cryptographic asset used to create and authenticate ownership of digital assets</a:t>
            </a:r>
            <a:r>
              <a:rPr lang="en-US" altLang="zh-CN" dirty="0"/>
              <a:t>.</a:t>
            </a:r>
            <a:endParaRPr lang="zh-CN" altLang="en-US" dirty="0"/>
          </a:p>
        </p:txBody>
      </p:sp>
      <p:sp>
        <p:nvSpPr>
          <p:cNvPr id="15" name="文本框 14">
            <a:extLst>
              <a:ext uri="{FF2B5EF4-FFF2-40B4-BE49-F238E27FC236}">
                <a16:creationId xmlns:a16="http://schemas.microsoft.com/office/drawing/2014/main" id="{6D24B6C5-88E1-C898-7ADE-327EDE2CDC3F}"/>
              </a:ext>
            </a:extLst>
          </p:cNvPr>
          <p:cNvSpPr txBox="1"/>
          <p:nvPr/>
        </p:nvSpPr>
        <p:spPr>
          <a:xfrm>
            <a:off x="3839827" y="2716124"/>
            <a:ext cx="6719506" cy="646331"/>
          </a:xfrm>
          <a:prstGeom prst="rect">
            <a:avLst/>
          </a:prstGeom>
          <a:noFill/>
        </p:spPr>
        <p:txBody>
          <a:bodyPr wrap="square">
            <a:spAutoFit/>
          </a:bodyPr>
          <a:lstStyle/>
          <a:p>
            <a:r>
              <a:rPr lang="en-US" altLang="zh-CN" dirty="0">
                <a:latin typeface="Calibri" panose="020F0502020204030204" pitchFamily="34" charset="0"/>
                <a:cs typeface="Calibri" panose="020F0502020204030204" pitchFamily="34" charset="0"/>
              </a:rPr>
              <a:t>Decentralized finance (DeFi) is an emerging blockchain technology that could be the basis for Web 3.0's decentralized financial services.</a:t>
            </a:r>
            <a:endParaRPr lang="zh-CN" altLang="en-US" dirty="0">
              <a:latin typeface="Calibri" panose="020F0502020204030204" pitchFamily="34" charset="0"/>
              <a:cs typeface="Calibri" panose="020F0502020204030204" pitchFamily="34" charset="0"/>
            </a:endParaRPr>
          </a:p>
        </p:txBody>
      </p:sp>
      <p:sp>
        <p:nvSpPr>
          <p:cNvPr id="17" name="文本框 16">
            <a:extLst>
              <a:ext uri="{FF2B5EF4-FFF2-40B4-BE49-F238E27FC236}">
                <a16:creationId xmlns:a16="http://schemas.microsoft.com/office/drawing/2014/main" id="{40C893EF-0F2A-7BD8-4064-98A5E640DC6B}"/>
              </a:ext>
            </a:extLst>
          </p:cNvPr>
          <p:cNvSpPr txBox="1"/>
          <p:nvPr/>
        </p:nvSpPr>
        <p:spPr>
          <a:xfrm>
            <a:off x="3839827" y="4446638"/>
            <a:ext cx="7085265" cy="923330"/>
          </a:xfrm>
          <a:prstGeom prst="rect">
            <a:avLst/>
          </a:prstGeom>
          <a:noFill/>
        </p:spPr>
        <p:txBody>
          <a:bodyPr wrap="square">
            <a:spAutoFit/>
          </a:bodyPr>
          <a:lstStyle/>
          <a:p>
            <a:r>
              <a:rPr lang="en-US" altLang="zh-CN" dirty="0">
                <a:latin typeface="Calibri" panose="020F0502020204030204" pitchFamily="34" charset="0"/>
                <a:cs typeface="Calibri" panose="020F0502020204030204" pitchFamily="34" charset="0"/>
              </a:rPr>
              <a:t>A smart contract is a program that runs on the Ethereum blockchain and defines business logic. Smart contracts are written in high-level languages, such as Solidity or </a:t>
            </a:r>
            <a:r>
              <a:rPr lang="en-US" altLang="zh-CN" dirty="0" err="1">
                <a:latin typeface="Calibri" panose="020F0502020204030204" pitchFamily="34" charset="0"/>
                <a:cs typeface="Calibri" panose="020F0502020204030204" pitchFamily="34" charset="0"/>
              </a:rPr>
              <a:t>Vyper</a:t>
            </a:r>
            <a:r>
              <a:rPr lang="en-US" altLang="zh-CN" dirty="0">
                <a:latin typeface="Calibri" panose="020F0502020204030204" pitchFamily="34" charset="0"/>
                <a:cs typeface="Calibri" panose="020F0502020204030204" pitchFamily="34" charset="0"/>
              </a:rPr>
              <a:t>. </a:t>
            </a:r>
          </a:p>
        </p:txBody>
      </p:sp>
      <p:sp>
        <p:nvSpPr>
          <p:cNvPr id="19" name="文本框 18">
            <a:extLst>
              <a:ext uri="{FF2B5EF4-FFF2-40B4-BE49-F238E27FC236}">
                <a16:creationId xmlns:a16="http://schemas.microsoft.com/office/drawing/2014/main" id="{FD8EFC63-151F-C2AD-6BB8-ABEEC6B5FD61}"/>
              </a:ext>
            </a:extLst>
          </p:cNvPr>
          <p:cNvSpPr txBox="1"/>
          <p:nvPr/>
        </p:nvSpPr>
        <p:spPr>
          <a:xfrm>
            <a:off x="3839827" y="3632647"/>
            <a:ext cx="6094674" cy="646331"/>
          </a:xfrm>
          <a:prstGeom prst="rect">
            <a:avLst/>
          </a:prstGeom>
          <a:noFill/>
        </p:spPr>
        <p:txBody>
          <a:bodyPr wrap="square">
            <a:spAutoFit/>
          </a:bodyPr>
          <a:lstStyle/>
          <a:p>
            <a:r>
              <a:rPr lang="en-US" altLang="zh-CN" dirty="0">
                <a:latin typeface="Calibri" panose="020F0502020204030204" pitchFamily="34" charset="0"/>
                <a:cs typeface="Calibri" panose="020F0502020204030204" pitchFamily="34" charset="0"/>
              </a:rPr>
              <a:t>Web3 wallets are digital platforms that give access to the web3 space, such as MetaMask.</a:t>
            </a:r>
            <a:endParaRPr lang="zh-CN" altLang="en-US" dirty="0">
              <a:latin typeface="Calibri" panose="020F0502020204030204" pitchFamily="34" charset="0"/>
              <a:cs typeface="Calibri" panose="020F0502020204030204" pitchFamily="34" charset="0"/>
            </a:endParaRPr>
          </a:p>
        </p:txBody>
      </p:sp>
      <p:sp>
        <p:nvSpPr>
          <p:cNvPr id="20" name="文本框 19">
            <a:extLst>
              <a:ext uri="{FF2B5EF4-FFF2-40B4-BE49-F238E27FC236}">
                <a16:creationId xmlns:a16="http://schemas.microsoft.com/office/drawing/2014/main" id="{F735B255-30A1-42B8-CE52-1ABF51DF3957}"/>
              </a:ext>
            </a:extLst>
          </p:cNvPr>
          <p:cNvSpPr txBox="1"/>
          <p:nvPr/>
        </p:nvSpPr>
        <p:spPr>
          <a:xfrm>
            <a:off x="1050069" y="2776293"/>
            <a:ext cx="2069644" cy="467325"/>
          </a:xfrm>
          <a:prstGeom prst="rect">
            <a:avLst/>
          </a:prstGeom>
          <a:solidFill>
            <a:srgbClr val="E9E9E9">
              <a:alpha val="18000"/>
            </a:srgbClr>
          </a:solidFill>
          <a:ln w="0">
            <a:prstDash val="solid"/>
            <a:headEnd/>
            <a:tailEnd/>
          </a:ln>
          <a:effectLst>
            <a:outerShdw blurRad="215900" dist="127000" dir="2700000">
              <a:srgbClr val="000000">
                <a:alpha val="40000"/>
              </a:srgbClr>
            </a:outerShdw>
          </a:effectLst>
        </p:spPr>
        <p:txBody>
          <a:bodyPr/>
          <a:lstStyle/>
          <a:p>
            <a:pPr marL="349758" indent="-349758" defTabSz="228600">
              <a:buFont typeface="Wingdings" charset="0"/>
              <a:buChar char="l"/>
            </a:pPr>
            <a:r>
              <a:rPr lang="en-US" altLang="zh-CN" sz="2000" dirty="0">
                <a:latin typeface="Calibri" panose="020F0502020204030204" pitchFamily="34" charset="0"/>
                <a:cs typeface="Calibri" panose="020F0502020204030204" pitchFamily="34" charset="0"/>
              </a:rPr>
              <a:t>DeFi</a:t>
            </a:r>
            <a:endParaRPr lang="zh-CN" sz="2000" dirty="0">
              <a:latin typeface="Calibri" panose="020F0502020204030204" pitchFamily="34" charset="0"/>
              <a:cs typeface="Calibri" panose="020F0502020204030204" pitchFamily="34" charset="0"/>
            </a:endParaRPr>
          </a:p>
        </p:txBody>
      </p:sp>
      <p:sp>
        <p:nvSpPr>
          <p:cNvPr id="22" name="文本框 21">
            <a:extLst>
              <a:ext uri="{FF2B5EF4-FFF2-40B4-BE49-F238E27FC236}">
                <a16:creationId xmlns:a16="http://schemas.microsoft.com/office/drawing/2014/main" id="{F5B9E4A7-1B8E-54BC-3938-4CCD49D68B7E}"/>
              </a:ext>
            </a:extLst>
          </p:cNvPr>
          <p:cNvSpPr txBox="1"/>
          <p:nvPr/>
        </p:nvSpPr>
        <p:spPr>
          <a:xfrm>
            <a:off x="3839898" y="5431882"/>
            <a:ext cx="6925514" cy="923330"/>
          </a:xfrm>
          <a:prstGeom prst="rect">
            <a:avLst/>
          </a:prstGeom>
          <a:noFill/>
        </p:spPr>
        <p:txBody>
          <a:bodyPr wrap="square">
            <a:spAutoFit/>
          </a:bodyPr>
          <a:lstStyle/>
          <a:p>
            <a:r>
              <a:rPr lang="en-US" altLang="zh-CN" dirty="0">
                <a:latin typeface="Calibri" panose="020F0502020204030204" pitchFamily="34" charset="0"/>
                <a:cs typeface="Calibri" panose="020F0502020204030204" pitchFamily="34" charset="0"/>
              </a:rPr>
              <a:t>DAOs could be the organizing entities that provide the structure and governance needed to make a decentralized approach to Web 3.0 services practical.</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9746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p:nvPr/>
        </p:nvSpPr>
        <p:spPr>
          <a:xfrm>
            <a:off x="341046" y="702156"/>
            <a:ext cx="11029616" cy="581699"/>
          </a:xfrm>
          <a:prstGeom prst="rect">
            <a:avLst/>
          </a:prstGeom>
        </p:spPr>
        <p:txBody>
          <a:bodyPr anchor="b"/>
          <a:lstStyle>
            <a:lvl1pPr lvl="0" algn="l" defTabSz="457200">
              <a:spcBef>
                <a:spcPct val="0"/>
              </a:spcBef>
              <a:buNone/>
              <a:defRPr sz="2800" b="0" kern="1200">
                <a:solidFill>
                  <a:schemeClr val="bg1"/>
                </a:solidFill>
                <a:latin typeface="Gill Sans MT"/>
                <a:ea typeface="华文中宋"/>
              </a:defRPr>
            </a:lvl1pPr>
            <a:lvl2pPr lvl="1">
              <a:defRPr>
                <a:solidFill>
                  <a:schemeClr val="tx2"/>
                </a:solidFill>
              </a:defRPr>
            </a:lvl2pPr>
            <a:lvl3pPr lvl="2">
              <a:defRPr>
                <a:solidFill>
                  <a:schemeClr val="tx2"/>
                </a:solidFill>
              </a:defRPr>
            </a:lvl3pPr>
            <a:lvl4pPr lvl="3">
              <a:defRPr>
                <a:solidFill>
                  <a:schemeClr val="tx2"/>
                </a:solidFill>
              </a:defRPr>
            </a:lvl4pPr>
            <a:lvl5pPr lvl="4">
              <a:defRPr>
                <a:solidFill>
                  <a:schemeClr val="tx2"/>
                </a:solidFill>
              </a:defRPr>
            </a:lvl5pPr>
            <a:lvl6pPr lvl="5">
              <a:defRPr>
                <a:solidFill>
                  <a:schemeClr val="tx2"/>
                </a:solidFill>
              </a:defRPr>
            </a:lvl6pPr>
            <a:lvl7pPr lvl="6">
              <a:defRPr>
                <a:solidFill>
                  <a:schemeClr val="tx2"/>
                </a:solidFill>
              </a:defRPr>
            </a:lvl7pPr>
            <a:lvl8pPr lvl="7">
              <a:defRPr>
                <a:solidFill>
                  <a:schemeClr val="tx2"/>
                </a:solidFill>
              </a:defRPr>
            </a:lvl8pPr>
            <a:lvl9pPr lvl="8">
              <a:defRPr>
                <a:solidFill>
                  <a:schemeClr val="tx2"/>
                </a:solidFill>
              </a:defRPr>
            </a:lvl9pPr>
          </a:lstStyle>
          <a:p>
            <a:r>
              <a:rPr lang="en-GB" altLang="zh-CN" dirty="0">
                <a:solidFill>
                  <a:srgbClr val="001B30"/>
                </a:solidFill>
                <a:latin typeface="Calibri" panose="020F0502020204030204" pitchFamily="34" charset="0"/>
                <a:cs typeface="Calibri" panose="020F0502020204030204" pitchFamily="34" charset="0"/>
              </a:rPr>
              <a:t>Web 3.0</a:t>
            </a:r>
          </a:p>
        </p:txBody>
      </p:sp>
      <p:pic>
        <p:nvPicPr>
          <p:cNvPr id="3" name="图片 2">
            <a:extLst>
              <a:ext uri="{FF2B5EF4-FFF2-40B4-BE49-F238E27FC236}">
                <a16:creationId xmlns:a16="http://schemas.microsoft.com/office/drawing/2014/main" id="{FE63301E-B841-8542-7C32-DD70C40DAEBD}"/>
              </a:ext>
            </a:extLst>
          </p:cNvPr>
          <p:cNvPicPr>
            <a:picLocks noChangeAspect="1"/>
          </p:cNvPicPr>
          <p:nvPr/>
        </p:nvPicPr>
        <p:blipFill>
          <a:blip r:embed="rId3"/>
          <a:stretch>
            <a:fillRect/>
          </a:stretch>
        </p:blipFill>
        <p:spPr>
          <a:xfrm>
            <a:off x="10765412" y="6193478"/>
            <a:ext cx="1426588" cy="664522"/>
          </a:xfrm>
          <a:prstGeom prst="rect">
            <a:avLst/>
          </a:prstGeom>
        </p:spPr>
      </p:pic>
      <p:pic>
        <p:nvPicPr>
          <p:cNvPr id="5" name="图片 4">
            <a:extLst>
              <a:ext uri="{FF2B5EF4-FFF2-40B4-BE49-F238E27FC236}">
                <a16:creationId xmlns:a16="http://schemas.microsoft.com/office/drawing/2014/main" id="{CEA698D2-98C4-941B-6527-28FB73444529}"/>
              </a:ext>
            </a:extLst>
          </p:cNvPr>
          <p:cNvPicPr>
            <a:picLocks noChangeAspect="1"/>
          </p:cNvPicPr>
          <p:nvPr/>
        </p:nvPicPr>
        <p:blipFill>
          <a:blip r:embed="rId4"/>
          <a:stretch>
            <a:fillRect/>
          </a:stretch>
        </p:blipFill>
        <p:spPr>
          <a:xfrm>
            <a:off x="3452809" y="833692"/>
            <a:ext cx="4806089" cy="5809949"/>
          </a:xfrm>
          <a:prstGeom prst="rect">
            <a:avLst/>
          </a:prstGeom>
        </p:spPr>
      </p:pic>
    </p:spTree>
    <p:extLst>
      <p:ext uri="{BB962C8B-B14F-4D97-AF65-F5344CB8AC3E}">
        <p14:creationId xmlns:p14="http://schemas.microsoft.com/office/powerpoint/2010/main" val="212353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p:nvPr/>
        </p:nvSpPr>
        <p:spPr>
          <a:xfrm>
            <a:off x="341046" y="702156"/>
            <a:ext cx="11029616" cy="581699"/>
          </a:xfrm>
          <a:prstGeom prst="rect">
            <a:avLst/>
          </a:prstGeom>
        </p:spPr>
        <p:txBody>
          <a:bodyPr anchor="b"/>
          <a:lstStyle>
            <a:lvl1pPr lvl="0" algn="l" defTabSz="457200">
              <a:spcBef>
                <a:spcPct val="0"/>
              </a:spcBef>
              <a:buNone/>
              <a:defRPr sz="2800" b="0" kern="1200">
                <a:solidFill>
                  <a:schemeClr val="bg1"/>
                </a:solidFill>
                <a:latin typeface="Gill Sans MT"/>
                <a:ea typeface="华文中宋"/>
              </a:defRPr>
            </a:lvl1pPr>
            <a:lvl2pPr lvl="1">
              <a:defRPr>
                <a:solidFill>
                  <a:schemeClr val="tx2"/>
                </a:solidFill>
              </a:defRPr>
            </a:lvl2pPr>
            <a:lvl3pPr lvl="2">
              <a:defRPr>
                <a:solidFill>
                  <a:schemeClr val="tx2"/>
                </a:solidFill>
              </a:defRPr>
            </a:lvl3pPr>
            <a:lvl4pPr lvl="3">
              <a:defRPr>
                <a:solidFill>
                  <a:schemeClr val="tx2"/>
                </a:solidFill>
              </a:defRPr>
            </a:lvl4pPr>
            <a:lvl5pPr lvl="4">
              <a:defRPr>
                <a:solidFill>
                  <a:schemeClr val="tx2"/>
                </a:solidFill>
              </a:defRPr>
            </a:lvl5pPr>
            <a:lvl6pPr lvl="5">
              <a:defRPr>
                <a:solidFill>
                  <a:schemeClr val="tx2"/>
                </a:solidFill>
              </a:defRPr>
            </a:lvl6pPr>
            <a:lvl7pPr lvl="6">
              <a:defRPr>
                <a:solidFill>
                  <a:schemeClr val="tx2"/>
                </a:solidFill>
              </a:defRPr>
            </a:lvl7pPr>
            <a:lvl8pPr lvl="7">
              <a:defRPr>
                <a:solidFill>
                  <a:schemeClr val="tx2"/>
                </a:solidFill>
              </a:defRPr>
            </a:lvl8pPr>
            <a:lvl9pPr lvl="8">
              <a:defRPr>
                <a:solidFill>
                  <a:schemeClr val="tx2"/>
                </a:solidFill>
              </a:defRPr>
            </a:lvl9pPr>
          </a:lstStyle>
          <a:p>
            <a:r>
              <a:rPr lang="en-GB" altLang="zh-CN" dirty="0">
                <a:solidFill>
                  <a:srgbClr val="001B30"/>
                </a:solidFill>
                <a:latin typeface="Calibri" panose="020F0502020204030204" pitchFamily="34" charset="0"/>
                <a:cs typeface="Calibri" panose="020F0502020204030204" pitchFamily="34" charset="0"/>
              </a:rPr>
              <a:t>Web 3.0</a:t>
            </a:r>
          </a:p>
        </p:txBody>
      </p:sp>
      <p:pic>
        <p:nvPicPr>
          <p:cNvPr id="3" name="图片 2">
            <a:extLst>
              <a:ext uri="{FF2B5EF4-FFF2-40B4-BE49-F238E27FC236}">
                <a16:creationId xmlns:a16="http://schemas.microsoft.com/office/drawing/2014/main" id="{FE63301E-B841-8542-7C32-DD70C40DAEBD}"/>
              </a:ext>
            </a:extLst>
          </p:cNvPr>
          <p:cNvPicPr>
            <a:picLocks noChangeAspect="1"/>
          </p:cNvPicPr>
          <p:nvPr/>
        </p:nvPicPr>
        <p:blipFill>
          <a:blip r:embed="rId3"/>
          <a:stretch>
            <a:fillRect/>
          </a:stretch>
        </p:blipFill>
        <p:spPr>
          <a:xfrm>
            <a:off x="10765412" y="6193478"/>
            <a:ext cx="1426588" cy="664522"/>
          </a:xfrm>
          <a:prstGeom prst="rect">
            <a:avLst/>
          </a:prstGeom>
        </p:spPr>
      </p:pic>
      <p:pic>
        <p:nvPicPr>
          <p:cNvPr id="8" name="图片 7">
            <a:extLst>
              <a:ext uri="{FF2B5EF4-FFF2-40B4-BE49-F238E27FC236}">
                <a16:creationId xmlns:a16="http://schemas.microsoft.com/office/drawing/2014/main" id="{4C9C93D1-257F-CF6B-3050-17D65E26D27F}"/>
              </a:ext>
            </a:extLst>
          </p:cNvPr>
          <p:cNvPicPr>
            <a:picLocks noChangeAspect="1"/>
          </p:cNvPicPr>
          <p:nvPr/>
        </p:nvPicPr>
        <p:blipFill>
          <a:blip r:embed="rId4"/>
          <a:stretch>
            <a:fillRect/>
          </a:stretch>
        </p:blipFill>
        <p:spPr>
          <a:xfrm>
            <a:off x="3593184" y="851103"/>
            <a:ext cx="5005631" cy="5866220"/>
          </a:xfrm>
          <a:prstGeom prst="rect">
            <a:avLst/>
          </a:prstGeom>
        </p:spPr>
      </p:pic>
    </p:spTree>
    <p:extLst>
      <p:ext uri="{BB962C8B-B14F-4D97-AF65-F5344CB8AC3E}">
        <p14:creationId xmlns:p14="http://schemas.microsoft.com/office/powerpoint/2010/main" val="316211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p:nvPr/>
        </p:nvSpPr>
        <p:spPr>
          <a:xfrm>
            <a:off x="341046" y="702156"/>
            <a:ext cx="11029616" cy="581699"/>
          </a:xfrm>
          <a:prstGeom prst="rect">
            <a:avLst/>
          </a:prstGeom>
        </p:spPr>
        <p:txBody>
          <a:bodyPr anchor="b"/>
          <a:lstStyle>
            <a:lvl1pPr lvl="0" algn="l" defTabSz="457200">
              <a:spcBef>
                <a:spcPct val="0"/>
              </a:spcBef>
              <a:buNone/>
              <a:defRPr sz="2800" b="0" kern="1200">
                <a:solidFill>
                  <a:schemeClr val="bg1"/>
                </a:solidFill>
                <a:latin typeface="Gill Sans MT"/>
                <a:ea typeface="华文中宋"/>
              </a:defRPr>
            </a:lvl1pPr>
            <a:lvl2pPr lvl="1">
              <a:defRPr>
                <a:solidFill>
                  <a:schemeClr val="tx2"/>
                </a:solidFill>
              </a:defRPr>
            </a:lvl2pPr>
            <a:lvl3pPr lvl="2">
              <a:defRPr>
                <a:solidFill>
                  <a:schemeClr val="tx2"/>
                </a:solidFill>
              </a:defRPr>
            </a:lvl3pPr>
            <a:lvl4pPr lvl="3">
              <a:defRPr>
                <a:solidFill>
                  <a:schemeClr val="tx2"/>
                </a:solidFill>
              </a:defRPr>
            </a:lvl4pPr>
            <a:lvl5pPr lvl="4">
              <a:defRPr>
                <a:solidFill>
                  <a:schemeClr val="tx2"/>
                </a:solidFill>
              </a:defRPr>
            </a:lvl5pPr>
            <a:lvl6pPr lvl="5">
              <a:defRPr>
                <a:solidFill>
                  <a:schemeClr val="tx2"/>
                </a:solidFill>
              </a:defRPr>
            </a:lvl6pPr>
            <a:lvl7pPr lvl="6">
              <a:defRPr>
                <a:solidFill>
                  <a:schemeClr val="tx2"/>
                </a:solidFill>
              </a:defRPr>
            </a:lvl7pPr>
            <a:lvl8pPr lvl="7">
              <a:defRPr>
                <a:solidFill>
                  <a:schemeClr val="tx2"/>
                </a:solidFill>
              </a:defRPr>
            </a:lvl8pPr>
            <a:lvl9pPr lvl="8">
              <a:defRPr>
                <a:solidFill>
                  <a:schemeClr val="tx2"/>
                </a:solidFill>
              </a:defRPr>
            </a:lvl9pPr>
          </a:lstStyle>
          <a:p>
            <a:r>
              <a:rPr lang="en-GB" dirty="0">
                <a:solidFill>
                  <a:srgbClr val="001B30"/>
                </a:solidFill>
                <a:latin typeface="Calibri" panose="020F0502020204030204" pitchFamily="34" charset="0"/>
                <a:cs typeface="Calibri" panose="020F0502020204030204" pitchFamily="34" charset="0"/>
              </a:rPr>
              <a:t>G</a:t>
            </a:r>
            <a:r>
              <a:rPr lang="en-US" altLang="zh-CN" dirty="0" err="1">
                <a:solidFill>
                  <a:srgbClr val="001B30"/>
                </a:solidFill>
                <a:latin typeface="Calibri" panose="020F0502020204030204" pitchFamily="34" charset="0"/>
                <a:cs typeface="Calibri" panose="020F0502020204030204" pitchFamily="34" charset="0"/>
              </a:rPr>
              <a:t>ameFi</a:t>
            </a:r>
            <a:r>
              <a:rPr lang="en-US" altLang="zh-CN" dirty="0">
                <a:solidFill>
                  <a:srgbClr val="001B30"/>
                </a:solidFill>
                <a:latin typeface="Calibri" panose="020F0502020204030204" pitchFamily="34" charset="0"/>
                <a:cs typeface="Calibri" panose="020F0502020204030204" pitchFamily="34" charset="0"/>
              </a:rPr>
              <a:t> — Play to Earn</a:t>
            </a:r>
            <a:endParaRPr lang="en-GB" dirty="0">
              <a:solidFill>
                <a:srgbClr val="001B30"/>
              </a:solidFill>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FE63301E-B841-8542-7C32-DD70C40DAEBD}"/>
              </a:ext>
            </a:extLst>
          </p:cNvPr>
          <p:cNvPicPr>
            <a:picLocks noChangeAspect="1"/>
          </p:cNvPicPr>
          <p:nvPr/>
        </p:nvPicPr>
        <p:blipFill>
          <a:blip r:embed="rId3"/>
          <a:stretch>
            <a:fillRect/>
          </a:stretch>
        </p:blipFill>
        <p:spPr>
          <a:xfrm>
            <a:off x="10765412" y="6193478"/>
            <a:ext cx="1426588" cy="664522"/>
          </a:xfrm>
          <a:prstGeom prst="rect">
            <a:avLst/>
          </a:prstGeom>
        </p:spPr>
      </p:pic>
      <p:sp>
        <p:nvSpPr>
          <p:cNvPr id="5" name="文本框 4">
            <a:extLst>
              <a:ext uri="{FF2B5EF4-FFF2-40B4-BE49-F238E27FC236}">
                <a16:creationId xmlns:a16="http://schemas.microsoft.com/office/drawing/2014/main" id="{955A7494-23AD-2F8A-4498-536C8AD7FE0B}"/>
              </a:ext>
            </a:extLst>
          </p:cNvPr>
          <p:cNvSpPr txBox="1"/>
          <p:nvPr/>
        </p:nvSpPr>
        <p:spPr>
          <a:xfrm>
            <a:off x="1190371" y="1963452"/>
            <a:ext cx="9811255" cy="923330"/>
          </a:xfrm>
          <a:prstGeom prst="rect">
            <a:avLst/>
          </a:prstGeom>
          <a:noFill/>
        </p:spPr>
        <p:txBody>
          <a:bodyPr wrap="square">
            <a:spAutoFit/>
          </a:bodyPr>
          <a:lstStyle/>
          <a:p>
            <a:r>
              <a:rPr lang="en-US" altLang="zh-CN" dirty="0" err="1">
                <a:latin typeface="Calibri" panose="020F0502020204030204" pitchFamily="34" charset="0"/>
                <a:cs typeface="Calibri" panose="020F0502020204030204" pitchFamily="34" charset="0"/>
              </a:rPr>
              <a:t>GameFi</a:t>
            </a:r>
            <a:r>
              <a:rPr lang="en-US" altLang="zh-CN" dirty="0">
                <a:latin typeface="Calibri" panose="020F0502020204030204" pitchFamily="34" charset="0"/>
                <a:cs typeface="Calibri" panose="020F0502020204030204" pitchFamily="34" charset="0"/>
              </a:rPr>
              <a:t> refers to blockchain games that offer economic incentives to the people that play them. Typically players earn in-game rewards like </a:t>
            </a:r>
            <a:r>
              <a:rPr lang="en-US" altLang="zh-CN" b="1" dirty="0">
                <a:latin typeface="Calibri" panose="020F0502020204030204" pitchFamily="34" charset="0"/>
                <a:cs typeface="Calibri" panose="020F0502020204030204" pitchFamily="34" charset="0"/>
              </a:rPr>
              <a:t>crypto tokens</a:t>
            </a:r>
            <a:r>
              <a:rPr lang="en-US" altLang="zh-CN" dirty="0">
                <a:latin typeface="Calibri" panose="020F0502020204030204" pitchFamily="34" charset="0"/>
                <a:cs typeface="Calibri" panose="020F0502020204030204" pitchFamily="34" charset="0"/>
              </a:rPr>
              <a:t>, virtual land, avatars and other </a:t>
            </a:r>
            <a:r>
              <a:rPr lang="en-US" altLang="zh-CN" b="1" dirty="0">
                <a:latin typeface="Calibri" panose="020F0502020204030204" pitchFamily="34" charset="0"/>
                <a:cs typeface="Calibri" panose="020F0502020204030204" pitchFamily="34" charset="0"/>
              </a:rPr>
              <a:t>NFTs</a:t>
            </a:r>
            <a:r>
              <a:rPr lang="en-US" altLang="zh-CN" dirty="0">
                <a:latin typeface="Calibri" panose="020F0502020204030204" pitchFamily="34" charset="0"/>
                <a:cs typeface="Calibri" panose="020F0502020204030204" pitchFamily="34" charset="0"/>
              </a:rPr>
              <a:t> by completing tasks, battling other players or progressing through various game levels.</a:t>
            </a:r>
            <a:endParaRPr lang="zh-CN" altLang="en-US"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463425FC-4B72-2EBA-E765-056376EE8CCA}"/>
              </a:ext>
            </a:extLst>
          </p:cNvPr>
          <p:cNvSpPr txBox="1"/>
          <p:nvPr/>
        </p:nvSpPr>
        <p:spPr>
          <a:xfrm>
            <a:off x="1190371" y="3035092"/>
            <a:ext cx="9947404" cy="584775"/>
          </a:xfrm>
          <a:prstGeom prst="rect">
            <a:avLst/>
          </a:prstGeom>
          <a:noFill/>
        </p:spPr>
        <p:txBody>
          <a:bodyPr wrap="square">
            <a:spAutoFit/>
          </a:bodyPr>
          <a:lstStyle/>
          <a:p>
            <a:r>
              <a:rPr lang="zh-CN" altLang="en-US" sz="3200"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Axie</a:t>
            </a:r>
            <a:r>
              <a:rPr lang="en-US" altLang="zh-CN" dirty="0">
                <a:latin typeface="Calibri" panose="020F0502020204030204" pitchFamily="34" charset="0"/>
                <a:cs typeface="Calibri" panose="020F0502020204030204" pitchFamily="34" charset="0"/>
              </a:rPr>
              <a:t> Infinity,</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The Sandbox, </a:t>
            </a:r>
            <a:r>
              <a:rPr lang="en-US" altLang="zh-CN" dirty="0" err="1">
                <a:latin typeface="Calibri" panose="020F0502020204030204" pitchFamily="34" charset="0"/>
                <a:cs typeface="Calibri" panose="020F0502020204030204" pitchFamily="34" charset="0"/>
              </a:rPr>
              <a:t>StepN</a:t>
            </a:r>
            <a:r>
              <a:rPr lang="en-US" altLang="zh-CN" dirty="0">
                <a:latin typeface="Calibri" panose="020F0502020204030204" pitchFamily="34" charset="0"/>
                <a:cs typeface="Calibri" panose="020F0502020204030204" pitchFamily="34" charset="0"/>
              </a:rPr>
              <a:t>, DeFi Kingdoms, </a:t>
            </a:r>
            <a:r>
              <a:rPr lang="en-US" altLang="zh-CN" dirty="0" err="1">
                <a:latin typeface="Calibri" panose="020F0502020204030204" pitchFamily="34" charset="0"/>
                <a:cs typeface="Calibri" panose="020F0502020204030204" pitchFamily="34" charset="0"/>
              </a:rPr>
              <a:t>Splinterlands</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Illuvium</a:t>
            </a:r>
            <a:endParaRPr lang="zh-CN" altLang="en-US" dirty="0">
              <a:latin typeface="Calibri" panose="020F0502020204030204" pitchFamily="34" charset="0"/>
              <a:cs typeface="Calibri" panose="020F0502020204030204" pitchFamily="34" charset="0"/>
            </a:endParaRPr>
          </a:p>
        </p:txBody>
      </p:sp>
      <p:pic>
        <p:nvPicPr>
          <p:cNvPr id="12" name="图片 11">
            <a:extLst>
              <a:ext uri="{FF2B5EF4-FFF2-40B4-BE49-F238E27FC236}">
                <a16:creationId xmlns:a16="http://schemas.microsoft.com/office/drawing/2014/main" id="{3AC365D2-D4E5-D4BB-E504-51D7B0FFBC48}"/>
              </a:ext>
            </a:extLst>
          </p:cNvPr>
          <p:cNvPicPr>
            <a:picLocks noChangeAspect="1"/>
          </p:cNvPicPr>
          <p:nvPr/>
        </p:nvPicPr>
        <p:blipFill>
          <a:blip r:embed="rId4"/>
          <a:stretch>
            <a:fillRect/>
          </a:stretch>
        </p:blipFill>
        <p:spPr>
          <a:xfrm>
            <a:off x="1190371" y="3971219"/>
            <a:ext cx="9811255" cy="2494354"/>
          </a:xfrm>
          <a:prstGeom prst="rect">
            <a:avLst/>
          </a:prstGeom>
        </p:spPr>
      </p:pic>
    </p:spTree>
    <p:extLst>
      <p:ext uri="{BB962C8B-B14F-4D97-AF65-F5344CB8AC3E}">
        <p14:creationId xmlns:p14="http://schemas.microsoft.com/office/powerpoint/2010/main" val="176115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br>
              <a:rPr lang="en-US" dirty="0"/>
            </a:br>
            <a:endParaRPr lang="en-US" dirty="0"/>
          </a:p>
        </p:txBody>
      </p:sp>
    </p:spTree>
  </p:cSld>
  <p:clrMapOvr>
    <a:masterClrMapping/>
  </p:clrMapOvr>
</p:sld>
</file>

<file path=ppt/theme/theme1.xml><?xml version="1.0" encoding="utf-8"?>
<a:theme xmlns:a="http://schemas.openxmlformats.org/drawingml/2006/main" name="Office 主题​​">
  <a:themeElements>
    <a:clrScheme name="Office">
      <a:dk1>
        <a:srgbClr val="001B30"/>
      </a:dk1>
      <a:lt1>
        <a:srgbClr val="FFFFFF"/>
      </a:lt1>
      <a:dk2>
        <a:srgbClr val="62B22B"/>
      </a:dk2>
      <a:lt2>
        <a:srgbClr val="E7E6E6"/>
      </a:lt2>
      <a:accent1>
        <a:srgbClr val="001B30"/>
      </a:accent1>
      <a:accent2>
        <a:srgbClr val="62B22B"/>
      </a:accent2>
      <a:accent3>
        <a:srgbClr val="62B22B"/>
      </a:accent3>
      <a:accent4>
        <a:srgbClr val="001B30"/>
      </a:accent4>
      <a:accent5>
        <a:srgbClr val="5B9BD5"/>
      </a:accent5>
      <a:accent6>
        <a:srgbClr val="70AD47"/>
      </a:accent6>
      <a:hlink>
        <a:srgbClr val="0563C1"/>
      </a:hlink>
      <a:folHlink>
        <a:srgbClr val="0563C1"/>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918</Words>
  <Application>Microsoft Office PowerPoint</Application>
  <PresentationFormat>宽屏</PresentationFormat>
  <Paragraphs>75</Paragraphs>
  <Slides>9</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Avenir Black</vt:lpstr>
      <vt:lpstr>Avenir Roman</vt:lpstr>
      <vt:lpstr>Fauna One</vt:lpstr>
      <vt:lpstr>Gill Sans SemiBold</vt:lpstr>
      <vt:lpstr>等线</vt:lpstr>
      <vt:lpstr>arial</vt:lpstr>
      <vt:lpstr>Calibri</vt:lpstr>
      <vt:lpstr>Gill Sans MT</vt:lpstr>
      <vt:lpstr>Playfair Display</vt:lpstr>
      <vt:lpstr>tahoma</vt:lpstr>
      <vt:lpstr>Wingdings</vt:lpstr>
      <vt:lpstr>Wingdings 2</vt:lpstr>
      <vt:lpstr>Office 主题​​</vt:lpstr>
      <vt:lpstr>WEB 3.0</vt:lpstr>
      <vt:lpstr>Web 3.0</vt:lpstr>
      <vt:lpstr>PowerPoint 演示文稿</vt:lpstr>
      <vt:lpstr>Web 3.0 Key Features</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3.0 Introduction  </dc:title>
  <cp:lastModifiedBy>HMH</cp:lastModifiedBy>
  <cp:revision>17</cp:revision>
  <dcterms:modified xsi:type="dcterms:W3CDTF">2023-02-27T13:28:53Z</dcterms:modified>
</cp:coreProperties>
</file>