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6" r:id="rId3"/>
    <p:sldId id="258" r:id="rId4"/>
    <p:sldId id="264" r:id="rId5"/>
    <p:sldId id="259" r:id="rId6"/>
    <p:sldId id="260" r:id="rId7"/>
    <p:sldId id="261" r:id="rId8"/>
    <p:sldId id="265"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91" d="100"/>
          <a:sy n="91" d="100"/>
        </p:scale>
        <p:origin x="-13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CB2BE9F-A415-4BAD-9D3E-636A8E07DFAC}" type="datetimeFigureOut">
              <a:rPr lang="en-US" smtClean="0"/>
              <a:pPr/>
              <a:t>11/2/2015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20BD70B-DE21-4561-894E-BB4DFA84601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B2BE9F-A415-4BAD-9D3E-636A8E07DFAC}" type="datetimeFigureOut">
              <a:rPr lang="en-US" smtClean="0"/>
              <a:pPr/>
              <a:t>11/2/2015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0BD70B-DE21-4561-894E-BB4DFA846018}" type="slidenum">
              <a:rPr lang="en-US" smtClean="0"/>
              <a:pPr/>
              <a:t>‹#›</a:t>
            </a:fld>
            <a:endParaRPr lang="en-US"/>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B2BE9F-A415-4BAD-9D3E-636A8E07DFAC}" type="datetimeFigureOut">
              <a:rPr lang="en-US" smtClean="0"/>
              <a:pPr/>
              <a:t>11/2/2015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0BD70B-DE21-4561-894E-BB4DFA846018}" type="slidenum">
              <a:rPr lang="en-US" smtClean="0"/>
              <a:pPr/>
              <a:t>‹#›</a:t>
            </a:fld>
            <a:endParaRPr lang="en-US"/>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B2BE9F-A415-4BAD-9D3E-636A8E07DFAC}" type="datetimeFigureOut">
              <a:rPr lang="en-US" smtClean="0"/>
              <a:pPr/>
              <a:t>11/2/2015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0BD70B-DE21-4561-894E-BB4DFA846018}" type="slidenum">
              <a:rPr lang="en-US" smtClean="0"/>
              <a:pPr/>
              <a:t>‹#›</a:t>
            </a:fld>
            <a:endParaRPr lang="en-US"/>
          </a:p>
        </p:txBody>
      </p:sp>
    </p:spTree>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CB2BE9F-A415-4BAD-9D3E-636A8E07DFAC}" type="datetimeFigureOut">
              <a:rPr lang="en-US" smtClean="0"/>
              <a:pPr/>
              <a:t>11/2/2015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0BD70B-DE21-4561-894E-BB4DFA84601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B2BE9F-A415-4BAD-9D3E-636A8E07DFAC}" type="datetimeFigureOut">
              <a:rPr lang="en-US" smtClean="0"/>
              <a:pPr/>
              <a:t>11/2/2015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0BD70B-DE21-4561-894E-BB4DFA846018}" type="slidenum">
              <a:rPr lang="en-US" smtClean="0"/>
              <a:pPr/>
              <a:t>‹#›</a:t>
            </a:fld>
            <a:endParaRPr lang="en-US"/>
          </a:p>
        </p:txBody>
      </p:sp>
    </p:spTree>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B2BE9F-A415-4BAD-9D3E-636A8E07DFAC}" type="datetimeFigureOut">
              <a:rPr lang="en-US" smtClean="0"/>
              <a:pPr/>
              <a:t>11/2/2015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20BD70B-DE21-4561-894E-BB4DFA846018}" type="slidenum">
              <a:rPr lang="en-US" smtClean="0"/>
              <a:pPr/>
              <a:t>‹#›</a:t>
            </a:fld>
            <a:endParaRPr lang="en-US"/>
          </a:p>
        </p:txBody>
      </p:sp>
    </p:spTree>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CB2BE9F-A415-4BAD-9D3E-636A8E07DFAC}" type="datetimeFigureOut">
              <a:rPr lang="en-US" smtClean="0"/>
              <a:pPr/>
              <a:t>11/2/2015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20BD70B-DE21-4561-894E-BB4DFA846018}" type="slidenum">
              <a:rPr lang="en-US" smtClean="0"/>
              <a:pPr/>
              <a:t>‹#›</a:t>
            </a:fld>
            <a:endParaRPr lang="en-US"/>
          </a:p>
        </p:txBody>
      </p:sp>
    </p:spTree>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CB2BE9F-A415-4BAD-9D3E-636A8E07DFAC}" type="datetimeFigureOut">
              <a:rPr lang="en-US" smtClean="0"/>
              <a:pPr/>
              <a:t>11/2/2015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20BD70B-DE21-4561-894E-BB4DFA84601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B2BE9F-A415-4BAD-9D3E-636A8E07DFAC}" type="datetimeFigureOut">
              <a:rPr lang="en-US" smtClean="0"/>
              <a:pPr/>
              <a:t>11/2/2015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0BD70B-DE21-4561-894E-BB4DFA846018}" type="slidenum">
              <a:rPr lang="en-US" smtClean="0"/>
              <a:pPr/>
              <a:t>‹#›</a:t>
            </a:fld>
            <a:endParaRPr lang="en-US"/>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CB2BE9F-A415-4BAD-9D3E-636A8E07DFAC}" type="datetimeFigureOut">
              <a:rPr lang="en-US" smtClean="0"/>
              <a:pPr/>
              <a:t>11/2/2015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0BD70B-DE21-4561-894E-BB4DFA84601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CB2BE9F-A415-4BAD-9D3E-636A8E07DFAC}" type="datetimeFigureOut">
              <a:rPr lang="en-US" smtClean="0"/>
              <a:pPr/>
              <a:t>11/2/2015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20BD70B-DE21-4561-894E-BB4DFA84601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zoom dir="in"/>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9296400" cy="6986528"/>
          </a:xfrm>
          <a:prstGeom prst="rect">
            <a:avLst/>
          </a:prstGeom>
          <a:noFill/>
        </p:spPr>
        <p:txBody>
          <a:bodyPr wrap="square" rtlCol="0">
            <a:spAutoFit/>
          </a:bodyPr>
          <a:lstStyle/>
          <a:p>
            <a:pPr algn="ctr"/>
            <a:r>
              <a:rPr lang="en-US" sz="4800" b="1" u="sng" dirty="0" smtClean="0"/>
              <a:t>CO  :- 103</a:t>
            </a:r>
          </a:p>
          <a:p>
            <a:pPr algn="ctr"/>
            <a:endParaRPr lang="en-US" sz="3200" dirty="0"/>
          </a:p>
          <a:p>
            <a:pPr algn="ctr"/>
            <a:r>
              <a:rPr lang="en-US" sz="4000" b="1" u="sng" dirty="0" smtClean="0"/>
              <a:t>COMPUTER ORGANIZATION</a:t>
            </a:r>
          </a:p>
          <a:p>
            <a:pPr algn="ctr"/>
            <a:endParaRPr lang="en-US" sz="3200" dirty="0"/>
          </a:p>
          <a:p>
            <a:pPr algn="ctr"/>
            <a:r>
              <a:rPr lang="en-US" sz="4000" b="1" u="sng" dirty="0" smtClean="0"/>
              <a:t>D L PIMT   BCA COLLAGE</a:t>
            </a:r>
          </a:p>
          <a:p>
            <a:pPr algn="ctr"/>
            <a:endParaRPr lang="en-US" sz="4000" b="1" u="sng" dirty="0"/>
          </a:p>
          <a:p>
            <a:pPr algn="ctr"/>
            <a:r>
              <a:rPr lang="en-US" sz="4000" b="1" u="sng" dirty="0" smtClean="0"/>
              <a:t>HIMATNAGAR</a:t>
            </a:r>
          </a:p>
          <a:p>
            <a:pPr algn="ctr"/>
            <a:endParaRPr lang="en-US" sz="4000" b="1" u="sng" dirty="0"/>
          </a:p>
          <a:p>
            <a:pPr algn="ctr"/>
            <a:r>
              <a:rPr lang="en-US" sz="4000" b="1" u="sng" dirty="0" smtClean="0"/>
              <a:t>COMMUNICATION   DEVICE</a:t>
            </a:r>
          </a:p>
          <a:p>
            <a:pPr marL="342900" indent="-342900" algn="ctr"/>
            <a:r>
              <a:rPr lang="en-US" sz="32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1.NIC</a:t>
            </a:r>
          </a:p>
          <a:p>
            <a:pPr marL="342900" indent="-342900" algn="ctr"/>
            <a:endParaRPr lang="en-US" sz="3200" b="1" u="sng" dirty="0" smtClean="0"/>
          </a:p>
          <a:p>
            <a:pPr marL="342900" indent="-342900" algn="ctr">
              <a:buFont typeface="+mj-lt"/>
              <a:buAutoNum type="arabicPeriod"/>
            </a:pPr>
            <a:endParaRPr lang="en-US" sz="3200" b="1" u="sng" dirty="0" smtClean="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4">
                                            <p:txEl>
                                              <p:pRg st="8" end="8"/>
                                            </p:txEl>
                                          </p:spTgt>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4" presetClass="emph" presetSubtype="2" fill="hold" nodeType="clickEffect">
                                  <p:stCondLst>
                                    <p:cond delay="0"/>
                                  </p:stCondLst>
                                  <p:childTnLst>
                                    <p:anim to="1.5" calcmode="lin" valueType="num">
                                      <p:cBhvr override="childStyle">
                                        <p:cTn id="10" dur="2000" fill="hold"/>
                                        <p:tgtEl>
                                          <p:spTgt spid="4">
                                            <p:txEl>
                                              <p:pRg st="9" end="9"/>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477" y="3142981"/>
            <a:ext cx="5020133" cy="2554545"/>
          </a:xfrm>
          <a:prstGeom prst="rect">
            <a:avLst/>
          </a:prstGeom>
          <a:noFill/>
        </p:spPr>
        <p:txBody>
          <a:bodyPr wrap="square" lIns="91440" tIns="45720" rIns="91440" bIns="45720">
            <a:spAutoFit/>
            <a:scene3d>
              <a:camera prst="isometricRightUp"/>
              <a:lightRig rig="threePt" dir="t"/>
            </a:scene3d>
          </a:bodyPr>
          <a:lstStyle/>
          <a:p>
            <a:pPr algn="ctr"/>
            <a:r>
              <a:rPr lang="en-US" sz="8000" b="1"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a:t>
            </a:r>
            <a:endParaRPr lang="en-US" sz="8000" b="1" u="sng"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Smiley Face 2"/>
          <p:cNvSpPr/>
          <p:nvPr/>
        </p:nvSpPr>
        <p:spPr>
          <a:xfrm rot="19581088">
            <a:off x="4329329" y="3671024"/>
            <a:ext cx="1219200" cy="1143000"/>
          </a:xfrm>
          <a:prstGeom prst="smileyFac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ransition>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7498080" cy="1143000"/>
          </a:xfrm>
        </p:spPr>
        <p:txBody>
          <a:bodyPr/>
          <a:lstStyle/>
          <a:p>
            <a:r>
              <a:rPr lang="en-US" dirty="0" smtClean="0"/>
              <a:t>    </a:t>
            </a:r>
            <a:r>
              <a:rPr lang="en-US" dirty="0" smtClean="0"/>
              <a:t>  NIC </a:t>
            </a:r>
            <a:r>
              <a:rPr lang="en-US" dirty="0" smtClean="0"/>
              <a:t>Figures</a:t>
            </a:r>
            <a:endParaRPr lang="en-US" dirty="0"/>
          </a:p>
        </p:txBody>
      </p:sp>
      <p:pic>
        <p:nvPicPr>
          <p:cNvPr id="4" name="Content Placeholder 3" descr="G:\WhatsApp\Media\WhatsApp Images\IMG-20151029-WA0019.jpg"/>
          <p:cNvPicPr>
            <a:picLocks noGrp="1" noChangeAspect="1" noChangeArrowheads="1"/>
          </p:cNvPicPr>
          <p:nvPr>
            <p:ph idx="1"/>
          </p:nvPr>
        </p:nvPicPr>
        <p:blipFill>
          <a:blip r:embed="rId2"/>
          <a:srcRect/>
          <a:stretch>
            <a:fillRect/>
          </a:stretch>
        </p:blipFill>
        <p:spPr bwMode="auto">
          <a:xfrm>
            <a:off x="3886200" y="1905000"/>
            <a:ext cx="4724400" cy="3519487"/>
          </a:xfrm>
          <a:prstGeom prst="rect">
            <a:avLst/>
          </a:prstGeom>
          <a:noFill/>
        </p:spPr>
      </p:pic>
      <p:sp>
        <p:nvSpPr>
          <p:cNvPr id="5" name="Down Arrow 4"/>
          <p:cNvSpPr/>
          <p:nvPr/>
        </p:nvSpPr>
        <p:spPr>
          <a:xfrm rot="16200000">
            <a:off x="1281684" y="623316"/>
            <a:ext cx="408432" cy="685800"/>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dirty="0">
              <a:solidFill>
                <a:srgbClr val="FF0000"/>
              </a:solidFill>
            </a:endParaRP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838200"/>
            <a:ext cx="8991600" cy="1077218"/>
          </a:xfrm>
          <a:prstGeom prst="rect">
            <a:avLst/>
          </a:prstGeom>
          <a:noFill/>
        </p:spPr>
        <p:txBody>
          <a:bodyPr wrap="square" rtlCol="0">
            <a:spAutoFit/>
          </a:bodyPr>
          <a:lstStyle/>
          <a:p>
            <a:pPr algn="ctr"/>
            <a:r>
              <a:rPr lang="en-US" sz="3200" b="1" u="sng" dirty="0" smtClean="0">
                <a:solidFill>
                  <a:schemeClr val="accent4">
                    <a:lumMod val="75000"/>
                  </a:schemeClr>
                </a:solidFill>
              </a:rPr>
              <a:t>N</a:t>
            </a:r>
            <a:r>
              <a:rPr lang="en-US" sz="3200" b="1" u="sng" dirty="0" smtClean="0">
                <a:solidFill>
                  <a:schemeClr val="accent4">
                    <a:lumMod val="75000"/>
                  </a:schemeClr>
                </a:solidFill>
                <a:sym typeface="Wingdings" pitchFamily="2" charset="2"/>
              </a:rPr>
              <a:t>IC</a:t>
            </a:r>
            <a:r>
              <a:rPr lang="en-US" sz="3200" b="1" u="sng" dirty="0" smtClean="0">
                <a:solidFill>
                  <a:schemeClr val="accent4">
                    <a:lumMod val="75000"/>
                  </a:schemeClr>
                </a:solidFill>
              </a:rPr>
              <a:t> :-                    </a:t>
            </a:r>
          </a:p>
          <a:p>
            <a:pPr algn="ctr"/>
            <a:r>
              <a:rPr lang="en-US" sz="3200" b="1" u="sng" dirty="0" smtClean="0">
                <a:solidFill>
                  <a:schemeClr val="accent4">
                    <a:lumMod val="75000"/>
                  </a:schemeClr>
                </a:solidFill>
                <a:sym typeface="Wingdings" pitchFamily="2" charset="2"/>
              </a:rPr>
              <a:t>NIC NETWORK INTERFACE CARD)</a:t>
            </a:r>
            <a:endParaRPr lang="en-US" sz="3200" b="1" u="sng" dirty="0"/>
          </a:p>
        </p:txBody>
      </p:sp>
      <p:sp>
        <p:nvSpPr>
          <p:cNvPr id="5" name="TextBox 4"/>
          <p:cNvSpPr txBox="1"/>
          <p:nvPr/>
        </p:nvSpPr>
        <p:spPr>
          <a:xfrm>
            <a:off x="457200" y="2362200"/>
            <a:ext cx="8153400" cy="5078313"/>
          </a:xfrm>
          <a:prstGeom prst="rect">
            <a:avLst/>
          </a:prstGeom>
          <a:noFill/>
        </p:spPr>
        <p:txBody>
          <a:bodyPr wrap="square" rtlCol="0">
            <a:spAutoFit/>
          </a:bodyPr>
          <a:lstStyle/>
          <a:p>
            <a:pPr>
              <a:buFont typeface="Wingdings" pitchFamily="2" charset="2"/>
              <a:buChar char="Ø"/>
            </a:pPr>
            <a:r>
              <a:rPr lang="en-US" sz="2400" dirty="0" smtClean="0"/>
              <a:t>    Network interface card is also known as a network  interface controller  NETWORK  adapter  or  LAN  adapter  which is a computer hardware component that connect  a computer to a computer  network it is commonly  use on expansion cards that plug into a computer bus.</a:t>
            </a:r>
          </a:p>
          <a:p>
            <a:endParaRPr lang="en-US" sz="2400" dirty="0"/>
          </a:p>
          <a:p>
            <a:endParaRPr lang="en-US" sz="2400" dirty="0"/>
          </a:p>
          <a:p>
            <a:pPr>
              <a:buFont typeface="Wingdings" pitchFamily="2" charset="2"/>
              <a:buChar char="Ø"/>
            </a:pPr>
            <a:r>
              <a:rPr lang="en-US" sz="2400" dirty="0" smtClean="0"/>
              <a:t>     A  NIC(network interface  card ) is required to connect to the table .</a:t>
            </a:r>
          </a:p>
          <a:p>
            <a:pPr>
              <a:buFont typeface="Wingdings" pitchFamily="2" charset="2"/>
              <a:buChar char="Ø"/>
            </a:pPr>
            <a:endParaRPr lang="en-US" dirty="0"/>
          </a:p>
          <a:p>
            <a:endParaRPr lang="en-US" dirty="0"/>
          </a:p>
          <a:p>
            <a:r>
              <a:rPr lang="en-US" dirty="0" smtClean="0"/>
              <a:t>[continue….]</a:t>
            </a:r>
          </a:p>
          <a:p>
            <a:endParaRPr lang="en-US" dirty="0"/>
          </a:p>
          <a:p>
            <a:pPr>
              <a:buFont typeface="Wingdings" pitchFamily="2" charset="2"/>
              <a:buChar char="Ø"/>
            </a:pPr>
            <a:endParaRPr lang="en-US" dirty="0" smtClean="0"/>
          </a:p>
          <a:p>
            <a:pPr>
              <a:buFont typeface="Wingdings" pitchFamily="2" charset="2"/>
              <a:buChar char="Ø"/>
            </a:pPr>
            <a:endParaRPr lang="en-US" dirty="0"/>
          </a:p>
        </p:txBody>
      </p:sp>
      <p:sp>
        <p:nvSpPr>
          <p:cNvPr id="7" name="Rectangle 6"/>
          <p:cNvSpPr/>
          <p:nvPr/>
        </p:nvSpPr>
        <p:spPr>
          <a:xfrm>
            <a:off x="4222385" y="3244334"/>
            <a:ext cx="184731" cy="369332"/>
          </a:xfrm>
          <a:prstGeom prst="rect">
            <a:avLst/>
          </a:prstGeom>
        </p:spPr>
        <p:txBody>
          <a:bodyPr wrap="none">
            <a:spAutoFit/>
          </a:bodyPr>
          <a:lstStyle/>
          <a:p>
            <a:endParaRPr lang="en-US" dirty="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4">
                                            <p:txEl>
                                              <p:pRg st="0" end="0"/>
                                            </p:txEl>
                                          </p:spTgt>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4" presetClass="emph" presetSubtype="2" fill="hold" nodeType="clickEffect">
                                  <p:stCondLst>
                                    <p:cond delay="0"/>
                                  </p:stCondLst>
                                  <p:childTnLst>
                                    <p:anim to="1.5" calcmode="lin" valueType="num">
                                      <p:cBhvr override="childStyle">
                                        <p:cTn id="10" dur="2000" fill="hold"/>
                                        <p:tgtEl>
                                          <p:spTgt spid="4">
                                            <p:txEl>
                                              <p:pRg st="1" end="1"/>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t>
            </a:r>
            <a:r>
              <a:rPr lang="en-US" sz="2800" dirty="0" smtClean="0"/>
              <a:t>NIC is the  equipment directly  related to computer  and designed for network  computers  communicate with each  other  NIC also provide access  to  physical network .NIC is an example of   devices  that work on the first two layers or physical  or data link layer of the OSI model .</a:t>
            </a:r>
          </a:p>
          <a:p>
            <a:endParaRPr lang="en-US" dirty="0"/>
          </a:p>
        </p:txBody>
      </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219200"/>
            <a:ext cx="8153400" cy="1200329"/>
          </a:xfrm>
          <a:prstGeom prst="rect">
            <a:avLst/>
          </a:prstGeom>
          <a:noFill/>
        </p:spPr>
        <p:txBody>
          <a:bodyPr wrap="square" rtlCol="0">
            <a:spAutoFit/>
          </a:bodyPr>
          <a:lstStyle/>
          <a:p>
            <a:pPr>
              <a:buFont typeface="Wingdings" pitchFamily="2" charset="2"/>
              <a:buChar char="Ø"/>
            </a:pPr>
            <a:r>
              <a:rPr lang="en-US" dirty="0" smtClean="0"/>
              <a:t>       the NIC has a RAM chip  that has a unique </a:t>
            </a:r>
            <a:r>
              <a:rPr lang="en-US" b="1" dirty="0" smtClean="0"/>
              <a:t>media access control(MAC)</a:t>
            </a:r>
            <a:r>
              <a:rPr lang="en-US" dirty="0" smtClean="0"/>
              <a:t>  address burned into it ; the MAC  address identifiers   the vendor  and the serial number of the NIC which is  unique  to the card every  NIC card has a unique MAC  address which identifiers  it on the  LAN .  </a:t>
            </a:r>
            <a:endParaRPr lang="en-US" dirty="0"/>
          </a:p>
        </p:txBody>
      </p:sp>
      <p:sp>
        <p:nvSpPr>
          <p:cNvPr id="3" name="Rectangle 2"/>
          <p:cNvSpPr/>
          <p:nvPr/>
        </p:nvSpPr>
        <p:spPr>
          <a:xfrm>
            <a:off x="381000" y="6488668"/>
            <a:ext cx="1456168" cy="369332"/>
          </a:xfrm>
          <a:prstGeom prst="rect">
            <a:avLst/>
          </a:prstGeom>
        </p:spPr>
        <p:txBody>
          <a:bodyPr wrap="none">
            <a:spAutoFit/>
          </a:bodyPr>
          <a:lstStyle/>
          <a:p>
            <a:r>
              <a:rPr lang="en-US" dirty="0" smtClean="0"/>
              <a:t>[continue….]</a:t>
            </a:r>
          </a:p>
        </p:txBody>
      </p:sp>
      <p:pic>
        <p:nvPicPr>
          <p:cNvPr id="1026" name="Picture 2" descr="G:\WhatsApp\Media\WhatsApp Images\IMG-20151029-WA0020.jpg"/>
          <p:cNvPicPr>
            <a:picLocks noChangeAspect="1" noChangeArrowheads="1"/>
          </p:cNvPicPr>
          <p:nvPr/>
        </p:nvPicPr>
        <p:blipFill>
          <a:blip r:embed="rId2"/>
          <a:srcRect/>
          <a:stretch>
            <a:fillRect/>
          </a:stretch>
        </p:blipFill>
        <p:spPr bwMode="auto">
          <a:xfrm>
            <a:off x="228600" y="2971800"/>
            <a:ext cx="5486400" cy="3200399"/>
          </a:xfrm>
          <a:prstGeom prst="rect">
            <a:avLst/>
          </a:prstGeom>
          <a:noFill/>
        </p:spPr>
      </p:pic>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WhatsApp\Media\WhatsApp Images\IMG-20151029-WA0021.jpg"/>
          <p:cNvPicPr>
            <a:picLocks noChangeAspect="1" noChangeArrowheads="1"/>
          </p:cNvPicPr>
          <p:nvPr/>
        </p:nvPicPr>
        <p:blipFill>
          <a:blip r:embed="rId2"/>
          <a:srcRect/>
          <a:stretch>
            <a:fillRect/>
          </a:stretch>
        </p:blipFill>
        <p:spPr bwMode="auto">
          <a:xfrm>
            <a:off x="0" y="228600"/>
            <a:ext cx="9144000" cy="5781675"/>
          </a:xfrm>
          <a:prstGeom prst="rect">
            <a:avLst/>
          </a:prstGeom>
          <a:noFill/>
        </p:spPr>
      </p:pic>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62000"/>
            <a:ext cx="8763000" cy="1200329"/>
          </a:xfrm>
          <a:prstGeom prst="rect">
            <a:avLst/>
          </a:prstGeom>
          <a:noFill/>
        </p:spPr>
        <p:txBody>
          <a:bodyPr wrap="square" rtlCol="0">
            <a:spAutoFit/>
          </a:bodyPr>
          <a:lstStyle/>
          <a:p>
            <a:pPr algn="ctr"/>
            <a:r>
              <a:rPr lang="en-US" sz="2400" b="1" u="sng" dirty="0" smtClean="0"/>
              <a:t>Every  NIC  must be configured with  the following information : </a:t>
            </a:r>
          </a:p>
          <a:p>
            <a:pPr algn="ctr"/>
            <a:endParaRPr lang="en-US" sz="2400" b="1" u="sng" dirty="0"/>
          </a:p>
        </p:txBody>
      </p:sp>
      <p:sp>
        <p:nvSpPr>
          <p:cNvPr id="5" name="TextBox 4"/>
          <p:cNvSpPr txBox="1"/>
          <p:nvPr/>
        </p:nvSpPr>
        <p:spPr>
          <a:xfrm>
            <a:off x="1066800" y="1905000"/>
            <a:ext cx="7315200" cy="2031325"/>
          </a:xfrm>
          <a:prstGeom prst="rect">
            <a:avLst/>
          </a:prstGeom>
          <a:noFill/>
        </p:spPr>
        <p:txBody>
          <a:bodyPr wrap="square" rtlCol="0">
            <a:spAutoFit/>
          </a:bodyPr>
          <a:lstStyle/>
          <a:p>
            <a:r>
              <a:rPr lang="en-US" b="1" u="sng" dirty="0" smtClean="0"/>
              <a:t>      </a:t>
            </a:r>
          </a:p>
          <a:p>
            <a:pPr>
              <a:buFont typeface="Wingdings" pitchFamily="2" charset="2"/>
              <a:buChar char="Ø"/>
            </a:pPr>
            <a:endParaRPr lang="en-US" b="1" u="sng" dirty="0"/>
          </a:p>
          <a:p>
            <a:pPr>
              <a:buFont typeface="Wingdings" pitchFamily="2" charset="2"/>
              <a:buChar char="Ø"/>
            </a:pPr>
            <a:endParaRPr lang="en-US" b="1" u="sng" dirty="0" smtClean="0"/>
          </a:p>
          <a:p>
            <a:endParaRPr lang="en-US" b="1" u="sng" dirty="0"/>
          </a:p>
          <a:p>
            <a:pPr>
              <a:buFont typeface="Wingdings" pitchFamily="2" charset="2"/>
              <a:buChar char="Ø"/>
            </a:pPr>
            <a:endParaRPr lang="en-US" b="1" u="sng" dirty="0" smtClean="0"/>
          </a:p>
          <a:p>
            <a:pPr>
              <a:buFont typeface="Wingdings" pitchFamily="2" charset="2"/>
              <a:buChar char="Ø"/>
            </a:pPr>
            <a:endParaRPr lang="en-US" b="1" u="sng" dirty="0"/>
          </a:p>
          <a:p>
            <a:pPr>
              <a:buFont typeface="Wingdings" pitchFamily="2" charset="2"/>
              <a:buChar char="Ø"/>
            </a:pPr>
            <a:endParaRPr lang="en-US" b="1" u="sng" dirty="0"/>
          </a:p>
        </p:txBody>
      </p:sp>
      <p:sp>
        <p:nvSpPr>
          <p:cNvPr id="6" name="TextBox 5"/>
          <p:cNvSpPr txBox="1"/>
          <p:nvPr/>
        </p:nvSpPr>
        <p:spPr>
          <a:xfrm>
            <a:off x="381000" y="1752600"/>
            <a:ext cx="8458200" cy="4062651"/>
          </a:xfrm>
          <a:prstGeom prst="rect">
            <a:avLst/>
          </a:prstGeom>
          <a:noFill/>
        </p:spPr>
        <p:txBody>
          <a:bodyPr wrap="square" rtlCol="0">
            <a:spAutoFit/>
          </a:bodyPr>
          <a:lstStyle/>
          <a:p>
            <a:pPr>
              <a:buFont typeface="Wingdings" pitchFamily="2" charset="2"/>
              <a:buChar char="ü"/>
            </a:pPr>
            <a:endParaRPr lang="en-US" b="1" u="sng" dirty="0" smtClean="0"/>
          </a:p>
          <a:p>
            <a:pPr>
              <a:buFont typeface="Wingdings" pitchFamily="2" charset="2"/>
              <a:buChar char="ü"/>
            </a:pPr>
            <a:r>
              <a:rPr lang="en-US" sz="2400" b="1" u="sng" dirty="0" smtClean="0"/>
              <a:t>Protocols:-      </a:t>
            </a:r>
            <a:r>
              <a:rPr lang="en-US" sz="2400" dirty="0" smtClean="0"/>
              <a:t>the same protocol must be implemented  between  any to computer that communicate on the  same network .</a:t>
            </a:r>
          </a:p>
          <a:p>
            <a:pPr>
              <a:buFont typeface="Wingdings" pitchFamily="2" charset="2"/>
              <a:buChar char="ü"/>
            </a:pPr>
            <a:endParaRPr lang="en-US" sz="2400" dirty="0" smtClean="0"/>
          </a:p>
          <a:p>
            <a:endParaRPr lang="en-US" sz="2400" dirty="0"/>
          </a:p>
          <a:p>
            <a:pPr>
              <a:buFont typeface="Wingdings" pitchFamily="2" charset="2"/>
              <a:buChar char="ü"/>
            </a:pPr>
            <a:r>
              <a:rPr lang="en-US" sz="2400" b="1" u="sng" dirty="0" smtClean="0"/>
              <a:t>IP ADDRESS:-  </a:t>
            </a:r>
            <a:r>
              <a:rPr lang="en-US" sz="2400" dirty="0" smtClean="0"/>
              <a:t>this address is configurable and  must be unique to each device  the </a:t>
            </a:r>
            <a:r>
              <a:rPr lang="en-US" sz="2400" dirty="0" err="1" smtClean="0"/>
              <a:t>ip</a:t>
            </a:r>
            <a:r>
              <a:rPr lang="en-US" sz="2400" dirty="0" smtClean="0"/>
              <a:t> </a:t>
            </a:r>
            <a:r>
              <a:rPr lang="en-US" sz="2400" dirty="0" err="1" smtClean="0"/>
              <a:t>ip</a:t>
            </a:r>
            <a:r>
              <a:rPr lang="en-US" sz="2400" dirty="0" smtClean="0"/>
              <a:t> address can be  enter manually  or automatically   via DHCP.#</a:t>
            </a:r>
          </a:p>
          <a:p>
            <a:pPr>
              <a:buFont typeface="Wingdings" pitchFamily="2" charset="2"/>
              <a:buChar char="ü"/>
            </a:pPr>
            <a:endParaRPr lang="en-US" sz="2400" dirty="0" smtClean="0"/>
          </a:p>
          <a:p>
            <a:endParaRPr lang="en-US" sz="2400" dirty="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4">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435608" y="1143000"/>
            <a:ext cx="7498080" cy="5105400"/>
          </a:xfrm>
        </p:spPr>
        <p:txBody>
          <a:bodyPr>
            <a:normAutofit/>
          </a:bodyPr>
          <a:lstStyle/>
          <a:p>
            <a:pPr>
              <a:buFont typeface="Wingdings" pitchFamily="2" charset="2"/>
              <a:buChar char="ü"/>
            </a:pPr>
            <a:r>
              <a:rPr lang="en-US" sz="2400" b="1" u="sng" dirty="0" smtClean="0"/>
              <a:t>MAC ADDRESS </a:t>
            </a:r>
            <a:r>
              <a:rPr lang="en-US" sz="2400" dirty="0" smtClean="0"/>
              <a:t>:- each device has a unique  the  </a:t>
            </a:r>
            <a:r>
              <a:rPr lang="en-US" sz="2400" dirty="0" err="1" smtClean="0"/>
              <a:t>ip</a:t>
            </a:r>
            <a:r>
              <a:rPr lang="en-US" sz="2400" dirty="0" smtClean="0"/>
              <a:t> address </a:t>
            </a:r>
            <a:r>
              <a:rPr lang="en-US" sz="2400" dirty="0" err="1" smtClean="0"/>
              <a:t>mac</a:t>
            </a:r>
            <a:r>
              <a:rPr lang="en-US" sz="2400" dirty="0" smtClean="0"/>
              <a:t> address the </a:t>
            </a:r>
            <a:r>
              <a:rPr lang="en-US" sz="2400" dirty="0" err="1" smtClean="0"/>
              <a:t>mac</a:t>
            </a:r>
            <a:r>
              <a:rPr lang="en-US" sz="2400" dirty="0" smtClean="0"/>
              <a:t> address is assign by </a:t>
            </a:r>
          </a:p>
          <a:p>
            <a:r>
              <a:rPr lang="en-US" sz="2400" dirty="0" smtClean="0"/>
              <a:t>The manufactured and can not be changed .</a:t>
            </a:r>
          </a:p>
          <a:p>
            <a:endParaRPr lang="en-US" sz="2400" dirty="0" smtClean="0"/>
          </a:p>
          <a:p>
            <a:r>
              <a:rPr lang="en-US" sz="2400" dirty="0" smtClean="0"/>
              <a:t>Once the computer is connected , the  connectivity </a:t>
            </a:r>
            <a:r>
              <a:rPr lang="en-US" sz="2400" dirty="0" err="1" smtClean="0"/>
              <a:t>shoud</a:t>
            </a:r>
            <a:r>
              <a:rPr lang="en-US" sz="2400" dirty="0" smtClean="0"/>
              <a:t> be tasted by using the ping command  use the  </a:t>
            </a:r>
            <a:r>
              <a:rPr lang="en-US" sz="2400" dirty="0" err="1" smtClean="0"/>
              <a:t>ipconfigured</a:t>
            </a:r>
            <a:r>
              <a:rPr lang="en-US" sz="2400" dirty="0" smtClean="0"/>
              <a:t> command to find out what  the </a:t>
            </a:r>
            <a:r>
              <a:rPr lang="en-US" sz="2400" dirty="0" err="1" smtClean="0"/>
              <a:t>ip</a:t>
            </a:r>
            <a:r>
              <a:rPr lang="en-US" sz="2400" dirty="0" smtClean="0"/>
              <a:t> address </a:t>
            </a:r>
          </a:p>
          <a:p>
            <a:r>
              <a:rPr lang="en-US" sz="2400" dirty="0" smtClean="0"/>
              <a:t>Is .ping your own </a:t>
            </a:r>
            <a:r>
              <a:rPr lang="en-US" sz="2400" dirty="0" err="1" smtClean="0"/>
              <a:t>ip</a:t>
            </a:r>
            <a:r>
              <a:rPr lang="en-US" sz="2400" dirty="0" smtClean="0"/>
              <a:t> address to make sure that your NIC is working</a:t>
            </a:r>
          </a:p>
          <a:p>
            <a:r>
              <a:rPr lang="en-US" sz="2400" dirty="0" smtClean="0"/>
              <a:t>Properly.</a:t>
            </a:r>
          </a:p>
          <a:p>
            <a:endParaRPr lang="en-US" sz="2400" dirty="0" smtClean="0"/>
          </a:p>
          <a:p>
            <a:endParaRPr lang="en-US" sz="2400" dirty="0"/>
          </a:p>
        </p:txBody>
      </p:sp>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WhatsApp\Media\WhatsApp Images\IMG-20151029-WA0022.jpg"/>
          <p:cNvPicPr>
            <a:picLocks noChangeAspect="1" noChangeArrowheads="1"/>
          </p:cNvPicPr>
          <p:nvPr/>
        </p:nvPicPr>
        <p:blipFill>
          <a:blip r:embed="rId2"/>
          <a:srcRect/>
          <a:stretch>
            <a:fillRect/>
          </a:stretch>
        </p:blipFill>
        <p:spPr bwMode="auto">
          <a:xfrm>
            <a:off x="0" y="1905000"/>
            <a:ext cx="2333625" cy="1962150"/>
          </a:xfrm>
          <a:prstGeom prst="rect">
            <a:avLst/>
          </a:prstGeom>
          <a:noFill/>
        </p:spPr>
      </p:pic>
      <p:pic>
        <p:nvPicPr>
          <p:cNvPr id="3075" name="Picture 3" descr="G:\WhatsApp\Media\WhatsApp Images\IMG-20151029-WA0023.jpg"/>
          <p:cNvPicPr>
            <a:picLocks noChangeAspect="1" noChangeArrowheads="1"/>
          </p:cNvPicPr>
          <p:nvPr/>
        </p:nvPicPr>
        <p:blipFill>
          <a:blip r:embed="rId3"/>
          <a:srcRect/>
          <a:stretch>
            <a:fillRect/>
          </a:stretch>
        </p:blipFill>
        <p:spPr bwMode="auto">
          <a:xfrm>
            <a:off x="6248399" y="238125"/>
            <a:ext cx="1514475" cy="6381750"/>
          </a:xfrm>
          <a:prstGeom prst="rect">
            <a:avLst/>
          </a:prstGeom>
          <a:noFill/>
        </p:spPr>
      </p:pic>
    </p:spTree>
  </p:cSld>
  <p:clrMapOvr>
    <a:masterClrMapping/>
  </p:clrMapOvr>
  <p:transition>
    <p:zoom dir="in"/>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200</TotalTime>
  <Words>323</Words>
  <Application>Microsoft Office PowerPoint</Application>
  <PresentationFormat>On-screen Show (4:3)</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Slide 1</vt:lpstr>
      <vt:lpstr>      NIC Figures</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Hemant</dc:creator>
  <cp:lastModifiedBy>hp</cp:lastModifiedBy>
  <cp:revision>27</cp:revision>
  <dcterms:created xsi:type="dcterms:W3CDTF">2015-10-29T05:04:06Z</dcterms:created>
  <dcterms:modified xsi:type="dcterms:W3CDTF">2015-11-02T12:39:35Z</dcterms:modified>
</cp:coreProperties>
</file>