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58" r:id="rId3"/>
    <p:sldId id="271" r:id="rId4"/>
    <p:sldId id="259" r:id="rId5"/>
    <p:sldId id="260" r:id="rId6"/>
    <p:sldId id="262" r:id="rId7"/>
    <p:sldId id="263" r:id="rId8"/>
    <p:sldId id="276" r:id="rId9"/>
    <p:sldId id="264" r:id="rId10"/>
    <p:sldId id="265" r:id="rId11"/>
    <p:sldId id="266" r:id="rId12"/>
    <p:sldId id="273" r:id="rId13"/>
    <p:sldId id="274" r:id="rId14"/>
    <p:sldId id="267" r:id="rId15"/>
    <p:sldId id="268" r:id="rId16"/>
    <p:sldId id="272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2" d="100"/>
          <a:sy n="62" d="100"/>
        </p:scale>
        <p:origin x="-81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1A20F-C1F6-4F5E-9477-0F91673065D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9E8DA-5224-481A-B571-204B18DB27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1A20F-C1F6-4F5E-9477-0F91673065D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9E8DA-5224-481A-B571-204B18DB2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1A20F-C1F6-4F5E-9477-0F91673065D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9E8DA-5224-481A-B571-204B18DB2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1A20F-C1F6-4F5E-9477-0F91673065D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9E8DA-5224-481A-B571-204B18DB2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1A20F-C1F6-4F5E-9477-0F91673065D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9E8DA-5224-481A-B571-204B18DB27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1A20F-C1F6-4F5E-9477-0F91673065D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9E8DA-5224-481A-B571-204B18DB2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1A20F-C1F6-4F5E-9477-0F91673065D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9E8DA-5224-481A-B571-204B18DB27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1A20F-C1F6-4F5E-9477-0F91673065D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9E8DA-5224-481A-B571-204B18DB2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1A20F-C1F6-4F5E-9477-0F91673065D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9E8DA-5224-481A-B571-204B18DB2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1A20F-C1F6-4F5E-9477-0F91673065D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9E8DA-5224-481A-B571-204B18DB2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F61A20F-C1F6-4F5E-9477-0F91673065D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FD9E8DA-5224-481A-B571-204B18DB2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1A20F-C1F6-4F5E-9477-0F91673065D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FD9E8DA-5224-481A-B571-204B18DB2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1371600"/>
            <a:ext cx="6629400" cy="4524315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isometricTopUp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BCA    </a:t>
            </a:r>
          </a:p>
          <a:p>
            <a:pPr algn="ctr"/>
            <a:r>
              <a:rPr lang="en-US" sz="9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SEM :-1</a:t>
            </a:r>
          </a:p>
          <a:p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400"/>
            <a:ext cx="7696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4000" b="1" u="sng" dirty="0" smtClean="0"/>
              <a:t>MEMORY UNIT(MU)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905000"/>
            <a:ext cx="9525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memory unit is  used to store data and instruction.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    After the completion of an operation, the output is  stored  into</a:t>
            </a:r>
          </a:p>
          <a:p>
            <a:r>
              <a:rPr lang="en-US" sz="2000" dirty="0" smtClean="0"/>
              <a:t> memory.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90600"/>
            <a:ext cx="5715000" cy="707886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4000" b="1" u="sng" dirty="0" smtClean="0">
                <a:solidFill>
                  <a:schemeClr val="tx1"/>
                </a:solidFill>
              </a:rPr>
              <a:t>CONTROL UNIT(CU)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2209800"/>
            <a:ext cx="678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sz="2400" dirty="0" smtClean="0"/>
              <a:t>The control unit directs all the operations inside the computer .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>
              <a:buFont typeface="Wingdings" pitchFamily="2" charset="2"/>
              <a:buChar char="Ø"/>
            </a:pPr>
            <a:r>
              <a:rPr lang="en-US" sz="2400" dirty="0" smtClean="0"/>
              <a:t>The function of the control unit is to execute the instructions of a program,  one by one, in the desired like input , output  and storage.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685800"/>
            <a:ext cx="73914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u="sng" dirty="0" smtClean="0">
                <a:solidFill>
                  <a:srgbClr val="FFFFFF"/>
                </a:solidFill>
                <a:latin typeface="Calibri"/>
              </a:rPr>
              <a:t>output unit </a:t>
            </a:r>
          </a:p>
          <a:p>
            <a:endParaRPr lang="en-IN" sz="2400" dirty="0" smtClean="0"/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FFFFFF"/>
                </a:solidFill>
                <a:latin typeface="Calibri"/>
              </a:rPr>
              <a:t>output unit unit  work just in reverse manner than input  unit 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FFFFFF"/>
                </a:solidFill>
                <a:latin typeface="Calibri"/>
              </a:rPr>
              <a:t>it sends  the information from inside the computer to the out side world  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FFFFFF"/>
                </a:solidFill>
                <a:latin typeface="Calibri"/>
              </a:rPr>
              <a:t>basically the output can classify by to ways ..</a:t>
            </a:r>
          </a:p>
          <a:p>
            <a:pPr marL="457200" indent="-457200"/>
            <a:r>
              <a:rPr lang="en-IN" sz="2400" dirty="0" smtClean="0">
                <a:solidFill>
                  <a:srgbClr val="FFFFFF"/>
                </a:solidFill>
                <a:latin typeface="Calibri"/>
              </a:rPr>
              <a:t>     1. hard copy i.e.  direct usable  </a:t>
            </a:r>
          </a:p>
          <a:p>
            <a:r>
              <a:rPr lang="en-IN" sz="2400" dirty="0" smtClean="0">
                <a:solidFill>
                  <a:srgbClr val="FFFFFF"/>
                </a:solidFill>
                <a:latin typeface="Calibri"/>
              </a:rPr>
              <a:t>Form - may be in printed or plotted .</a:t>
            </a:r>
          </a:p>
          <a:p>
            <a:r>
              <a:rPr lang="en-IN" sz="2400" dirty="0" smtClean="0">
                <a:solidFill>
                  <a:srgbClr val="FFFFFF"/>
                </a:solidFill>
                <a:latin typeface="Calibri"/>
              </a:rPr>
              <a:t>    2. soft copy i.e. indirect usable form -may be in magnetic disk/ cd .</a:t>
            </a:r>
          </a:p>
          <a:p>
            <a:pPr algn="ctr"/>
            <a:endParaRPr lang="en-IN" sz="2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6641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Continue..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3124200"/>
            <a:ext cx="70866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FFFF"/>
                </a:solidFill>
                <a:latin typeface="Calibri"/>
              </a:rPr>
              <a:t>1.</a:t>
            </a:r>
            <a:r>
              <a:rPr lang="en-IN" sz="2400" dirty="0" smtClean="0">
                <a:solidFill>
                  <a:srgbClr val="FFFFFF"/>
                </a:solidFill>
                <a:latin typeface="Calibri"/>
              </a:rPr>
              <a:t>on The screen by monitor</a:t>
            </a:r>
          </a:p>
          <a:p>
            <a:r>
              <a:rPr lang="en-IN" sz="2400" dirty="0" smtClean="0">
                <a:solidFill>
                  <a:srgbClr val="FFFFFF"/>
                </a:solidFill>
                <a:latin typeface="Calibri"/>
              </a:rPr>
              <a:t>2. in printed paper by printer </a:t>
            </a:r>
          </a:p>
          <a:p>
            <a:r>
              <a:rPr lang="en-IN" sz="2400" dirty="0" smtClean="0">
                <a:solidFill>
                  <a:srgbClr val="FFFFFF"/>
                </a:solidFill>
                <a:latin typeface="Calibri"/>
              </a:rPr>
              <a:t>3. in graphic form by plotter </a:t>
            </a:r>
          </a:p>
          <a:p>
            <a:r>
              <a:rPr lang="en-IN" sz="2400" dirty="0" smtClean="0">
                <a:solidFill>
                  <a:srgbClr val="FFFFFF"/>
                </a:solidFill>
                <a:latin typeface="Calibri"/>
              </a:rPr>
              <a:t>4.. in sound by speaker </a:t>
            </a:r>
          </a:p>
          <a:p>
            <a:r>
              <a:rPr lang="en-IN" sz="2400" dirty="0" smtClean="0">
                <a:solidFill>
                  <a:srgbClr val="FFFFFF"/>
                </a:solidFill>
                <a:latin typeface="Calibri"/>
              </a:rPr>
              <a:t>- ex. Monitor  ,printer, speaker.</a:t>
            </a:r>
            <a:endParaRPr lang="en-IN" sz="2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05740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dirty="0" smtClean="0">
                <a:solidFill>
                  <a:srgbClr val="FFFFFF"/>
                </a:solidFill>
                <a:latin typeface="Calibri"/>
              </a:rPr>
              <a:t>The output can be converted to understand easily           with any type for human being like...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990600"/>
            <a:ext cx="86868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2800" b="1" dirty="0" smtClean="0"/>
              <a:t> STORAGE UNIT :-</a:t>
            </a:r>
          </a:p>
          <a:p>
            <a:pPr algn="ctr"/>
            <a:endParaRPr lang="en-US" sz="2800" b="1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Storage unit is used to holding the  data or information</a:t>
            </a:r>
          </a:p>
          <a:p>
            <a:r>
              <a:rPr lang="en-US" sz="2400" dirty="0" smtClean="0"/>
              <a:t>Or  instruction. There  are two types of storage units.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Primary storage units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a units which is specially used in the computer or directly connected  to CPU ,is called primary storage  units.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Ex.. : register, cache  memory, RAM.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Secondary storage units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a units which is specially used outside the computer or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[Continue..]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Indirectly  connected to  CPU , is called secondary storage unit.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Ex. :- HDD(hard disk drive), FDD(floppy disk drive) ,CD (compact disk), DVD (digital versatile disk)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ave 2"/>
          <p:cNvSpPr/>
          <p:nvPr/>
        </p:nvSpPr>
        <p:spPr>
          <a:xfrm>
            <a:off x="2133600" y="2514600"/>
            <a:ext cx="4343400" cy="1524000"/>
          </a:xfrm>
          <a:prstGeom prst="wave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Forte" pitchFamily="66" charset="0"/>
              </a:rPr>
              <a:t>ANY QUESTION ?</a:t>
            </a:r>
            <a:endParaRPr lang="en-US" sz="2400" b="1" dirty="0">
              <a:solidFill>
                <a:srgbClr val="002060"/>
              </a:solidFill>
              <a:latin typeface="Forte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1" y="1447800"/>
            <a:ext cx="763105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US" sz="8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 </a:t>
            </a:r>
            <a:r>
              <a:rPr lang="en-US" sz="96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you</a:t>
            </a:r>
            <a:r>
              <a:rPr lang="en-US" sz="8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…..</a:t>
            </a:r>
            <a:endParaRPr lang="en-US" sz="88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8001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r>
              <a:rPr lang="en-US" sz="3600" b="1" dirty="0" smtClean="0"/>
              <a:t>Co:-103</a:t>
            </a:r>
          </a:p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r>
              <a:rPr lang="en-US" sz="3600" b="1" dirty="0" smtClean="0"/>
              <a:t>COMPUTER ORGANIGATION</a:t>
            </a:r>
          </a:p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r>
              <a:rPr lang="en-US" sz="3600" b="1" dirty="0" smtClean="0"/>
              <a:t>DL PIMT  BCA   COLLEGE</a:t>
            </a:r>
          </a:p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r>
              <a:rPr lang="en-US" sz="3600" b="1" dirty="0" smtClean="0"/>
              <a:t>HIMATNAGAR</a:t>
            </a:r>
          </a:p>
          <a:p>
            <a:pPr algn="ctr">
              <a:buNone/>
            </a:pPr>
            <a:endParaRPr lang="en-US" sz="3600" b="1" dirty="0" smtClean="0"/>
          </a:p>
          <a:p>
            <a:pPr algn="ctr">
              <a:buFont typeface="Wingdings" pitchFamily="2" charset="2"/>
              <a:buChar char="Ø"/>
            </a:pPr>
            <a:r>
              <a:rPr lang="en-US" sz="3600" b="1" u="sng" dirty="0" smtClean="0"/>
              <a:t>MAJOR PART OF COMPUTER</a:t>
            </a:r>
          </a:p>
          <a:p>
            <a:pPr algn="ctr">
              <a:buNone/>
            </a:pP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0200" y="1676400"/>
            <a:ext cx="7086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40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Parmar Minaxi d.</a:t>
            </a:r>
          </a:p>
          <a:p>
            <a:pPr>
              <a:buFont typeface="Arial" pitchFamily="34" charset="0"/>
              <a:buChar char="•"/>
            </a:pPr>
            <a:r>
              <a:rPr lang="en-US" sz="4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Parmar Damini S.</a:t>
            </a:r>
          </a:p>
          <a:p>
            <a:pPr>
              <a:buFont typeface="Arial" pitchFamily="34" charset="0"/>
              <a:buChar char="•"/>
            </a:pPr>
            <a:r>
              <a:rPr lang="en-US" sz="4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Parmar Gaytri n.</a:t>
            </a:r>
          </a:p>
          <a:p>
            <a:pPr>
              <a:buFont typeface="Arial" pitchFamily="34" charset="0"/>
              <a:buChar char="•"/>
            </a:pPr>
            <a:r>
              <a:rPr lang="en-US" sz="4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Patel Mittal.</a:t>
            </a:r>
          </a:p>
          <a:p>
            <a:pPr>
              <a:buFont typeface="Arial" pitchFamily="34" charset="0"/>
              <a:buChar char="•"/>
            </a:pPr>
            <a:r>
              <a:rPr lang="en-US" sz="4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Vaghela hiral k.</a:t>
            </a:r>
          </a:p>
          <a:p>
            <a:pPr>
              <a:buFont typeface="Arial" pitchFamily="34" charset="0"/>
              <a:buChar char="•"/>
            </a:pPr>
            <a:r>
              <a:rPr lang="en-US" sz="4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Parmar khushbu g.</a:t>
            </a:r>
          </a:p>
          <a:p>
            <a:endParaRPr lang="en-US" sz="4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19200"/>
            <a:ext cx="6616620" cy="1015663"/>
          </a:xfrm>
          <a:prstGeom prst="rect">
            <a:avLst/>
          </a:prstGeom>
          <a:solidFill>
            <a:srgbClr val="002060"/>
          </a:solidFill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6000" b="1" i="1" dirty="0" smtClean="0">
                <a:solidFill>
                  <a:schemeClr val="bg1">
                    <a:lumMod val="95000"/>
                  </a:schemeClr>
                </a:solidFill>
              </a:rPr>
              <a:t>REPRESENTED BY…..</a:t>
            </a:r>
            <a:endParaRPr lang="en-US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DCIM\Camera\IMG_20151102_2011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14400"/>
            <a:ext cx="5943600" cy="403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286000" y="228600"/>
            <a:ext cx="3636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PART OF  COMPUTER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5334000"/>
            <a:ext cx="31143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KEY BOARD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MOUSE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CENTRAL PROCESSING UNIT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MONITER SCREEN/VDU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ON /OFF SWITCH IN CPU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16002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monitor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715000" y="2667000"/>
            <a:ext cx="1447800" cy="6096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On off switch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172200" y="3352800"/>
            <a:ext cx="1447800" cy="3048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mouse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562600" y="3733800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Brightness switch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667000" y="4343400"/>
            <a:ext cx="2895600" cy="3810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Monitor-  CPU-  key board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295400" y="3505200"/>
            <a:ext cx="1066800" cy="4572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key- board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143000" y="2743200"/>
            <a:ext cx="838200" cy="533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ON </a:t>
            </a:r>
            <a:r>
              <a:rPr lang="en-IN" sz="1000" dirty="0" smtClean="0"/>
              <a:t>OFF</a:t>
            </a:r>
            <a:r>
              <a:rPr lang="en-IN" dirty="0" smtClean="0"/>
              <a:t> switch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143000" y="1905000"/>
            <a:ext cx="762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CPU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219200" y="114300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FLOPPY DISK DRIVE</a:t>
            </a:r>
            <a:endParaRPr lang="en-IN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1600" y="4953000"/>
            <a:ext cx="5145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There are many part of the computer like……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28600"/>
            <a:ext cx="75438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u="sng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u="sng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u="sng" dirty="0" smtClean="0">
                <a:solidFill>
                  <a:schemeClr val="tx2"/>
                </a:solidFill>
              </a:rPr>
              <a:t>The digital computer system has three important parts.</a:t>
            </a:r>
          </a:p>
          <a:p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 Input device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Central processing  unit (CPU).</a:t>
            </a:r>
          </a:p>
          <a:p>
            <a:pPr marL="457200" indent="-457200">
              <a:buAutoNum type="arabicPlain" startAt="3"/>
            </a:pPr>
            <a:r>
              <a:rPr lang="en-US" sz="2000" dirty="0" smtClean="0"/>
              <a:t>Output device.</a:t>
            </a:r>
          </a:p>
          <a:p>
            <a:pPr marL="457200" indent="-457200">
              <a:buAutoNum type="arabicPlain" startAt="3"/>
            </a:pPr>
            <a:endParaRPr 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04800" y="4419600"/>
            <a:ext cx="1752600" cy="8382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accent5">
                <a:lumMod val="75000"/>
              </a:schemeClr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perspectiveBelow"/>
            <a:lightRig rig="threePt" dir="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2060"/>
                  </a:solidFill>
                </a:ln>
              </a:rPr>
              <a:t>INPUT</a:t>
            </a:r>
          </a:p>
          <a:p>
            <a:pPr algn="ctr"/>
            <a:endParaRPr lang="en-US" dirty="0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248400" y="4343400"/>
            <a:ext cx="1600200" cy="9144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accent5">
                <a:lumMod val="75000"/>
              </a:schemeClr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perspectiveBelow"/>
            <a:lightRig rig="threePt" dir="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2060"/>
                  </a:solidFill>
                </a:ln>
              </a:rPr>
              <a:t>OUTPUT</a:t>
            </a:r>
            <a:endParaRPr lang="en-US" dirty="0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2133600" y="4724400"/>
            <a:ext cx="1066800" cy="304800"/>
          </a:xfrm>
          <a:prstGeom prst="rightArrow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accent5">
                <a:lumMod val="75000"/>
              </a:schemeClr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perspectiveBelow"/>
            <a:lightRig rig="threePt" dir="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5334000" y="4648200"/>
            <a:ext cx="914400" cy="304800"/>
          </a:xfrm>
          <a:prstGeom prst="rightArrow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accent5">
                <a:lumMod val="75000"/>
              </a:schemeClr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perspectiveBelow"/>
            <a:lightRig rig="threePt" dir="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 Diagonal Corner Rectangle 46"/>
          <p:cNvSpPr/>
          <p:nvPr/>
        </p:nvSpPr>
        <p:spPr>
          <a:xfrm>
            <a:off x="3200400" y="3352800"/>
            <a:ext cx="2057400" cy="3505200"/>
          </a:xfrm>
          <a:prstGeom prst="round2Diag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accent5">
                <a:lumMod val="75000"/>
              </a:schemeClr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perspectiveBelow"/>
            <a:lightRig rig="threePt" dir="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en-US" dirty="0">
              <a:ln w="18415" cmpd="sng">
                <a:solidFill>
                  <a:srgbClr val="00206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28194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pic>
        <p:nvPicPr>
          <p:cNvPr id="11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219200"/>
            <a:ext cx="31242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3429000" y="3657600"/>
            <a:ext cx="1524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unit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4572000"/>
            <a:ext cx="15240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unit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5410200"/>
            <a:ext cx="1524000" cy="990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Arithmetic and logic unit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8600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3200" u="sng" dirty="0" smtClean="0">
                <a:solidFill>
                  <a:schemeClr val="tx1">
                    <a:lumMod val="95000"/>
                  </a:schemeClr>
                </a:solidFill>
              </a:rPr>
              <a:t>INPUT UNIT</a:t>
            </a:r>
          </a:p>
          <a:p>
            <a:pPr algn="ctr">
              <a:buFont typeface="Wingdings" pitchFamily="2" charset="2"/>
              <a:buChar char="v"/>
            </a:pPr>
            <a:endParaRPr lang="en-US" sz="2000" u="sng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endParaRPr lang="en-US" sz="2000" u="sng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Data and instruction must be entered into the computer   system  with input device.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Input unit is actually a device which used to communicate (input) with computer.</a:t>
            </a:r>
          </a:p>
          <a:p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sz="2400" dirty="0" smtClean="0"/>
              <a:t>Input of any form is first converted in to BITS (0&amp;1)</a:t>
            </a:r>
          </a:p>
          <a:p>
            <a:pPr>
              <a:buNone/>
            </a:pPr>
            <a:r>
              <a:rPr lang="en-US" sz="2400" dirty="0" smtClean="0"/>
              <a:t>That easily understand by processing unit.</a:t>
            </a:r>
          </a:p>
          <a:p>
            <a:endParaRPr lang="en-US" sz="2400" dirty="0" smtClean="0"/>
          </a:p>
          <a:p>
            <a:r>
              <a:rPr lang="en-US" sz="2400" dirty="0" smtClean="0"/>
              <a:t>  Example:-  keyboard, mouse, , joystick.</a:t>
            </a:r>
          </a:p>
          <a:p>
            <a:pPr>
              <a:buNone/>
            </a:pPr>
            <a:r>
              <a:rPr lang="en-US" sz="2400" dirty="0" smtClean="0"/>
              <a:t>Touch screen.</a:t>
            </a:r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  </a:t>
            </a:r>
          </a:p>
          <a:p>
            <a:endParaRPr 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53400" y="6324600"/>
            <a:ext cx="683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Thank you..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95400"/>
            <a:ext cx="73152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400" dirty="0" smtClean="0">
              <a:solidFill>
                <a:srgbClr val="002060"/>
              </a:solidFill>
            </a:endParaRPr>
          </a:p>
          <a:p>
            <a:pPr algn="ctr">
              <a:buFont typeface="Wingdings" pitchFamily="2" charset="2"/>
              <a:buChar char="v"/>
            </a:pPr>
            <a:r>
              <a:rPr lang="en-US" sz="4400" b="1" dirty="0" smtClean="0"/>
              <a:t>PROCESSING UNIT:-</a:t>
            </a:r>
          </a:p>
          <a:p>
            <a:endParaRPr lang="en-US" sz="2400" b="1" dirty="0" smtClean="0"/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Processing unit is also known as processer or CPU (central processing unit).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It is also known as the heart of computer.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It is very fast and powerful than other parts of computer.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5334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CPU  itself is made of three component.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Arithmetic and logic unit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Control </a:t>
            </a:r>
            <a:r>
              <a:rPr lang="en-US" sz="2000" dirty="0" smtClean="0"/>
              <a:t>unit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Memory unit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304800" y="2514600"/>
            <a:ext cx="1905000" cy="1066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INPUT UNIT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1828800"/>
            <a:ext cx="4267200" cy="2971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39000" y="2590800"/>
            <a:ext cx="1752600" cy="1066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OUTPUT UNIT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76600" y="5638800"/>
            <a:ext cx="2819400" cy="1143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SECONDARY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 STORAGE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19400" y="2057400"/>
            <a:ext cx="1676400" cy="990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ARITHMETIC AND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 LOGIC UNIT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19400" y="3581400"/>
            <a:ext cx="1676400" cy="1066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MAIN  MEMORY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00600" y="2743200"/>
            <a:ext cx="1752600" cy="990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CONTROL UNIT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3962400" y="3048000"/>
            <a:ext cx="152400" cy="53340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Down Arrow 22"/>
          <p:cNvSpPr/>
          <p:nvPr/>
        </p:nvSpPr>
        <p:spPr>
          <a:xfrm flipV="1">
            <a:off x="3200400" y="3048000"/>
            <a:ext cx="152400" cy="53340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Right Arrow 23"/>
          <p:cNvSpPr/>
          <p:nvPr/>
        </p:nvSpPr>
        <p:spPr>
          <a:xfrm>
            <a:off x="2209800" y="2895600"/>
            <a:ext cx="304800" cy="15240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Right Arrow 24"/>
          <p:cNvSpPr/>
          <p:nvPr/>
        </p:nvSpPr>
        <p:spPr>
          <a:xfrm>
            <a:off x="6781800" y="3048000"/>
            <a:ext cx="457200" cy="15240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Right Arrow 25"/>
          <p:cNvSpPr/>
          <p:nvPr/>
        </p:nvSpPr>
        <p:spPr>
          <a:xfrm rot="10800000">
            <a:off x="4495800" y="2209800"/>
            <a:ext cx="1368063" cy="17271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5791200" y="2362200"/>
            <a:ext cx="762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5791200" y="3733800"/>
            <a:ext cx="76200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Right Arrow 28"/>
          <p:cNvSpPr/>
          <p:nvPr/>
        </p:nvSpPr>
        <p:spPr>
          <a:xfrm rot="10800000">
            <a:off x="4495800" y="4038600"/>
            <a:ext cx="1368063" cy="17271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Down Arrow 29"/>
          <p:cNvSpPr/>
          <p:nvPr/>
        </p:nvSpPr>
        <p:spPr>
          <a:xfrm>
            <a:off x="4572000" y="5181600"/>
            <a:ext cx="228600" cy="45720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Right Arrow 30"/>
          <p:cNvSpPr/>
          <p:nvPr/>
        </p:nvSpPr>
        <p:spPr>
          <a:xfrm rot="16200000">
            <a:off x="4461614" y="4918810"/>
            <a:ext cx="449378" cy="22860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7010400"/>
            <a:ext cx="8305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FIG.2    :-   INTERNAL STRUCTUR OF DIGITAL COMPUTER</a:t>
            </a:r>
            <a:endParaRPr lang="en-US" b="1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152400" y="43434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400" y="5181600"/>
            <a:ext cx="1375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BOARD</a:t>
            </a:r>
          </a:p>
          <a:p>
            <a:r>
              <a:rPr lang="en-US" dirty="0" smtClean="0"/>
              <a:t>MOUSE</a:t>
            </a:r>
          </a:p>
          <a:p>
            <a:r>
              <a:rPr lang="en-US" dirty="0" smtClean="0"/>
              <a:t>JOY STICK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7239794" y="4495006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91400" y="5410200"/>
            <a:ext cx="1185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PRINTER</a:t>
            </a:r>
          </a:p>
          <a:p>
            <a:r>
              <a:rPr lang="en-US" dirty="0" smtClean="0"/>
              <a:t>MONITOR</a:t>
            </a:r>
          </a:p>
          <a:p>
            <a:r>
              <a:rPr lang="en-US" dirty="0" smtClean="0"/>
              <a:t>SPEAKER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371600"/>
            <a:ext cx="82296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3200" b="1" u="sng" dirty="0" smtClean="0"/>
              <a:t>ARITHMETIC LOGIC UNIT(ALU)</a:t>
            </a:r>
            <a:r>
              <a:rPr lang="en-US" sz="2400" b="1" u="sng" dirty="0" smtClean="0"/>
              <a:t>:-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It performs arithmetic functions like addition, subtraction, multiplication, division and also logical operation like greater than, less than and equal to.</a:t>
            </a:r>
          </a:p>
          <a:p>
            <a:r>
              <a:rPr lang="en-US" sz="24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it does all the operation with very high speed.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It consists number of registers  to store temporary data.</a:t>
            </a:r>
          </a:p>
          <a:p>
            <a:r>
              <a:rPr lang="en-US" sz="2400" dirty="0" smtClean="0"/>
              <a:t>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288</TotalTime>
  <Words>656</Words>
  <Application>Microsoft Office PowerPoint</Application>
  <PresentationFormat>On-screen Show (4:3)</PresentationFormat>
  <Paragraphs>152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Hemant</dc:creator>
  <cp:lastModifiedBy>Hemant</cp:lastModifiedBy>
  <cp:revision>37</cp:revision>
  <dcterms:created xsi:type="dcterms:W3CDTF">2015-11-02T11:31:56Z</dcterms:created>
  <dcterms:modified xsi:type="dcterms:W3CDTF">2015-11-04T17:19:56Z</dcterms:modified>
</cp:coreProperties>
</file>