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7" r:id="rId6"/>
    <p:sldId id="259" r:id="rId7"/>
    <p:sldId id="261" r:id="rId8"/>
    <p:sldId id="262" r:id="rId9"/>
    <p:sldId id="265" r:id="rId10"/>
    <p:sldId id="263" r:id="rId11"/>
    <p:sldId id="264" r:id="rId12"/>
    <p:sldId id="266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84" autoAdjust="0"/>
    <p:restoredTop sz="94660"/>
  </p:normalViewPr>
  <p:slideViewPr>
    <p:cSldViewPr snapToGrid="0">
      <p:cViewPr>
        <p:scale>
          <a:sx n="80" d="100"/>
          <a:sy n="80" d="100"/>
        </p:scale>
        <p:origin x="-888" y="-3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6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1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609600"/>
            <a:ext cx="7558486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4372797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3709" y="754166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8016" y="299357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2138722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8421117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1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1" y="2943356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6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6" y="2943356"/>
            <a:ext cx="268397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6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2" y="610772"/>
            <a:ext cx="8421117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2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2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1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4204820"/>
            <a:ext cx="268180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79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2" y="2367094"/>
            <a:ext cx="8421117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609602"/>
            <a:ext cx="2074577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2" y="609602"/>
            <a:ext cx="622271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3"/>
            <a:ext cx="8420609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1" y="828564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1" y="3657458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8"/>
            <a:ext cx="8421116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3"/>
            <a:ext cx="414864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3"/>
            <a:ext cx="4148138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8"/>
            <a:ext cx="8421116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1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3"/>
            <a:ext cx="414864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3"/>
            <a:ext cx="4148138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1"/>
            <a:ext cx="503763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4822162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32653" y="609601"/>
            <a:ext cx="264497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3"/>
            <a:ext cx="4822146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8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4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06/Jul/2016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2" y="5883276"/>
            <a:ext cx="5421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4" y="5883276"/>
            <a:ext cx="62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823355" y="1056906"/>
            <a:ext cx="7281554" cy="537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5400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 TCP/IP Reference Model</a:t>
            </a:r>
          </a:p>
          <a:p>
            <a:pPr lvl="5">
              <a:buNone/>
            </a:pPr>
            <a:endParaRPr lang="en-IN" sz="3200" b="1" dirty="0" smtClean="0">
              <a:solidFill>
                <a:srgbClr val="0000FF"/>
              </a:solidFill>
              <a:latin typeface="Rockwell" pitchFamily="18" charset="0"/>
            </a:endParaRPr>
          </a:p>
          <a:p>
            <a:pPr lvl="5">
              <a:buFont typeface="Wingdings" pitchFamily="2" charset="2"/>
              <a:buChar char="q"/>
            </a:pPr>
            <a:r>
              <a:rPr lang="en-IN" sz="3200" b="1" dirty="0" smtClean="0">
                <a:solidFill>
                  <a:srgbClr val="0000FF"/>
                </a:solidFill>
                <a:latin typeface="Rockwell" pitchFamily="18" charset="0"/>
              </a:rPr>
              <a:t>Presented by:-</a:t>
            </a:r>
            <a:r>
              <a:rPr lang="en-IN" b="1" dirty="0" smtClean="0">
                <a:solidFill>
                  <a:srgbClr val="0000FF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Rockwell" pitchFamily="18" charset="0"/>
              </a:rPr>
              <a:t/>
            </a:r>
            <a:br>
              <a:rPr lang="en-IN" b="1" dirty="0" smtClean="0">
                <a:solidFill>
                  <a:srgbClr val="0000FF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Rockwell" pitchFamily="18" charset="0"/>
              </a:rPr>
            </a:br>
            <a:endParaRPr lang="en-IN" b="1" dirty="0" smtClean="0">
              <a:solidFill>
                <a:srgbClr val="0000FF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Rockwell" pitchFamily="18" charset="0"/>
            </a:endParaRPr>
          </a:p>
          <a:p>
            <a:pPr lvl="5">
              <a:buNone/>
            </a:pPr>
            <a:r>
              <a:rPr lang="en-IN" sz="4400" b="1" dirty="0" smtClean="0">
                <a:solidFill>
                  <a:srgbClr val="0000FF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Rockwell" pitchFamily="18" charset="0"/>
                <a:cs typeface="Andalus" pitchFamily="18" charset="-78"/>
              </a:rPr>
              <a:t>	 </a:t>
            </a:r>
            <a:r>
              <a:rPr lang="en-IN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Purushottam</a:t>
            </a: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 Singh</a:t>
            </a:r>
          </a:p>
          <a:p>
            <a:pPr lvl="5" algn="ctr">
              <a:buNone/>
            </a:pP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&amp;</a:t>
            </a:r>
          </a:p>
          <a:p>
            <a:pPr lvl="5" algn="ctr">
              <a:buNone/>
            </a:pPr>
            <a:r>
              <a:rPr lang="en-IN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Satish</a:t>
            </a: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ndalus" pitchFamily="18" charset="-78"/>
                <a:cs typeface="Andalus" pitchFamily="18" charset="-78"/>
              </a:rPr>
              <a:t>Vanjara</a:t>
            </a:r>
            <a:endParaRPr lang="en-US" sz="44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21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89740" y="916626"/>
            <a:ext cx="8420609" cy="52634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800" b="1" cap="none" dirty="0" smtClean="0">
                <a:latin typeface="Andalus" pitchFamily="18" charset="-78"/>
                <a:cs typeface="Andalus" pitchFamily="18" charset="-78"/>
              </a:rPr>
              <a:t>Layer 4</a:t>
            </a:r>
            <a:r>
              <a:rPr lang="en-US" sz="2400" b="1" cap="none" dirty="0" smtClean="0">
                <a:latin typeface="Rockwell" pitchFamily="18" charset="0"/>
              </a:rPr>
              <a:t>: Application Layer</a:t>
            </a:r>
          </a:p>
          <a:p>
            <a:pPr algn="just">
              <a:lnSpc>
                <a:spcPct val="100000"/>
              </a:lnSpc>
              <a:buNone/>
            </a:pPr>
            <a:endParaRPr lang="en-US" sz="2400" b="1" cap="none" dirty="0" smtClean="0">
              <a:latin typeface="Rockwell" pitchFamily="18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400" cap="none" dirty="0" smtClean="0">
                <a:latin typeface="Rockwell" pitchFamily="18" charset="0"/>
              </a:rPr>
              <a:t>	The TCP/IP specifications described a lot of applications that were at the top of the protocol stack. Some of them were TELNET, FTP, SMTP, DNS etc.</a:t>
            </a:r>
          </a:p>
          <a:p>
            <a:pPr algn="just">
              <a:lnSpc>
                <a:spcPct val="100000"/>
              </a:lnSpc>
              <a:buNone/>
            </a:pPr>
            <a:endParaRPr lang="en-US" sz="2400" cap="none" dirty="0" smtClean="0">
              <a:latin typeface="Rockwell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TELNET is a two-way communication protocol which allows connecting to a remote machine and run applications on it.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FTP(File Transfer Protocol) is a protocol, that allows File transfer amongst computer users connected over a</a:t>
            </a:r>
          </a:p>
          <a:p>
            <a:pPr marL="457200" lvl="0" indent="-457200" algn="just">
              <a:lnSpc>
                <a:spcPct val="100000"/>
              </a:lnSpc>
              <a:buNone/>
            </a:pPr>
            <a:r>
              <a:rPr lang="en-US" sz="2400" cap="none" dirty="0" smtClean="0">
                <a:latin typeface="Rockwell" pitchFamily="18" charset="0"/>
              </a:rPr>
              <a:t>	network. It is reliable 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(</a:t>
            </a:r>
            <a:r>
              <a:rPr lang="gu-IN" sz="2400" dirty="0" smtClean="0">
                <a:solidFill>
                  <a:srgbClr val="C00000"/>
                </a:solidFill>
                <a:latin typeface="Rockwell" pitchFamily="18" charset="0"/>
              </a:rPr>
              <a:t>વિશ્વસનીય</a:t>
            </a:r>
            <a:r>
              <a:rPr lang="en-US" sz="2400" dirty="0" smtClean="0">
                <a:solidFill>
                  <a:srgbClr val="C00000"/>
                </a:solidFill>
                <a:latin typeface="Rockwell" pitchFamily="18" charset="0"/>
              </a:rPr>
              <a:t>)</a:t>
            </a:r>
            <a:r>
              <a:rPr lang="en-US" sz="2400" cap="none" dirty="0" smtClean="0">
                <a:latin typeface="Rockwell" pitchFamily="18" charset="0"/>
              </a:rPr>
              <a:t>, simple and efficient.</a:t>
            </a:r>
          </a:p>
          <a:p>
            <a:pPr algn="just">
              <a:lnSpc>
                <a:spcPct val="100000"/>
              </a:lnSpc>
              <a:buNone/>
            </a:pPr>
            <a:endParaRPr lang="en-US" sz="2400" cap="none" dirty="0">
              <a:latin typeface="Rockwell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31163" y="6301442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21271" y="1894113"/>
            <a:ext cx="8212373" cy="3424107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2400" cap="none" dirty="0" smtClean="0">
                <a:latin typeface="Rockwell" pitchFamily="18" charset="0"/>
              </a:rPr>
              <a:t>SMTP(Simple Mail Transport Protocol) is a protocol, which is used to transport electronic mail between a source and destination, directed via a route.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2400" cap="none" dirty="0" smtClean="0">
                <a:latin typeface="Rockwell" pitchFamily="18" charset="0"/>
              </a:rPr>
              <a:t>DNS(Domain Name Server) resolves an IP address into a textual address for Hosts connected over a network.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 startAt="3"/>
            </a:pPr>
            <a:endParaRPr lang="en-US" sz="2400" cap="none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31163" y="6301442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4556" y="1036644"/>
            <a:ext cx="7620001" cy="1143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sz="6000" b="1" cap="none" dirty="0" smtClean="0">
                <a:solidFill>
                  <a:srgbClr val="0000FF"/>
                </a:solidFill>
                <a:effectLst/>
                <a:latin typeface="Andalus" pitchFamily="18" charset="-78"/>
                <a:cs typeface="Andalus" pitchFamily="18" charset="-78"/>
              </a:rPr>
              <a:t>Information is Power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4294967295"/>
          </p:nvPr>
        </p:nvSpPr>
        <p:spPr>
          <a:xfrm>
            <a:off x="4084587" y="4912108"/>
            <a:ext cx="4460328" cy="8572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buFont typeface="Wingdings 2" pitchFamily="18" charset="2"/>
              <a:buNone/>
            </a:pPr>
            <a:r>
              <a:rPr lang="en-US" sz="6000" b="1" cap="none" smtClean="0">
                <a:solidFill>
                  <a:srgbClr val="0000FF"/>
                </a:solidFill>
                <a:latin typeface="Andalus" pitchFamily="18" charset="-78"/>
                <a:cs typeface="Andalus" pitchFamily="18" charset="-78"/>
              </a:rPr>
              <a:t>Thank You</a:t>
            </a:r>
            <a:endParaRPr lang="en-US" sz="6000" b="1" cap="none" dirty="0" smtClean="0">
              <a:solidFill>
                <a:srgbClr val="0000FF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" name="Picture 5" descr="smi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8821" y="5129050"/>
            <a:ext cx="551951" cy="49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31163" y="6301442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8176" y="1752249"/>
            <a:ext cx="7378261" cy="400217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1" cap="none" dirty="0" smtClean="0">
                <a:latin typeface="Andalus" pitchFamily="18" charset="-78"/>
                <a:cs typeface="Andalus" pitchFamily="18" charset="-78"/>
              </a:rPr>
              <a:t>TCP/IP </a:t>
            </a:r>
            <a:endParaRPr lang="en-US" sz="2400" cap="none" dirty="0" smtClean="0">
              <a:latin typeface="Andalus" pitchFamily="18" charset="-78"/>
              <a:cs typeface="Andalus" pitchFamily="18" charset="-78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sz="2400" cap="none" dirty="0" smtClean="0">
                <a:latin typeface="Rockwell" pitchFamily="18" charset="0"/>
              </a:rPr>
              <a:t>	TCP/IP that is transmission control protocol and internet protocol was developed by 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Defense's Advanced Research Project Agency</a:t>
            </a:r>
            <a:r>
              <a:rPr lang="en-US" sz="2400" dirty="0" smtClean="0"/>
              <a:t> </a:t>
            </a:r>
            <a:r>
              <a:rPr lang="en-US" sz="2400" cap="none" dirty="0" smtClean="0">
                <a:latin typeface="Rockwell" pitchFamily="18" charset="0"/>
              </a:rPr>
              <a:t>(</a:t>
            </a:r>
            <a:r>
              <a:rPr lang="en-US" sz="2400" cap="none" dirty="0" smtClean="0">
                <a:latin typeface="Rockwell" pitchFamily="18" charset="0"/>
              </a:rPr>
              <a:t>ARPA, later DARPA) as a part of a research project of network interconnection to connect remote machines.</a:t>
            </a:r>
          </a:p>
          <a:p>
            <a:pPr algn="just">
              <a:buNone/>
            </a:pPr>
            <a:endParaRPr lang="en-US" sz="2400" cap="none" dirty="0" smtClean="0">
              <a:latin typeface="Rockwell" pitchFamily="18" charset="0"/>
            </a:endParaRPr>
          </a:p>
          <a:p>
            <a:pPr algn="just"/>
            <a:endParaRPr lang="en-US" sz="2400" cap="none" dirty="0" smtClean="0">
              <a:latin typeface="Rockwell" pitchFamily="18" charset="0"/>
            </a:endParaRPr>
          </a:p>
          <a:p>
            <a:pPr algn="just">
              <a:buNone/>
            </a:pPr>
            <a:endParaRPr lang="en-US" sz="2400" cap="none" dirty="0">
              <a:latin typeface="Rockwell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2053" y="1245484"/>
            <a:ext cx="7772400" cy="482424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400" b="1" cap="none" dirty="0" smtClean="0">
                <a:latin typeface="Rockwell" pitchFamily="18" charset="0"/>
              </a:rPr>
              <a:t>	</a:t>
            </a:r>
            <a:r>
              <a:rPr lang="en-US" sz="2800" b="1" cap="none" dirty="0" smtClean="0">
                <a:latin typeface="Andalus" pitchFamily="18" charset="-78"/>
                <a:cs typeface="Andalus" pitchFamily="18" charset="-78"/>
              </a:rPr>
              <a:t>The features that stood out during the research, which led to making the TCP/IP reference model were </a:t>
            </a:r>
            <a:r>
              <a:rPr lang="en-US" sz="2400" b="1" cap="none" dirty="0" smtClean="0">
                <a:latin typeface="Rockwell" pitchFamily="18" charset="0"/>
                <a:cs typeface="Andalus" pitchFamily="18" charset="-78"/>
              </a:rPr>
              <a:t>:-</a:t>
            </a:r>
            <a:endParaRPr lang="en-US" sz="2400" b="1" cap="none" dirty="0" smtClean="0">
              <a:latin typeface="Andalus" pitchFamily="18" charset="-78"/>
              <a:cs typeface="Andalus" pitchFamily="18" charset="-78"/>
            </a:endParaRPr>
          </a:p>
          <a:p>
            <a:pPr algn="just"/>
            <a:endParaRPr lang="en-US" sz="2400" u="sng" cap="none" dirty="0" smtClean="0">
              <a:latin typeface="Rockwell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cap="none" dirty="0" smtClean="0">
                <a:latin typeface="Rockwell" pitchFamily="18" charset="0"/>
              </a:rPr>
              <a:t>Support for a flexible 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(</a:t>
            </a:r>
            <a:r>
              <a:rPr lang="gu-IN" sz="2400" cap="none" dirty="0" smtClean="0">
                <a:solidFill>
                  <a:srgbClr val="C00000"/>
                </a:solidFill>
                <a:latin typeface="Rockwell" pitchFamily="18" charset="0"/>
              </a:rPr>
              <a:t>લવચીક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) </a:t>
            </a:r>
            <a:r>
              <a:rPr lang="en-US" sz="2400" cap="none" dirty="0" smtClean="0">
                <a:latin typeface="Rockwell" pitchFamily="18" charset="0"/>
              </a:rPr>
              <a:t>architecture.  Adding more machines to a network was easy.</a:t>
            </a:r>
          </a:p>
          <a:p>
            <a:pPr algn="just">
              <a:lnSpc>
                <a:spcPct val="100000"/>
              </a:lnSpc>
            </a:pPr>
            <a:r>
              <a:rPr lang="en-US" sz="2400" cap="none" dirty="0" smtClean="0">
                <a:latin typeface="Rockwell" pitchFamily="18" charset="0"/>
              </a:rPr>
              <a:t>The network was robust 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(</a:t>
            </a:r>
            <a:r>
              <a:rPr lang="gu-IN" sz="2400" cap="none" dirty="0" smtClean="0">
                <a:solidFill>
                  <a:srgbClr val="C00000"/>
                </a:solidFill>
                <a:latin typeface="Rockwell" pitchFamily="18" charset="0"/>
              </a:rPr>
              <a:t>મજબુત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)</a:t>
            </a:r>
            <a:r>
              <a:rPr lang="en-US" sz="2400" cap="none" dirty="0" smtClean="0">
                <a:latin typeface="Rockwell" pitchFamily="18" charset="0"/>
              </a:rPr>
              <a:t>, and connections remained intact 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(</a:t>
            </a:r>
            <a:r>
              <a:rPr lang="gu-IN" sz="2400" cap="none" dirty="0" smtClean="0">
                <a:solidFill>
                  <a:srgbClr val="C00000"/>
                </a:solidFill>
                <a:latin typeface="Rockwell" pitchFamily="18" charset="0"/>
              </a:rPr>
              <a:t>અખંડ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) </a:t>
            </a:r>
            <a:r>
              <a:rPr lang="en-US" sz="2400" cap="none" dirty="0" err="1" smtClean="0">
                <a:latin typeface="Rockwell" pitchFamily="18" charset="0"/>
              </a:rPr>
              <a:t>untill</a:t>
            </a:r>
            <a:r>
              <a:rPr lang="en-US" sz="2400" cap="none" dirty="0" smtClean="0">
                <a:latin typeface="Rockwell" pitchFamily="18" charset="0"/>
              </a:rPr>
              <a:t> the source and destination machines were functioning.</a:t>
            </a:r>
            <a:endParaRPr lang="en-US" sz="2400" cap="none" dirty="0">
              <a:latin typeface="Rockwell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31163" y="6301442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35116" y="1245480"/>
            <a:ext cx="7567449" cy="1923391"/>
          </a:xfrm>
        </p:spPr>
        <p:txBody>
          <a:bodyPr/>
          <a:lstStyle/>
          <a:p>
            <a:pPr algn="just">
              <a:lnSpc>
                <a:spcPct val="100000"/>
              </a:lnSpc>
              <a:buNone/>
            </a:pPr>
            <a:r>
              <a:rPr lang="en-US" sz="2400" cap="none" dirty="0" smtClean="0">
                <a:latin typeface="Rockwell" pitchFamily="18" charset="0"/>
              </a:rPr>
              <a:t>	The overall idea was to allow one application on one computer to talk to(send data packets) another application running on different computer.</a:t>
            </a:r>
          </a:p>
          <a:p>
            <a:pPr algn="just">
              <a:lnSpc>
                <a:spcPct val="100000"/>
              </a:lnSpc>
              <a:buNone/>
            </a:pPr>
            <a:endParaRPr lang="en-US" cap="none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31163" y="6301442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  <p:pic>
        <p:nvPicPr>
          <p:cNvPr id="6" name="Picture 5" descr="http://sourcedaddy.com/windows-xp/images/uti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0676" y="2579961"/>
            <a:ext cx="6311627" cy="358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ru\Downloads\tcpip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376" y="1149925"/>
            <a:ext cx="5308703" cy="4800247"/>
          </a:xfrm>
          <a:prstGeom prst="rect">
            <a:avLst/>
          </a:prstGeom>
          <a:noFill/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031163" y="6301442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0883" y="1103588"/>
            <a:ext cx="7725103" cy="4682358"/>
          </a:xfrm>
        </p:spPr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en-US" sz="2800" b="1" cap="none" dirty="0" smtClean="0">
                <a:latin typeface="Andalus" pitchFamily="18" charset="-78"/>
                <a:cs typeface="Andalus" pitchFamily="18" charset="-78"/>
              </a:rPr>
              <a:t>Description of different TCP/IP protocols</a:t>
            </a:r>
          </a:p>
          <a:p>
            <a:pPr algn="just">
              <a:lnSpc>
                <a:spcPct val="100000"/>
              </a:lnSpc>
              <a:buNone/>
            </a:pPr>
            <a:endParaRPr lang="en-US" sz="2400" b="1" cap="none" dirty="0" smtClean="0">
              <a:latin typeface="Rockwell" pitchFamily="18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800" b="1" cap="none" dirty="0" smtClean="0">
                <a:latin typeface="Andalus" pitchFamily="18" charset="-78"/>
                <a:cs typeface="Andalus" pitchFamily="18" charset="-78"/>
              </a:rPr>
              <a:t>Layer 1</a:t>
            </a:r>
            <a:r>
              <a:rPr lang="en-US" sz="2800" b="1" cap="none" dirty="0" smtClean="0">
                <a:latin typeface="Rockwell" pitchFamily="18" charset="0"/>
              </a:rPr>
              <a:t>: </a:t>
            </a:r>
            <a:r>
              <a:rPr lang="en-US" sz="2400" b="1" cap="none" dirty="0" smtClean="0">
                <a:latin typeface="Rockwell" pitchFamily="18" charset="0"/>
              </a:rPr>
              <a:t>Network Interface Layer</a:t>
            </a:r>
          </a:p>
          <a:p>
            <a:pPr algn="just">
              <a:lnSpc>
                <a:spcPct val="100000"/>
              </a:lnSpc>
              <a:buNone/>
            </a:pPr>
            <a:endParaRPr lang="en-US" sz="2400" b="1" cap="none" dirty="0" smtClean="0">
              <a:latin typeface="Rockwell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Lowest layer of the all.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Protocol is used to connect to the host, so that the packets can be sent over it.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Varies 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(</a:t>
            </a:r>
            <a:r>
              <a:rPr lang="gu-IN" sz="2400" dirty="0" smtClean="0">
                <a:solidFill>
                  <a:srgbClr val="C00000"/>
                </a:solidFill>
                <a:latin typeface="Rockwell" pitchFamily="18" charset="0"/>
              </a:rPr>
              <a:t>બદલાતું રહે છે</a:t>
            </a:r>
            <a:r>
              <a:rPr lang="en-US" sz="2400" dirty="0" smtClean="0">
                <a:solidFill>
                  <a:srgbClr val="C00000"/>
                </a:solidFill>
                <a:latin typeface="Rockwell" pitchFamily="18" charset="0"/>
              </a:rPr>
              <a:t>)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 </a:t>
            </a:r>
            <a:r>
              <a:rPr lang="en-US" sz="2400" cap="none" dirty="0" smtClean="0">
                <a:latin typeface="Rockwell" pitchFamily="18" charset="0"/>
              </a:rPr>
              <a:t>from host to host and network to network.</a:t>
            </a:r>
          </a:p>
          <a:p>
            <a:pPr algn="just">
              <a:lnSpc>
                <a:spcPct val="100000"/>
              </a:lnSpc>
              <a:buNone/>
            </a:pPr>
            <a:endParaRPr lang="en-US" sz="2400" b="1" cap="none" dirty="0" smtClean="0">
              <a:latin typeface="Rockwell" pitchFamily="18" charset="0"/>
            </a:endParaRPr>
          </a:p>
          <a:p>
            <a:pPr algn="just">
              <a:lnSpc>
                <a:spcPct val="100000"/>
              </a:lnSpc>
              <a:buNone/>
            </a:pPr>
            <a:endParaRPr lang="en-US" sz="2400" b="1" dirty="0" smtClean="0">
              <a:latin typeface="Rockwell" pitchFamily="18" charset="0"/>
            </a:endParaRPr>
          </a:p>
          <a:p>
            <a:pPr algn="just">
              <a:lnSpc>
                <a:spcPct val="100000"/>
              </a:lnSpc>
              <a:buNone/>
            </a:pPr>
            <a:endParaRPr lang="en-US" sz="2400" b="1" dirty="0" smtClean="0">
              <a:latin typeface="Rockwell" pitchFamily="18" charset="0"/>
            </a:endParaRPr>
          </a:p>
          <a:p>
            <a:pPr algn="just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31163" y="6301442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56290" y="835573"/>
            <a:ext cx="7835462" cy="550216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en-US" sz="2800" b="1" cap="none" dirty="0" smtClean="0">
                <a:latin typeface="Andalus" pitchFamily="18" charset="-78"/>
                <a:cs typeface="Andalus" pitchFamily="18" charset="-78"/>
              </a:rPr>
              <a:t>Layer 2</a:t>
            </a:r>
            <a:r>
              <a:rPr lang="en-US" sz="2400" b="1" cap="none" dirty="0" smtClean="0">
                <a:latin typeface="Rockwell" pitchFamily="18" charset="0"/>
              </a:rPr>
              <a:t>: Network Layer</a:t>
            </a:r>
          </a:p>
          <a:p>
            <a:pPr algn="just">
              <a:lnSpc>
                <a:spcPct val="110000"/>
              </a:lnSpc>
              <a:buNone/>
            </a:pPr>
            <a:endParaRPr lang="en-US" sz="2400" b="1" cap="none" dirty="0" smtClean="0">
              <a:latin typeface="Rockwell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Selection of a packet switching network which is based on a connectionless internetwork layer is called a internet layer.</a:t>
            </a:r>
          </a:p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It is the layer which holds the whole planning together.</a:t>
            </a:r>
          </a:p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It helps the packet to travel independently to the destination.</a:t>
            </a:r>
          </a:p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Order in which packets are received is different from the way they are sent.</a:t>
            </a:r>
          </a:p>
          <a:p>
            <a:pPr marL="457200" lvl="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IP (internet protocol) is used in this layer.</a:t>
            </a:r>
          </a:p>
          <a:p>
            <a:pPr algn="just">
              <a:lnSpc>
                <a:spcPct val="110000"/>
              </a:lnSpc>
              <a:buNone/>
            </a:pPr>
            <a:endParaRPr lang="en-US" sz="2400" b="1" cap="none" dirty="0" smtClean="0">
              <a:latin typeface="Rockwell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31163" y="6301442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8635" y="1324320"/>
            <a:ext cx="8166538" cy="485578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800" b="1" cap="none" dirty="0" smtClean="0">
                <a:latin typeface="Andalus" pitchFamily="18" charset="-78"/>
                <a:cs typeface="Andalus" pitchFamily="18" charset="-78"/>
              </a:rPr>
              <a:t>Layer 3</a:t>
            </a:r>
            <a:r>
              <a:rPr lang="en-US" sz="2400" b="1" cap="none" dirty="0" smtClean="0">
                <a:latin typeface="Rockwell" pitchFamily="18" charset="0"/>
              </a:rPr>
              <a:t>: Transport Layer</a:t>
            </a:r>
          </a:p>
          <a:p>
            <a:pPr algn="just">
              <a:lnSpc>
                <a:spcPct val="100000"/>
              </a:lnSpc>
              <a:buNone/>
            </a:pPr>
            <a:endParaRPr lang="en-US" sz="2400" b="1" cap="none" dirty="0" smtClean="0">
              <a:latin typeface="Rockwell" pitchFamily="18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It decides if data transmission should be on parallel path or single path.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Functions such as multiplexing, segmenting or splitting on the data is done by transport layer.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 smtClean="0">
                <a:latin typeface="Rockwell" pitchFamily="18" charset="0"/>
              </a:rPr>
              <a:t>The applications can read and write to the transport layer.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endParaRPr lang="en-US" sz="2400" dirty="0" smtClean="0">
              <a:latin typeface="Rockwell" pitchFamily="18" charset="0"/>
            </a:endParaRPr>
          </a:p>
          <a:p>
            <a:pPr lvl="0" algn="just">
              <a:lnSpc>
                <a:spcPct val="100000"/>
              </a:lnSpc>
            </a:pPr>
            <a:endParaRPr lang="en-US" sz="2400" dirty="0" smtClean="0"/>
          </a:p>
          <a:p>
            <a:pPr algn="just">
              <a:lnSpc>
                <a:spcPct val="100000"/>
              </a:lnSpc>
              <a:buNone/>
            </a:pPr>
            <a:endParaRPr lang="en-US" sz="2400" cap="none" dirty="0">
              <a:latin typeface="Rockwell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31163" y="6301442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083305"/>
            <a:ext cx="8420609" cy="3424107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cap="none" dirty="0" smtClean="0">
                <a:latin typeface="Rockwell" pitchFamily="18" charset="0"/>
              </a:rPr>
              <a:t>Transport layer adds header information to the data.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cap="none" dirty="0" smtClean="0">
                <a:latin typeface="Rockwell" pitchFamily="18" charset="0"/>
              </a:rPr>
              <a:t>Transport layer breaks the message (data) into small units so that they are handled more efficiently 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(</a:t>
            </a:r>
            <a:r>
              <a:rPr lang="gu-IN" sz="2400" dirty="0" smtClean="0">
                <a:solidFill>
                  <a:srgbClr val="C00000"/>
                </a:solidFill>
                <a:latin typeface="Rockwell" pitchFamily="18" charset="0"/>
              </a:rPr>
              <a:t>અસરકારક રીતે</a:t>
            </a:r>
            <a:r>
              <a:rPr lang="en-US" sz="2400" dirty="0" smtClean="0">
                <a:solidFill>
                  <a:srgbClr val="C00000"/>
                </a:solidFill>
                <a:latin typeface="Rockwell" pitchFamily="18" charset="0"/>
              </a:rPr>
              <a:t>)</a:t>
            </a:r>
            <a:r>
              <a:rPr lang="en-US" sz="2400" cap="none" dirty="0" smtClean="0">
                <a:solidFill>
                  <a:srgbClr val="C00000"/>
                </a:solidFill>
                <a:latin typeface="Rockwell" pitchFamily="18" charset="0"/>
              </a:rPr>
              <a:t> </a:t>
            </a:r>
            <a:r>
              <a:rPr lang="en-US" sz="2400" cap="none" dirty="0" smtClean="0">
                <a:latin typeface="Rockwell" pitchFamily="18" charset="0"/>
              </a:rPr>
              <a:t>by the network layer.</a:t>
            </a: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en-US" sz="2400" cap="none" dirty="0" smtClean="0">
                <a:latin typeface="Rockwell" pitchFamily="18" charset="0"/>
              </a:rPr>
              <a:t>Transport layer also arrange the packets to be sent, in sequence.</a:t>
            </a:r>
            <a:endParaRPr lang="en-US" sz="2400" cap="none" dirty="0">
              <a:latin typeface="Rockwell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31163" y="6301442"/>
            <a:ext cx="18748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Rockwell" pitchFamily="18" charset="0"/>
              </a:rPr>
              <a:t>Continue….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217</TotalTime>
  <Words>304</Words>
  <Application>Microsoft Office PowerPoint</Application>
  <PresentationFormat>A4 Paper (210x297 mm)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Information is Power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</dc:creator>
  <cp:lastModifiedBy>Puru</cp:lastModifiedBy>
  <cp:revision>48</cp:revision>
  <dcterms:created xsi:type="dcterms:W3CDTF">2014-09-12T17:25:11Z</dcterms:created>
  <dcterms:modified xsi:type="dcterms:W3CDTF">2016-07-06T13:10:07Z</dcterms:modified>
</cp:coreProperties>
</file>