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8" r:id="rId3"/>
    <p:sldId id="259" r:id="rId4"/>
    <p:sldId id="261" r:id="rId5"/>
    <p:sldId id="265" r:id="rId6"/>
    <p:sldId id="266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00CC00"/>
    <a:srgbClr val="00FF00"/>
    <a:srgbClr val="66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8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81506-87E5-4794-8A0D-E3186C8E0A93}" type="datetimeFigureOut">
              <a:rPr lang="en-US"/>
              <a:pPr/>
              <a:t>17/Jun/2016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FFC19-1BA6-415A-8991-4607F59767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682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17/Jun/2016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17/Jun/2016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17/Jun/2016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17/Jun/2016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17/Jun/2016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17/Jun/2016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17/Jun/2016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17/Jun/2016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17/Jun/2016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17/Jun/2016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17/Jun/2016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17/Jun/2016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564" y="112723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5400" b="1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 Components of DBMS</a:t>
            </a:r>
          </a:p>
          <a:p>
            <a:pPr>
              <a:buNone/>
            </a:pPr>
            <a:endParaRPr lang="en-US" sz="5400" b="1"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  <a:p>
            <a:pPr lvl="5">
              <a:buFont typeface="Wingdings" pitchFamily="2" charset="2"/>
              <a:buChar char="q"/>
            </a:pPr>
            <a:r>
              <a:rPr lang="en-IN" sz="3200" b="1" dirty="0" smtClean="0">
                <a:solidFill>
                  <a:srgbClr val="0000FF"/>
                </a:solidFill>
                <a:latin typeface="Rockwell" pitchFamily="18" charset="0"/>
              </a:rPr>
              <a:t>Presented by:-</a:t>
            </a:r>
            <a:r>
              <a:rPr lang="en-IN" b="1" dirty="0" smtClean="0">
                <a:solidFill>
                  <a:srgbClr val="0000FF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Rockwell" pitchFamily="18" charset="0"/>
              </a:rPr>
              <a:t/>
            </a:r>
            <a:br>
              <a:rPr lang="en-IN" b="1" dirty="0" smtClean="0">
                <a:solidFill>
                  <a:srgbClr val="0000FF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Rockwell" pitchFamily="18" charset="0"/>
              </a:rPr>
            </a:br>
            <a:endParaRPr lang="en-IN" b="1" dirty="0" smtClean="0">
              <a:solidFill>
                <a:srgbClr val="0000FF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Rockwell" pitchFamily="18" charset="0"/>
            </a:endParaRPr>
          </a:p>
          <a:p>
            <a:pPr lvl="5">
              <a:buNone/>
            </a:pPr>
            <a:r>
              <a:rPr lang="en-IN" sz="4400" b="1" dirty="0" smtClean="0">
                <a:solidFill>
                  <a:srgbClr val="0000FF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Rockwell" pitchFamily="18" charset="0"/>
                <a:cs typeface="Andalus" pitchFamily="18" charset="-78"/>
              </a:rPr>
              <a:t>	 </a:t>
            </a:r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Purushottam Singh</a:t>
            </a:r>
            <a:endParaRPr lang="en-US" sz="44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199" y="328450"/>
            <a:ext cx="8229600" cy="33922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Let us understand the components of the DBMS.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As shown in figure below there are five components of DBMS.</a:t>
            </a:r>
          </a:p>
        </p:txBody>
      </p:sp>
      <p:pic>
        <p:nvPicPr>
          <p:cNvPr id="1027" name="Picture 3" descr="C:\Users\Puru\Desktop\dbms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8511" y="1615307"/>
            <a:ext cx="6183530" cy="2079100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0717" y="3615558"/>
            <a:ext cx="8702565" cy="2806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Rockwell" pitchFamily="18" charset="0"/>
              </a:rPr>
              <a:t>Hardware:-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</a:rPr>
              <a:t>That can range from a PC to a network computers.</a:t>
            </a:r>
            <a:r>
              <a:rPr lang="en-US" sz="2400" dirty="0" smtClean="0">
                <a:latin typeface="Rockwell" pitchFamily="18" charset="0"/>
              </a:rPr>
              <a:t> It also includes various storage devices like hard discs and input and output devices like monitor, printer, etc.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t>Software:-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t> 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t>Software refers to the collection of programs used by the computers within the database system.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269163" y="6396038"/>
            <a:ext cx="187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Rockwell" pitchFamily="18" charset="0"/>
              </a:rPr>
              <a:t>Continue….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5669" y="1282263"/>
            <a:ext cx="8229600" cy="408852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600" b="1" dirty="0" smtClean="0">
                <a:solidFill>
                  <a:srgbClr val="0000FF"/>
                </a:solidFill>
                <a:latin typeface="Rockwell" pitchFamily="18" charset="0"/>
              </a:rPr>
              <a:t>Data:- </a:t>
            </a:r>
            <a:r>
              <a:rPr lang="en-US" sz="2600" dirty="0" smtClean="0">
                <a:solidFill>
                  <a:schemeClr val="tx1"/>
                </a:solidFill>
                <a:latin typeface="Rockwell" pitchFamily="18" charset="0"/>
              </a:rPr>
              <a:t>Data stored in a database includes numerical data such as whole numbers and floating point numbers and non numerical data such as characters, date, or logical data.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600" b="1" dirty="0" smtClean="0">
              <a:solidFill>
                <a:srgbClr val="0000FF"/>
              </a:solidFill>
              <a:latin typeface="Rockwell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600" b="1" dirty="0" smtClean="0">
                <a:solidFill>
                  <a:srgbClr val="0000FF"/>
                </a:solidFill>
                <a:latin typeface="Rockwell" pitchFamily="18" charset="0"/>
              </a:rPr>
              <a:t>Procedures:- </a:t>
            </a:r>
            <a:r>
              <a:rPr lang="en-US" sz="2600" dirty="0" smtClean="0">
                <a:solidFill>
                  <a:schemeClr val="tx1"/>
                </a:solidFill>
                <a:latin typeface="Rockwell" pitchFamily="18" charset="0"/>
              </a:rPr>
              <a:t>Procedures </a:t>
            </a:r>
            <a:r>
              <a:rPr lang="en-US" sz="2600" dirty="0" smtClean="0">
                <a:solidFill>
                  <a:srgbClr val="FF3300"/>
                </a:solidFill>
                <a:latin typeface="Rockwell" pitchFamily="18" charset="0"/>
              </a:rPr>
              <a:t>(</a:t>
            </a:r>
            <a:r>
              <a:rPr lang="gu-IN" sz="2600" dirty="0" smtClean="0">
                <a:solidFill>
                  <a:srgbClr val="FF3300"/>
                </a:solidFill>
                <a:latin typeface="Rockwell" pitchFamily="18" charset="0"/>
              </a:rPr>
              <a:t>પ્રક્રિયાઓ</a:t>
            </a:r>
            <a:r>
              <a:rPr lang="en-US" sz="2600" dirty="0" smtClean="0">
                <a:solidFill>
                  <a:srgbClr val="FF3300"/>
                </a:solidFill>
                <a:latin typeface="Rockwell" pitchFamily="18" charset="0"/>
              </a:rPr>
              <a:t>) </a:t>
            </a:r>
            <a:r>
              <a:rPr lang="en-US" sz="2600" dirty="0" smtClean="0">
                <a:solidFill>
                  <a:schemeClr val="tx1"/>
                </a:solidFill>
                <a:latin typeface="Rockwell" pitchFamily="18" charset="0"/>
              </a:rPr>
              <a:t>are the</a:t>
            </a:r>
          </a:p>
          <a:p>
            <a:pPr marL="457200" indent="-457200">
              <a:buNone/>
            </a:pPr>
            <a:r>
              <a:rPr lang="en-US" sz="2600" dirty="0" smtClean="0">
                <a:solidFill>
                  <a:schemeClr val="tx1"/>
                </a:solidFill>
                <a:latin typeface="Rockwell" pitchFamily="18" charset="0"/>
              </a:rPr>
              <a:t>	instructions and rules that govern the design and use of the database system. </a:t>
            </a:r>
          </a:p>
          <a:p>
            <a:pPr marL="457200" indent="-457200">
              <a:buNone/>
            </a:pPr>
            <a:endParaRPr lang="en-US" sz="2600" b="1" dirty="0" smtClean="0">
              <a:solidFill>
                <a:srgbClr val="0000FF"/>
              </a:solidFill>
              <a:latin typeface="Rockwell" pitchFamily="18" charset="0"/>
            </a:endParaRPr>
          </a:p>
          <a:p>
            <a:pPr marL="457200" indent="-457200">
              <a:buNone/>
            </a:pPr>
            <a:r>
              <a:rPr lang="en-US" sz="2600" b="1" dirty="0" smtClean="0">
                <a:solidFill>
                  <a:srgbClr val="0000FF"/>
                </a:solidFill>
                <a:latin typeface="Rockwell" pitchFamily="18" charset="0"/>
              </a:rPr>
              <a:t>5.	People:- </a:t>
            </a:r>
            <a:r>
              <a:rPr lang="en-US" sz="2600" dirty="0" smtClean="0">
                <a:solidFill>
                  <a:schemeClr val="tx1"/>
                </a:solidFill>
                <a:latin typeface="Rockwell" pitchFamily="18" charset="0"/>
              </a:rPr>
              <a:t>Users of DBMS.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chemeClr val="tx1"/>
                </a:solidFill>
                <a:latin typeface="Rockwell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269163" y="6396038"/>
            <a:ext cx="187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Rockwell" pitchFamily="18" charset="0"/>
              </a:rPr>
              <a:t>Continue….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01111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b="1" dirty="0" smtClean="0">
                <a:solidFill>
                  <a:srgbClr val="0000FF"/>
                </a:solidFill>
                <a:latin typeface="Andalus" pitchFamily="18" charset="-78"/>
                <a:cs typeface="Andalus" pitchFamily="18" charset="-78"/>
              </a:rPr>
              <a:t>There are five types of users as per their role in the Database</a:t>
            </a:r>
            <a:r>
              <a:rPr lang="en-US" dirty="0" smtClean="0">
                <a:solidFill>
                  <a:srgbClr val="0000FF"/>
                </a:solidFill>
                <a:latin typeface="Rockwell" pitchFamily="18" charset="0"/>
              </a:rPr>
              <a:t>:-</a:t>
            </a:r>
          </a:p>
          <a:p>
            <a:pPr>
              <a:buNone/>
            </a:pPr>
            <a:endParaRPr lang="en-US" dirty="0" smtClean="0">
              <a:solidFill>
                <a:srgbClr val="0000FF"/>
              </a:solidFill>
              <a:latin typeface="Rockwell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Rockwell" pitchFamily="18" charset="0"/>
              <a:cs typeface="Andalus" pitchFamily="18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Rockwell" pitchFamily="18" charset="0"/>
                <a:cs typeface="Andalus" pitchFamily="18" charset="-78"/>
              </a:rPr>
              <a:t>Data Administrator (DA)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Rockwell" pitchFamily="18" charset="0"/>
                <a:cs typeface="Andalus" pitchFamily="18" charset="-78"/>
              </a:rPr>
              <a:t>Database Administrator (DBA)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Rockwell" pitchFamily="18" charset="0"/>
                <a:cs typeface="Andalus" pitchFamily="18" charset="-78"/>
              </a:rPr>
              <a:t>Database Designers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Rockwell" pitchFamily="18" charset="0"/>
                <a:cs typeface="Andalus" pitchFamily="18" charset="-78"/>
              </a:rPr>
              <a:t>Application Programmers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Rockwell" pitchFamily="18" charset="0"/>
                <a:cs typeface="Andalus" pitchFamily="18" charset="-78"/>
              </a:rPr>
              <a:t>End Users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Rockwell" pitchFamily="18" charset="0"/>
              <a:cs typeface="Andalus" pitchFamily="18" charset="-7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69163" y="6396038"/>
            <a:ext cx="187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Rockwell" pitchFamily="18" charset="0"/>
              </a:rPr>
              <a:t>Continue….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38" y="210207"/>
            <a:ext cx="8229600" cy="64218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  <a:latin typeface="Rockwell" pitchFamily="18" charset="0"/>
                <a:cs typeface="Andalus" pitchFamily="18" charset="-78"/>
              </a:rPr>
              <a:t>Data Administrator (DA):- </a:t>
            </a:r>
            <a:r>
              <a:rPr lang="en-US" dirty="0" smtClean="0">
                <a:solidFill>
                  <a:schemeClr val="tx1"/>
                </a:solidFill>
                <a:latin typeface="Rockwell" pitchFamily="18" charset="0"/>
                <a:cs typeface="Andalus" pitchFamily="18" charset="-78"/>
              </a:rPr>
              <a:t>The DA is a person who involves himself in the collection of the information that will be stored in the database.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rgbClr val="0000FF"/>
              </a:solidFill>
              <a:latin typeface="Rockwell" pitchFamily="18" charset="0"/>
              <a:cs typeface="Andalus" pitchFamily="18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  <a:latin typeface="Rockwell" pitchFamily="18" charset="0"/>
                <a:cs typeface="Andalus" pitchFamily="18" charset="-78"/>
              </a:rPr>
              <a:t>Database Administrator (DBA):- </a:t>
            </a:r>
            <a:r>
              <a:rPr lang="en-US" dirty="0" smtClean="0">
                <a:solidFill>
                  <a:schemeClr val="tx1"/>
                </a:solidFill>
                <a:latin typeface="Rockwell" pitchFamily="18" charset="0"/>
                <a:cs typeface="Andalus" pitchFamily="18" charset="-78"/>
              </a:rPr>
              <a:t>The DBA is a person or a group of persons who manage the DBMS’s use and make sure that the database is functioning properly.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chemeClr val="tx1"/>
              </a:solidFill>
              <a:latin typeface="Rockwell" pitchFamily="18" charset="0"/>
              <a:cs typeface="Andalus" pitchFamily="18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  <a:latin typeface="Rockwell" pitchFamily="18" charset="0"/>
                <a:cs typeface="Andalus" pitchFamily="18" charset="-78"/>
              </a:rPr>
              <a:t>Database Designers:- </a:t>
            </a: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is the process of producing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	</a:t>
            </a:r>
            <a:r>
              <a:rPr lang="en-US" dirty="0" smtClean="0">
                <a:solidFill>
                  <a:srgbClr val="FF3300"/>
                </a:solidFill>
                <a:latin typeface="Rockwell" pitchFamily="18" charset="0"/>
              </a:rPr>
              <a:t>(</a:t>
            </a:r>
            <a:r>
              <a:rPr lang="gu-IN" dirty="0" smtClean="0">
                <a:solidFill>
                  <a:srgbClr val="FF3300"/>
                </a:solidFill>
                <a:latin typeface="Rockwell" pitchFamily="18" charset="0"/>
              </a:rPr>
              <a:t>ઉત્પાદન</a:t>
            </a:r>
            <a:r>
              <a:rPr lang="en-US" dirty="0" smtClean="0">
                <a:solidFill>
                  <a:srgbClr val="FF3300"/>
                </a:solidFill>
                <a:latin typeface="Rockwell" pitchFamily="18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a detailed data model </a:t>
            </a:r>
            <a:r>
              <a:rPr lang="en-US" dirty="0" smtClean="0">
                <a:solidFill>
                  <a:srgbClr val="FF3300"/>
                </a:solidFill>
                <a:latin typeface="Rockwell" pitchFamily="18" charset="0"/>
              </a:rPr>
              <a:t>(</a:t>
            </a:r>
            <a:r>
              <a:rPr lang="gu-IN" dirty="0" smtClean="0">
                <a:solidFill>
                  <a:srgbClr val="FF3300"/>
                </a:solidFill>
                <a:latin typeface="Rockwell" pitchFamily="18" charset="0"/>
              </a:rPr>
              <a:t>માહિતી મોડેલો</a:t>
            </a:r>
            <a:r>
              <a:rPr lang="en-US" dirty="0" smtClean="0">
                <a:solidFill>
                  <a:srgbClr val="FF3300"/>
                </a:solidFill>
                <a:latin typeface="Rockwell" pitchFamily="18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of database.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This data model contains all the needed logical and physical design choices and physical storage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	parameters </a:t>
            </a:r>
            <a:r>
              <a:rPr lang="en-US" dirty="0" smtClean="0">
                <a:solidFill>
                  <a:srgbClr val="FF3300"/>
                </a:solidFill>
                <a:latin typeface="Rockwell" pitchFamily="18" charset="0"/>
              </a:rPr>
              <a:t>(</a:t>
            </a:r>
            <a:r>
              <a:rPr lang="gu-IN" dirty="0" smtClean="0">
                <a:solidFill>
                  <a:srgbClr val="FF3300"/>
                </a:solidFill>
                <a:latin typeface="Rockwell" pitchFamily="18" charset="0"/>
              </a:rPr>
              <a:t>પરિમાણો</a:t>
            </a:r>
            <a:r>
              <a:rPr lang="en-US" dirty="0" smtClean="0">
                <a:solidFill>
                  <a:srgbClr val="FF3300"/>
                </a:solidFill>
                <a:latin typeface="Rockwell" pitchFamily="18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needed to generate a design in a data definition language, which can then be used to create a database.</a:t>
            </a:r>
          </a:p>
          <a:p>
            <a:pPr marL="457200" indent="-457200">
              <a:buNone/>
            </a:pPr>
            <a:endParaRPr lang="en-US" b="1" dirty="0" smtClean="0">
              <a:solidFill>
                <a:srgbClr val="0000FF"/>
              </a:solidFill>
              <a:latin typeface="Rockwell" pitchFamily="18" charset="0"/>
              <a:cs typeface="Andalus" pitchFamily="18" charset="-7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269163" y="6396038"/>
            <a:ext cx="187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Rockwell" pitchFamily="18" charset="0"/>
              </a:rPr>
              <a:t>Continue….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994" y="693683"/>
            <a:ext cx="8686800" cy="5611156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b="1" dirty="0" smtClean="0">
                <a:solidFill>
                  <a:srgbClr val="0000FF"/>
                </a:solidFill>
                <a:latin typeface="Rockwell" pitchFamily="18" charset="0"/>
                <a:cs typeface="Andalus" pitchFamily="18" charset="-78"/>
              </a:rPr>
              <a:t>Application Programmers:- </a:t>
            </a: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Application Programmers are responsible for writing</a:t>
            </a:r>
            <a:r>
              <a:rPr lang="en-US" b="1" dirty="0" smtClean="0">
                <a:solidFill>
                  <a:srgbClr val="0000FF"/>
                </a:solidFill>
                <a:latin typeface="Rockwell" pitchFamily="18" charset="0"/>
                <a:cs typeface="Andalus" pitchFamily="18" charset="-78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application programs that use the database.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These programs could be written in General Purpose Programming languages such as Visual Basic, Developer,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	C, COBOL etc. to manipulate </a:t>
            </a:r>
            <a:r>
              <a:rPr lang="en-US" dirty="0" smtClean="0">
                <a:solidFill>
                  <a:srgbClr val="FF3300"/>
                </a:solidFill>
                <a:latin typeface="Rockwell" pitchFamily="18" charset="0"/>
              </a:rPr>
              <a:t>(</a:t>
            </a:r>
            <a:r>
              <a:rPr lang="gu-IN" dirty="0" smtClean="0">
                <a:solidFill>
                  <a:srgbClr val="FF3300"/>
                </a:solidFill>
                <a:latin typeface="Rockwell" pitchFamily="18" charset="0"/>
              </a:rPr>
              <a:t>ચાલાકી</a:t>
            </a:r>
            <a:r>
              <a:rPr lang="en-US" dirty="0" smtClean="0">
                <a:solidFill>
                  <a:srgbClr val="FF3300"/>
                </a:solidFill>
                <a:latin typeface="Rockwell" pitchFamily="18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the database.</a:t>
            </a:r>
          </a:p>
          <a:p>
            <a:pPr marL="457200" indent="-457200">
              <a:buNone/>
            </a:pPr>
            <a:endParaRPr lang="en-US" dirty="0" smtClean="0">
              <a:solidFill>
                <a:schemeClr val="tx1"/>
              </a:solidFill>
              <a:latin typeface="Rockwell" pitchFamily="18" charset="0"/>
            </a:endParaRPr>
          </a:p>
          <a:p>
            <a:pPr marL="457200" indent="-457200">
              <a:buAutoNum type="arabicPeriod" startAt="5"/>
            </a:pPr>
            <a:r>
              <a:rPr lang="en-US" b="1" dirty="0" smtClean="0">
                <a:solidFill>
                  <a:srgbClr val="0000FF"/>
                </a:solidFill>
                <a:latin typeface="Rockwell" pitchFamily="18" charset="0"/>
                <a:cs typeface="Andalus" pitchFamily="18" charset="-78"/>
              </a:rPr>
              <a:t>End Users:- </a:t>
            </a: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End Users are the people who interact 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	</a:t>
            </a:r>
            <a:r>
              <a:rPr lang="en-US" dirty="0" smtClean="0">
                <a:solidFill>
                  <a:srgbClr val="FF3300"/>
                </a:solidFill>
                <a:latin typeface="Rockwell" pitchFamily="18" charset="0"/>
              </a:rPr>
              <a:t>(</a:t>
            </a:r>
            <a:r>
              <a:rPr lang="gu-IN" dirty="0" smtClean="0">
                <a:solidFill>
                  <a:srgbClr val="FF3300"/>
                </a:solidFill>
                <a:latin typeface="Rockwell" pitchFamily="18" charset="0"/>
              </a:rPr>
              <a:t>વાર્તાલાપ</a:t>
            </a:r>
            <a:r>
              <a:rPr lang="en-US" dirty="0" smtClean="0">
                <a:solidFill>
                  <a:srgbClr val="FF3300"/>
                </a:solidFill>
                <a:latin typeface="Rockwell" pitchFamily="18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with the database through applications or utilities.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Rockwell" pitchFamily="18" charset="0"/>
              </a:rPr>
              <a:t>E.g. sales clerks, supervisors, managers and directors are all classified as end users.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269163" y="6396038"/>
            <a:ext cx="187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Rockwell" pitchFamily="18" charset="0"/>
              </a:rPr>
              <a:t>Continue….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1131" y="863218"/>
            <a:ext cx="7367752" cy="1143000"/>
          </a:xfrm>
        </p:spPr>
        <p:txBody>
          <a:bodyPr/>
          <a:lstStyle/>
          <a:p>
            <a:pPr algn="l" eaLnBrk="1" hangingPunct="1"/>
            <a:r>
              <a:rPr lang="en-US" sz="4800" b="1" dirty="0" smtClean="0">
                <a:solidFill>
                  <a:srgbClr val="0000FF"/>
                </a:solidFill>
                <a:effectLst/>
                <a:latin typeface="Eras Bold ITC" pitchFamily="34" charset="0"/>
              </a:rPr>
              <a:t>Information is Power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3611617" y="4817515"/>
            <a:ext cx="4071938" cy="857250"/>
          </a:xfrm>
        </p:spPr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4400" dirty="0" smtClean="0">
                <a:solidFill>
                  <a:srgbClr val="0000FF"/>
                </a:solidFill>
                <a:latin typeface="Eras Bold ITC" pitchFamily="34" charset="0"/>
              </a:rPr>
              <a:t>Thank You</a:t>
            </a:r>
          </a:p>
        </p:txBody>
      </p:sp>
      <p:pic>
        <p:nvPicPr>
          <p:cNvPr id="9" name="Picture 8" descr="smi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4774" y="4971393"/>
            <a:ext cx="586155" cy="52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263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Slide 1</vt:lpstr>
      <vt:lpstr>Slide 2</vt:lpstr>
      <vt:lpstr>Slide 3</vt:lpstr>
      <vt:lpstr>Slide 4</vt:lpstr>
      <vt:lpstr>Slide 5</vt:lpstr>
      <vt:lpstr>Slide 6</vt:lpstr>
      <vt:lpstr>Information is Power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</dc:creator>
  <cp:lastModifiedBy>Puru</cp:lastModifiedBy>
  <cp:revision>49</cp:revision>
  <dcterms:created xsi:type="dcterms:W3CDTF">2014-09-16T21:34:41Z</dcterms:created>
  <dcterms:modified xsi:type="dcterms:W3CDTF">2016-06-17T14:12:00Z</dcterms:modified>
</cp:coreProperties>
</file>