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0" r:id="rId4"/>
    <p:sldId id="257" r:id="rId5"/>
    <p:sldId id="311" r:id="rId6"/>
    <p:sldId id="259" r:id="rId7"/>
    <p:sldId id="260" r:id="rId8"/>
    <p:sldId id="261" r:id="rId9"/>
    <p:sldId id="262" r:id="rId10"/>
    <p:sldId id="315" r:id="rId11"/>
    <p:sldId id="312" r:id="rId12"/>
    <p:sldId id="263" r:id="rId13"/>
    <p:sldId id="264" r:id="rId14"/>
    <p:sldId id="265" r:id="rId15"/>
    <p:sldId id="313" r:id="rId16"/>
    <p:sldId id="314" r:id="rId17"/>
    <p:sldId id="268" r:id="rId18"/>
    <p:sldId id="267" r:id="rId19"/>
    <p:sldId id="270" r:id="rId20"/>
    <p:sldId id="271" r:id="rId21"/>
    <p:sldId id="316" r:id="rId22"/>
    <p:sldId id="317" r:id="rId23"/>
    <p:sldId id="276" r:id="rId24"/>
    <p:sldId id="277" r:id="rId25"/>
    <p:sldId id="278" r:id="rId26"/>
    <p:sldId id="279" r:id="rId27"/>
    <p:sldId id="280" r:id="rId28"/>
    <p:sldId id="281" r:id="rId29"/>
    <p:sldId id="282" r:id="rId30"/>
    <p:sldId id="318" r:id="rId31"/>
    <p:sldId id="283" r:id="rId32"/>
    <p:sldId id="319" r:id="rId33"/>
    <p:sldId id="320" r:id="rId34"/>
    <p:sldId id="284" r:id="rId35"/>
    <p:sldId id="321" r:id="rId36"/>
    <p:sldId id="285"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22" r:id="rId50"/>
    <p:sldId id="299" r:id="rId51"/>
    <p:sldId id="300" r:id="rId52"/>
    <p:sldId id="302" r:id="rId53"/>
    <p:sldId id="301" r:id="rId54"/>
    <p:sldId id="303" r:id="rId55"/>
    <p:sldId id="304" r:id="rId56"/>
    <p:sldId id="305" r:id="rId57"/>
    <p:sldId id="306" r:id="rId58"/>
    <p:sldId id="307" r:id="rId59"/>
    <p:sldId id="308" r:id="rId60"/>
    <p:sldId id="323" r:id="rId61"/>
    <p:sldId id="335" r:id="rId62"/>
    <p:sldId id="336" r:id="rId63"/>
    <p:sldId id="324" r:id="rId64"/>
    <p:sldId id="325" r:id="rId65"/>
    <p:sldId id="326" r:id="rId66"/>
    <p:sldId id="337" r:id="rId67"/>
    <p:sldId id="338" r:id="rId68"/>
    <p:sldId id="328" r:id="rId69"/>
    <p:sldId id="329" r:id="rId70"/>
    <p:sldId id="330" r:id="rId71"/>
    <p:sldId id="331" r:id="rId72"/>
    <p:sldId id="339" r:id="rId73"/>
    <p:sldId id="332" r:id="rId74"/>
    <p:sldId id="333" r:id="rId75"/>
    <p:sldId id="334" r:id="rId76"/>
    <p:sldId id="340"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2" autoAdjust="0"/>
    <p:restoredTop sz="61979" autoAdjust="0"/>
  </p:normalViewPr>
  <p:slideViewPr>
    <p:cSldViewPr>
      <p:cViewPr varScale="1">
        <p:scale>
          <a:sx n="41" d="100"/>
          <a:sy n="41" d="100"/>
        </p:scale>
        <p:origin x="-192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Valve identified systems that operate very effectively being permanently assigned to a single processor.</a:t>
            </a:r>
          </a:p>
          <a:p>
            <a:pPr lvl="1">
              <a:buFont typeface="Arial" pitchFamily="34" charset="0"/>
              <a:buChar char="•"/>
            </a:pPr>
            <a:r>
              <a:rPr lang="en-NZ" dirty="0" smtClean="0"/>
              <a:t> An example is sound mixing, which has little user interaction, </a:t>
            </a:r>
          </a:p>
          <a:p>
            <a:pPr lvl="1">
              <a:buFont typeface="Arial" pitchFamily="34" charset="0"/>
              <a:buChar char="•"/>
            </a:pPr>
            <a:r>
              <a:rPr lang="en-NZ" dirty="0" smtClean="0"/>
              <a:t> is not constrained by the frame configuration of windows, and </a:t>
            </a:r>
          </a:p>
          <a:p>
            <a:pPr lvl="1">
              <a:buFont typeface="Arial" pitchFamily="34" charset="0"/>
              <a:buChar char="•"/>
            </a:pPr>
            <a:r>
              <a:rPr lang="en-NZ" dirty="0" smtClean="0"/>
              <a:t> works on its own set of data. </a:t>
            </a:r>
          </a:p>
          <a:p>
            <a:pPr lvl="0">
              <a:buFont typeface="Arial" pitchFamily="34" charset="0"/>
              <a:buNone/>
            </a:pPr>
            <a:endParaRPr lang="en-NZ" dirty="0" smtClean="0"/>
          </a:p>
          <a:p>
            <a:pPr lvl="0">
              <a:buFont typeface="Arial" pitchFamily="34" charset="0"/>
              <a:buNone/>
            </a:pPr>
            <a:r>
              <a:rPr lang="en-NZ" dirty="0" smtClean="0"/>
              <a:t>Other modules can be organized into a number of threads so that the module can execute on a single processor but achieve greater performance as it is spread out over more and more processors.</a:t>
            </a:r>
          </a:p>
          <a:p>
            <a:pPr lvl="1">
              <a:buFont typeface="Arial" pitchFamily="34" charset="0"/>
              <a:buChar char="•"/>
            </a:pPr>
            <a:r>
              <a:rPr lang="en-NZ" dirty="0" smtClean="0"/>
              <a:t> e.g. scene rendering,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illustrates the thread structure for the rendering module. </a:t>
            </a:r>
          </a:p>
          <a:p>
            <a:endParaRPr lang="en-NZ" dirty="0" smtClean="0"/>
          </a:p>
          <a:p>
            <a:r>
              <a:rPr lang="en-NZ" dirty="0" smtClean="0"/>
              <a:t>In this hierarchical structure, higher-level threads spawn lower-level threads as needed. </a:t>
            </a:r>
          </a:p>
          <a:p>
            <a:endParaRPr lang="en-NZ" dirty="0" smtClean="0"/>
          </a:p>
          <a:p>
            <a:r>
              <a:rPr lang="en-NZ" dirty="0" smtClean="0"/>
              <a:t>The rendering module relies on a critical part of the Source engine, the world list, a database representation of the visual elements in the game’s world. </a:t>
            </a:r>
          </a:p>
          <a:p>
            <a:endParaRPr lang="en-NZ" dirty="0" smtClean="0"/>
          </a:p>
          <a:p>
            <a:r>
              <a:rPr lang="en-NZ" dirty="0" smtClean="0"/>
              <a:t>The first task is to determine what are the areas of the world that need to be rendered. </a:t>
            </a:r>
          </a:p>
          <a:p>
            <a:pPr lvl="1">
              <a:buFont typeface="Arial" pitchFamily="34" charset="0"/>
              <a:buChar char="•"/>
            </a:pPr>
            <a:r>
              <a:rPr lang="en-NZ" dirty="0" smtClean="0"/>
              <a:t> next is to determine what objects are in the scene as viewed from multiple angles. </a:t>
            </a:r>
          </a:p>
          <a:p>
            <a:pPr lvl="1">
              <a:buFont typeface="Arial" pitchFamily="34" charset="0"/>
              <a:buChar char="•"/>
            </a:pPr>
            <a:r>
              <a:rPr lang="en-NZ" dirty="0" smtClean="0"/>
              <a:t> Then it has to work out the rendering of each object from multiple points of view – </a:t>
            </a:r>
            <a:r>
              <a:rPr lang="en-NZ" b="1" dirty="0" smtClean="0"/>
              <a:t>VERY processor</a:t>
            </a:r>
            <a:r>
              <a:rPr lang="en-NZ" b="1" baseline="0" dirty="0" smtClean="0"/>
              <a:t> intensive</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Assuming that the architecture of the multiprocessor is uniform, in the sense that no processor has a particular physical advantage with respect to access to main memory or to I/O devices, </a:t>
            </a:r>
          </a:p>
          <a:p>
            <a:pPr lvl="1">
              <a:buFont typeface="Arial" pitchFamily="34" charset="0"/>
              <a:buChar char="•"/>
            </a:pPr>
            <a:r>
              <a:rPr lang="en-NZ" dirty="0" smtClean="0"/>
              <a:t> then the simplest scheduling approach is to treat the processors as a pooled resource </a:t>
            </a:r>
          </a:p>
          <a:p>
            <a:pPr lvl="1">
              <a:buFont typeface="Arial" pitchFamily="34" charset="0"/>
              <a:buChar char="•"/>
            </a:pPr>
            <a:r>
              <a:rPr lang="en-NZ" dirty="0" smtClean="0"/>
              <a:t> and assign processes to processors on demand. </a:t>
            </a:r>
          </a:p>
          <a:p>
            <a:pPr lvl="0">
              <a:buFont typeface="Arial" pitchFamily="34" charset="0"/>
              <a:buNone/>
            </a:pPr>
            <a:endParaRPr lang="en-NZ" dirty="0" smtClean="0"/>
          </a:p>
          <a:p>
            <a:pPr lvl="0">
              <a:buFont typeface="Arial" pitchFamily="34" charset="0"/>
              <a:buNone/>
            </a:pPr>
            <a:r>
              <a:rPr lang="en-NZ" dirty="0" smtClean="0"/>
              <a:t>The question then arises as to whether the assignment should be static or dynamic.</a:t>
            </a:r>
          </a:p>
          <a:p>
            <a:pPr lvl="0">
              <a:buFont typeface="Arial" pitchFamily="34" charset="0"/>
              <a:buNone/>
            </a:pPr>
            <a:endParaRPr lang="en-NZ" dirty="0" smtClean="0"/>
          </a:p>
          <a:p>
            <a:pPr lvl="0">
              <a:buFont typeface="Arial" pitchFamily="34" charset="0"/>
              <a:buNone/>
            </a:pPr>
            <a:r>
              <a:rPr lang="en-NZ" dirty="0" smtClean="0"/>
              <a:t>With Dynamic Assignment</a:t>
            </a:r>
            <a:r>
              <a:rPr lang="en-NZ" baseline="0" dirty="0" smtClean="0"/>
              <a:t>, threads are moved for a queue for one processor to a queue for another processor;</a:t>
            </a:r>
          </a:p>
          <a:p>
            <a:pPr lvl="0">
              <a:buFont typeface="Arial" pitchFamily="34" charset="0"/>
              <a:buNone/>
            </a:pPr>
            <a:endParaRPr lang="en-NZ" baseline="0" dirty="0" smtClean="0"/>
          </a:p>
          <a:p>
            <a:pPr lvl="0">
              <a:buFont typeface="Arial" pitchFamily="34" charset="0"/>
              <a:buNone/>
            </a:pPr>
            <a:r>
              <a:rPr lang="en-NZ" baseline="0" dirty="0" smtClean="0"/>
              <a:t>Linux uses this approach.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a process is permanently assigned to one processor from activation until its completion, </a:t>
            </a:r>
          </a:p>
          <a:p>
            <a:pPr lvl="1">
              <a:buFont typeface="Arial" pitchFamily="34" charset="0"/>
              <a:buChar char="•"/>
            </a:pPr>
            <a:r>
              <a:rPr lang="en-NZ" dirty="0" smtClean="0"/>
              <a:t> then a dedicated short-term queue is maintained for each processor.</a:t>
            </a:r>
          </a:p>
          <a:p>
            <a:pPr lvl="0">
              <a:buFont typeface="Arial" pitchFamily="34" charset="0"/>
              <a:buNone/>
            </a:pPr>
            <a:endParaRPr lang="en-NZ" dirty="0" smtClean="0"/>
          </a:p>
          <a:p>
            <a:pPr lvl="0">
              <a:buFont typeface="Arial" pitchFamily="34" charset="0"/>
              <a:buNone/>
            </a:pPr>
            <a:r>
              <a:rPr lang="en-NZ" dirty="0" smtClean="0"/>
              <a:t>An advantage of this approach is that there may be less overhead in the scheduling function, because the processor assignment is made once and for all.</a:t>
            </a:r>
          </a:p>
          <a:p>
            <a:pPr lvl="0">
              <a:buFont typeface="Arial" pitchFamily="34" charset="0"/>
              <a:buNone/>
            </a:pPr>
            <a:endParaRPr lang="en-NZ" dirty="0" smtClean="0"/>
          </a:p>
          <a:p>
            <a:pPr lvl="0">
              <a:buFont typeface="Arial" pitchFamily="34" charset="0"/>
              <a:buNone/>
            </a:pPr>
            <a:r>
              <a:rPr lang="en-NZ" dirty="0" smtClean="0"/>
              <a:t>Also, the use of dedicated processors allows a strategy known as group or gang scheduling, as discussed later.</a:t>
            </a:r>
          </a:p>
          <a:p>
            <a:pPr lvl="0">
              <a:buFont typeface="Arial" pitchFamily="34" charset="0"/>
              <a:buNone/>
            </a:pPr>
            <a:endParaRPr lang="en-NZ" dirty="0" smtClean="0"/>
          </a:p>
          <a:p>
            <a:pPr lvl="0">
              <a:buFont typeface="Arial" pitchFamily="34" charset="0"/>
              <a:buNone/>
            </a:pPr>
            <a:r>
              <a:rPr lang="en-NZ" dirty="0" smtClean="0"/>
              <a:t>A disadvantage is that one processor can be idle, with an empty queue, while another processor has a backlog. </a:t>
            </a:r>
          </a:p>
          <a:p>
            <a:pPr lvl="1">
              <a:buFont typeface="Arial" pitchFamily="34" charset="0"/>
              <a:buChar char="•"/>
            </a:pPr>
            <a:r>
              <a:rPr lang="en-NZ" dirty="0" smtClean="0"/>
              <a:t> To prevent this situation, a common queue can be used.</a:t>
            </a:r>
          </a:p>
          <a:p>
            <a:pPr lvl="1">
              <a:buFont typeface="Arial" pitchFamily="34" charset="0"/>
              <a:buChar char="•"/>
            </a:pPr>
            <a:r>
              <a:rPr lang="en-NZ" dirty="0" smtClean="0"/>
              <a:t> All processes go into one global queue and are scheduled to any available processor.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Key kernel functions of the operating system always run on a particular processor.</a:t>
            </a:r>
          </a:p>
          <a:p>
            <a:pPr lvl="1">
              <a:buFont typeface="Arial" pitchFamily="34" charset="0"/>
              <a:buChar char="•"/>
            </a:pPr>
            <a:r>
              <a:rPr lang="en-NZ" dirty="0" smtClean="0"/>
              <a:t> The other processors may only execute user programs.</a:t>
            </a:r>
          </a:p>
          <a:p>
            <a:pPr lvl="0"/>
            <a:endParaRPr lang="en-NZ" dirty="0" smtClean="0"/>
          </a:p>
          <a:p>
            <a:pPr lvl="0"/>
            <a:r>
              <a:rPr lang="en-NZ" dirty="0" smtClean="0"/>
              <a:t>The master is responsible for scheduling jobs.</a:t>
            </a:r>
          </a:p>
          <a:p>
            <a:pPr lvl="0"/>
            <a:endParaRPr lang="en-NZ" dirty="0" smtClean="0"/>
          </a:p>
          <a:p>
            <a:pPr lvl="0"/>
            <a:r>
              <a:rPr lang="en-NZ" dirty="0" smtClean="0"/>
              <a:t>Once a process is active, if the slave needs service (e.g., an I/O call), it must send a request to the master and wait for the service to be performed. </a:t>
            </a:r>
          </a:p>
          <a:p>
            <a:pPr lvl="0"/>
            <a:endParaRPr lang="en-NZ" dirty="0" smtClean="0"/>
          </a:p>
          <a:p>
            <a:pPr lvl="0"/>
            <a:r>
              <a:rPr lang="en-NZ" dirty="0" smtClean="0"/>
              <a:t>There are two disadvantages to this approach: </a:t>
            </a:r>
          </a:p>
          <a:p>
            <a:pPr marL="685800" lvl="1" indent="-228600">
              <a:buFont typeface="Arial" pitchFamily="34" charset="0"/>
              <a:buAutoNum type="arabicParenBoth"/>
            </a:pPr>
            <a:r>
              <a:rPr lang="en-NZ" dirty="0" smtClean="0"/>
              <a:t>A failure of the master brings down the whole system, </a:t>
            </a:r>
          </a:p>
          <a:p>
            <a:pPr marL="685800" lvl="1" indent="-228600">
              <a:buFont typeface="Arial" pitchFamily="34" charset="0"/>
              <a:buAutoNum type="arabicParenBoth"/>
            </a:pPr>
            <a:r>
              <a:rPr lang="en-NZ" dirty="0" smtClean="0"/>
              <a:t> The master can become a performance bottleneck.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can execute on any processor, </a:t>
            </a:r>
          </a:p>
          <a:p>
            <a:pPr lvl="1">
              <a:buFont typeface="Arial" pitchFamily="34" charset="0"/>
              <a:buChar char="•"/>
            </a:pPr>
            <a:r>
              <a:rPr lang="en-NZ" dirty="0" smtClean="0"/>
              <a:t> and each processor does self-scheduling from the pool of available processes. </a:t>
            </a:r>
          </a:p>
          <a:p>
            <a:pPr lvl="0">
              <a:buFont typeface="Arial" pitchFamily="34" charset="0"/>
              <a:buNone/>
            </a:pPr>
            <a:endParaRPr lang="en-NZ" dirty="0" smtClean="0"/>
          </a:p>
          <a:p>
            <a:pPr lvl="0">
              <a:buFont typeface="Arial" pitchFamily="34" charset="0"/>
              <a:buNone/>
            </a:pPr>
            <a:r>
              <a:rPr lang="en-NZ" dirty="0" smtClean="0"/>
              <a:t>This approach complicates the operating system. </a:t>
            </a:r>
          </a:p>
          <a:p>
            <a:pPr lvl="0">
              <a:buFont typeface="Arial" pitchFamily="34" charset="0"/>
              <a:buNone/>
            </a:pPr>
            <a:endParaRPr lang="en-NZ" dirty="0" smtClean="0"/>
          </a:p>
          <a:p>
            <a:pPr lvl="0">
              <a:buFont typeface="Arial" pitchFamily="34" charset="0"/>
              <a:buNone/>
            </a:pPr>
            <a:r>
              <a:rPr lang="en-NZ" dirty="0" smtClean="0"/>
              <a:t>The operating system must ensure that two processors do not choose the same process and that the processes are not somehow lost from the queue.</a:t>
            </a:r>
          </a:p>
          <a:p>
            <a:pPr lvl="0">
              <a:buFont typeface="Arial" pitchFamily="34" charset="0"/>
              <a:buNone/>
            </a:pPr>
            <a:endParaRPr lang="en-NZ" dirty="0" smtClean="0"/>
          </a:p>
          <a:p>
            <a:pPr lvl="0">
              <a:buFont typeface="Arial" pitchFamily="34" charset="0"/>
              <a:buNone/>
            </a:pPr>
            <a:r>
              <a:rPr lang="en-NZ" dirty="0" smtClean="0"/>
              <a:t>Techniques must be employed to resolve and synchronize competing claims to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Usually, processes are not dedicated to processors. </a:t>
            </a:r>
          </a:p>
          <a:p>
            <a:endParaRPr lang="en-NZ" dirty="0" smtClean="0"/>
          </a:p>
          <a:p>
            <a:r>
              <a:rPr lang="en-NZ" dirty="0" smtClean="0"/>
              <a:t>Instead, a single queue is used for all processors,</a:t>
            </a:r>
          </a:p>
          <a:p>
            <a:pPr lvl="1">
              <a:buFont typeface="Arial" pitchFamily="34" charset="0"/>
              <a:buChar char="•"/>
            </a:pPr>
            <a:r>
              <a:rPr lang="en-NZ" dirty="0" smtClean="0"/>
              <a:t> or if some sort of priority scheme is used, there are multiple queues based on priority, all feeding into the common pool of processors. </a:t>
            </a:r>
          </a:p>
          <a:p>
            <a:pPr lvl="0">
              <a:buFont typeface="Arial" pitchFamily="34" charset="0"/>
              <a:buNone/>
            </a:pPr>
            <a:endParaRPr lang="en-NZ" dirty="0" smtClean="0"/>
          </a:p>
          <a:p>
            <a:pPr lvl="0">
              <a:buFont typeface="Arial" pitchFamily="34" charset="0"/>
              <a:buNone/>
            </a:pPr>
            <a:r>
              <a:rPr lang="en-NZ" dirty="0" smtClean="0"/>
              <a:t>We can view the system as being a </a:t>
            </a:r>
            <a:r>
              <a:rPr lang="en-NZ" dirty="0" err="1" smtClean="0"/>
              <a:t>multiserver</a:t>
            </a:r>
            <a:r>
              <a:rPr lang="en-NZ" dirty="0" smtClean="0"/>
              <a:t> 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threads, the concept of execution is separated from the rest of the definition of a process.</a:t>
            </a:r>
          </a:p>
          <a:p>
            <a:pPr lvl="1">
              <a:buFont typeface="Arial" pitchFamily="34" charset="0"/>
              <a:buChar char="•"/>
            </a:pPr>
            <a:r>
              <a:rPr lang="en-NZ" dirty="0" smtClean="0"/>
              <a:t> An application can be implemented as a set of threads, which cooperate and execute concurrently in the same address space.</a:t>
            </a:r>
          </a:p>
          <a:p>
            <a:endParaRPr lang="en-NZ" dirty="0" smtClean="0"/>
          </a:p>
          <a:p>
            <a:r>
              <a:rPr lang="en-NZ" dirty="0" smtClean="0"/>
              <a:t>Threads on a </a:t>
            </a:r>
            <a:r>
              <a:rPr lang="en-NZ" dirty="0" err="1" smtClean="0"/>
              <a:t>uniprocessor</a:t>
            </a:r>
            <a:r>
              <a:rPr lang="en-NZ" dirty="0" smtClean="0"/>
              <a:t> system can be used as a program structuring aid and to overlap I/O with processing. </a:t>
            </a:r>
          </a:p>
          <a:p>
            <a:r>
              <a:rPr lang="en-NZ" dirty="0" smtClean="0"/>
              <a:t/>
            </a:r>
            <a:br>
              <a:rPr lang="en-NZ" dirty="0" smtClean="0"/>
            </a:br>
            <a:r>
              <a:rPr lang="en-NZ" dirty="0" smtClean="0"/>
              <a:t>However, the full power of threads becomes evident in a multiprocessor system. </a:t>
            </a:r>
          </a:p>
          <a:p>
            <a:endParaRPr lang="en-NZ" dirty="0" smtClean="0"/>
          </a:p>
          <a:p>
            <a:r>
              <a:rPr lang="en-NZ" dirty="0" smtClean="0"/>
              <a:t>Threads can be used to exploit true parallelism in an application. </a:t>
            </a:r>
          </a:p>
          <a:p>
            <a:pPr lvl="1"/>
            <a:r>
              <a:rPr lang="en-NZ" dirty="0" smtClean="0"/>
              <a:t>If the various threads of an application are simultaneously run on separate processors, dramatic gains in performance are possible.</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chapter continues our survey of process and thread scheduling.</a:t>
            </a:r>
          </a:p>
          <a:p>
            <a:endParaRPr lang="en-NZ" dirty="0" smtClean="0"/>
          </a:p>
          <a:p>
            <a:r>
              <a:rPr lang="en-NZ" dirty="0" smtClean="0"/>
              <a:t>Firstly there is an examination of issues raised by the availability of more than one processor.</a:t>
            </a:r>
          </a:p>
          <a:p>
            <a:pPr lvl="1">
              <a:buFont typeface="Arial" pitchFamily="34" charset="0"/>
              <a:buChar char="•"/>
            </a:pPr>
            <a:r>
              <a:rPr lang="en-NZ" dirty="0" smtClean="0"/>
              <a:t> We look at the scheduling of processes on a multiprocessor system. </a:t>
            </a:r>
          </a:p>
          <a:p>
            <a:pPr lvl="1">
              <a:buFont typeface="Arial" pitchFamily="34" charset="0"/>
              <a:buChar char="•"/>
            </a:pPr>
            <a:r>
              <a:rPr lang="en-NZ" dirty="0" smtClean="0"/>
              <a:t>Then the somewhat different design considerations for multiprocessor thread scheduling are examined.</a:t>
            </a:r>
          </a:p>
          <a:p>
            <a:endParaRPr lang="en-NZ" dirty="0" smtClean="0"/>
          </a:p>
          <a:p>
            <a:r>
              <a:rPr lang="en-NZ" dirty="0" smtClean="0"/>
              <a:t>The second section of this chapter covers real-time scheduling. </a:t>
            </a:r>
          </a:p>
          <a:p>
            <a:pPr lvl="1">
              <a:buFont typeface="Arial" pitchFamily="34" charset="0"/>
              <a:buChar char="•"/>
            </a:pPr>
            <a:r>
              <a:rPr lang="en-NZ" dirty="0" smtClean="0"/>
              <a:t> Beginning with a discussion of the characteristics of real-time processes and then looks at the nature of the scheduling process. </a:t>
            </a:r>
          </a:p>
          <a:p>
            <a:pPr lvl="1">
              <a:buFont typeface="Arial" pitchFamily="34" charset="0"/>
              <a:buChar char="•"/>
            </a:pPr>
            <a:r>
              <a:rPr lang="en-NZ" dirty="0" smtClean="0"/>
              <a:t> Two approaches to real-time scheduling are examined:</a:t>
            </a:r>
          </a:p>
          <a:p>
            <a:pPr lvl="2">
              <a:buFont typeface="Arial" pitchFamily="34" charset="0"/>
              <a:buChar char="•"/>
            </a:pPr>
            <a:r>
              <a:rPr lang="en-NZ" dirty="0" smtClean="0"/>
              <a:t> deadline scheduling and </a:t>
            </a:r>
          </a:p>
          <a:p>
            <a:pPr lvl="2">
              <a:buFont typeface="Arial" pitchFamily="34" charset="0"/>
              <a:buChar char="•"/>
            </a:pPr>
            <a:r>
              <a:rPr lang="en-NZ" dirty="0" smtClean="0"/>
              <a:t> rate monotonic scheduling.</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Among the many proposals for multiprocessor thread scheduling and processor assignment, four general approaches stand out:</a:t>
            </a:r>
          </a:p>
          <a:p>
            <a:pPr lvl="1">
              <a:buFont typeface="Arial" pitchFamily="34" charset="0"/>
              <a:buChar char="•"/>
            </a:pPr>
            <a:r>
              <a:rPr lang="en-NZ" dirty="0" smtClean="0"/>
              <a:t>Load Sharing</a:t>
            </a:r>
          </a:p>
          <a:p>
            <a:pPr lvl="1">
              <a:buFont typeface="Arial" pitchFamily="34" charset="0"/>
              <a:buChar char="•"/>
            </a:pPr>
            <a:r>
              <a:rPr lang="en-NZ" dirty="0" smtClean="0"/>
              <a:t>Gang Scheduling</a:t>
            </a:r>
          </a:p>
          <a:p>
            <a:pPr lvl="1">
              <a:buFont typeface="Arial" pitchFamily="34" charset="0"/>
              <a:buChar char="•"/>
            </a:pPr>
            <a:r>
              <a:rPr lang="en-NZ" dirty="0" smtClean="0"/>
              <a:t>Dedicated processor assignment</a:t>
            </a:r>
          </a:p>
          <a:p>
            <a:pPr lvl="1">
              <a:buFont typeface="Arial" pitchFamily="34" charset="0"/>
              <a:buChar char="•"/>
            </a:pPr>
            <a:r>
              <a:rPr lang="en-NZ" dirty="0" smtClean="0"/>
              <a:t>Dynamic scheduling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10.2a compares round-robin throughput to FCFS throughput as a function of Coefficient Variation. </a:t>
            </a:r>
          </a:p>
          <a:p>
            <a:pPr lvl="1">
              <a:buFont typeface="Arial" pitchFamily="34" charset="0"/>
              <a:buChar char="•"/>
            </a:pPr>
            <a:r>
              <a:rPr lang="en-NZ" dirty="0" smtClean="0"/>
              <a:t> Note that the difference in scheduling algorithms is much smaller in the dual-processor case.</a:t>
            </a:r>
          </a:p>
          <a:p>
            <a:pPr lvl="1">
              <a:buFont typeface="Arial" pitchFamily="34" charset="0"/>
              <a:buChar char="•"/>
            </a:pPr>
            <a:r>
              <a:rPr lang="en-NZ" dirty="0" smtClean="0"/>
              <a:t> With two processors, a single process with long service time is much less disruptive in the FCFS case; other processes can use the other processor.</a:t>
            </a:r>
          </a:p>
          <a:p>
            <a:pPr lvl="1">
              <a:buFont typeface="Arial" pitchFamily="34" charset="0"/>
              <a:buChar char="•"/>
            </a:pPr>
            <a:endParaRPr lang="en-NZ" dirty="0" smtClean="0"/>
          </a:p>
          <a:p>
            <a:r>
              <a:rPr lang="en-NZ" dirty="0" smtClean="0"/>
              <a:t>Similar results are shown in Figure 10.2b.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Load Sharing: </a:t>
            </a:r>
          </a:p>
          <a:p>
            <a:pPr lvl="1">
              <a:buFont typeface="Arial" pitchFamily="34" charset="0"/>
              <a:buChar char="•"/>
            </a:pPr>
            <a:r>
              <a:rPr lang="en-NZ" b="1" dirty="0" smtClean="0"/>
              <a:t> </a:t>
            </a:r>
            <a:r>
              <a:rPr lang="en-NZ" dirty="0" smtClean="0"/>
              <a:t>Processes are not assigned to a particular processor. </a:t>
            </a:r>
          </a:p>
          <a:p>
            <a:pPr lvl="1">
              <a:buFont typeface="Arial" pitchFamily="34" charset="0"/>
              <a:buChar char="•"/>
            </a:pPr>
            <a:r>
              <a:rPr lang="en-NZ" dirty="0" smtClean="0"/>
              <a:t> A global queue of ready threads is maintained, and each processor, when idle, selects a thread from the queue.</a:t>
            </a:r>
          </a:p>
          <a:p>
            <a:pPr lvl="1">
              <a:buFont typeface="Arial" pitchFamily="34" charset="0"/>
              <a:buChar char="•"/>
            </a:pPr>
            <a:r>
              <a:rPr lang="en-NZ" dirty="0" smtClean="0"/>
              <a:t> The term load sharing is used to distinguish this strategy from </a:t>
            </a:r>
            <a:r>
              <a:rPr lang="en-NZ" i="1" dirty="0" smtClean="0"/>
              <a:t>load-balancing</a:t>
            </a:r>
            <a:r>
              <a:rPr lang="en-NZ" dirty="0" smtClean="0"/>
              <a:t> schemes in which work is allocated on a more permanent basis</a:t>
            </a:r>
          </a:p>
          <a:p>
            <a:pPr lvl="0">
              <a:buFont typeface="Arial" pitchFamily="34" charset="0"/>
              <a:buNone/>
            </a:pPr>
            <a:endParaRPr lang="en-NZ" dirty="0" smtClean="0"/>
          </a:p>
          <a:p>
            <a:pPr lvl="0">
              <a:buFont typeface="Arial" pitchFamily="34" charset="0"/>
              <a:buNone/>
            </a:pPr>
            <a:r>
              <a:rPr lang="en-NZ" b="1" dirty="0" smtClean="0"/>
              <a:t>Advantages:</a:t>
            </a:r>
          </a:p>
          <a:p>
            <a:pPr lvl="1">
              <a:buFont typeface="Arial" pitchFamily="34" charset="0"/>
              <a:buChar char="•"/>
            </a:pPr>
            <a:r>
              <a:rPr lang="en-NZ" dirty="0" smtClean="0"/>
              <a:t> The load is distributed evenly across the processors, assuring that no processor is idle while work is available to do.</a:t>
            </a:r>
          </a:p>
          <a:p>
            <a:pPr lvl="1">
              <a:buFont typeface="Arial" pitchFamily="34" charset="0"/>
              <a:buChar char="•"/>
            </a:pPr>
            <a:r>
              <a:rPr lang="en-NZ" dirty="0" smtClean="0"/>
              <a:t> No centralized scheduler is required; when a processor is available, the scheduling routine of the operating system is run on that processor to select the next thread.</a:t>
            </a:r>
          </a:p>
          <a:p>
            <a:pPr lvl="1">
              <a:buFont typeface="Arial" pitchFamily="34" charset="0"/>
              <a:buChar char="•"/>
            </a:pPr>
            <a:r>
              <a:rPr lang="en-NZ" dirty="0" smtClean="0"/>
              <a:t> The global queue can be organized and accessed using any of the schemes discussed in Chapter 9.</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central queue occupies a region of memory that must be accessed in a manner that enforces mutual exclusion.</a:t>
            </a:r>
          </a:p>
          <a:p>
            <a:pPr lvl="1">
              <a:buFont typeface="Arial" pitchFamily="34" charset="0"/>
              <a:buChar char="•"/>
            </a:pPr>
            <a:r>
              <a:rPr lang="en-NZ" baseline="0" dirty="0" smtClean="0"/>
              <a:t> </a:t>
            </a:r>
            <a:r>
              <a:rPr lang="en-NZ" dirty="0" smtClean="0"/>
              <a:t>Thus, it may become a bottleneck if many processors look for work at the same time.</a:t>
            </a:r>
          </a:p>
          <a:p>
            <a:pPr lvl="1">
              <a:buFont typeface="Arial" pitchFamily="34" charset="0"/>
              <a:buChar char="•"/>
            </a:pPr>
            <a:r>
              <a:rPr lang="en-NZ" dirty="0" smtClean="0"/>
              <a:t> When there is only a small number of processors, this is unlikely to be a noticeable problem. But when the multiprocessor consists of dozens or even hundreds of processors, the potential for bottleneck is real.</a:t>
            </a:r>
          </a:p>
          <a:p>
            <a:pPr lvl="1">
              <a:buFont typeface="Arial" pitchFamily="34" charset="0"/>
              <a:buChar char="•"/>
            </a:pPr>
            <a:endParaRPr lang="en-NZ" dirty="0" smtClean="0"/>
          </a:p>
          <a:p>
            <a:r>
              <a:rPr lang="en-NZ" dirty="0" err="1" smtClean="0"/>
              <a:t>Preempted</a:t>
            </a:r>
            <a:r>
              <a:rPr lang="en-NZ" dirty="0" smtClean="0"/>
              <a:t> threads are unlikely to resume execution on the same processor.</a:t>
            </a:r>
          </a:p>
          <a:p>
            <a:pPr lvl="1">
              <a:buFont typeface="Arial" pitchFamily="34" charset="0"/>
              <a:buChar char="•"/>
            </a:pPr>
            <a:r>
              <a:rPr lang="en-NZ" baseline="0" dirty="0" smtClean="0"/>
              <a:t> </a:t>
            </a:r>
            <a:r>
              <a:rPr lang="en-NZ" dirty="0" smtClean="0"/>
              <a:t>If each processor is equipped with a local cache, caching becomes less efficient.</a:t>
            </a:r>
          </a:p>
          <a:p>
            <a:pPr lvl="1">
              <a:buFont typeface="Arial" pitchFamily="34" charset="0"/>
              <a:buChar char="•"/>
            </a:pPr>
            <a:endParaRPr lang="en-NZ" dirty="0" smtClean="0"/>
          </a:p>
          <a:p>
            <a:r>
              <a:rPr lang="en-NZ" dirty="0" smtClean="0"/>
              <a:t>If all threads are treated as a common pool of threads, it is unlikely that all of the threads of a program will gain access to processors at the same time. </a:t>
            </a:r>
          </a:p>
          <a:p>
            <a:pPr lvl="1">
              <a:buFont typeface="Arial" pitchFamily="34" charset="0"/>
              <a:buChar char="•"/>
            </a:pPr>
            <a:r>
              <a:rPr lang="en-NZ" dirty="0" smtClean="0"/>
              <a:t> If a high degree of coordination is required between the threads of a program, the process switches involved may seriously compromise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NZ" dirty="0" smtClean="0"/>
          </a:p>
          <a:p>
            <a:pPr lvl="0">
              <a:buFont typeface="Arial" pitchFamily="34" charset="0"/>
              <a:buNone/>
            </a:pPr>
            <a:r>
              <a:rPr lang="en-NZ" b="0" dirty="0" smtClean="0"/>
              <a:t>A set of related threads is scheduled to run on a set of processors at the same time, on a one-to-one basis.</a:t>
            </a:r>
          </a:p>
          <a:p>
            <a:pPr lvl="0">
              <a:buFont typeface="Arial" pitchFamily="34" charset="0"/>
              <a:buNone/>
            </a:pPr>
            <a:endParaRPr lang="en-NZ" b="0" dirty="0" smtClean="0"/>
          </a:p>
          <a:p>
            <a:pPr lvl="0">
              <a:buFont typeface="Arial" pitchFamily="34" charset="0"/>
              <a:buNone/>
            </a:pPr>
            <a:r>
              <a:rPr lang="en-NZ" b="0" dirty="0" smtClean="0"/>
              <a:t>If closely related processes execute in parallel, synchronization blocking may be reduced, less process switching may be necessary, and performance will increase.</a:t>
            </a:r>
          </a:p>
          <a:p>
            <a:pPr lvl="0">
              <a:buFont typeface="Arial" pitchFamily="34" charset="0"/>
              <a:buNone/>
            </a:pPr>
            <a:endParaRPr lang="en-NZ" b="0" dirty="0" smtClean="0"/>
          </a:p>
          <a:p>
            <a:pPr lvl="0">
              <a:buFont typeface="Arial" pitchFamily="34" charset="0"/>
              <a:buNone/>
            </a:pPr>
            <a:r>
              <a:rPr lang="en-NZ" b="0" dirty="0" smtClean="0"/>
              <a:t>Scheduling overhead may be reduced because a single decision affects a number of processors and processes at one time.</a:t>
            </a:r>
            <a:endParaRPr lang="en-US" b="0"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of gang scheduling creates a requirement for processor allocation.</a:t>
            </a:r>
          </a:p>
          <a:p>
            <a:endParaRPr lang="en-NZ" dirty="0" smtClean="0"/>
          </a:p>
          <a:p>
            <a:r>
              <a:rPr lang="en-NZ" dirty="0" smtClean="0"/>
              <a:t>Consider an example in which there are two </a:t>
            </a:r>
            <a:r>
              <a:rPr lang="en-NZ" dirty="0" err="1" smtClean="0"/>
              <a:t>ap</a:t>
            </a:r>
            <a:r>
              <a:rPr lang="en-NZ" dirty="0" smtClean="0"/>
              <a:t> </a:t>
            </a:r>
            <a:r>
              <a:rPr lang="en-NZ" dirty="0" err="1" smtClean="0"/>
              <a:t>plications</a:t>
            </a:r>
            <a:r>
              <a:rPr lang="en-NZ" dirty="0" smtClean="0"/>
              <a:t>, </a:t>
            </a:r>
          </a:p>
          <a:p>
            <a:pPr lvl="1">
              <a:buFont typeface="Arial" pitchFamily="34" charset="0"/>
              <a:buChar char="•"/>
            </a:pPr>
            <a:r>
              <a:rPr lang="en-NZ" dirty="0" smtClean="0"/>
              <a:t> one with four threads and one with one thread. </a:t>
            </a:r>
          </a:p>
          <a:p>
            <a:pPr lvl="0">
              <a:buFont typeface="Arial" pitchFamily="34" charset="0"/>
              <a:buNone/>
            </a:pPr>
            <a:endParaRPr lang="en-NZ" dirty="0" smtClean="0"/>
          </a:p>
          <a:p>
            <a:pPr lvl="0">
              <a:buFont typeface="Arial" pitchFamily="34" charset="0"/>
              <a:buNone/>
            </a:pPr>
            <a:r>
              <a:rPr lang="en-NZ" dirty="0" smtClean="0"/>
              <a:t>Using uniform time allocation wastes 37.5% of the processing resource, </a:t>
            </a:r>
          </a:p>
          <a:p>
            <a:pPr lvl="1">
              <a:buFont typeface="Arial" pitchFamily="34" charset="0"/>
              <a:buChar char="•"/>
            </a:pPr>
            <a:r>
              <a:rPr lang="en-NZ" dirty="0" smtClean="0"/>
              <a:t> because when the single-thread application runs, three processors are left idle.</a:t>
            </a:r>
          </a:p>
          <a:p>
            <a:pPr lvl="0">
              <a:buFont typeface="Arial" pitchFamily="34" charset="0"/>
              <a:buNone/>
            </a:pPr>
            <a:endParaRPr lang="en-NZ" dirty="0" smtClean="0"/>
          </a:p>
          <a:p>
            <a:pPr lvl="0">
              <a:buFont typeface="Arial" pitchFamily="34" charset="0"/>
              <a:buNone/>
            </a:pPr>
            <a:r>
              <a:rPr lang="en-NZ" dirty="0" smtClean="0"/>
              <a:t> If there are several one-thread applications, these could all be fit together to increase processor utilization. </a:t>
            </a:r>
          </a:p>
          <a:p>
            <a:pPr lvl="0">
              <a:buFont typeface="Arial" pitchFamily="34" charset="0"/>
              <a:buNone/>
            </a:pPr>
            <a:endParaRPr lang="en-NZ" dirty="0" smtClean="0"/>
          </a:p>
          <a:p>
            <a:pPr lvl="0">
              <a:buFont typeface="Arial" pitchFamily="34" charset="0"/>
              <a:buNone/>
            </a:pPr>
            <a:r>
              <a:rPr lang="en-NZ" dirty="0" smtClean="0"/>
              <a:t> If that option is not available, an alternative to uniform scheduling is scheduling that is weighted by the number of threads. </a:t>
            </a:r>
          </a:p>
          <a:p>
            <a:pPr lvl="1">
              <a:buFont typeface="Arial" pitchFamily="34" charset="0"/>
              <a:buChar char="•"/>
            </a:pPr>
            <a:r>
              <a:rPr lang="en-NZ" dirty="0" smtClean="0"/>
              <a:t> Thus, the four-thread application could be given four-fifths of the time and the one-thread application given only one-fifth of the time, reducing the processor waste to 15%.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program is allocated a number of processors equal to the number of threads in the program, for the duration of the program execution.</a:t>
            </a:r>
          </a:p>
          <a:p>
            <a:pPr lvl="1">
              <a:buFont typeface="Arial" pitchFamily="34" charset="0"/>
              <a:buChar char="•"/>
            </a:pPr>
            <a:r>
              <a:rPr lang="en-NZ" baseline="0" dirty="0" smtClean="0"/>
              <a:t> </a:t>
            </a:r>
            <a:r>
              <a:rPr lang="en-NZ" dirty="0" smtClean="0"/>
              <a:t>When the program terminates, the processors return to the general pool for possible allocation to another program.</a:t>
            </a:r>
          </a:p>
          <a:p>
            <a:pPr lvl="1">
              <a:buFont typeface="Arial" pitchFamily="34" charset="0"/>
              <a:buChar char="•"/>
            </a:pPr>
            <a:endParaRPr lang="en-NZ" dirty="0" smtClean="0"/>
          </a:p>
          <a:p>
            <a:r>
              <a:rPr lang="en-NZ" dirty="0" smtClean="0"/>
              <a:t>This approach would appear to be extremely wasteful of processor time. </a:t>
            </a:r>
          </a:p>
          <a:p>
            <a:pPr lvl="1">
              <a:buFont typeface="Arial" pitchFamily="34" charset="0"/>
              <a:buChar char="•"/>
            </a:pPr>
            <a:r>
              <a:rPr lang="en-NZ" dirty="0" smtClean="0"/>
              <a:t> If a thread of an application is blocked waiting for I/O or for synchronization with another thread, then that thread’s processor remains idle: there is no multiprogramming of processors.</a:t>
            </a:r>
          </a:p>
          <a:p>
            <a:pPr lvl="0">
              <a:buFont typeface="Arial" pitchFamily="34" charset="0"/>
              <a:buNone/>
            </a:pPr>
            <a:endParaRPr lang="en-NZ" dirty="0" smtClean="0"/>
          </a:p>
          <a:p>
            <a:pPr lvl="0">
              <a:buFont typeface="Arial" pitchFamily="34" charset="0"/>
              <a:buNone/>
            </a:pPr>
            <a:r>
              <a:rPr lang="en-NZ" b="1" i="1" dirty="0" smtClean="0"/>
              <a:t>But</a:t>
            </a:r>
            <a:endParaRPr lang="en-NZ" b="0" i="0" dirty="0" smtClean="0"/>
          </a:p>
          <a:p>
            <a:pPr lvl="0">
              <a:buFont typeface="Arial" pitchFamily="34" charset="0"/>
              <a:buNone/>
            </a:pPr>
            <a:r>
              <a:rPr lang="en-NZ" b="0" i="0" dirty="0" smtClean="0"/>
              <a:t>1) In a highly parallel system, with tens or hundreds of processors, each of which represents a small fraction of the cost of the system, processor utilization is no longer so important as a metric for effectiveness or performance.</a:t>
            </a:r>
          </a:p>
          <a:p>
            <a:pPr lvl="0">
              <a:buFont typeface="Arial" pitchFamily="34" charset="0"/>
              <a:buNone/>
            </a:pPr>
            <a:endParaRPr lang="en-NZ" b="0" i="0" dirty="0" smtClean="0"/>
          </a:p>
          <a:p>
            <a:pPr lvl="0">
              <a:buFont typeface="Arial" pitchFamily="34" charset="0"/>
              <a:buNone/>
            </a:pPr>
            <a:r>
              <a:rPr lang="en-NZ" b="0" i="0" dirty="0" smtClean="0"/>
              <a:t>2) The total avoidance of process switching during the lifetime of a program should result in a substantial speedup of that program.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10.4 shows the speedup for the applications as the number of threads executing the tasks in each application is varied from 1 to 24. </a:t>
            </a:r>
          </a:p>
          <a:p>
            <a:endParaRPr lang="en-NZ" dirty="0" smtClean="0"/>
          </a:p>
          <a:p>
            <a:r>
              <a:rPr lang="en-NZ" dirty="0" smtClean="0"/>
              <a:t>We see that when both applications are started simultaneously with 24 threads each, the speedup obtained, compared to using a single thread for each application, is 2.8 for matrix multiplication and 2.4 for FFT. </a:t>
            </a:r>
          </a:p>
          <a:p>
            <a:endParaRPr lang="en-NZ" dirty="0" smtClean="0"/>
          </a:p>
          <a:p>
            <a:r>
              <a:rPr lang="en-NZ" dirty="0" smtClean="0"/>
              <a:t>The figure shows that the performance of both applications worsens considerably when the number of threads in each application exceeds 8 and thus the total number of processes in the system exceeds the number of processors. </a:t>
            </a:r>
          </a:p>
          <a:p>
            <a:endParaRPr lang="en-NZ" dirty="0" smtClean="0"/>
          </a:p>
          <a:p>
            <a:r>
              <a:rPr lang="en-NZ" dirty="0" smtClean="0"/>
              <a:t>Furthermore, the larger the number of threads the worse the performance gets, because there is a greater frequency of thread </a:t>
            </a:r>
            <a:r>
              <a:rPr lang="en-NZ" dirty="0" err="1" smtClean="0"/>
              <a:t>preemption</a:t>
            </a:r>
            <a:r>
              <a:rPr lang="en-NZ" dirty="0" smtClean="0"/>
              <a:t> and rescheduling. </a:t>
            </a:r>
          </a:p>
          <a:p>
            <a:pPr lvl="1">
              <a:buFont typeface="Arial" pitchFamily="34" charset="0"/>
              <a:buChar char="•"/>
            </a:pPr>
            <a:r>
              <a:rPr lang="en-NZ" dirty="0" smtClean="0"/>
              <a:t> This excessive </a:t>
            </a:r>
            <a:r>
              <a:rPr lang="en-NZ" dirty="0" err="1" smtClean="0"/>
              <a:t>preemption</a:t>
            </a:r>
            <a:r>
              <a:rPr lang="en-NZ" dirty="0" smtClean="0"/>
              <a:t> results in inefficiency from many sources, including time spent waiting for a suspended thread to leave a critical section, time wasted in process switching, and inefficient cache </a:t>
            </a:r>
            <a:r>
              <a:rPr lang="en-NZ" dirty="0" err="1" smtClean="0"/>
              <a:t>behavior</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threads in a process can be altered during the course of execution</a:t>
            </a:r>
            <a:r>
              <a:rPr lang="en-NZ" baseline="0" dirty="0" smtClean="0"/>
              <a:t> </a:t>
            </a:r>
            <a:endParaRPr lang="en-NZ" dirty="0" smtClean="0"/>
          </a:p>
          <a:p>
            <a:pPr lvl="1">
              <a:buFont typeface="Arial" pitchFamily="34" charset="0"/>
              <a:buChar char="•"/>
            </a:pPr>
            <a:r>
              <a:rPr lang="en-NZ" dirty="0" smtClean="0"/>
              <a:t> allowing the operating system to adjust the load to improve utilization.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classify multiprocessor systems as follows:</a:t>
            </a:r>
          </a:p>
          <a:p>
            <a:pPr lvl="1"/>
            <a:r>
              <a:rPr lang="en-NZ" dirty="0" smtClean="0"/>
              <a:t>• </a:t>
            </a:r>
            <a:r>
              <a:rPr lang="en-NZ" b="1" dirty="0" smtClean="0"/>
              <a:t>Loosely coupled </a:t>
            </a:r>
            <a:r>
              <a:rPr lang="en-NZ" dirty="0" smtClean="0"/>
              <a:t>or distributed multiprocessor, or cluster: </a:t>
            </a:r>
          </a:p>
          <a:p>
            <a:pPr lvl="2">
              <a:buFont typeface="Arial" pitchFamily="34" charset="0"/>
              <a:buChar char="•"/>
            </a:pPr>
            <a:r>
              <a:rPr lang="en-NZ" dirty="0" smtClean="0"/>
              <a:t> Consists of a collection of relatively autonomous systems, each processor having its own main memory and I/O channels.</a:t>
            </a:r>
          </a:p>
          <a:p>
            <a:pPr lvl="1">
              <a:buFont typeface="Arial" pitchFamily="34" charset="0"/>
              <a:buNone/>
            </a:pPr>
            <a:r>
              <a:rPr lang="en-NZ" dirty="0" smtClean="0"/>
              <a:t>• </a:t>
            </a:r>
            <a:r>
              <a:rPr lang="en-NZ" b="1" dirty="0" smtClean="0"/>
              <a:t>Functionally specialized </a:t>
            </a:r>
            <a:r>
              <a:rPr lang="en-NZ" dirty="0" smtClean="0"/>
              <a:t>processors:</a:t>
            </a:r>
          </a:p>
          <a:p>
            <a:pPr lvl="2">
              <a:buFont typeface="Arial" pitchFamily="34" charset="0"/>
              <a:buChar char="•"/>
            </a:pPr>
            <a:r>
              <a:rPr lang="en-NZ" dirty="0" smtClean="0"/>
              <a:t> An example is an I/O processor. </a:t>
            </a:r>
          </a:p>
          <a:p>
            <a:pPr lvl="2">
              <a:buFont typeface="Arial" pitchFamily="34" charset="0"/>
              <a:buChar char="•"/>
            </a:pPr>
            <a:r>
              <a:rPr lang="en-NZ" dirty="0" smtClean="0"/>
              <a:t> In this case, there is a master, general-purpose processor; specialized processors are controlled by the master processor and provide services to it.</a:t>
            </a:r>
          </a:p>
          <a:p>
            <a:pPr lvl="1">
              <a:buFont typeface="Arial" pitchFamily="34" charset="0"/>
              <a:buNone/>
            </a:pPr>
            <a:r>
              <a:rPr lang="en-NZ" dirty="0" smtClean="0"/>
              <a:t>• </a:t>
            </a:r>
            <a:r>
              <a:rPr lang="en-NZ" b="1" dirty="0" smtClean="0"/>
              <a:t>Tightly coupled multiprocessing</a:t>
            </a:r>
            <a:r>
              <a:rPr lang="en-NZ" dirty="0" smtClean="0"/>
              <a:t>:</a:t>
            </a:r>
          </a:p>
          <a:p>
            <a:pPr lvl="2">
              <a:buFont typeface="Arial" pitchFamily="34" charset="0"/>
              <a:buChar char="•"/>
            </a:pPr>
            <a:r>
              <a:rPr lang="en-NZ" dirty="0" smtClean="0"/>
              <a:t> Consists of a set of processors that share a common main memory and are under the integrated control of an operating system.</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computing may be defined as that type of computing in which the correctness of the system depends not only on the logical result of the computation but also on the time at which the results are produced.</a:t>
            </a:r>
          </a:p>
          <a:p>
            <a:endParaRPr lang="en-NZ" dirty="0" smtClean="0"/>
          </a:p>
          <a:p>
            <a:r>
              <a:rPr lang="en-NZ" dirty="0" smtClean="0"/>
              <a:t>A real-time system is defined by what is meant by a real-time process, or task.</a:t>
            </a:r>
          </a:p>
          <a:p>
            <a:endParaRPr lang="en-NZ" dirty="0" smtClean="0"/>
          </a:p>
          <a:p>
            <a:r>
              <a:rPr lang="en-NZ" dirty="0" smtClean="0"/>
              <a:t>In general, in a real-time system, some of the tasks are real-time tasks, and these have a certain degree of urgency to them.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b="1" dirty="0" smtClean="0"/>
              <a:t>hard real-time </a:t>
            </a:r>
            <a:r>
              <a:rPr lang="en-NZ" dirty="0" smtClean="0"/>
              <a:t>task is one that must meet its deadline; </a:t>
            </a:r>
          </a:p>
          <a:p>
            <a:pPr lvl="1">
              <a:buFont typeface="Arial" pitchFamily="34" charset="0"/>
              <a:buChar char="•"/>
            </a:pPr>
            <a:r>
              <a:rPr lang="en-NZ" dirty="0" smtClean="0"/>
              <a:t> otherwise it will cause unacceptable damage or a fatal error to the system.</a:t>
            </a:r>
          </a:p>
          <a:p>
            <a:pPr lvl="0">
              <a:buFont typeface="Arial" pitchFamily="34" charset="0"/>
              <a:buNone/>
            </a:pPr>
            <a:endParaRPr lang="en-NZ" dirty="0" smtClean="0"/>
          </a:p>
          <a:p>
            <a:pPr lvl="0">
              <a:buFont typeface="Arial" pitchFamily="34" charset="0"/>
              <a:buNone/>
            </a:pPr>
            <a:r>
              <a:rPr lang="en-NZ" dirty="0" smtClean="0"/>
              <a:t>A </a:t>
            </a:r>
            <a:r>
              <a:rPr lang="en-NZ" b="1" dirty="0" smtClean="0"/>
              <a:t>soft real-time task</a:t>
            </a:r>
            <a:r>
              <a:rPr lang="en-NZ" dirty="0" smtClean="0"/>
              <a:t> has an associated deadline that is desirable but not mandatory; it still makes sense to schedule and complete the task even if it has passed its deadline.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b="1" dirty="0" smtClean="0"/>
              <a:t>periodic task</a:t>
            </a:r>
            <a:r>
              <a:rPr lang="en-NZ" dirty="0" smtClean="0"/>
              <a:t>, the requirement may be stated as “once per period T” or “exactly T units apart.”</a:t>
            </a:r>
          </a:p>
          <a:p>
            <a:endParaRPr lang="en-NZ" dirty="0" smtClean="0"/>
          </a:p>
          <a:p>
            <a:r>
              <a:rPr lang="en-NZ" dirty="0" smtClean="0"/>
              <a:t>An </a:t>
            </a:r>
            <a:r>
              <a:rPr lang="en-NZ" b="1" dirty="0" err="1" smtClean="0"/>
              <a:t>aperiodic</a:t>
            </a:r>
            <a:r>
              <a:rPr lang="en-NZ" b="1" dirty="0" smtClean="0"/>
              <a:t> </a:t>
            </a:r>
            <a:r>
              <a:rPr lang="en-NZ" dirty="0" smtClean="0"/>
              <a:t>task has a deadline by which it must finish or start, or it may have a constraint on both start and finish time.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r>
              <a:rPr lang="en-NZ" dirty="0" smtClean="0"/>
              <a:t>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operating system is deterministic to the extent that it performs operations at fixed, predetermined times or within predetermined time intervals.</a:t>
            </a:r>
          </a:p>
          <a:p>
            <a:endParaRPr lang="en-NZ" dirty="0" smtClean="0"/>
          </a:p>
          <a:p>
            <a:r>
              <a:rPr lang="en-NZ" dirty="0" smtClean="0"/>
              <a:t>One useful measure of the ability of an operating system to function deterministically is the maximum delay from the arrival of a high-priority device interrupt to when servicing begins. </a:t>
            </a:r>
          </a:p>
          <a:p>
            <a:pPr lvl="1">
              <a:buFont typeface="Arial" pitchFamily="34" charset="0"/>
              <a:buChar char="•"/>
            </a:pPr>
            <a:r>
              <a:rPr lang="en-NZ" dirty="0" smtClean="0"/>
              <a:t> In non-real-time operating systems, this delay may be in the range of tens to hundreds of milliseconds, </a:t>
            </a:r>
          </a:p>
          <a:p>
            <a:pPr lvl="1">
              <a:buFont typeface="Arial" pitchFamily="34" charset="0"/>
              <a:buChar char="•"/>
            </a:pPr>
            <a:r>
              <a:rPr lang="en-NZ" dirty="0" smtClean="0"/>
              <a:t> While in real-time operating systems that delay may 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Responsiveness is concerned with how long, after acknowledgment, it takes an operating system to service the interrupt.</a:t>
            </a:r>
          </a:p>
          <a:p>
            <a:endParaRPr lang="en-NZ" dirty="0" smtClean="0"/>
          </a:p>
          <a:p>
            <a:r>
              <a:rPr lang="en-NZ" dirty="0" smtClean="0"/>
              <a:t>Aspects of responsiveness include:</a:t>
            </a:r>
          </a:p>
          <a:p>
            <a:pPr lvl="1"/>
            <a:r>
              <a:rPr lang="en-NZ" dirty="0" smtClean="0"/>
              <a:t>1. The amount of time required to initially handle the interrupt and begin execution of the interrupt service routine (ISR). </a:t>
            </a:r>
          </a:p>
          <a:p>
            <a:pPr lvl="1"/>
            <a:r>
              <a:rPr lang="en-NZ" dirty="0" smtClean="0"/>
              <a:t>2. The amount of time required to perform the ISR.</a:t>
            </a:r>
          </a:p>
          <a:p>
            <a:pPr lvl="1"/>
            <a:r>
              <a:rPr lang="en-NZ" dirty="0" smtClean="0"/>
              <a:t>3. The effect of interrupt nesting.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real-time system it is essential to allow the user fine-grained control over task priority.</a:t>
            </a:r>
          </a:p>
          <a:p>
            <a:endParaRPr lang="en-NZ" dirty="0" smtClean="0"/>
          </a:p>
          <a:p>
            <a:r>
              <a:rPr lang="en-NZ" dirty="0" smtClean="0"/>
              <a:t>The user should be able to distinguish between hard and soft tasks and to specify relative priorities within each class.</a:t>
            </a:r>
          </a:p>
          <a:p>
            <a:endParaRPr lang="en-NZ" dirty="0" smtClean="0"/>
          </a:p>
          <a:p>
            <a:r>
              <a:rPr lang="en-NZ" dirty="0" smtClean="0"/>
              <a:t>A real-time system may also allow the user to specify such characteristics as </a:t>
            </a:r>
          </a:p>
          <a:p>
            <a:pPr lvl="1">
              <a:buFont typeface="Arial" pitchFamily="34" charset="0"/>
              <a:buChar char="•"/>
            </a:pPr>
            <a:r>
              <a:rPr lang="en-NZ" dirty="0" smtClean="0"/>
              <a:t> the use of paging or process swapping, </a:t>
            </a:r>
          </a:p>
          <a:p>
            <a:pPr lvl="1">
              <a:buFont typeface="Arial" pitchFamily="34" charset="0"/>
              <a:buChar char="•"/>
            </a:pPr>
            <a:r>
              <a:rPr lang="en-NZ" dirty="0" smtClean="0"/>
              <a:t> what processes must always be resident in main memory, </a:t>
            </a:r>
          </a:p>
          <a:p>
            <a:pPr lvl="1">
              <a:buFont typeface="Arial" pitchFamily="34" charset="0"/>
              <a:buChar char="•"/>
            </a:pPr>
            <a:r>
              <a:rPr lang="en-NZ" dirty="0" smtClean="0"/>
              <a:t> what disk transfer algorithms are to be used,</a:t>
            </a:r>
          </a:p>
          <a:p>
            <a:pPr lvl="1">
              <a:buFont typeface="Arial" pitchFamily="34" charset="0"/>
              <a:buChar char="•"/>
            </a:pPr>
            <a:r>
              <a:rPr lang="en-NZ" dirty="0" smtClean="0"/>
              <a:t> what rights the processes in various priority bands have, and so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Reliability is typically far more important for real-time systems than non-real-time systems</a:t>
            </a:r>
          </a:p>
          <a:p>
            <a:endParaRPr lang="en-NZ" dirty="0" smtClean="0"/>
          </a:p>
          <a:p>
            <a:r>
              <a:rPr lang="en-NZ" dirty="0" smtClean="0"/>
              <a:t>A real-time system is responding to and controlling events in real time.</a:t>
            </a:r>
          </a:p>
          <a:p>
            <a:pPr lvl="1">
              <a:buFont typeface="Arial" pitchFamily="34" charset="0"/>
              <a:buChar char="•"/>
            </a:pPr>
            <a:r>
              <a:rPr lang="en-NZ" dirty="0" smtClean="0"/>
              <a:t>Loss or degradation of performance may have catastrophic consequences, ranging from financial loss to major equipment damage and even loss of life.</a:t>
            </a:r>
          </a:p>
          <a:p>
            <a:endParaRPr lang="en-NZ" dirty="0" smtClean="0"/>
          </a:p>
          <a:p>
            <a:r>
              <a:rPr lang="en-NZ" b="1" dirty="0" smtClean="0"/>
              <a:t>Fail-soft operation </a:t>
            </a:r>
            <a:r>
              <a:rPr lang="en-NZ" dirty="0" smtClean="0"/>
              <a:t>is a characteristic that refers to the ability of a system to fail in such a way as to preserve as much capability and data as possible. </a:t>
            </a:r>
          </a:p>
          <a:p>
            <a:endParaRPr lang="en-NZ" dirty="0" smtClean="0"/>
          </a:p>
          <a:p>
            <a:r>
              <a:rPr lang="en-NZ" dirty="0" smtClean="0"/>
              <a:t>An important aspect of fail-soft operation is referred to as stability. </a:t>
            </a:r>
          </a:p>
          <a:p>
            <a:pPr lvl="1">
              <a:buFont typeface="Arial" pitchFamily="34" charset="0"/>
              <a:buChar char="•"/>
            </a:pPr>
            <a:r>
              <a:rPr lang="en-NZ" dirty="0" smtClean="0"/>
              <a:t>A real-time system is stable if, in cases where it is impossible to meet all task deadlines, the system will meet the deadlines of its most critical, highest-priority tasks, even if some less critical task deadlines are not always met.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good way of characterizing multiprocessors and placing them in context with other architectures is to consider the synchronization granularity, or frequency of synchronization, between processes in a system.</a:t>
            </a:r>
          </a:p>
          <a:p>
            <a:endParaRPr lang="en-NZ" dirty="0" smtClean="0"/>
          </a:p>
          <a:p>
            <a:r>
              <a:rPr lang="en-NZ" dirty="0" smtClean="0"/>
              <a:t>We can distinguish five categories of parallelism that differ in the degree of granularity.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a:t>
            </a:r>
            <a:r>
              <a:rPr lang="en-NZ" dirty="0" err="1" smtClean="0"/>
              <a:t>preemptive</a:t>
            </a:r>
            <a:r>
              <a:rPr lang="en-NZ" dirty="0" smtClean="0"/>
              <a:t> scheduler that uses simple round-robin scheduling, a real-time task would be added to the ready queue to await its next time slice, as illustrated in Figure 10.5a.</a:t>
            </a:r>
          </a:p>
          <a:p>
            <a:endParaRPr lang="en-NZ" dirty="0" smtClean="0"/>
          </a:p>
          <a:p>
            <a:r>
              <a:rPr lang="en-NZ" dirty="0" smtClean="0"/>
              <a:t> In this case, the scheduling time will generally be unacceptable for real-time applications.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a:t>
            </a:r>
            <a:r>
              <a:rPr lang="en-NZ" dirty="0" err="1" smtClean="0"/>
              <a:t>nonpreemptive</a:t>
            </a:r>
            <a:r>
              <a:rPr lang="en-NZ" dirty="0" smtClean="0"/>
              <a:t> scheduler, we could use a priority scheduling mechanism, giving real-time tasks higher priority. </a:t>
            </a:r>
          </a:p>
          <a:p>
            <a:endParaRPr lang="en-NZ" dirty="0" smtClean="0"/>
          </a:p>
          <a:p>
            <a:r>
              <a:rPr lang="en-NZ" dirty="0" smtClean="0"/>
              <a:t>In this case, a real-time task that is ready would be scheduled as soon as the current process blocks or runs to com-</a:t>
            </a:r>
          </a:p>
          <a:p>
            <a:r>
              <a:rPr lang="en-NZ" dirty="0" err="1" smtClean="0"/>
              <a:t>pletion</a:t>
            </a:r>
            <a:r>
              <a:rPr lang="en-NZ" dirty="0" smtClean="0"/>
              <a:t> (Figure 10.5b). </a:t>
            </a:r>
          </a:p>
          <a:p>
            <a:endParaRPr lang="en-NZ" dirty="0" smtClean="0"/>
          </a:p>
          <a:p>
            <a:r>
              <a:rPr lang="en-NZ" dirty="0" smtClean="0"/>
              <a:t>This could lead to a delay of several seconds if a slow, low-priority task were executing at a critical time.</a:t>
            </a:r>
          </a:p>
          <a:p>
            <a:endParaRPr lang="en-NZ" dirty="0" smtClean="0"/>
          </a:p>
          <a:p>
            <a:r>
              <a:rPr lang="en-NZ" dirty="0" smtClean="0"/>
              <a:t> Again, this approach is not acceptable.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A more promising approach is to combine priorities with clock-based interrupts. </a:t>
            </a:r>
          </a:p>
          <a:p>
            <a:endParaRPr lang="en-NZ" dirty="0" smtClean="0"/>
          </a:p>
          <a:p>
            <a:r>
              <a:rPr lang="en-NZ" dirty="0" err="1" smtClean="0"/>
              <a:t>Preemption</a:t>
            </a:r>
            <a:r>
              <a:rPr lang="en-NZ" dirty="0" smtClean="0"/>
              <a:t> points occur at regular intervals.</a:t>
            </a:r>
          </a:p>
          <a:p>
            <a:endParaRPr lang="en-NZ" dirty="0" smtClean="0"/>
          </a:p>
          <a:p>
            <a:r>
              <a:rPr lang="en-NZ" dirty="0" smtClean="0"/>
              <a:t>When a </a:t>
            </a:r>
            <a:r>
              <a:rPr lang="en-NZ" dirty="0" err="1" smtClean="0"/>
              <a:t>preemption</a:t>
            </a:r>
            <a:r>
              <a:rPr lang="en-NZ" dirty="0" smtClean="0"/>
              <a:t> point occurs, the currently running task is </a:t>
            </a:r>
            <a:r>
              <a:rPr lang="en-NZ" dirty="0" err="1" smtClean="0"/>
              <a:t>preempted</a:t>
            </a:r>
            <a:r>
              <a:rPr lang="en-NZ" dirty="0" smtClean="0"/>
              <a:t> if a higher-priority task is waiting.</a:t>
            </a:r>
          </a:p>
          <a:p>
            <a:pPr lvl="1"/>
            <a:r>
              <a:rPr lang="en-NZ" dirty="0" smtClean="0"/>
              <a:t>This would include the </a:t>
            </a:r>
            <a:r>
              <a:rPr lang="en-NZ" dirty="0" err="1" smtClean="0"/>
              <a:t>preemption</a:t>
            </a:r>
            <a:r>
              <a:rPr lang="en-NZ" dirty="0" smtClean="0"/>
              <a:t> of tasks that are part of the operating system kernel.</a:t>
            </a:r>
          </a:p>
          <a:p>
            <a:pPr lvl="1"/>
            <a:endParaRPr lang="en-NZ" dirty="0" smtClean="0"/>
          </a:p>
          <a:p>
            <a:pPr lvl="0"/>
            <a:r>
              <a:rPr lang="en-NZ" dirty="0" smtClean="0"/>
              <a:t>Such a delay may be on the order of several milliseconds.</a:t>
            </a:r>
          </a:p>
          <a:p>
            <a:pPr lvl="0"/>
            <a:endParaRPr lang="en-NZ" dirty="0" smtClean="0"/>
          </a:p>
          <a:p>
            <a:r>
              <a:rPr lang="en-NZ" dirty="0" smtClean="0"/>
              <a:t>While this last approach may be adequate for some real-time applications, it will not suffice for more demanding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more demanding applications, the approach that has been taken is sometimes referred to as </a:t>
            </a:r>
            <a:r>
              <a:rPr lang="en-NZ" b="1" dirty="0" smtClean="0"/>
              <a:t>immediate </a:t>
            </a:r>
            <a:r>
              <a:rPr lang="en-NZ" b="1" dirty="0" err="1" smtClean="0"/>
              <a:t>preemption</a:t>
            </a:r>
            <a:r>
              <a:rPr lang="en-NZ" dirty="0" smtClean="0"/>
              <a:t>.</a:t>
            </a:r>
          </a:p>
          <a:p>
            <a:endParaRPr lang="en-NZ" dirty="0" smtClean="0"/>
          </a:p>
          <a:p>
            <a:r>
              <a:rPr lang="en-NZ" dirty="0" smtClean="0"/>
              <a:t> In this case, the operating system responds to an interrupt almost immediately, unless the system is in a critical-code lockout section.</a:t>
            </a:r>
          </a:p>
          <a:p>
            <a:endParaRPr lang="en-NZ" dirty="0" smtClean="0"/>
          </a:p>
          <a:p>
            <a:r>
              <a:rPr lang="en-NZ" dirty="0" smtClean="0"/>
              <a:t>Scheduling delays for a real-time task can then be reduced to 100 "s or less.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Static table-driven approaches</a:t>
            </a:r>
            <a:r>
              <a:rPr lang="en-NZ" dirty="0" smtClean="0"/>
              <a:t>:</a:t>
            </a:r>
          </a:p>
          <a:p>
            <a:pPr lvl="1">
              <a:buFont typeface="Arial" pitchFamily="34" charset="0"/>
              <a:buChar char="•"/>
            </a:pPr>
            <a:r>
              <a:rPr lang="en-NZ" dirty="0" smtClean="0"/>
              <a:t> These perform a static analysis of feasible schedules of dispatching. </a:t>
            </a:r>
          </a:p>
          <a:p>
            <a:pPr lvl="1">
              <a:buFont typeface="Arial" pitchFamily="34" charset="0"/>
              <a:buChar char="•"/>
            </a:pPr>
            <a:r>
              <a:rPr lang="en-NZ" dirty="0" smtClean="0"/>
              <a:t> The result of the analysis is a schedule that determines, at run time, when a task must begin execution.</a:t>
            </a:r>
          </a:p>
          <a:p>
            <a:pPr lvl="1">
              <a:buFont typeface="Arial" pitchFamily="34" charset="0"/>
              <a:buChar char="•"/>
            </a:pPr>
            <a:endParaRPr lang="en-NZ" dirty="0" smtClean="0"/>
          </a:p>
          <a:p>
            <a:r>
              <a:rPr lang="en-NZ" b="1" dirty="0" smtClean="0"/>
              <a:t>Static priority-driven </a:t>
            </a:r>
            <a:r>
              <a:rPr lang="en-NZ" b="1" dirty="0" err="1" smtClean="0"/>
              <a:t>preemptive</a:t>
            </a:r>
            <a:r>
              <a:rPr lang="en-NZ" b="1" dirty="0" smtClean="0"/>
              <a:t> approaches: </a:t>
            </a:r>
          </a:p>
          <a:p>
            <a:pPr lvl="1">
              <a:buFont typeface="Arial" pitchFamily="34" charset="0"/>
              <a:buChar char="•"/>
            </a:pPr>
            <a:r>
              <a:rPr lang="en-NZ" b="1" dirty="0" smtClean="0"/>
              <a:t> </a:t>
            </a:r>
            <a:r>
              <a:rPr lang="en-NZ" dirty="0" smtClean="0"/>
              <a:t>Again, a static analysis is performed, but no schedule is drawn up. </a:t>
            </a:r>
          </a:p>
          <a:p>
            <a:pPr lvl="1">
              <a:buFont typeface="Arial" pitchFamily="34" charset="0"/>
              <a:buChar char="•"/>
            </a:pPr>
            <a:r>
              <a:rPr lang="en-NZ" dirty="0" smtClean="0"/>
              <a:t> The analysis is used to assign priorities to tasks, so that a traditional priority-driven </a:t>
            </a:r>
            <a:r>
              <a:rPr lang="en-NZ" dirty="0" err="1" smtClean="0"/>
              <a:t>preemptive</a:t>
            </a:r>
            <a:r>
              <a:rPr lang="en-NZ" dirty="0" smtClean="0"/>
              <a:t> scheduler can be used.</a:t>
            </a:r>
          </a:p>
          <a:p>
            <a:endParaRPr lang="en-NZ" dirty="0" smtClean="0"/>
          </a:p>
          <a:p>
            <a:r>
              <a:rPr lang="en-NZ" b="1" dirty="0" smtClean="0"/>
              <a:t>Dynamic planning-based approaches: </a:t>
            </a:r>
          </a:p>
          <a:p>
            <a:pPr lvl="1">
              <a:buFont typeface="Arial" pitchFamily="34" charset="0"/>
              <a:buChar char="•"/>
            </a:pPr>
            <a:r>
              <a:rPr lang="en-NZ" b="1" dirty="0" smtClean="0"/>
              <a:t> </a:t>
            </a:r>
            <a:r>
              <a:rPr lang="en-NZ" dirty="0" smtClean="0"/>
              <a:t>Feasibility is determined at run time (dynamically) rather than offline prior to the start of execution statically).</a:t>
            </a:r>
          </a:p>
          <a:p>
            <a:pPr lvl="1">
              <a:buFont typeface="Arial" pitchFamily="34" charset="0"/>
              <a:buChar char="•"/>
            </a:pPr>
            <a:r>
              <a:rPr lang="en-NZ" dirty="0" smtClean="0"/>
              <a:t> An arriving task is accepted for execution only if it is feasible to meet its time constraints. </a:t>
            </a:r>
          </a:p>
          <a:p>
            <a:pPr lvl="1">
              <a:buFont typeface="Arial" pitchFamily="34" charset="0"/>
              <a:buChar char="•"/>
            </a:pPr>
            <a:r>
              <a:rPr lang="en-NZ" dirty="0" smtClean="0"/>
              <a:t> One of the results of the feasibility analysis is a schedule or plan that is used to decide when to dispatch this task.</a:t>
            </a:r>
          </a:p>
          <a:p>
            <a:endParaRPr lang="en-NZ" dirty="0" smtClean="0"/>
          </a:p>
          <a:p>
            <a:r>
              <a:rPr lang="en-NZ" b="1" dirty="0" smtClean="0"/>
              <a:t>Dynamic best effort approaches: </a:t>
            </a:r>
          </a:p>
          <a:p>
            <a:pPr lvl="1">
              <a:buFont typeface="Arial" pitchFamily="34" charset="0"/>
              <a:buChar char="•"/>
            </a:pPr>
            <a:r>
              <a:rPr lang="en-NZ" b="1" dirty="0" smtClean="0"/>
              <a:t> </a:t>
            </a:r>
            <a:r>
              <a:rPr lang="en-NZ" dirty="0" smtClean="0"/>
              <a:t>No feasibility analysis is performed.</a:t>
            </a:r>
          </a:p>
          <a:p>
            <a:pPr lvl="1">
              <a:buFont typeface="Arial" pitchFamily="34" charset="0"/>
              <a:buChar char="•"/>
            </a:pPr>
            <a:r>
              <a:rPr lang="en-NZ" dirty="0" smtClean="0"/>
              <a:t> The system tries to meet all deadlines and aborts any started process whose deadline is missed.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applications are generally not concerned with sheer speed but rather with completing (or starting) tasks at the most valuable times, neither too early nor too late, despite dynamic resource demands and conflicts, processing overloads, and hardware or software faults. </a:t>
            </a:r>
          </a:p>
          <a:p>
            <a:endParaRPr lang="en-NZ" dirty="0" smtClean="0"/>
          </a:p>
          <a:p>
            <a:r>
              <a:rPr lang="en-NZ" dirty="0" smtClean="0"/>
              <a:t>Therefore, priorities provide a crude tool and do not capture the requirement of completion (or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b="1" dirty="0" smtClean="0"/>
              <a:t>Ready time: </a:t>
            </a:r>
          </a:p>
          <a:p>
            <a:pPr lvl="1">
              <a:buFont typeface="Arial" pitchFamily="34" charset="0"/>
              <a:buChar char="•"/>
            </a:pPr>
            <a:r>
              <a:rPr lang="en-NZ" b="1" dirty="0" smtClean="0"/>
              <a:t> </a:t>
            </a:r>
            <a:r>
              <a:rPr lang="en-NZ" dirty="0" smtClean="0"/>
              <a:t>Time at which task becomes ready for execution. </a:t>
            </a:r>
          </a:p>
          <a:p>
            <a:endParaRPr lang="en-NZ" dirty="0" smtClean="0"/>
          </a:p>
          <a:p>
            <a:r>
              <a:rPr lang="en-NZ" b="1" dirty="0" smtClean="0"/>
              <a:t>Starting deadline: </a:t>
            </a:r>
          </a:p>
          <a:p>
            <a:pPr lvl="1">
              <a:buFont typeface="Arial" pitchFamily="34" charset="0"/>
              <a:buChar char="•"/>
            </a:pPr>
            <a:r>
              <a:rPr lang="en-NZ" b="1" dirty="0" smtClean="0"/>
              <a:t> </a:t>
            </a:r>
            <a:r>
              <a:rPr lang="en-NZ" dirty="0" smtClean="0"/>
              <a:t>Time by which a task </a:t>
            </a:r>
            <a:r>
              <a:rPr lang="en-NZ" b="1" i="1" dirty="0" smtClean="0"/>
              <a:t>must </a:t>
            </a:r>
            <a:r>
              <a:rPr lang="en-NZ" dirty="0" smtClean="0"/>
              <a:t>begin.</a:t>
            </a:r>
          </a:p>
          <a:p>
            <a:endParaRPr lang="en-NZ" dirty="0" smtClean="0"/>
          </a:p>
          <a:p>
            <a:r>
              <a:rPr lang="en-NZ" b="1" dirty="0" smtClean="0"/>
              <a:t>Completion deadline: </a:t>
            </a:r>
          </a:p>
          <a:p>
            <a:pPr lvl="1">
              <a:buFont typeface="Arial" pitchFamily="34" charset="0"/>
              <a:buChar char="•"/>
            </a:pPr>
            <a:r>
              <a:rPr lang="en-NZ" dirty="0" smtClean="0"/>
              <a:t> Time by which task </a:t>
            </a:r>
            <a:r>
              <a:rPr lang="en-NZ" b="1" i="1" dirty="0" smtClean="0"/>
              <a:t>must </a:t>
            </a:r>
            <a:r>
              <a:rPr lang="en-NZ" dirty="0" smtClean="0"/>
              <a:t>be completed.</a:t>
            </a:r>
          </a:p>
          <a:p>
            <a:pPr lvl="0">
              <a:buFont typeface="Arial" pitchFamily="34" charset="0"/>
              <a:buNone/>
            </a:pPr>
            <a:endParaRPr lang="en-NZ" dirty="0" smtClean="0"/>
          </a:p>
          <a:p>
            <a:pPr lvl="0">
              <a:buFont typeface="Arial" pitchFamily="34" charset="0"/>
              <a:buNone/>
            </a:pPr>
            <a:r>
              <a:rPr lang="en-NZ" b="1" dirty="0" smtClean="0"/>
              <a:t>Processing time: </a:t>
            </a:r>
          </a:p>
          <a:p>
            <a:pPr lvl="1">
              <a:buFont typeface="Arial" pitchFamily="34" charset="0"/>
              <a:buChar char="•"/>
            </a:pPr>
            <a:r>
              <a:rPr lang="en-NZ" b="1" dirty="0" smtClean="0"/>
              <a:t> </a:t>
            </a:r>
            <a:r>
              <a:rPr lang="en-NZ" dirty="0" smtClean="0"/>
              <a:t>Time required to execute the task to completion. </a:t>
            </a:r>
          </a:p>
          <a:p>
            <a:pPr lvl="0">
              <a:buFont typeface="Arial" pitchFamily="34" charset="0"/>
              <a:buNone/>
            </a:pPr>
            <a:endParaRPr lang="en-NZ" dirty="0" smtClean="0"/>
          </a:p>
          <a:p>
            <a:pPr lvl="0">
              <a:buFont typeface="Arial" pitchFamily="34" charset="0"/>
              <a:buNone/>
            </a:pPr>
            <a:r>
              <a:rPr lang="en-NZ" b="1" dirty="0" smtClean="0"/>
              <a:t>Resource requirements: </a:t>
            </a:r>
          </a:p>
          <a:p>
            <a:pPr lvl="1">
              <a:buFont typeface="Arial" pitchFamily="34" charset="0"/>
              <a:buChar char="•"/>
            </a:pPr>
            <a:r>
              <a:rPr lang="en-NZ" b="1" dirty="0" smtClean="0"/>
              <a:t> </a:t>
            </a:r>
            <a:r>
              <a:rPr lang="en-NZ" dirty="0" smtClean="0"/>
              <a:t>Set of resources (other than the processor) required by the task while it is executing.</a:t>
            </a:r>
          </a:p>
          <a:p>
            <a:pPr lvl="1">
              <a:buFont typeface="Arial" pitchFamily="34" charset="0"/>
              <a:buChar char="•"/>
            </a:pPr>
            <a:endParaRPr lang="en-NZ" dirty="0" smtClean="0"/>
          </a:p>
          <a:p>
            <a:r>
              <a:rPr lang="en-NZ" b="1" dirty="0" smtClean="0"/>
              <a:t>Priority</a:t>
            </a:r>
            <a:r>
              <a:rPr lang="en-NZ" dirty="0" smtClean="0"/>
              <a:t>: </a:t>
            </a:r>
          </a:p>
          <a:p>
            <a:pPr lvl="1">
              <a:buFont typeface="Arial" pitchFamily="34" charset="0"/>
              <a:buChar char="•"/>
            </a:pPr>
            <a:r>
              <a:rPr lang="en-NZ" dirty="0" smtClean="0"/>
              <a:t> Relative importance of the task. </a:t>
            </a:r>
          </a:p>
          <a:p>
            <a:pPr lvl="1">
              <a:buFont typeface="Arial" pitchFamily="34" charset="0"/>
              <a:buChar char="•"/>
            </a:pPr>
            <a:r>
              <a:rPr lang="en-NZ" dirty="0" smtClean="0"/>
              <a:t> Hard real-time tasks may have an “absolute” priority, with the system failing if a deadline is missed. </a:t>
            </a:r>
          </a:p>
          <a:p>
            <a:pPr lvl="1">
              <a:buFont typeface="Arial" pitchFamily="34" charset="0"/>
              <a:buChar char="•"/>
            </a:pPr>
            <a:r>
              <a:rPr lang="en-NZ" dirty="0" smtClean="0"/>
              <a:t> If the system is to continue to run no matter what, then both hard and soft real-time tasks may be assigned relative priorities as a guide to the scheduler.</a:t>
            </a:r>
          </a:p>
          <a:p>
            <a:pPr lvl="1">
              <a:buFont typeface="Arial" pitchFamily="34" charset="0"/>
              <a:buChar char="•"/>
            </a:pPr>
            <a:endParaRPr lang="en-NZ" dirty="0" smtClean="0"/>
          </a:p>
          <a:p>
            <a:r>
              <a:rPr lang="en-NZ" b="1" dirty="0" smtClean="0"/>
              <a:t>Subtask structure: </a:t>
            </a:r>
          </a:p>
          <a:p>
            <a:pPr lvl="1">
              <a:buFont typeface="Arial" pitchFamily="34" charset="0"/>
              <a:buChar char="•"/>
            </a:pPr>
            <a:r>
              <a:rPr lang="en-NZ" b="1" dirty="0" smtClean="0"/>
              <a:t> </a:t>
            </a:r>
            <a:r>
              <a:rPr lang="en-NZ" dirty="0" smtClean="0"/>
              <a:t>A task may be decomposed into a mandatory subtask and an optional subtask. </a:t>
            </a:r>
          </a:p>
          <a:p>
            <a:pPr lvl="1">
              <a:buFont typeface="Arial" pitchFamily="34" charset="0"/>
              <a:buChar char="•"/>
            </a:pPr>
            <a:r>
              <a:rPr lang="en-NZ" dirty="0" smtClean="0"/>
              <a:t> Only the mandatory subtask possesses a hard deadline.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The other critical design issue is that of </a:t>
            </a:r>
            <a:r>
              <a:rPr lang="en-NZ" dirty="0" err="1" smtClean="0"/>
              <a:t>preemption</a:t>
            </a:r>
            <a:r>
              <a:rPr lang="en-NZ" dirty="0" smtClean="0"/>
              <a:t>.</a:t>
            </a:r>
          </a:p>
          <a:p>
            <a:endParaRPr lang="en-NZ" dirty="0" smtClean="0"/>
          </a:p>
          <a:p>
            <a:r>
              <a:rPr lang="en-NZ" dirty="0" smtClean="0"/>
              <a:t>When starting deadlines are specified, then a </a:t>
            </a:r>
            <a:r>
              <a:rPr lang="en-NZ" dirty="0" err="1" smtClean="0"/>
              <a:t>nonpreemptive</a:t>
            </a:r>
            <a:r>
              <a:rPr lang="en-NZ" dirty="0" smtClean="0"/>
              <a:t> scheduler makes sense. </a:t>
            </a:r>
          </a:p>
          <a:p>
            <a:pPr lvl="1">
              <a:buFont typeface="Arial" pitchFamily="34" charset="0"/>
              <a:buChar char="•"/>
            </a:pPr>
            <a:r>
              <a:rPr lang="en-NZ" dirty="0" smtClean="0"/>
              <a:t>In this case, it would be the responsibility of the real-time task to block itself after completing the mandatory or critical portion of its execution, allowing other real-time starting deadlines to be satisfied.</a:t>
            </a:r>
          </a:p>
          <a:p>
            <a:pPr lvl="1">
              <a:buFont typeface="Arial" pitchFamily="34" charset="0"/>
              <a:buChar char="•"/>
            </a:pPr>
            <a:endParaRPr lang="en-NZ" dirty="0" smtClean="0"/>
          </a:p>
          <a:p>
            <a:r>
              <a:rPr lang="en-NZ" dirty="0" smtClean="0"/>
              <a:t>For example, if task X is running and task Y is ready, there may be circumstances in which the only way to allow both X and Y to meet their completion deadlines is to </a:t>
            </a:r>
            <a:r>
              <a:rPr lang="en-NZ" dirty="0" err="1" smtClean="0"/>
              <a:t>preempt</a:t>
            </a:r>
            <a:r>
              <a:rPr lang="en-NZ" dirty="0" smtClean="0"/>
              <a:t> X, execute Y to completion, and then resume X to completion.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Movie icon links to animation of Periodic with Completion Deadline: http://gaia.ecs.csus.edu/%7ezhangd/oscal/pdeadlineschedulingperiodic.html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NZ" dirty="0" smtClean="0"/>
              <a:t>As an example of scheduling periodic tasks with completion deadlines, consider a system that collects and processes data from two </a:t>
            </a:r>
            <a:r>
              <a:rPr lang="en-NZ" dirty="0" err="1" smtClean="0"/>
              <a:t>sensors,A</a:t>
            </a:r>
            <a:r>
              <a:rPr lang="en-NZ" dirty="0" smtClean="0"/>
              <a:t> and B.</a:t>
            </a:r>
          </a:p>
          <a:p>
            <a:endParaRPr lang="en-NZ" dirty="0" smtClean="0"/>
          </a:p>
          <a:p>
            <a:r>
              <a:rPr lang="en-NZ" dirty="0" smtClean="0"/>
              <a:t>The dead-line for collecting data from </a:t>
            </a:r>
          </a:p>
          <a:p>
            <a:pPr lvl="1">
              <a:buFont typeface="Arial" pitchFamily="34" charset="0"/>
              <a:buChar char="•"/>
            </a:pPr>
            <a:r>
              <a:rPr lang="en-NZ" dirty="0" smtClean="0"/>
              <a:t> sensor A must be met every 20 ms, </a:t>
            </a:r>
          </a:p>
          <a:p>
            <a:pPr lvl="1">
              <a:buFont typeface="Arial" pitchFamily="34" charset="0"/>
              <a:buChar char="•"/>
            </a:pPr>
            <a:r>
              <a:rPr lang="en-NZ" dirty="0" smtClean="0"/>
              <a:t> for B every 50 </a:t>
            </a:r>
            <a:r>
              <a:rPr lang="en-NZ" dirty="0" err="1" smtClean="0"/>
              <a:t>ms.</a:t>
            </a:r>
            <a:r>
              <a:rPr lang="en-NZ" dirty="0" smtClean="0"/>
              <a:t> </a:t>
            </a:r>
          </a:p>
          <a:p>
            <a:pPr lvl="0">
              <a:buFont typeface="Arial" pitchFamily="34" charset="0"/>
              <a:buNone/>
            </a:pPr>
            <a:endParaRPr lang="en-NZ" dirty="0" smtClean="0"/>
          </a:p>
          <a:p>
            <a:pPr lvl="0">
              <a:buFont typeface="Arial" pitchFamily="34" charset="0"/>
              <a:buNone/>
            </a:pPr>
            <a:r>
              <a:rPr lang="en-NZ" dirty="0" smtClean="0"/>
              <a:t>It takes 10 ms, including operating system overhead, to process each sample of data from A </a:t>
            </a:r>
          </a:p>
          <a:p>
            <a:pPr lvl="1">
              <a:buFont typeface="Arial" pitchFamily="34" charset="0"/>
              <a:buChar char="•"/>
            </a:pPr>
            <a:r>
              <a:rPr lang="en-NZ" dirty="0" smtClean="0"/>
              <a:t> and 25 ms to process each sample of data from B. </a:t>
            </a:r>
          </a:p>
          <a:p>
            <a:pPr lvl="1">
              <a:buFont typeface="Arial" pitchFamily="34" charset="0"/>
              <a:buChar char="•"/>
            </a:pPr>
            <a:endParaRPr lang="en-NZ" dirty="0" smtClean="0"/>
          </a:p>
          <a:p>
            <a:pPr lvl="0">
              <a:buFont typeface="Arial" pitchFamily="34" charset="0"/>
              <a:buNone/>
            </a:pPr>
            <a:r>
              <a:rPr lang="en-NZ" dirty="0" smtClean="0"/>
              <a:t>Table 10.2 summarizes the execution profile of the two tasks. </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independent parallelism, there is no explicit synchronization among processes. </a:t>
            </a:r>
          </a:p>
          <a:p>
            <a:endParaRPr lang="en-NZ" dirty="0" smtClean="0"/>
          </a:p>
          <a:p>
            <a:r>
              <a:rPr lang="en-NZ" dirty="0" smtClean="0"/>
              <a:t>Each represents a separate, independent application or job.</a:t>
            </a:r>
          </a:p>
          <a:p>
            <a:endParaRPr lang="en-NZ" dirty="0" smtClean="0"/>
          </a:p>
          <a:p>
            <a:r>
              <a:rPr lang="en-NZ" dirty="0" smtClean="0"/>
              <a:t>A typical use of this type of parallelism is in a time-sharing system. </a:t>
            </a:r>
          </a:p>
          <a:p>
            <a:pPr lvl="1">
              <a:buFont typeface="Arial" pitchFamily="34" charset="0"/>
              <a:buChar char="•"/>
            </a:pPr>
            <a:r>
              <a:rPr lang="en-NZ" dirty="0" smtClean="0"/>
              <a:t> Each user is performing a particular application, such as word processing or using a spreadsheet. </a:t>
            </a:r>
          </a:p>
          <a:p>
            <a:pPr lvl="1">
              <a:buFont typeface="Arial" pitchFamily="34" charset="0"/>
              <a:buChar char="•"/>
            </a:pPr>
            <a:r>
              <a:rPr lang="en-NZ" dirty="0" smtClean="0"/>
              <a:t> The multiprocessor provides the same service as a </a:t>
            </a:r>
            <a:r>
              <a:rPr lang="en-NZ" dirty="0" err="1" smtClean="0"/>
              <a:t>multiprogrammed</a:t>
            </a:r>
            <a:r>
              <a:rPr lang="en-NZ" dirty="0" smtClean="0"/>
              <a:t> </a:t>
            </a:r>
            <a:r>
              <a:rPr lang="en-NZ" dirty="0" err="1" smtClean="0"/>
              <a:t>uniprocessor</a:t>
            </a:r>
            <a:r>
              <a:rPr lang="en-NZ" dirty="0" smtClean="0"/>
              <a:t>.</a:t>
            </a:r>
          </a:p>
          <a:p>
            <a:pPr lvl="1">
              <a:buFont typeface="Arial" pitchFamily="34" charset="0"/>
              <a:buChar char="•"/>
            </a:pPr>
            <a:r>
              <a:rPr lang="en-NZ" dirty="0" smtClean="0"/>
              <a:t> Because more than one processor is available, average response time to the users will be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Figure 10.6 compares three scheduling techniques using the execution profile of Table 10.2. (previous slide)</a:t>
            </a:r>
          </a:p>
          <a:p>
            <a:pPr lvl="0">
              <a:buFont typeface="Arial" pitchFamily="34" charset="0"/>
              <a:buNone/>
            </a:pPr>
            <a:endParaRPr lang="en-NZ" dirty="0" smtClean="0"/>
          </a:p>
          <a:p>
            <a:pPr lvl="0">
              <a:buFont typeface="Arial" pitchFamily="34" charset="0"/>
              <a:buNone/>
            </a:pPr>
            <a:r>
              <a:rPr lang="en-NZ" dirty="0" smtClean="0"/>
              <a:t>The first row of Figure 10.6 repeats the information in Table 10.2; </a:t>
            </a:r>
          </a:p>
          <a:p>
            <a:pPr lvl="1">
              <a:buFont typeface="Arial" pitchFamily="34" charset="0"/>
              <a:buChar char="•"/>
            </a:pPr>
            <a:r>
              <a:rPr lang="en-NZ" dirty="0" smtClean="0"/>
              <a:t> the remaining three rows illustrate three scheduling techniques.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Table 10.3 summarizes the execution profile of the five tasks</a:t>
            </a:r>
            <a:r>
              <a:rPr lang="en-NZ" baseline="0" dirty="0" smtClean="0"/>
              <a:t> </a:t>
            </a:r>
            <a:r>
              <a:rPr lang="en-NZ" dirty="0" smtClean="0"/>
              <a:t>with starting dead-</a:t>
            </a:r>
          </a:p>
          <a:p>
            <a:r>
              <a:rPr lang="en-NZ" dirty="0" smtClean="0"/>
              <a:t>lines.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 icon links to animation of </a:t>
            </a:r>
            <a:r>
              <a:rPr lang="en-NZ" dirty="0" err="1" smtClean="0"/>
              <a:t>Aperiodic</a:t>
            </a:r>
            <a:r>
              <a:rPr lang="en-NZ" dirty="0" smtClean="0"/>
              <a:t> with Starting Deadline: http://gaia.ecs.csus.edu/%7ezhangd/oscal/pdeadlinescheduling.html</a:t>
            </a:r>
          </a:p>
          <a:p>
            <a:endParaRPr lang="en-NZ" dirty="0" smtClean="0"/>
          </a:p>
          <a:p>
            <a:r>
              <a:rPr lang="en-NZ" dirty="0" smtClean="0"/>
              <a:t>The top part of Figure 10.7 shows the arrival times and starting deadlines for an example consisting of five tasks each of which has an execution time of 20 </a:t>
            </a:r>
            <a:r>
              <a:rPr lang="en-NZ" dirty="0" err="1" smtClean="0"/>
              <a:t>ms.</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Movie</a:t>
            </a:r>
            <a:r>
              <a:rPr lang="en-US" baseline="0" dirty="0" smtClean="0"/>
              <a:t> icon links to animation of Rate Monotonic Scheduling: http://gaia.ecs.csus.edu/%7ezhangd/oscal/pschedulingrms.html</a:t>
            </a:r>
          </a:p>
          <a:p>
            <a:endParaRPr lang="en-US" baseline="0" dirty="0" smtClean="0"/>
          </a:p>
          <a:p>
            <a:r>
              <a:rPr lang="en-NZ" baseline="0" dirty="0" smtClean="0"/>
              <a:t>The highest-priority task is the one with the shortest period, </a:t>
            </a:r>
          </a:p>
          <a:p>
            <a:pPr lvl="1">
              <a:buFont typeface="Arial" pitchFamily="34" charset="0"/>
              <a:buChar char="•"/>
            </a:pPr>
            <a:r>
              <a:rPr lang="en-NZ" baseline="0" dirty="0" smtClean="0"/>
              <a:t> the second highest-priority task is the one with the second shortest period, and so on.</a:t>
            </a:r>
          </a:p>
          <a:p>
            <a:pPr lvl="0">
              <a:buFont typeface="Arial" pitchFamily="34" charset="0"/>
              <a:buNone/>
            </a:pPr>
            <a:endParaRPr lang="en-NZ" baseline="0" dirty="0" smtClean="0"/>
          </a:p>
          <a:p>
            <a:pPr lvl="0">
              <a:buFont typeface="Arial" pitchFamily="34" charset="0"/>
              <a:buNone/>
            </a:pPr>
            <a:r>
              <a:rPr lang="en-NZ" baseline="0" dirty="0" smtClean="0"/>
              <a:t>When more than one task is available for execution, the one with the shortest period is serviced first.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we plot the priority of tasks as a function of their rate, the result is a monotonically increasing function </a:t>
            </a:r>
          </a:p>
          <a:p>
            <a:endParaRPr lang="en-NZ" dirty="0" smtClean="0"/>
          </a:p>
          <a:p>
            <a:r>
              <a:rPr lang="en-NZ" dirty="0" smtClean="0"/>
              <a:t>hence the name, </a:t>
            </a:r>
            <a:r>
              <a:rPr lang="en-NZ" b="1" dirty="0" smtClean="0"/>
              <a:t>rate monotonic scheduling.</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illustrates the relevant parameters for periodic tasks.</a:t>
            </a:r>
          </a:p>
          <a:p>
            <a:endParaRPr lang="en-NZ" dirty="0" smtClean="0"/>
          </a:p>
          <a:p>
            <a:r>
              <a:rPr lang="en-NZ" dirty="0" smtClean="0"/>
              <a:t>The task’s period, </a:t>
            </a:r>
            <a:r>
              <a:rPr lang="en-NZ" i="1" dirty="0" smtClean="0"/>
              <a:t>T</a:t>
            </a:r>
            <a:r>
              <a:rPr lang="en-NZ" dirty="0" smtClean="0"/>
              <a:t>, is the amount of time between the arrival of one instance of the task and the arrival of the next instance of the task.</a:t>
            </a:r>
          </a:p>
          <a:p>
            <a:endParaRPr lang="en-NZ" dirty="0" smtClean="0"/>
          </a:p>
          <a:p>
            <a:r>
              <a:rPr lang="en-NZ" dirty="0" smtClean="0"/>
              <a:t>A task’s rate (in Hertz) is simply the inverse of its period (in seconds).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any priority scheduling scheme, the system should always be executing the task with the highest priority. </a:t>
            </a:r>
          </a:p>
          <a:p>
            <a:endParaRPr lang="en-NZ" dirty="0" smtClean="0"/>
          </a:p>
          <a:p>
            <a:r>
              <a:rPr lang="en-NZ" b="1" dirty="0" smtClean="0"/>
              <a:t>Priority inversion </a:t>
            </a:r>
            <a:r>
              <a:rPr lang="en-NZ" dirty="0" smtClean="0"/>
              <a:t>occurs when circumstances within the system force a higher-priority task to wait for a lower-priority task.</a:t>
            </a:r>
          </a:p>
          <a:p>
            <a:endParaRPr lang="en-NZ" dirty="0" smtClean="0"/>
          </a:p>
          <a:p>
            <a:r>
              <a:rPr lang="en-NZ" dirty="0" smtClean="0"/>
              <a:t>A simple example of priority inversion occurs if a lower-priority task has locked a resource and a higher-priority task attempts to lock that same resource. </a:t>
            </a:r>
          </a:p>
          <a:p>
            <a:pPr lvl="1">
              <a:buFont typeface="Arial" pitchFamily="34" charset="0"/>
              <a:buChar char="•"/>
            </a:pPr>
            <a:r>
              <a:rPr lang="en-NZ" dirty="0" smtClean="0"/>
              <a:t> The higher-priority task will be put in a blocked state until the resource is available. </a:t>
            </a:r>
          </a:p>
          <a:p>
            <a:pPr lvl="1">
              <a:buFont typeface="Arial" pitchFamily="34" charset="0"/>
              <a:buChar char="•"/>
            </a:pPr>
            <a:r>
              <a:rPr lang="en-NZ" dirty="0" smtClean="0"/>
              <a:t> If the lower-priority task soon finishes with the resource and releases it, the higher-priority task may quickly resume and it is possible that no real-time constraints are violated.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more serious condition is referred to as an unbounded priority inversion, in which the duration of a priority inversion depends not only on the time required to handle a shared resource, but also on the unpredictable actions of other unrelated tasks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basic idea of priority inheritance is that a lower-priority task inherits the priority of any higher-priority task pending on a resource they share.</a:t>
            </a:r>
          </a:p>
          <a:p>
            <a:endParaRPr lang="en-NZ" dirty="0" smtClean="0"/>
          </a:p>
          <a:p>
            <a:r>
              <a:rPr lang="en-NZ" dirty="0" smtClean="0"/>
              <a:t>This priority change takes place as soon as the higher-priority task blocks on the resource; </a:t>
            </a:r>
          </a:p>
          <a:p>
            <a:pPr lvl="1">
              <a:buFont typeface="Arial" pitchFamily="34" charset="0"/>
              <a:buChar char="•"/>
            </a:pPr>
            <a:r>
              <a:rPr lang="en-NZ" dirty="0" smtClean="0"/>
              <a:t> it should end when the resource is released by the lower-priority task. </a:t>
            </a:r>
          </a:p>
          <a:p>
            <a:pPr lvl="0">
              <a:buFont typeface="Arial" pitchFamily="34" charset="0"/>
              <a:buNone/>
            </a:pPr>
            <a:endParaRPr lang="en-NZ" dirty="0" smtClean="0"/>
          </a:p>
          <a:p>
            <a:pPr lvl="0">
              <a:buFont typeface="Arial" pitchFamily="34" charset="0"/>
              <a:buNone/>
            </a:pPr>
            <a:r>
              <a:rPr lang="en-NZ" dirty="0" smtClean="0"/>
              <a:t>This figure shows that priority inheritance resolves the problem of unbounded priority inversion illustrated in Figure 10.10a.</a:t>
            </a:r>
          </a:p>
          <a:p>
            <a:pPr lvl="0">
              <a:buFont typeface="Arial" pitchFamily="34" charset="0"/>
              <a:buNone/>
            </a:pPr>
            <a:endParaRPr lang="en-NZ" dirty="0" smtClean="0"/>
          </a:p>
          <a:p>
            <a:pPr lvl="0">
              <a:buFont typeface="Arial" pitchFamily="34" charset="0"/>
              <a:buNone/>
            </a:pPr>
            <a:r>
              <a:rPr lang="en-NZ" dirty="0" smtClean="0"/>
              <a:t>The relevant sequence of events is as follows:</a:t>
            </a:r>
          </a:p>
          <a:p>
            <a:pPr lvl="0">
              <a:buFont typeface="Arial" pitchFamily="34" charset="0"/>
              <a:buNone/>
            </a:pPr>
            <a:r>
              <a:rPr lang="en-NZ" dirty="0" smtClean="0"/>
              <a:t>t</a:t>
            </a:r>
            <a:r>
              <a:rPr lang="en-NZ" baseline="-25000" dirty="0" smtClean="0"/>
              <a:t>1</a:t>
            </a:r>
            <a:r>
              <a:rPr lang="en-NZ" dirty="0" smtClean="0"/>
              <a:t>: T</a:t>
            </a:r>
            <a:r>
              <a:rPr lang="en-NZ" sz="1200" kern="1200" baseline="-25000" dirty="0" smtClean="0">
                <a:solidFill>
                  <a:schemeClr val="tx1"/>
                </a:solidFill>
                <a:latin typeface="+mn-lt"/>
                <a:ea typeface="+mn-ea"/>
                <a:cs typeface="+mn-cs"/>
              </a:rPr>
              <a:t>3</a:t>
            </a:r>
            <a:r>
              <a:rPr lang="en-NZ" dirty="0" smtClean="0"/>
              <a:t> begins executing.</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2</a:t>
            </a:r>
            <a:r>
              <a:rPr lang="en-NZ" dirty="0" smtClean="0"/>
              <a:t>: T</a:t>
            </a:r>
            <a:r>
              <a:rPr lang="en-NZ" sz="1200" kern="1200" baseline="-25000" dirty="0" smtClean="0">
                <a:solidFill>
                  <a:schemeClr val="tx1"/>
                </a:solidFill>
                <a:latin typeface="+mn-lt"/>
                <a:ea typeface="+mn-ea"/>
                <a:cs typeface="+mn-cs"/>
              </a:rPr>
              <a:t>3</a:t>
            </a:r>
            <a:r>
              <a:rPr lang="en-NZ" dirty="0" smtClean="0"/>
              <a:t> locks semaphore s and enters its critical section.</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3</a:t>
            </a:r>
            <a:r>
              <a:rPr lang="en-NZ" dirty="0" smtClean="0"/>
              <a:t>: T</a:t>
            </a:r>
            <a:r>
              <a:rPr lang="en-NZ" sz="1200" kern="1200" baseline="-25000" dirty="0" smtClean="0">
                <a:solidFill>
                  <a:schemeClr val="tx1"/>
                </a:solidFill>
                <a:latin typeface="+mn-lt"/>
                <a:ea typeface="+mn-ea"/>
                <a:cs typeface="+mn-cs"/>
              </a:rPr>
              <a:t>1</a:t>
            </a:r>
            <a:r>
              <a:rPr lang="en-NZ" dirty="0" smtClean="0"/>
              <a:t>, which has a higher priority than T</a:t>
            </a:r>
            <a:r>
              <a:rPr lang="en-NZ" sz="1200" kern="1200" baseline="-25000" dirty="0" smtClean="0">
                <a:solidFill>
                  <a:schemeClr val="tx1"/>
                </a:solidFill>
                <a:latin typeface="+mn-lt"/>
                <a:ea typeface="+mn-ea"/>
                <a:cs typeface="+mn-cs"/>
              </a:rPr>
              <a:t>3</a:t>
            </a:r>
            <a:r>
              <a:rPr lang="en-NZ" dirty="0" smtClean="0"/>
              <a:t>, </a:t>
            </a:r>
            <a:r>
              <a:rPr lang="en-NZ" dirty="0" err="1" smtClean="0"/>
              <a:t>preempts</a:t>
            </a:r>
            <a:r>
              <a:rPr lang="en-NZ" dirty="0" smtClean="0"/>
              <a:t> T</a:t>
            </a:r>
            <a:r>
              <a:rPr lang="en-NZ" sz="1200" kern="1200" baseline="-25000" dirty="0" smtClean="0">
                <a:solidFill>
                  <a:schemeClr val="tx1"/>
                </a:solidFill>
                <a:latin typeface="+mn-lt"/>
                <a:ea typeface="+mn-ea"/>
                <a:cs typeface="+mn-cs"/>
              </a:rPr>
              <a:t>3</a:t>
            </a:r>
            <a:r>
              <a:rPr lang="en-NZ" dirty="0" smtClean="0"/>
              <a:t> and begins executing.</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4</a:t>
            </a:r>
            <a:r>
              <a:rPr lang="en-NZ" dirty="0" smtClean="0"/>
              <a:t>: T</a:t>
            </a:r>
            <a:r>
              <a:rPr lang="en-NZ" sz="1200" kern="1200" baseline="-25000" dirty="0" smtClean="0">
                <a:solidFill>
                  <a:schemeClr val="tx1"/>
                </a:solidFill>
                <a:latin typeface="+mn-lt"/>
                <a:ea typeface="+mn-ea"/>
                <a:cs typeface="+mn-cs"/>
              </a:rPr>
              <a:t>1</a:t>
            </a:r>
            <a:r>
              <a:rPr lang="en-NZ" dirty="0" smtClean="0"/>
              <a:t> attempts to enter its critical section but is blocked because the semaphore is locked by T</a:t>
            </a:r>
            <a:r>
              <a:rPr lang="en-NZ" sz="1200" kern="1200" baseline="-25000" dirty="0" smtClean="0">
                <a:solidFill>
                  <a:schemeClr val="tx1"/>
                </a:solidFill>
                <a:latin typeface="+mn-lt"/>
                <a:ea typeface="+mn-ea"/>
                <a:cs typeface="+mn-cs"/>
              </a:rPr>
              <a:t>3</a:t>
            </a:r>
            <a:r>
              <a:rPr lang="en-NZ" dirty="0" smtClean="0"/>
              <a:t>.</a:t>
            </a:r>
          </a:p>
          <a:p>
            <a:pPr lvl="1">
              <a:buFont typeface="Arial" pitchFamily="34" charset="0"/>
              <a:buChar char="•"/>
            </a:pPr>
            <a:r>
              <a:rPr lang="en-NZ" dirty="0" smtClean="0"/>
              <a:t>T</a:t>
            </a:r>
            <a:r>
              <a:rPr lang="en-NZ" sz="1200" kern="1200" baseline="-25000" dirty="0" smtClean="0">
                <a:solidFill>
                  <a:schemeClr val="tx1"/>
                </a:solidFill>
                <a:latin typeface="+mn-lt"/>
                <a:ea typeface="+mn-ea"/>
                <a:cs typeface="+mn-cs"/>
              </a:rPr>
              <a:t>3</a:t>
            </a:r>
            <a:r>
              <a:rPr lang="en-NZ" dirty="0" smtClean="0"/>
              <a:t> is immediately and temporarily assigned the same priority as T</a:t>
            </a:r>
            <a:r>
              <a:rPr lang="en-NZ" sz="1200" kern="1200" baseline="-25000" dirty="0" smtClean="0">
                <a:solidFill>
                  <a:schemeClr val="tx1"/>
                </a:solidFill>
                <a:latin typeface="+mn-lt"/>
                <a:ea typeface="+mn-ea"/>
                <a:cs typeface="+mn-cs"/>
              </a:rPr>
              <a:t>1</a:t>
            </a:r>
            <a:r>
              <a:rPr lang="en-NZ" dirty="0" smtClean="0"/>
              <a:t>.</a:t>
            </a:r>
          </a:p>
          <a:p>
            <a:pPr lvl="1">
              <a:buFont typeface="Arial" pitchFamily="34" charset="0"/>
              <a:buChar char="•"/>
            </a:pPr>
            <a:r>
              <a:rPr lang="en-NZ" dirty="0" smtClean="0"/>
              <a:t>T</a:t>
            </a:r>
            <a:r>
              <a:rPr lang="en-NZ" sz="1200" kern="1200" baseline="-25000" dirty="0" smtClean="0">
                <a:solidFill>
                  <a:schemeClr val="tx1"/>
                </a:solidFill>
                <a:latin typeface="+mn-lt"/>
                <a:ea typeface="+mn-ea"/>
                <a:cs typeface="+mn-cs"/>
              </a:rPr>
              <a:t>3</a:t>
            </a:r>
            <a:r>
              <a:rPr lang="en-NZ" dirty="0" smtClean="0"/>
              <a:t> resumes execution in its critical section.</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5</a:t>
            </a:r>
            <a:r>
              <a:rPr lang="en-NZ" dirty="0" smtClean="0"/>
              <a:t>: T</a:t>
            </a:r>
            <a:r>
              <a:rPr lang="en-NZ" sz="1200" kern="1200" baseline="-25000" dirty="0" smtClean="0">
                <a:solidFill>
                  <a:schemeClr val="tx1"/>
                </a:solidFill>
                <a:latin typeface="+mn-lt"/>
                <a:ea typeface="+mn-ea"/>
                <a:cs typeface="+mn-cs"/>
              </a:rPr>
              <a:t>2</a:t>
            </a:r>
            <a:r>
              <a:rPr lang="en-NZ" dirty="0" smtClean="0"/>
              <a:t> is ready to execute but, because T</a:t>
            </a:r>
            <a:r>
              <a:rPr lang="en-NZ" sz="1200" kern="1200" baseline="-25000" dirty="0" smtClean="0">
                <a:solidFill>
                  <a:schemeClr val="tx1"/>
                </a:solidFill>
                <a:latin typeface="+mn-lt"/>
                <a:ea typeface="+mn-ea"/>
                <a:cs typeface="+mn-cs"/>
              </a:rPr>
              <a:t>3</a:t>
            </a:r>
            <a:r>
              <a:rPr lang="en-NZ" dirty="0" smtClean="0"/>
              <a:t> now has a higher priority,T</a:t>
            </a:r>
            <a:r>
              <a:rPr lang="en-NZ" sz="1200" kern="1200" baseline="-25000" dirty="0" smtClean="0">
                <a:solidFill>
                  <a:schemeClr val="tx1"/>
                </a:solidFill>
                <a:latin typeface="+mn-lt"/>
                <a:ea typeface="+mn-ea"/>
                <a:cs typeface="+mn-cs"/>
              </a:rPr>
              <a:t>2</a:t>
            </a:r>
            <a:r>
              <a:rPr lang="en-NZ" dirty="0" smtClean="0"/>
              <a:t> is unable to </a:t>
            </a:r>
            <a:r>
              <a:rPr lang="en-NZ" dirty="0" err="1" smtClean="0"/>
              <a:t>preempt</a:t>
            </a:r>
            <a:r>
              <a:rPr lang="en-NZ" dirty="0" smtClean="0"/>
              <a:t> T</a:t>
            </a:r>
            <a:r>
              <a:rPr lang="en-NZ" sz="1200" kern="1200" baseline="-25000" dirty="0" smtClean="0">
                <a:solidFill>
                  <a:schemeClr val="tx1"/>
                </a:solidFill>
                <a:latin typeface="+mn-lt"/>
                <a:ea typeface="+mn-ea"/>
                <a:cs typeface="+mn-cs"/>
              </a:rPr>
              <a:t>3</a:t>
            </a:r>
            <a:r>
              <a:rPr lang="en-NZ" dirty="0" smtClean="0"/>
              <a:t>.</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6</a:t>
            </a:r>
            <a:r>
              <a:rPr lang="en-NZ" dirty="0" smtClean="0"/>
              <a:t>: T</a:t>
            </a:r>
            <a:r>
              <a:rPr lang="en-NZ" sz="1200" kern="1200" baseline="-25000" dirty="0" smtClean="0">
                <a:solidFill>
                  <a:schemeClr val="tx1"/>
                </a:solidFill>
                <a:latin typeface="+mn-lt"/>
                <a:ea typeface="+mn-ea"/>
                <a:cs typeface="+mn-cs"/>
              </a:rPr>
              <a:t>3</a:t>
            </a:r>
            <a:r>
              <a:rPr lang="en-NZ" dirty="0" smtClean="0"/>
              <a:t> leaves its critical section and unlocks the semaphore: its priority level is downgraded to its previous default level. </a:t>
            </a:r>
          </a:p>
          <a:p>
            <a:pPr lvl="1">
              <a:buFont typeface="Arial" pitchFamily="34" charset="0"/>
              <a:buChar char="•"/>
            </a:pPr>
            <a:r>
              <a:rPr lang="en-NZ" dirty="0" smtClean="0"/>
              <a:t> T</a:t>
            </a:r>
            <a:r>
              <a:rPr lang="en-NZ" sz="1200" kern="1200" baseline="-25000" dirty="0" smtClean="0">
                <a:solidFill>
                  <a:schemeClr val="tx1"/>
                </a:solidFill>
                <a:latin typeface="+mn-lt"/>
                <a:ea typeface="+mn-ea"/>
                <a:cs typeface="+mn-cs"/>
              </a:rPr>
              <a:t>1</a:t>
            </a:r>
            <a:r>
              <a:rPr lang="en-NZ" dirty="0" smtClean="0"/>
              <a:t> </a:t>
            </a:r>
            <a:r>
              <a:rPr lang="en-NZ" dirty="0" err="1" smtClean="0"/>
              <a:t>preempts</a:t>
            </a:r>
            <a:r>
              <a:rPr lang="en-NZ" dirty="0" smtClean="0"/>
              <a:t> T</a:t>
            </a:r>
            <a:r>
              <a:rPr lang="en-NZ" sz="1200" kern="1200" baseline="-25000" dirty="0" smtClean="0">
                <a:solidFill>
                  <a:schemeClr val="tx1"/>
                </a:solidFill>
                <a:latin typeface="+mn-lt"/>
                <a:ea typeface="+mn-ea"/>
                <a:cs typeface="+mn-cs"/>
              </a:rPr>
              <a:t>3</a:t>
            </a:r>
            <a:r>
              <a:rPr lang="en-NZ" dirty="0" smtClean="0"/>
              <a:t>, locks the semaphore, and enters its critical section.</a:t>
            </a:r>
          </a:p>
          <a:p>
            <a:pPr lvl="0">
              <a:buFont typeface="Arial" pitchFamily="34" charset="0"/>
              <a:buNone/>
            </a:pPr>
            <a:r>
              <a:rPr lang="en-NZ" dirty="0" smtClean="0"/>
              <a:t>t</a:t>
            </a:r>
            <a:r>
              <a:rPr lang="en-NZ" sz="1200" kern="1200" baseline="-25000" dirty="0" smtClean="0">
                <a:solidFill>
                  <a:schemeClr val="tx1"/>
                </a:solidFill>
                <a:latin typeface="+mn-lt"/>
                <a:ea typeface="+mn-ea"/>
                <a:cs typeface="+mn-cs"/>
              </a:rPr>
              <a:t>7</a:t>
            </a:r>
            <a:r>
              <a:rPr lang="en-NZ" dirty="0" smtClean="0"/>
              <a:t>: T</a:t>
            </a:r>
            <a:r>
              <a:rPr lang="en-NZ" sz="1200" kern="1200" baseline="-25000" dirty="0" smtClean="0">
                <a:solidFill>
                  <a:schemeClr val="tx1"/>
                </a:solidFill>
                <a:latin typeface="+mn-lt"/>
                <a:ea typeface="+mn-ea"/>
                <a:cs typeface="+mn-cs"/>
              </a:rPr>
              <a:t>1</a:t>
            </a:r>
            <a:r>
              <a:rPr lang="en-NZ" dirty="0" smtClean="0"/>
              <a:t> is suspended for some reason unrelated to T</a:t>
            </a:r>
            <a:r>
              <a:rPr lang="en-NZ" sz="1200" kern="1200" baseline="-25000" dirty="0" smtClean="0">
                <a:solidFill>
                  <a:schemeClr val="tx1"/>
                </a:solidFill>
                <a:latin typeface="+mn-lt"/>
                <a:ea typeface="+mn-ea"/>
                <a:cs typeface="+mn-cs"/>
              </a:rPr>
              <a:t>2</a:t>
            </a:r>
            <a:r>
              <a:rPr lang="en-NZ" dirty="0" smtClean="0"/>
              <a:t>, and T</a:t>
            </a:r>
            <a:r>
              <a:rPr lang="en-NZ" sz="1200" kern="1200" baseline="-25000" dirty="0" smtClean="0">
                <a:solidFill>
                  <a:schemeClr val="tx1"/>
                </a:solidFill>
                <a:latin typeface="+mn-lt"/>
                <a:ea typeface="+mn-ea"/>
                <a:cs typeface="+mn-cs"/>
              </a:rPr>
              <a:t>2</a:t>
            </a:r>
            <a:r>
              <a:rPr lang="en-NZ" dirty="0" smtClean="0"/>
              <a:t> begins executing.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coarse and very-coarse grained parallelism, there is synchronization among processes, but at a very gross level.</a:t>
            </a:r>
          </a:p>
          <a:p>
            <a:endParaRPr lang="en-NZ" dirty="0" smtClean="0"/>
          </a:p>
          <a:p>
            <a:r>
              <a:rPr lang="en-NZ" dirty="0" smtClean="0"/>
              <a:t>This kind of situation is easily handled as a set of concurrent processes running on a </a:t>
            </a:r>
            <a:r>
              <a:rPr lang="en-NZ" dirty="0" err="1" smtClean="0"/>
              <a:t>multiprogrammed</a:t>
            </a:r>
            <a:r>
              <a:rPr lang="en-NZ" dirty="0" smtClean="0"/>
              <a:t> </a:t>
            </a:r>
            <a:r>
              <a:rPr lang="en-NZ" dirty="0" err="1" smtClean="0"/>
              <a:t>uniprocessor</a:t>
            </a:r>
            <a:r>
              <a:rPr lang="en-NZ" dirty="0" smtClean="0"/>
              <a:t> and can be supported on a multiprocessor with little or no change to user 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three Linux scheduling classes are</a:t>
            </a:r>
          </a:p>
          <a:p>
            <a:pPr lvl="1">
              <a:buFont typeface="Arial" pitchFamily="34" charset="0"/>
              <a:buChar char="•"/>
            </a:pPr>
            <a:r>
              <a:rPr lang="en-NZ" dirty="0" smtClean="0"/>
              <a:t> SCHED_FIFO: First-in-first-out real-time threads</a:t>
            </a:r>
          </a:p>
          <a:p>
            <a:pPr lvl="1">
              <a:buFont typeface="Arial" pitchFamily="34" charset="0"/>
              <a:buChar char="•"/>
            </a:pPr>
            <a:r>
              <a:rPr lang="en-NZ" dirty="0" smtClean="0"/>
              <a:t> SCHED_RR: Round-robin real-time threads</a:t>
            </a:r>
          </a:p>
          <a:p>
            <a:pPr lvl="1">
              <a:buFont typeface="Arial" pitchFamily="34" charset="0"/>
              <a:buChar char="•"/>
            </a:pPr>
            <a:r>
              <a:rPr lang="en-NZ" dirty="0" smtClean="0"/>
              <a:t> SCHED_OTHER: Other, non-real-time threads</a:t>
            </a:r>
          </a:p>
          <a:p>
            <a:endParaRPr lang="en-NZ" dirty="0" smtClean="0"/>
          </a:p>
          <a:p>
            <a:r>
              <a:rPr lang="en-NZ" dirty="0" smtClean="0"/>
              <a:t>Within each class, multiple priorities may be used, with priorities in the real-time classes higher than the priorities for the SCHED_OTHER class.</a:t>
            </a:r>
          </a:p>
          <a:p>
            <a:endParaRPr lang="en-NZ" dirty="0" smtClean="0"/>
          </a:p>
          <a:p>
            <a:r>
              <a:rPr lang="en-NZ" dirty="0" smtClean="0"/>
              <a:t>The default values are as follows: </a:t>
            </a:r>
          </a:p>
          <a:p>
            <a:pPr lvl="1">
              <a:buFont typeface="Arial" pitchFamily="34" charset="0"/>
              <a:buChar char="•"/>
            </a:pPr>
            <a:r>
              <a:rPr lang="en-NZ" dirty="0" smtClean="0"/>
              <a:t> Real-time priority classes range from 0 to 99 inclusively, </a:t>
            </a:r>
          </a:p>
          <a:p>
            <a:pPr lvl="1">
              <a:buFont typeface="Arial" pitchFamily="34" charset="0"/>
              <a:buChar char="•"/>
            </a:pPr>
            <a:r>
              <a:rPr lang="en-NZ" dirty="0" smtClean="0"/>
              <a:t> and SCHED_OTHER classes range from 100 to 139.</a:t>
            </a:r>
          </a:p>
          <a:p>
            <a:pPr lvl="1">
              <a:buFont typeface="Arial" pitchFamily="34" charset="0"/>
              <a:buChar char="•"/>
            </a:pPr>
            <a:r>
              <a:rPr lang="en-NZ" dirty="0" smtClean="0"/>
              <a:t> A lower number equals a higher priority.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Figure 10.11 is an example that illustrates the distinction between FIFO and RR scheduling.</a:t>
            </a:r>
          </a:p>
          <a:p>
            <a:endParaRPr lang="en-NZ" dirty="0" smtClean="0"/>
          </a:p>
          <a:p>
            <a:r>
              <a:rPr lang="en-NZ" dirty="0" smtClean="0"/>
              <a:t>Assume a process has four threads with three relative priorities assigned as shown in Figure 10.11a.</a:t>
            </a:r>
          </a:p>
          <a:p>
            <a:pPr lvl="1">
              <a:buFont typeface="Arial" pitchFamily="34" charset="0"/>
              <a:buChar char="•"/>
            </a:pPr>
            <a:r>
              <a:rPr lang="en-NZ" dirty="0" smtClean="0"/>
              <a:t> Assume that all waiting threads are ready to execute when the current thread waits or terminates and that no higher-priority thread is awakened while a thread is executing. </a:t>
            </a:r>
          </a:p>
          <a:p>
            <a:pPr lvl="0">
              <a:buFont typeface="Arial" pitchFamily="34" charset="0"/>
              <a:buNone/>
            </a:pPr>
            <a:endParaRPr lang="en-NZ" dirty="0" smtClean="0"/>
          </a:p>
          <a:p>
            <a:pPr lvl="0">
              <a:buFont typeface="Arial" pitchFamily="34" charset="0"/>
              <a:buNone/>
            </a:pPr>
            <a:r>
              <a:rPr lang="en-NZ" dirty="0" smtClean="0"/>
              <a:t>Figure 10.11b shows a flow in which all of the threads are in the SCHED_FIFO class.</a:t>
            </a:r>
          </a:p>
          <a:p>
            <a:pPr lvl="1">
              <a:buFont typeface="Arial" pitchFamily="34" charset="0"/>
              <a:buChar char="•"/>
            </a:pPr>
            <a:r>
              <a:rPr lang="en-NZ" dirty="0" smtClean="0"/>
              <a:t> Thread D executes until it waits or terminates.</a:t>
            </a:r>
          </a:p>
          <a:p>
            <a:pPr lvl="1">
              <a:buFont typeface="Arial" pitchFamily="34" charset="0"/>
              <a:buChar char="•"/>
            </a:pPr>
            <a:r>
              <a:rPr lang="en-NZ" dirty="0" smtClean="0"/>
              <a:t> Next, although threads B and C have the same priority, thread B starts because it has been waiting longer than thread C. </a:t>
            </a:r>
          </a:p>
          <a:p>
            <a:pPr lvl="1">
              <a:buFont typeface="Arial" pitchFamily="34" charset="0"/>
              <a:buChar char="•"/>
            </a:pPr>
            <a:r>
              <a:rPr lang="en-NZ" dirty="0" smtClean="0"/>
              <a:t> Thread B executes until it waits or terminates, then thread C executes until it waits or terminates. </a:t>
            </a:r>
          </a:p>
          <a:p>
            <a:pPr lvl="1">
              <a:buFont typeface="Arial" pitchFamily="34" charset="0"/>
              <a:buChar char="•"/>
            </a:pPr>
            <a:r>
              <a:rPr lang="en-NZ" dirty="0" smtClean="0"/>
              <a:t> Finally, thread A executes.</a:t>
            </a:r>
          </a:p>
          <a:p>
            <a:pPr lvl="1">
              <a:buFont typeface="Arial" pitchFamily="34" charset="0"/>
              <a:buChar char="•"/>
            </a:pPr>
            <a:endParaRPr lang="en-NZ" dirty="0" smtClean="0"/>
          </a:p>
          <a:p>
            <a:r>
              <a:rPr lang="en-NZ" dirty="0" smtClean="0"/>
              <a:t>Figure 10.11c shows a sample flow if all of the threads are in the SCHED_RR class.</a:t>
            </a:r>
          </a:p>
          <a:p>
            <a:pPr lvl="1">
              <a:buFont typeface="Arial" pitchFamily="34" charset="0"/>
              <a:buChar char="•"/>
            </a:pPr>
            <a:r>
              <a:rPr lang="en-NZ" dirty="0" smtClean="0"/>
              <a:t> Thread D executes until it waits or terminates. </a:t>
            </a:r>
          </a:p>
          <a:p>
            <a:pPr lvl="1">
              <a:buFont typeface="Arial" pitchFamily="34" charset="0"/>
              <a:buChar char="•"/>
            </a:pPr>
            <a:r>
              <a:rPr lang="en-NZ" dirty="0" smtClean="0"/>
              <a:t> Next, threads B and C are time sliced, because they both have the same priority. </a:t>
            </a:r>
          </a:p>
          <a:p>
            <a:pPr lvl="1">
              <a:buFont typeface="Arial" pitchFamily="34" charset="0"/>
              <a:buChar char="•"/>
            </a:pPr>
            <a:r>
              <a:rPr lang="en-NZ" dirty="0" smtClean="0"/>
              <a:t> Finally, thread A executes.</a:t>
            </a:r>
          </a:p>
          <a:p>
            <a:pPr lvl="0">
              <a:buFont typeface="Arial" pitchFamily="34" charset="0"/>
              <a:buNone/>
            </a:pPr>
            <a:endParaRPr lang="en-NZ" dirty="0" smtClean="0"/>
          </a:p>
          <a:p>
            <a:pPr lvl="0">
              <a:buFont typeface="Arial" pitchFamily="34" charset="0"/>
              <a:buNone/>
            </a:pPr>
            <a:r>
              <a:rPr lang="en-NZ" dirty="0" smtClean="0"/>
              <a:t>The final scheduling class is SCHED_OTHER. A thread in this class can only 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Linux 2.6 uses a completely new priority scheduler known as the O(1) scheduler.</a:t>
            </a:r>
          </a:p>
          <a:p>
            <a:endParaRPr lang="en-NZ" dirty="0" smtClean="0"/>
          </a:p>
          <a:p>
            <a:r>
              <a:rPr lang="en-NZ" dirty="0" smtClean="0"/>
              <a:t>The scheduler is designed so that the time to select the appropriate process and assign it to a processor is constant, regardless of the load on the system or the number of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maintains two scheduling data structure for each processor in the system</a:t>
            </a:r>
          </a:p>
          <a:p>
            <a:endParaRPr lang="en-NZ" dirty="0" smtClean="0"/>
          </a:p>
          <a:p>
            <a:r>
              <a:rPr lang="en-NZ" dirty="0" smtClean="0"/>
              <a:t>A separate queue is maintained for each priority level. </a:t>
            </a:r>
          </a:p>
          <a:p>
            <a:pPr lvl="1">
              <a:buFont typeface="Arial" pitchFamily="34" charset="0"/>
              <a:buChar char="•"/>
            </a:pPr>
            <a:r>
              <a:rPr lang="en-NZ" dirty="0" smtClean="0"/>
              <a:t> The total number of queues in the structure is </a:t>
            </a:r>
            <a:r>
              <a:rPr lang="en-NZ" dirty="0" err="1" smtClean="0"/>
              <a:t>MAX_PRIO,which</a:t>
            </a:r>
            <a:r>
              <a:rPr lang="en-NZ" dirty="0" smtClean="0"/>
              <a:t> has a default value of 140.</a:t>
            </a:r>
          </a:p>
          <a:p>
            <a:pPr lvl="0">
              <a:buFont typeface="Arial" pitchFamily="34" charset="0"/>
              <a:buNone/>
            </a:pPr>
            <a:endParaRPr lang="en-NZ" dirty="0" smtClean="0"/>
          </a:p>
          <a:p>
            <a:pPr lvl="0">
              <a:buFont typeface="Arial" pitchFamily="34" charset="0"/>
              <a:buNone/>
            </a:pPr>
            <a:r>
              <a:rPr lang="en-NZ" dirty="0" smtClean="0"/>
              <a:t>The structure also includes a bitmap array of sufficient size to provide one bit per priority level.</a:t>
            </a:r>
          </a:p>
          <a:p>
            <a:pPr lvl="1">
              <a:buFont typeface="Arial" pitchFamily="34" charset="0"/>
              <a:buChar char="•"/>
            </a:pPr>
            <a:r>
              <a:rPr lang="en-NZ" dirty="0" smtClean="0"/>
              <a:t> With 140 priority levels and 32-bit words, BITMAP_SIZE has a value of 5.</a:t>
            </a:r>
          </a:p>
          <a:p>
            <a:pPr lvl="1">
              <a:buFont typeface="Arial" pitchFamily="34" charset="0"/>
              <a:buChar char="•"/>
            </a:pPr>
            <a:r>
              <a:rPr lang="en-NZ" dirty="0" smtClean="0"/>
              <a:t> This creates a bitmap of 160 bits, of which 20 bits are ignored.</a:t>
            </a:r>
          </a:p>
          <a:p>
            <a:pPr lvl="1">
              <a:buFont typeface="Arial" pitchFamily="34" charset="0"/>
              <a:buChar char="•"/>
            </a:pPr>
            <a:r>
              <a:rPr lang="en-NZ" dirty="0" smtClean="0"/>
              <a:t> The bitmap indicates which queues are not empty. </a:t>
            </a:r>
          </a:p>
          <a:p>
            <a:pPr lvl="0">
              <a:buFont typeface="Arial" pitchFamily="34" charset="0"/>
              <a:buNone/>
            </a:pPr>
            <a:endParaRPr lang="en-NZ" dirty="0" smtClean="0"/>
          </a:p>
          <a:p>
            <a:pPr lvl="0">
              <a:buFont typeface="Arial" pitchFamily="34" charset="0"/>
              <a:buNone/>
            </a:pPr>
            <a:r>
              <a:rPr lang="en-NZ" dirty="0" smtClean="0"/>
              <a:t>Finally, </a:t>
            </a:r>
            <a:r>
              <a:rPr lang="en-NZ" dirty="0" err="1" smtClean="0"/>
              <a:t>nr_active</a:t>
            </a:r>
            <a:r>
              <a:rPr lang="en-NZ" dirty="0" smtClean="0"/>
              <a:t> indicates the total number of tasks present on all queues.</a:t>
            </a:r>
          </a:p>
          <a:p>
            <a:pPr lvl="1">
              <a:buFont typeface="Arial" pitchFamily="34" charset="0"/>
              <a:buChar char="•"/>
            </a:pPr>
            <a:r>
              <a:rPr lang="en-NZ" dirty="0" smtClean="0"/>
              <a:t> Two structures are maintained: an active queues structure and an expired queues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scheduling algorithm used in UNIX SVR4 is a complete overhaul of the scheduling algorithm used in earlier UNIX systems. </a:t>
            </a:r>
          </a:p>
          <a:p>
            <a:endParaRPr lang="en-NZ" dirty="0" smtClean="0"/>
          </a:p>
          <a:p>
            <a:r>
              <a:rPr lang="en-NZ" dirty="0" smtClean="0"/>
              <a:t>The new algorithm is designed to give highest preference to real-time processes, next-highest preference to kernel-mode processes, and lowest preference to other user-mode processes, referred to as time-shared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Figure 10.13 illustrates the 160 priority levels defined in SVR4.</a:t>
            </a:r>
          </a:p>
          <a:p>
            <a:endParaRPr lang="en-NZ" dirty="0" smtClean="0"/>
          </a:p>
          <a:p>
            <a:r>
              <a:rPr lang="en-NZ" dirty="0" smtClean="0"/>
              <a:t>Each process is defined to belong to one of three priority classes and is assigned a priority level within that class.</a:t>
            </a:r>
          </a:p>
          <a:p>
            <a:endParaRPr lang="en-NZ" dirty="0" smtClean="0"/>
          </a:p>
          <a:p>
            <a:r>
              <a:rPr lang="en-NZ" dirty="0" smtClean="0"/>
              <a:t>The classes are</a:t>
            </a:r>
          </a:p>
          <a:p>
            <a:r>
              <a:rPr lang="en-NZ" b="1" dirty="0" smtClean="0"/>
              <a:t>Real time </a:t>
            </a:r>
            <a:r>
              <a:rPr lang="en-NZ" dirty="0" smtClean="0"/>
              <a:t>(159–100): </a:t>
            </a:r>
          </a:p>
          <a:p>
            <a:pPr lvl="1">
              <a:buFont typeface="Arial" pitchFamily="34" charset="0"/>
              <a:buChar char="•"/>
            </a:pPr>
            <a:r>
              <a:rPr lang="en-NZ" dirty="0" smtClean="0"/>
              <a:t> Processes at these priority levels are guaranteed to be selected to run before any kernel or time-sharing process. </a:t>
            </a:r>
          </a:p>
          <a:p>
            <a:pPr lvl="1">
              <a:buFont typeface="Arial" pitchFamily="34" charset="0"/>
              <a:buChar char="•"/>
            </a:pPr>
            <a:r>
              <a:rPr lang="en-NZ" dirty="0" smtClean="0"/>
              <a:t> In addition, real-time processes can make use of </a:t>
            </a:r>
            <a:r>
              <a:rPr lang="en-NZ" dirty="0" err="1" smtClean="0"/>
              <a:t>preemption</a:t>
            </a:r>
            <a:r>
              <a:rPr lang="en-NZ" dirty="0" smtClean="0"/>
              <a:t> points to </a:t>
            </a:r>
            <a:r>
              <a:rPr lang="en-NZ" dirty="0" err="1" smtClean="0"/>
              <a:t>preempt</a:t>
            </a:r>
            <a:r>
              <a:rPr lang="en-NZ" dirty="0" smtClean="0"/>
              <a:t> kernel processes and user processes.</a:t>
            </a:r>
          </a:p>
          <a:p>
            <a:pPr lvl="1">
              <a:buFont typeface="Arial" pitchFamily="34" charset="0"/>
              <a:buChar char="•"/>
            </a:pPr>
            <a:endParaRPr lang="en-NZ" dirty="0" smtClean="0"/>
          </a:p>
          <a:p>
            <a:r>
              <a:rPr lang="en-NZ" b="1" dirty="0" smtClean="0"/>
              <a:t>Kernel </a:t>
            </a:r>
            <a:r>
              <a:rPr lang="en-NZ" dirty="0" smtClean="0"/>
              <a:t>(99–60): </a:t>
            </a:r>
          </a:p>
          <a:p>
            <a:pPr lvl="1">
              <a:buFont typeface="Arial" pitchFamily="34" charset="0"/>
              <a:buChar char="•"/>
            </a:pPr>
            <a:r>
              <a:rPr lang="en-NZ" dirty="0" smtClean="0"/>
              <a:t> Processes at these priority levels are guaranteed to be selected to run before any time-sharing process but must defer to real-time processes.</a:t>
            </a:r>
          </a:p>
          <a:p>
            <a:pPr lvl="1">
              <a:buFont typeface="Arial" pitchFamily="34" charset="0"/>
              <a:buChar char="•"/>
            </a:pPr>
            <a:endParaRPr lang="en-NZ" dirty="0" smtClean="0"/>
          </a:p>
          <a:p>
            <a:pPr lvl="0">
              <a:buFont typeface="Arial" pitchFamily="34" charset="0"/>
              <a:buNone/>
            </a:pPr>
            <a:r>
              <a:rPr lang="en-NZ" b="1" dirty="0" smtClean="0"/>
              <a:t>Time-shared </a:t>
            </a:r>
            <a:r>
              <a:rPr lang="en-NZ" dirty="0" smtClean="0"/>
              <a:t>(59–0):</a:t>
            </a:r>
          </a:p>
          <a:p>
            <a:pPr lvl="1">
              <a:buFont typeface="Arial" pitchFamily="34" charset="0"/>
              <a:buNone/>
            </a:pPr>
            <a:r>
              <a:rPr lang="en-NZ" dirty="0" smtClean="0"/>
              <a:t>The lowest-priority processes, intended for user applications other than real-time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a:t>
            </a:r>
            <a:r>
              <a:rPr lang="en-NZ" dirty="0" err="1" smtClean="0"/>
              <a:t>chapt</a:t>
            </a:r>
            <a:r>
              <a:rPr lang="en-NZ" dirty="0" smtClean="0"/>
              <a:t> 4, we saw that a single application can be effectively implemented as a collection of threads within a single process. </a:t>
            </a:r>
          </a:p>
          <a:p>
            <a:endParaRPr lang="en-NZ" dirty="0" smtClean="0"/>
          </a:p>
          <a:p>
            <a:r>
              <a:rPr lang="en-NZ" dirty="0" smtClean="0"/>
              <a:t>In this case, the programmer must explicitly specify the potential parallelism of an application.</a:t>
            </a:r>
          </a:p>
          <a:p>
            <a:pPr lvl="1">
              <a:buFont typeface="Arial" pitchFamily="34" charset="0"/>
              <a:buChar char="•"/>
            </a:pPr>
            <a:r>
              <a:rPr lang="en-NZ" dirty="0" smtClean="0"/>
              <a:t> Typically, there will need to be rather a high degree of coordination and interaction among the threads of an application, leading to a medium-grain level of synchronization.</a:t>
            </a:r>
          </a:p>
          <a:p>
            <a:pPr lvl="0">
              <a:buFont typeface="Arial" pitchFamily="34" charset="0"/>
              <a:buNone/>
            </a:pPr>
            <a:endParaRPr lang="en-NZ" dirty="0" smtClean="0"/>
          </a:p>
          <a:p>
            <a:pPr lvl="0">
              <a:buFont typeface="Arial" pitchFamily="34" charset="0"/>
              <a:buNone/>
            </a:pPr>
            <a:r>
              <a:rPr lang="en-NZ" dirty="0" smtClean="0"/>
              <a:t>Because the various threads of an application interact so frequently, scheduling decisions concerning one thread may affect the performance of the entire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Figure 10.14 indicates how scheduling is implemented in SVR4. </a:t>
            </a:r>
          </a:p>
          <a:p>
            <a:endParaRPr lang="en-NZ" dirty="0" smtClean="0"/>
          </a:p>
          <a:p>
            <a:r>
              <a:rPr lang="en-NZ" dirty="0" smtClean="0"/>
              <a:t>A dispatch queue is associated with each priority level, and processes at a given priority level are executed in round-robin fashion.</a:t>
            </a:r>
          </a:p>
          <a:p>
            <a:pPr lvl="0"/>
            <a:endParaRPr lang="en-NZ" dirty="0" smtClean="0"/>
          </a:p>
          <a:p>
            <a:pPr lvl="0"/>
            <a:r>
              <a:rPr lang="en-NZ" dirty="0" smtClean="0"/>
              <a:t>A bit-map vector, </a:t>
            </a:r>
            <a:r>
              <a:rPr lang="en-NZ" dirty="0" err="1" smtClean="0"/>
              <a:t>dqactmap</a:t>
            </a:r>
            <a:r>
              <a:rPr lang="en-NZ" dirty="0" smtClean="0"/>
              <a:t>, contains one bit for each priority level; </a:t>
            </a:r>
          </a:p>
          <a:p>
            <a:pPr lvl="1">
              <a:buFont typeface="Arial" pitchFamily="34" charset="0"/>
              <a:buChar char="•"/>
            </a:pPr>
            <a:r>
              <a:rPr lang="en-NZ" dirty="0" smtClean="0"/>
              <a:t> the bit is set to one for any priority level with a nonempty queue.</a:t>
            </a:r>
          </a:p>
          <a:p>
            <a:pPr lvl="1">
              <a:buFont typeface="Arial" pitchFamily="34" charset="0"/>
              <a:buChar char="•"/>
            </a:pPr>
            <a:r>
              <a:rPr lang="en-NZ" dirty="0" smtClean="0"/>
              <a:t> Whenever a running process leaves the Running state, due to a block, times-slice expiration, or </a:t>
            </a:r>
            <a:r>
              <a:rPr lang="en-NZ" dirty="0" err="1" smtClean="0"/>
              <a:t>preemption</a:t>
            </a:r>
            <a:r>
              <a:rPr lang="en-NZ" dirty="0" smtClean="0"/>
              <a:t>, the dispatcher checks </a:t>
            </a:r>
            <a:r>
              <a:rPr lang="en-NZ" dirty="0" err="1" smtClean="0"/>
              <a:t>dqactmap</a:t>
            </a:r>
            <a:r>
              <a:rPr lang="en-NZ" dirty="0" smtClean="0"/>
              <a:t> and dispatches a ready process from the highest-priority nonempty queue.</a:t>
            </a:r>
          </a:p>
          <a:p>
            <a:pPr lvl="1">
              <a:buFont typeface="Arial" pitchFamily="34" charset="0"/>
              <a:buChar char="•"/>
            </a:pPr>
            <a:r>
              <a:rPr lang="en-NZ" dirty="0" smtClean="0"/>
              <a:t> In addition, whenever a defined </a:t>
            </a:r>
            <a:r>
              <a:rPr lang="en-NZ" dirty="0" err="1" smtClean="0"/>
              <a:t>preemption</a:t>
            </a:r>
            <a:r>
              <a:rPr lang="en-NZ" dirty="0" smtClean="0"/>
              <a:t> point is reached, the kernel checks a flag called </a:t>
            </a:r>
            <a:r>
              <a:rPr lang="en-NZ" dirty="0" err="1" smtClean="0"/>
              <a:t>kprunrun</a:t>
            </a:r>
            <a:r>
              <a:rPr lang="en-NZ" dirty="0" smtClean="0"/>
              <a:t>. </a:t>
            </a:r>
          </a:p>
          <a:p>
            <a:pPr lvl="1">
              <a:buFont typeface="Arial" pitchFamily="34" charset="0"/>
              <a:buChar char="•"/>
            </a:pPr>
            <a:r>
              <a:rPr lang="en-NZ" dirty="0" smtClean="0"/>
              <a:t> If set, this indicates that at least one real-time process is in the Ready state, and the kernel </a:t>
            </a:r>
            <a:r>
              <a:rPr lang="en-NZ" dirty="0" err="1" smtClean="0"/>
              <a:t>preempts</a:t>
            </a:r>
            <a:r>
              <a:rPr lang="en-NZ" dirty="0" smtClean="0"/>
              <a:t> the current process if it is of lower priority than the highest-priority real-time ready process.</a:t>
            </a:r>
          </a:p>
          <a:p>
            <a:pPr lvl="1">
              <a:buFont typeface="Arial" pitchFamily="34" charset="0"/>
              <a:buChar char="•"/>
            </a:pPr>
            <a:endParaRPr lang="en-NZ" dirty="0" smtClean="0"/>
          </a:p>
          <a:p>
            <a:r>
              <a:rPr lang="en-NZ" dirty="0" smtClean="0"/>
              <a:t>Within the time-sharing class, the priority of a process is variable. </a:t>
            </a:r>
          </a:p>
          <a:p>
            <a:pPr lvl="1">
              <a:buFont typeface="Arial" pitchFamily="34" charset="0"/>
              <a:buChar char="•"/>
            </a:pPr>
            <a:r>
              <a:rPr lang="en-NZ" dirty="0" smtClean="0"/>
              <a:t> The scheduler reduces the priority of a process each time it uses up a time quantum, and it raises its priority if it blocks on an event or resource.</a:t>
            </a:r>
          </a:p>
          <a:p>
            <a:pPr lvl="1">
              <a:buFont typeface="Arial" pitchFamily="34" charset="0"/>
              <a:buChar char="•"/>
            </a:pPr>
            <a:r>
              <a:rPr lang="en-NZ" dirty="0" smtClean="0"/>
              <a:t>The time quantum allocated to a time-sharing process depends on its priority, ranging from 100 ms for priority 0 to 10 ms for priority 59. </a:t>
            </a:r>
          </a:p>
          <a:p>
            <a:pPr lvl="1">
              <a:buFont typeface="Arial" pitchFamily="34" charset="0"/>
              <a:buChar char="•"/>
            </a:pPr>
            <a:r>
              <a:rPr lang="en-NZ" dirty="0" smtClean="0"/>
              <a:t>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Priorities in Windows are organized into two bands, or classes: </a:t>
            </a:r>
          </a:p>
          <a:p>
            <a:pPr lvl="1">
              <a:buFont typeface="Arial" pitchFamily="34" charset="0"/>
              <a:buChar char="•"/>
            </a:pPr>
            <a:r>
              <a:rPr lang="en-NZ" dirty="0" smtClean="0"/>
              <a:t>real time and variable. </a:t>
            </a:r>
          </a:p>
          <a:p>
            <a:pPr lvl="1">
              <a:buFont typeface="Arial" pitchFamily="34" charset="0"/>
              <a:buChar char="•"/>
            </a:pPr>
            <a:r>
              <a:rPr lang="en-NZ" dirty="0" smtClean="0"/>
              <a:t>Each of these bands consists of 16 priority levels.</a:t>
            </a:r>
          </a:p>
          <a:p>
            <a:pPr lvl="0">
              <a:buFont typeface="Arial" pitchFamily="34" charset="0"/>
              <a:buNone/>
            </a:pPr>
            <a:endParaRPr lang="en-NZ" dirty="0" smtClean="0"/>
          </a:p>
          <a:p>
            <a:pPr lvl="0">
              <a:buFont typeface="Arial" pitchFamily="34" charset="0"/>
              <a:buNone/>
            </a:pPr>
            <a:r>
              <a:rPr lang="en-NZ" dirty="0" smtClean="0"/>
              <a:t>Threads requiring immediate attention are in the real-time class, which includes functions such as communications and real-time tasks.</a:t>
            </a:r>
          </a:p>
          <a:p>
            <a:pPr lvl="0">
              <a:buFont typeface="Arial" pitchFamily="34" charset="0"/>
              <a:buNone/>
            </a:pPr>
            <a:endParaRPr lang="en-NZ" dirty="0" smtClean="0"/>
          </a:p>
          <a:p>
            <a:r>
              <a:rPr lang="en-NZ" dirty="0" smtClean="0"/>
              <a:t>Overall, because Windows makes use of a priority-driven </a:t>
            </a:r>
            <a:r>
              <a:rPr lang="en-NZ" dirty="0" err="1" smtClean="0"/>
              <a:t>preemptive</a:t>
            </a:r>
            <a:r>
              <a:rPr lang="en-NZ" dirty="0" smtClean="0"/>
              <a:t> scheduler, threads with real-time priorities have precedence over other threads. </a:t>
            </a:r>
          </a:p>
          <a:p>
            <a:endParaRPr lang="en-NZ" dirty="0" smtClean="0"/>
          </a:p>
          <a:p>
            <a:r>
              <a:rPr lang="en-NZ" dirty="0" smtClean="0"/>
              <a:t>On a </a:t>
            </a:r>
            <a:r>
              <a:rPr lang="en-NZ" dirty="0" err="1" smtClean="0"/>
              <a:t>uniprocessor</a:t>
            </a:r>
            <a:r>
              <a:rPr lang="en-NZ" dirty="0" smtClean="0"/>
              <a:t>, when a thread becomes ready whose priority is higher than the currently executing thread, the lower-priority thread is </a:t>
            </a:r>
            <a:r>
              <a:rPr lang="en-NZ" dirty="0" err="1" smtClean="0"/>
              <a:t>preempted</a:t>
            </a:r>
            <a:r>
              <a:rPr lang="en-NZ" dirty="0" smtClean="0"/>
              <a:t> and the processor given to the higher-priority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Priorities are handled somewhat differently in the two classes </a:t>
            </a:r>
          </a:p>
          <a:p>
            <a:endParaRPr lang="en-NZ" dirty="0" smtClean="0"/>
          </a:p>
          <a:p>
            <a:r>
              <a:rPr lang="en-NZ" dirty="0" smtClean="0"/>
              <a:t>In the </a:t>
            </a:r>
            <a:r>
              <a:rPr lang="en-NZ" b="1" dirty="0" smtClean="0"/>
              <a:t>real-time </a:t>
            </a:r>
            <a:r>
              <a:rPr lang="en-NZ" dirty="0" smtClean="0"/>
              <a:t>priority class, all threads have a fixed priority that never changes.</a:t>
            </a:r>
          </a:p>
          <a:p>
            <a:pPr lvl="1">
              <a:buFont typeface="Arial" pitchFamily="34" charset="0"/>
              <a:buChar char="•"/>
            </a:pPr>
            <a:r>
              <a:rPr lang="en-NZ" dirty="0" smtClean="0"/>
              <a:t> All of the active threads at a given priority level are in a round-robin queue. </a:t>
            </a:r>
          </a:p>
          <a:p>
            <a:pPr lvl="0">
              <a:buFont typeface="Arial" pitchFamily="34" charset="0"/>
              <a:buNone/>
            </a:pPr>
            <a:endParaRPr lang="en-NZ" dirty="0" smtClean="0"/>
          </a:p>
          <a:p>
            <a:pPr lvl="0">
              <a:buFont typeface="Arial" pitchFamily="34" charset="0"/>
              <a:buNone/>
            </a:pPr>
            <a:r>
              <a:rPr lang="en-NZ" dirty="0" smtClean="0"/>
              <a:t>In the </a:t>
            </a:r>
            <a:r>
              <a:rPr lang="en-NZ" b="1" dirty="0" smtClean="0"/>
              <a:t>variable </a:t>
            </a:r>
            <a:r>
              <a:rPr lang="en-NZ" dirty="0" smtClean="0"/>
              <a:t>priority class, a thread’s priority begins at some initial assigned value and then may be temporarily boosted (raised) during the thread’s lifetime. </a:t>
            </a:r>
          </a:p>
          <a:p>
            <a:pPr lvl="1">
              <a:buFont typeface="Arial" pitchFamily="34" charset="0"/>
              <a:buChar char="•"/>
            </a:pPr>
            <a:r>
              <a:rPr lang="en-NZ" dirty="0" smtClean="0"/>
              <a:t> There is a FIFO queue at each priority level; </a:t>
            </a:r>
          </a:p>
          <a:p>
            <a:pPr lvl="1">
              <a:buFont typeface="Arial" pitchFamily="34" charset="0"/>
              <a:buChar char="•"/>
            </a:pPr>
            <a:r>
              <a:rPr lang="en-NZ" dirty="0" smtClean="0"/>
              <a:t> a thread will change queues among the variable priority classes as its own priority changes. </a:t>
            </a:r>
          </a:p>
          <a:p>
            <a:pPr lvl="1">
              <a:buFont typeface="Arial" pitchFamily="34" charset="0"/>
              <a:buChar char="•"/>
            </a:pPr>
            <a:r>
              <a:rPr lang="en-NZ" dirty="0" smtClean="0"/>
              <a:t> However, a thread at priority level 15 or below is never boosted to level 16 or any other level in the real-time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Once a thread in the variable priority class has been activated, its actual priority,  referred  to as  the  thread’s current priority, may  fluctuate within given boundaries.</a:t>
            </a:r>
          </a:p>
          <a:p>
            <a:pPr lvl="1">
              <a:buFont typeface="Arial" pitchFamily="34" charset="0"/>
              <a:buChar char="•"/>
            </a:pPr>
            <a:r>
              <a:rPr lang="en-NZ" dirty="0" smtClean="0"/>
              <a:t>The current priority may never fall below the thread’s base priority and it may never exceed 15. </a:t>
            </a:r>
          </a:p>
          <a:p>
            <a:pPr lvl="1">
              <a:buFont typeface="Arial" pitchFamily="34" charset="0"/>
              <a:buChar char="•"/>
            </a:pPr>
            <a:endParaRPr lang="en-NZ" dirty="0" smtClean="0"/>
          </a:p>
          <a:p>
            <a:pPr lvl="0">
              <a:buFont typeface="Arial" pitchFamily="34" charset="0"/>
              <a:buNone/>
            </a:pPr>
            <a:r>
              <a:rPr lang="en-NZ" dirty="0" smtClean="0"/>
              <a:t>Figure 10.16 gives an example.</a:t>
            </a:r>
          </a:p>
          <a:p>
            <a:pPr lvl="0">
              <a:buFont typeface="Arial" pitchFamily="34" charset="0"/>
              <a:buNone/>
            </a:pPr>
            <a:endParaRPr lang="en-NZ" dirty="0" smtClean="0"/>
          </a:p>
          <a:p>
            <a:pPr lvl="0">
              <a:buFont typeface="Arial" pitchFamily="34" charset="0"/>
              <a:buNone/>
            </a:pPr>
            <a:r>
              <a:rPr lang="en-NZ" dirty="0" smtClean="0"/>
              <a:t>The process object has a base priority attribute of 4. </a:t>
            </a:r>
          </a:p>
          <a:p>
            <a:pPr lvl="1">
              <a:buFont typeface="Arial" pitchFamily="34" charset="0"/>
              <a:buChar char="•"/>
            </a:pPr>
            <a:r>
              <a:rPr lang="en-NZ" dirty="0" smtClean="0"/>
              <a:t> Each thread object associated with this process object must have an initial priority of between 2 and 6.</a:t>
            </a:r>
          </a:p>
          <a:p>
            <a:pPr lvl="1">
              <a:buFont typeface="Arial" pitchFamily="34" charset="0"/>
              <a:buChar char="•"/>
            </a:pPr>
            <a:r>
              <a:rPr lang="en-NZ" baseline="0" dirty="0" smtClean="0"/>
              <a:t> </a:t>
            </a:r>
            <a:r>
              <a:rPr lang="en-NZ" dirty="0" smtClean="0"/>
              <a:t>Suppose the base priority for thread is 4.</a:t>
            </a:r>
          </a:p>
          <a:p>
            <a:pPr lvl="1">
              <a:buFont typeface="Arial" pitchFamily="34" charset="0"/>
              <a:buChar char="•"/>
            </a:pPr>
            <a:r>
              <a:rPr lang="en-NZ" dirty="0" smtClean="0"/>
              <a:t> Then the current priority for that thread may fluctuate in the range from 4 through 15 depending on what boosts it has been given. </a:t>
            </a:r>
          </a:p>
          <a:p>
            <a:pPr lvl="1">
              <a:buFont typeface="Arial" pitchFamily="34" charset="0"/>
              <a:buChar char="•"/>
            </a:pPr>
            <a:r>
              <a:rPr lang="en-NZ" dirty="0" smtClean="0"/>
              <a:t> If a thread is interrupted to wait on an I/O event, the Windows Kernel boosts its priority. </a:t>
            </a:r>
          </a:p>
          <a:p>
            <a:pPr lvl="1">
              <a:buFont typeface="Arial" pitchFamily="34" charset="0"/>
              <a:buChar char="•"/>
            </a:pPr>
            <a:r>
              <a:rPr lang="en-NZ" dirty="0" smtClean="0"/>
              <a:t> If a boosted thread is interrupted because it has used up its current time quantum, the Kernel lowers its priority. </a:t>
            </a:r>
          </a:p>
          <a:p>
            <a:pPr lvl="1">
              <a:buFont typeface="Arial" pitchFamily="34" charset="0"/>
              <a:buChar char="•"/>
            </a:pPr>
            <a:r>
              <a:rPr lang="en-NZ" dirty="0" smtClean="0"/>
              <a:t> Thus, processor-bound threads tend toward lower priorities and I/O-bound threads tend toward higher priorities. In the case of I/O-bound threads, the Kernel boosts the priority more  for  interactive waits  (e.g., wait on keyboard or display)  than  for other types of I/O (e.g., disk I/O).</a:t>
            </a:r>
          </a:p>
          <a:p>
            <a:pPr lvl="1">
              <a:buFont typeface="Arial" pitchFamily="34" charset="0"/>
              <a:buChar char="•"/>
            </a:pPr>
            <a:r>
              <a:rPr lang="en-NZ" smtClean="0"/>
              <a:t>Thus</a:t>
            </a:r>
            <a:r>
              <a:rPr lang="en-NZ" dirty="0" smtClean="0"/>
              <a:t>, interactive threads tend to have the </a:t>
            </a:r>
            <a:r>
              <a:rPr lang="en-NZ" smtClean="0"/>
              <a:t>highest priorities </a:t>
            </a:r>
            <a:r>
              <a:rPr lang="en-NZ" dirty="0" smtClean="0"/>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Windows is run on a single processor, the highest-priority thread is always active unless it is waiting on an event. </a:t>
            </a:r>
          </a:p>
          <a:p>
            <a:endParaRPr lang="en-NZ" dirty="0" smtClean="0"/>
          </a:p>
          <a:p>
            <a:r>
              <a:rPr lang="en-NZ" dirty="0" smtClean="0"/>
              <a:t>If there is more than one thread that has the same highest priority, then the processor is shared, round robin, among all the threads at that priority level. </a:t>
            </a:r>
          </a:p>
          <a:p>
            <a:endParaRPr lang="en-NZ" dirty="0" smtClean="0"/>
          </a:p>
          <a:p>
            <a:r>
              <a:rPr lang="en-NZ" dirty="0" smtClean="0"/>
              <a:t>In a multiprocessor system with N processors, the Kernel tries to give the N processors to the N highest priority threads that are ready to run.</a:t>
            </a:r>
          </a:p>
          <a:p>
            <a:endParaRPr lang="en-NZ" dirty="0" smtClean="0"/>
          </a:p>
          <a:p>
            <a:r>
              <a:rPr lang="en-NZ" dirty="0" smtClean="0"/>
              <a:t>The remaining, lower-priority, threads must wait until the other threads block or have their priority decay.</a:t>
            </a:r>
          </a:p>
          <a:p>
            <a:endParaRPr lang="en-NZ" dirty="0" smtClean="0"/>
          </a:p>
          <a:p>
            <a:r>
              <a:rPr lang="en-NZ" dirty="0" smtClean="0"/>
              <a:t>Lower-priority threads may also have their priority boosted to 15 for a very short time if they are being starved, solely to correct instances of priority inversion.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Fine-grained parallelism represents a much more complex use of parallelism than is found in the use of threads.</a:t>
            </a:r>
          </a:p>
          <a:p>
            <a:endParaRPr lang="en-NZ" dirty="0" smtClean="0"/>
          </a:p>
          <a:p>
            <a:r>
              <a:rPr lang="en-NZ" dirty="0" smtClean="0"/>
              <a:t>Although much work has been done on highly parallel applications, this is so far a specialized and fragmented area, with many different approaches.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2/24/2009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2/24/2009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2/24/2009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2/24/2009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2/24/2009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2/24/2009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2/24/2009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gaia.ecs.csus.edu/~zhangd/oscal/pdeadlineschedulingperiodic.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gaia.ecs.csus.edu/~zhangd/oscal/pdeadlinescheduling.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gaia.ecs.csus.edu/~zhangd/oscal/pschedulingrms.htm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10</a:t>
            </a:r>
            <a:br>
              <a:rPr lang="en-US" dirty="0" smtClean="0"/>
            </a:br>
            <a:r>
              <a:rPr lang="en-US" dirty="0" smtClean="0"/>
              <a:t>Multiprocessor and Real-Time Scheduling</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Valve Example</a:t>
            </a:r>
            <a:endParaRPr lang="en-NZ" dirty="0"/>
          </a:p>
        </p:txBody>
      </p:sp>
      <p:sp>
        <p:nvSpPr>
          <p:cNvPr id="3" name="Content Placeholder 2"/>
          <p:cNvSpPr>
            <a:spLocks noGrp="1"/>
          </p:cNvSpPr>
          <p:nvPr>
            <p:ph idx="1"/>
          </p:nvPr>
        </p:nvSpPr>
        <p:spPr/>
        <p:txBody>
          <a:bodyPr/>
          <a:lstStyle/>
          <a:p>
            <a:r>
              <a:rPr lang="en-NZ" dirty="0" smtClean="0"/>
              <a:t>Valve (half-life2 etc) found a hybrid approach works best for their games</a:t>
            </a:r>
          </a:p>
          <a:p>
            <a:r>
              <a:rPr lang="en-NZ" dirty="0" smtClean="0"/>
              <a:t>Some systems worked best assigned to a single processor. E.G sound mixing</a:t>
            </a:r>
          </a:p>
          <a:p>
            <a:r>
              <a:rPr lang="en-NZ" dirty="0" smtClean="0"/>
              <a:t>Others can be threaded so they work on single processors but greatly improve performance spread over multiple processors. E.g. scene rendering</a:t>
            </a:r>
          </a:p>
          <a:p>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Structure for </a:t>
            </a:r>
            <a:br>
              <a:rPr lang="en-US" dirty="0" smtClean="0"/>
            </a:br>
            <a:r>
              <a:rPr lang="en-US" dirty="0" smtClean="0"/>
              <a:t>Rendering Module</a:t>
            </a:r>
            <a:endParaRPr lang="en-US" dirty="0"/>
          </a:p>
        </p:txBody>
      </p:sp>
      <p:pic>
        <p:nvPicPr>
          <p:cNvPr id="4" name="Content Placeholder 3" descr="Fig10_01.gif"/>
          <p:cNvPicPr>
            <a:picLocks noGrp="1" noChangeAspect="1"/>
          </p:cNvPicPr>
          <p:nvPr>
            <p:ph idx="1"/>
          </p:nvPr>
        </p:nvPicPr>
        <p:blipFill>
          <a:blip r:embed="rId3"/>
          <a:stretch>
            <a:fillRect/>
          </a:stretch>
        </p:blipFill>
        <p:spPr>
          <a:xfrm>
            <a:off x="1600200" y="1447800"/>
            <a:ext cx="5989320" cy="5217968"/>
          </a:xfr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t>
            </a:r>
            <a:br>
              <a:rPr lang="en-US" dirty="0" smtClean="0"/>
            </a:br>
            <a:r>
              <a:rPr lang="en-US" dirty="0" smtClean="0"/>
              <a:t>Design Issues</a:t>
            </a:r>
            <a:endParaRPr lang="en-US" dirty="0"/>
          </a:p>
        </p:txBody>
      </p:sp>
      <p:sp>
        <p:nvSpPr>
          <p:cNvPr id="3" name="Content Placeholder 2"/>
          <p:cNvSpPr>
            <a:spLocks noGrp="1"/>
          </p:cNvSpPr>
          <p:nvPr>
            <p:ph idx="1"/>
          </p:nvPr>
        </p:nvSpPr>
        <p:spPr/>
        <p:txBody>
          <a:bodyPr/>
          <a:lstStyle/>
          <a:p>
            <a:r>
              <a:rPr lang="en-NZ" dirty="0" smtClean="0"/>
              <a:t>Scheduling on a multiprocessor involves three interrelated issues:</a:t>
            </a:r>
          </a:p>
          <a:p>
            <a:pPr lvl="1"/>
            <a:r>
              <a:rPr lang="en-US" dirty="0" smtClean="0"/>
              <a:t>Assignment of processes to processors</a:t>
            </a:r>
          </a:p>
          <a:p>
            <a:pPr lvl="1"/>
            <a:r>
              <a:rPr lang="en-US" dirty="0" smtClean="0"/>
              <a:t>Use of multiprogramming on individual processors</a:t>
            </a:r>
          </a:p>
          <a:p>
            <a:pPr lvl="1"/>
            <a:r>
              <a:rPr lang="en-US" dirty="0" smtClean="0"/>
              <a:t>Actual dispatching of a process</a:t>
            </a:r>
          </a:p>
          <a:p>
            <a:r>
              <a:rPr lang="en-US" dirty="0" smtClean="0"/>
              <a:t>The approach taken will depend on the degree of granularity of applications and the number of processors available</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a:t>
            </a:r>
            <a:br>
              <a:rPr lang="en-US" dirty="0" smtClean="0"/>
            </a:br>
            <a:r>
              <a:rPr lang="en-US" dirty="0" smtClean="0"/>
              <a:t>Processes to Processors</a:t>
            </a:r>
            <a:endParaRPr lang="en-US" dirty="0"/>
          </a:p>
        </p:txBody>
      </p:sp>
      <p:sp>
        <p:nvSpPr>
          <p:cNvPr id="3" name="Content Placeholder 2"/>
          <p:cNvSpPr>
            <a:spLocks noGrp="1"/>
          </p:cNvSpPr>
          <p:nvPr>
            <p:ph idx="1"/>
          </p:nvPr>
        </p:nvSpPr>
        <p:spPr/>
        <p:txBody>
          <a:bodyPr/>
          <a:lstStyle/>
          <a:p>
            <a:r>
              <a:rPr lang="en-US" dirty="0" smtClean="0"/>
              <a:t>Assuming all processors are equal, it is simplest to treat processors as a pooled resource and assign process to processors on demand.</a:t>
            </a:r>
          </a:p>
          <a:p>
            <a:pPr lvl="1"/>
            <a:r>
              <a:rPr lang="en-US" dirty="0" smtClean="0"/>
              <a:t>Should the assignment be static or dynamic though?</a:t>
            </a:r>
          </a:p>
          <a:p>
            <a:r>
              <a:rPr lang="en-US" dirty="0" smtClean="0"/>
              <a:t>Dynamic Assignment</a:t>
            </a:r>
          </a:p>
          <a:p>
            <a:pPr lvl="1"/>
            <a:r>
              <a:rPr lang="en-NZ" dirty="0" smtClean="0"/>
              <a:t>threads are moved for a queue for one processor to a queue for another processor; </a:t>
            </a: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Static Assignment</a:t>
            </a:r>
            <a:endParaRPr lang="en-NZ" dirty="0"/>
          </a:p>
        </p:txBody>
      </p:sp>
      <p:sp>
        <p:nvSpPr>
          <p:cNvPr id="3" name="Content Placeholder 2"/>
          <p:cNvSpPr>
            <a:spLocks noGrp="1"/>
          </p:cNvSpPr>
          <p:nvPr>
            <p:ph idx="1"/>
          </p:nvPr>
        </p:nvSpPr>
        <p:spPr/>
        <p:txBody>
          <a:bodyPr/>
          <a:lstStyle/>
          <a:p>
            <a:r>
              <a:rPr lang="en-US" dirty="0" smtClean="0"/>
              <a:t>Permanently assign process to a processor</a:t>
            </a:r>
          </a:p>
          <a:p>
            <a:pPr lvl="1"/>
            <a:r>
              <a:rPr lang="en-US" dirty="0" smtClean="0"/>
              <a:t>Dedicate short-term queue for each processor</a:t>
            </a:r>
          </a:p>
          <a:p>
            <a:pPr lvl="1"/>
            <a:r>
              <a:rPr lang="en-US" dirty="0" smtClean="0"/>
              <a:t>Less overhead</a:t>
            </a:r>
          </a:p>
          <a:p>
            <a:pPr lvl="1"/>
            <a:r>
              <a:rPr lang="en-US" dirty="0" smtClean="0"/>
              <a:t>Allows the use of ‘group’ or ‘gang’ scheduling (see later)</a:t>
            </a:r>
          </a:p>
          <a:p>
            <a:r>
              <a:rPr lang="en-US" dirty="0" smtClean="0"/>
              <a:t>But may leave a processor idle, while others have a backlog</a:t>
            </a:r>
          </a:p>
          <a:p>
            <a:pPr lvl="1"/>
            <a:r>
              <a:rPr lang="en-US" dirty="0" smtClean="0"/>
              <a:t>Solution: use a common queue</a:t>
            </a:r>
          </a:p>
          <a:p>
            <a:endParaRPr lang="en-NZ"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a:t>
            </a:r>
            <a:br>
              <a:rPr lang="en-US" dirty="0" smtClean="0"/>
            </a:br>
            <a:r>
              <a:rPr lang="en-US" dirty="0" smtClean="0"/>
              <a:t>Processes to Processors</a:t>
            </a:r>
            <a:endParaRPr lang="en-NZ" dirty="0"/>
          </a:p>
        </p:txBody>
      </p:sp>
      <p:sp>
        <p:nvSpPr>
          <p:cNvPr id="3" name="Content Placeholder 2"/>
          <p:cNvSpPr>
            <a:spLocks noGrp="1"/>
          </p:cNvSpPr>
          <p:nvPr>
            <p:ph idx="1"/>
          </p:nvPr>
        </p:nvSpPr>
        <p:spPr/>
        <p:txBody>
          <a:bodyPr/>
          <a:lstStyle/>
          <a:p>
            <a:r>
              <a:rPr lang="en-NZ" dirty="0" smtClean="0"/>
              <a:t>Both dynamic and static methods require some way of assigning a process to a processor</a:t>
            </a:r>
          </a:p>
          <a:p>
            <a:r>
              <a:rPr lang="en-NZ" dirty="0" smtClean="0"/>
              <a:t>Two methods:</a:t>
            </a:r>
          </a:p>
          <a:p>
            <a:pPr lvl="1"/>
            <a:r>
              <a:rPr lang="en-NZ" dirty="0" smtClean="0"/>
              <a:t>Master/Slave</a:t>
            </a:r>
          </a:p>
          <a:p>
            <a:pPr lvl="1"/>
            <a:r>
              <a:rPr lang="en-NZ" dirty="0" smtClean="0"/>
              <a:t>Peer</a:t>
            </a:r>
          </a:p>
          <a:p>
            <a:r>
              <a:rPr lang="en-NZ" dirty="0" smtClean="0"/>
              <a:t>There are of course a spectrum of approaches between these two extremes.</a:t>
            </a:r>
            <a:endParaRPr lang="en-NZ"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 Slave</a:t>
            </a:r>
            <a:br>
              <a:rPr lang="en-US" dirty="0" smtClean="0"/>
            </a:br>
            <a:r>
              <a:rPr lang="en-US" dirty="0" smtClean="0"/>
              <a:t>Architecture</a:t>
            </a:r>
          </a:p>
        </p:txBody>
      </p:sp>
      <p:sp>
        <p:nvSpPr>
          <p:cNvPr id="3" name="Content Placeholder 2"/>
          <p:cNvSpPr>
            <a:spLocks noGrp="1"/>
          </p:cNvSpPr>
          <p:nvPr>
            <p:ph idx="1"/>
          </p:nvPr>
        </p:nvSpPr>
        <p:spPr/>
        <p:txBody>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Disadvantages</a:t>
            </a:r>
          </a:p>
          <a:p>
            <a:pPr lvl="1"/>
            <a:r>
              <a:rPr lang="en-US" dirty="0" smtClean="0"/>
              <a:t>Failure of master brings down whole system</a:t>
            </a:r>
          </a:p>
          <a:p>
            <a:pPr lvl="1"/>
            <a:r>
              <a:rPr lang="en-US" dirty="0" smtClean="0"/>
              <a:t>Master can become a performance bottleneck</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architecture</a:t>
            </a:r>
          </a:p>
        </p:txBody>
      </p:sp>
      <p:sp>
        <p:nvSpPr>
          <p:cNvPr id="3" name="Content Placeholder 2"/>
          <p:cNvSpPr>
            <a:spLocks noGrp="1"/>
          </p:cNvSpPr>
          <p:nvPr>
            <p:ph idx="1"/>
          </p:nvPr>
        </p:nvSpPr>
        <p:spPr/>
        <p:txBody>
          <a:bodyPr/>
          <a:lstStyle/>
          <a:p>
            <a:r>
              <a:rPr lang="en-US" dirty="0" smtClean="0"/>
              <a:t>Kernel can execute on any processor</a:t>
            </a:r>
          </a:p>
          <a:p>
            <a:r>
              <a:rPr lang="en-US" dirty="0" smtClean="0"/>
              <a:t>Each processor does self-scheduling</a:t>
            </a:r>
          </a:p>
          <a:p>
            <a:r>
              <a:rPr lang="en-US" dirty="0" smtClean="0"/>
              <a:t>Complicates the operating system</a:t>
            </a:r>
          </a:p>
          <a:p>
            <a:pPr lvl="1"/>
            <a:r>
              <a:rPr lang="en-US" dirty="0" smtClean="0"/>
              <a:t>Make sure two processors do not choose the same process</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Scheduling</a:t>
            </a:r>
            <a:endParaRPr lang="en-US" dirty="0"/>
          </a:p>
        </p:txBody>
      </p:sp>
      <p:sp>
        <p:nvSpPr>
          <p:cNvPr id="3" name="Content Placeholder 2"/>
          <p:cNvSpPr>
            <a:spLocks noGrp="1"/>
          </p:cNvSpPr>
          <p:nvPr>
            <p:ph idx="1"/>
          </p:nvPr>
        </p:nvSpPr>
        <p:spPr/>
        <p:txBody>
          <a:bodyPr/>
          <a:lstStyle/>
          <a:p>
            <a:r>
              <a:rPr lang="en-US" dirty="0" smtClean="0"/>
              <a:t>Usually processes are not dedicated to processors</a:t>
            </a:r>
          </a:p>
          <a:p>
            <a:r>
              <a:rPr lang="en-US" dirty="0" smtClean="0"/>
              <a:t>A single queue is used for all processes</a:t>
            </a:r>
          </a:p>
          <a:p>
            <a:r>
              <a:rPr lang="en-US" dirty="0" smtClean="0"/>
              <a:t>Or multiple queues are used for priorities</a:t>
            </a:r>
          </a:p>
          <a:p>
            <a:pPr lvl="1"/>
            <a:r>
              <a:rPr lang="en-US" dirty="0" smtClean="0"/>
              <a:t>All queues feed to the common pool of processors</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Scheduling</a:t>
            </a:r>
            <a:endParaRPr lang="en-US" dirty="0"/>
          </a:p>
        </p:txBody>
      </p:sp>
      <p:sp>
        <p:nvSpPr>
          <p:cNvPr id="3" name="Content Placeholder 2"/>
          <p:cNvSpPr>
            <a:spLocks noGrp="1"/>
          </p:cNvSpPr>
          <p:nvPr>
            <p:ph idx="1"/>
          </p:nvPr>
        </p:nvSpPr>
        <p:spPr/>
        <p:txBody>
          <a:bodyPr/>
          <a:lstStyle/>
          <a:p>
            <a:r>
              <a:rPr lang="en-US" dirty="0" smtClean="0"/>
              <a:t>Threads execute separate from the rest of the process</a:t>
            </a:r>
          </a:p>
          <a:p>
            <a:r>
              <a:rPr lang="en-US" dirty="0" smtClean="0"/>
              <a:t>An application can be a set of threads that cooperate and execute concurrently in the same address space</a:t>
            </a:r>
          </a:p>
          <a:p>
            <a:r>
              <a:rPr lang="en-NZ" dirty="0" smtClean="0"/>
              <a:t>Dramatic gains in performance are possible in </a:t>
            </a:r>
            <a:r>
              <a:rPr lang="en-US" dirty="0" smtClean="0"/>
              <a:t>multi-processor systems</a:t>
            </a:r>
          </a:p>
          <a:p>
            <a:pPr lvl="1"/>
            <a:r>
              <a:rPr lang="en-US" dirty="0" smtClean="0"/>
              <a:t>Compared to running in </a:t>
            </a:r>
            <a:r>
              <a:rPr lang="en-US" dirty="0" err="1" smtClean="0"/>
              <a:t>uniprocessor</a:t>
            </a:r>
            <a:r>
              <a:rPr lang="en-US" dirty="0" smtClean="0"/>
              <a:t> systems</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Multiprocessor Scheduling</a:t>
            </a:r>
          </a:p>
          <a:p>
            <a:r>
              <a:rPr lang="en-NZ" dirty="0" smtClean="0"/>
              <a:t>Real-Time Scheduling</a:t>
            </a:r>
          </a:p>
          <a:p>
            <a:r>
              <a:rPr lang="en-NZ" dirty="0" smtClean="0"/>
              <a:t>Linux Scheduling </a:t>
            </a:r>
          </a:p>
          <a:p>
            <a:r>
              <a:rPr lang="en-NZ" dirty="0" smtClean="0"/>
              <a:t>Unix SVR4 Scheduling </a:t>
            </a:r>
          </a:p>
          <a:p>
            <a:r>
              <a:rPr lang="en-NZ" dirty="0" smtClean="0"/>
              <a:t>Windows Scheduling </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Approaches to</a:t>
            </a:r>
            <a:br>
              <a:rPr lang="en-NZ" dirty="0" smtClean="0"/>
            </a:br>
            <a:r>
              <a:rPr lang="en-NZ" dirty="0" smtClean="0"/>
              <a:t>Thread Scheduling</a:t>
            </a:r>
            <a:endParaRPr lang="en-NZ" dirty="0"/>
          </a:p>
        </p:txBody>
      </p:sp>
      <p:sp>
        <p:nvSpPr>
          <p:cNvPr id="3" name="Content Placeholder 2"/>
          <p:cNvSpPr>
            <a:spLocks noGrp="1"/>
          </p:cNvSpPr>
          <p:nvPr>
            <p:ph idx="1"/>
          </p:nvPr>
        </p:nvSpPr>
        <p:spPr/>
        <p:txBody>
          <a:bodyPr/>
          <a:lstStyle/>
          <a:p>
            <a:r>
              <a:rPr lang="en-NZ" dirty="0" smtClean="0"/>
              <a:t>Many proposals exist but four general approaches stand out:</a:t>
            </a:r>
          </a:p>
          <a:p>
            <a:pPr lvl="1"/>
            <a:r>
              <a:rPr lang="en-NZ" dirty="0" smtClean="0"/>
              <a:t>Load Sharing</a:t>
            </a:r>
          </a:p>
          <a:p>
            <a:pPr lvl="1"/>
            <a:r>
              <a:rPr lang="en-NZ" dirty="0" smtClean="0"/>
              <a:t>Gang Scheduling</a:t>
            </a:r>
          </a:p>
          <a:p>
            <a:pPr lvl="1"/>
            <a:r>
              <a:rPr lang="en-NZ" dirty="0" smtClean="0"/>
              <a:t>Dedicated processor assignment</a:t>
            </a:r>
          </a:p>
          <a:p>
            <a:pPr lvl="1"/>
            <a:r>
              <a:rPr lang="en-NZ" dirty="0" smtClean="0"/>
              <a:t>Dynamic scheduling</a:t>
            </a:r>
            <a:endParaRPr lang="en-NZ"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One and </a:t>
            </a:r>
            <a:br>
              <a:rPr lang="en-US" dirty="0" smtClean="0"/>
            </a:br>
            <a:r>
              <a:rPr lang="en-US" dirty="0" smtClean="0"/>
              <a:t>Two Processors</a:t>
            </a:r>
            <a:endParaRPr lang="en-US" dirty="0"/>
          </a:p>
        </p:txBody>
      </p:sp>
      <p:pic>
        <p:nvPicPr>
          <p:cNvPr id="4" name="Content Placeholder 3" descr="Fig10_02a.gif"/>
          <p:cNvPicPr>
            <a:picLocks noGrp="1" noChangeAspect="1"/>
          </p:cNvPicPr>
          <p:nvPr>
            <p:ph idx="1"/>
          </p:nvPr>
        </p:nvPicPr>
        <p:blipFill>
          <a:blip r:embed="rId3"/>
          <a:stretch>
            <a:fillRect/>
          </a:stretch>
        </p:blipFill>
        <p:spPr>
          <a:xfrm>
            <a:off x="304800" y="1600200"/>
            <a:ext cx="6019427" cy="3177136"/>
          </a:xfrm>
        </p:spPr>
      </p:pic>
      <p:pic>
        <p:nvPicPr>
          <p:cNvPr id="5" name="Content Placeholder 3" descr="Fig10_02b.gif"/>
          <p:cNvPicPr>
            <a:picLocks noChangeAspect="1"/>
          </p:cNvPicPr>
          <p:nvPr/>
        </p:nvPicPr>
        <p:blipFill>
          <a:blip r:embed="rId4"/>
          <a:stretch>
            <a:fillRect/>
          </a:stretch>
        </p:blipFill>
        <p:spPr bwMode="auto">
          <a:xfrm>
            <a:off x="5181600" y="3789375"/>
            <a:ext cx="3962400" cy="3068626"/>
          </a:xfrm>
          <a:prstGeom prst="rect">
            <a:avLst/>
          </a:prstGeom>
          <a:noFill/>
          <a:ln w="9525">
            <a:noFill/>
            <a:miter lim="800000"/>
            <a:headEnd/>
            <a:tailEnd/>
          </a:ln>
        </p:spPr>
      </p:pic>
      <p:sp>
        <p:nvSpPr>
          <p:cNvPr id="6" name="TextBox 5"/>
          <p:cNvSpPr txBox="1"/>
          <p:nvPr/>
        </p:nvSpPr>
        <p:spPr>
          <a:xfrm>
            <a:off x="1219200" y="5715000"/>
            <a:ext cx="1351652" cy="369332"/>
          </a:xfrm>
          <a:prstGeom prst="rect">
            <a:avLst/>
          </a:prstGeom>
          <a:noFill/>
        </p:spPr>
        <p:txBody>
          <a:bodyPr wrap="none" rtlCol="0">
            <a:spAutoFit/>
          </a:bodyPr>
          <a:lstStyle/>
          <a:p>
            <a:r>
              <a:rPr lang="en-NZ" dirty="0" smtClean="0"/>
              <a:t>Figure 10.2</a:t>
            </a:r>
            <a:endParaRPr lang="en-NZ"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 Sharing</a:t>
            </a:r>
            <a:endParaRPr lang="en-US" dirty="0"/>
          </a:p>
        </p:txBody>
      </p:sp>
      <p:sp>
        <p:nvSpPr>
          <p:cNvPr id="3" name="Content Placeholder 2"/>
          <p:cNvSpPr>
            <a:spLocks noGrp="1"/>
          </p:cNvSpPr>
          <p:nvPr>
            <p:ph idx="1"/>
          </p:nvPr>
        </p:nvSpPr>
        <p:spPr/>
        <p:txBody>
          <a:bodyPr/>
          <a:lstStyle/>
          <a:p>
            <a:r>
              <a:rPr lang="en-NZ" dirty="0" smtClean="0"/>
              <a:t>Processes are not assigned to a particular processor</a:t>
            </a:r>
          </a:p>
          <a:p>
            <a:r>
              <a:rPr lang="en-US" dirty="0" smtClean="0"/>
              <a:t>Load is distributed evenly across the processors</a:t>
            </a:r>
          </a:p>
          <a:p>
            <a:r>
              <a:rPr lang="en-US" dirty="0" smtClean="0"/>
              <a:t>No centralized scheduler required</a:t>
            </a:r>
          </a:p>
          <a:p>
            <a:r>
              <a:rPr lang="en-NZ" dirty="0" smtClean="0"/>
              <a:t>The global queue can be organized and accessed using any of the schemes discussed in Chapter 9.</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br>
              <a:rPr lang="en-US" dirty="0" smtClean="0"/>
            </a:br>
            <a:r>
              <a:rPr lang="en-US" dirty="0" smtClean="0"/>
              <a:t>Load Sharing</a:t>
            </a:r>
            <a:endParaRPr lang="en-US" dirty="0"/>
          </a:p>
        </p:txBody>
      </p:sp>
      <p:sp>
        <p:nvSpPr>
          <p:cNvPr id="3" name="Content Placeholder 2"/>
          <p:cNvSpPr>
            <a:spLocks noGrp="1"/>
          </p:cNvSpPr>
          <p:nvPr>
            <p:ph idx="1"/>
          </p:nvPr>
        </p:nvSpPr>
        <p:spPr/>
        <p:txBody>
          <a:bodyPr/>
          <a:lstStyle/>
          <a:p>
            <a:r>
              <a:rPr lang="en-US" dirty="0" smtClean="0"/>
              <a:t>Central queue needs mutual exclusion</a:t>
            </a:r>
          </a:p>
          <a:p>
            <a:pPr lvl="1"/>
            <a:r>
              <a:rPr lang="en-US" dirty="0" smtClean="0"/>
              <a:t>Can lead to bottlenecks</a:t>
            </a:r>
          </a:p>
          <a:p>
            <a:r>
              <a:rPr lang="en-US" dirty="0" smtClean="0"/>
              <a:t>Preemptive threads are unlikely resume execution on the same processor</a:t>
            </a:r>
          </a:p>
          <a:p>
            <a:r>
              <a:rPr lang="en-US" dirty="0" smtClean="0"/>
              <a:t>If all threads are in the global queue, all threads of a program will not gain access to the processors at the same time</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Gang Scheduling</a:t>
            </a:r>
            <a:endParaRPr lang="en-US" dirty="0"/>
          </a:p>
        </p:txBody>
      </p:sp>
      <p:sp>
        <p:nvSpPr>
          <p:cNvPr id="3" name="Content Placeholder 2"/>
          <p:cNvSpPr>
            <a:spLocks noGrp="1"/>
          </p:cNvSpPr>
          <p:nvPr>
            <p:ph idx="1"/>
          </p:nvPr>
        </p:nvSpPr>
        <p:spPr/>
        <p:txBody>
          <a:bodyPr/>
          <a:lstStyle/>
          <a:p>
            <a:pPr lvl="0"/>
            <a:r>
              <a:rPr lang="en-US" dirty="0" smtClean="0"/>
              <a:t>A set of related threads is scheduled to run on a set of processors at the same time</a:t>
            </a:r>
          </a:p>
          <a:p>
            <a:r>
              <a:rPr lang="en-US" dirty="0" smtClean="0"/>
              <a:t>Parallel execution of closely related processes may reduce overhead such as process switching and synchronization blocking.</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Scheduling Groups</a:t>
            </a:r>
            <a:endParaRPr lang="en-US" dirty="0"/>
          </a:p>
        </p:txBody>
      </p:sp>
      <p:sp>
        <p:nvSpPr>
          <p:cNvPr id="5" name="Content Placeholder 4"/>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a:srcRect/>
          <a:stretch>
            <a:fillRect/>
          </a:stretch>
        </p:blipFill>
        <p:spPr bwMode="auto">
          <a:xfrm>
            <a:off x="266308" y="2076450"/>
            <a:ext cx="8564956" cy="3638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Dedicated Processor Assignment</a:t>
            </a:r>
            <a:endParaRPr lang="en-US" dirty="0"/>
          </a:p>
        </p:txBody>
      </p:sp>
      <p:sp>
        <p:nvSpPr>
          <p:cNvPr id="3" name="Content Placeholder 2"/>
          <p:cNvSpPr>
            <a:spLocks noGrp="1"/>
          </p:cNvSpPr>
          <p:nvPr>
            <p:ph idx="1"/>
          </p:nvPr>
        </p:nvSpPr>
        <p:spPr/>
        <p:txBody>
          <a:bodyPr/>
          <a:lstStyle/>
          <a:p>
            <a:r>
              <a:rPr lang="en-US" dirty="0" smtClean="0"/>
              <a:t>When application is scheduled, its threads are assigned to a processor</a:t>
            </a:r>
          </a:p>
          <a:p>
            <a:r>
              <a:rPr lang="en-US" dirty="0" smtClean="0"/>
              <a:t>Some processors may be idle</a:t>
            </a:r>
          </a:p>
          <a:p>
            <a:pPr lvl="1"/>
            <a:r>
              <a:rPr lang="en-US" dirty="0" smtClean="0"/>
              <a:t>No multiprogramming of processors</a:t>
            </a:r>
          </a:p>
          <a:p>
            <a:r>
              <a:rPr lang="en-US" b="1" i="1" dirty="0" smtClean="0"/>
              <a:t>But</a:t>
            </a:r>
            <a:endParaRPr lang="en-US" dirty="0" smtClean="0"/>
          </a:p>
          <a:p>
            <a:pPr lvl="1"/>
            <a:r>
              <a:rPr lang="en-US" dirty="0" smtClean="0"/>
              <a:t>In </a:t>
            </a:r>
            <a:r>
              <a:rPr lang="en-US" i="1" dirty="0" smtClean="0"/>
              <a:t>highly</a:t>
            </a:r>
            <a:r>
              <a:rPr lang="en-US" dirty="0" smtClean="0"/>
              <a:t> parallel systems processor utilization is less important than effectiveness</a:t>
            </a:r>
          </a:p>
          <a:p>
            <a:pPr lvl="1"/>
            <a:r>
              <a:rPr lang="en-US" dirty="0" smtClean="0"/>
              <a:t>Avoiding process switching speeds up programs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Speedup</a:t>
            </a:r>
            <a:endParaRPr lang="en-US" dirty="0"/>
          </a:p>
        </p:txBody>
      </p:sp>
      <p:pic>
        <p:nvPicPr>
          <p:cNvPr id="4" name="Content Placeholder 3" descr="Fig10_04.gif"/>
          <p:cNvPicPr>
            <a:picLocks noGrp="1" noChangeAspect="1"/>
          </p:cNvPicPr>
          <p:nvPr>
            <p:ph idx="1"/>
          </p:nvPr>
        </p:nvPicPr>
        <p:blipFill>
          <a:blip r:embed="rId3"/>
          <a:stretch>
            <a:fillRect/>
          </a:stretch>
        </p:blipFill>
        <p:spPr>
          <a:xfrm>
            <a:off x="990600" y="1219200"/>
            <a:ext cx="7265422" cy="5410200"/>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Scheduling</a:t>
            </a:r>
            <a:endParaRPr lang="en-US" dirty="0"/>
          </a:p>
        </p:txBody>
      </p:sp>
      <p:sp>
        <p:nvSpPr>
          <p:cNvPr id="3" name="Content Placeholder 2"/>
          <p:cNvSpPr>
            <a:spLocks noGrp="1"/>
          </p:cNvSpPr>
          <p:nvPr>
            <p:ph idx="1"/>
          </p:nvPr>
        </p:nvSpPr>
        <p:spPr/>
        <p:txBody>
          <a:bodyPr/>
          <a:lstStyle/>
          <a:p>
            <a:r>
              <a:rPr lang="en-US" dirty="0" smtClean="0"/>
              <a:t>Number of threads in a process are altered dynamically by the application</a:t>
            </a:r>
          </a:p>
          <a:p>
            <a:pPr lvl="1"/>
            <a:r>
              <a:rPr lang="en-US" dirty="0" smtClean="0"/>
              <a:t>This allows the OS to adjust the load to improve utilization</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Multiprocessor Scheduling</a:t>
            </a:r>
          </a:p>
          <a:p>
            <a:r>
              <a:rPr lang="en-NZ" dirty="0" smtClean="0">
                <a:solidFill>
                  <a:schemeClr val="accent1">
                    <a:lumMod val="75000"/>
                  </a:schemeClr>
                </a:solidFill>
              </a:rPr>
              <a:t>Real-Time Scheduling</a:t>
            </a:r>
          </a:p>
          <a:p>
            <a:r>
              <a:rPr lang="en-NZ" dirty="0" smtClean="0"/>
              <a:t>Linux Scheduling </a:t>
            </a:r>
          </a:p>
          <a:p>
            <a:r>
              <a:rPr lang="en-NZ" dirty="0" smtClean="0"/>
              <a:t>Unix SVR4 Scheduling </a:t>
            </a:r>
          </a:p>
          <a:p>
            <a:r>
              <a:rPr lang="en-NZ" dirty="0" smtClean="0"/>
              <a:t>Windows Scheduling </a:t>
            </a:r>
          </a:p>
        </p:txBody>
      </p:sp>
      <p:cxnSp>
        <p:nvCxnSpPr>
          <p:cNvPr id="4" name="Straight Arrow Connector 3"/>
          <p:cNvCxnSpPr/>
          <p:nvPr/>
        </p:nvCxnSpPr>
        <p:spPr>
          <a:xfrm>
            <a:off x="76200" y="2438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Classifications of </a:t>
            </a:r>
            <a:br>
              <a:rPr lang="en-US" dirty="0" smtClean="0"/>
            </a:br>
            <a:r>
              <a:rPr lang="en-US" dirty="0" smtClean="0"/>
              <a:t>Multiprocessor Systems</a:t>
            </a:r>
          </a:p>
        </p:txBody>
      </p:sp>
      <p:sp>
        <p:nvSpPr>
          <p:cNvPr id="4" name="Content Placeholder 3"/>
          <p:cNvSpPr>
            <a:spLocks noGrp="1"/>
          </p:cNvSpPr>
          <p:nvPr>
            <p:ph idx="1"/>
          </p:nvPr>
        </p:nvSpPr>
        <p:spPr/>
        <p:txBody>
          <a:bodyPr/>
          <a:lstStyle/>
          <a:p>
            <a:r>
              <a:rPr lang="en-US" dirty="0" smtClean="0"/>
              <a:t>Loosely coupled processors, </a:t>
            </a:r>
          </a:p>
          <a:p>
            <a:pPr lvl="1"/>
            <a:r>
              <a:rPr lang="en-US" dirty="0" smtClean="0"/>
              <a:t>Each has their memory &amp; I/O channels</a:t>
            </a:r>
          </a:p>
          <a:p>
            <a:r>
              <a:rPr lang="en-US" dirty="0" smtClean="0"/>
              <a:t>Functionally specialized processors</a:t>
            </a:r>
          </a:p>
          <a:p>
            <a:pPr lvl="1"/>
            <a:r>
              <a:rPr lang="en-US" dirty="0" smtClean="0"/>
              <a:t>Controlled by a master processor</a:t>
            </a:r>
          </a:p>
          <a:p>
            <a:pPr lvl="1"/>
            <a:r>
              <a:rPr lang="en-US" dirty="0" smtClean="0"/>
              <a:t>Such as I/O processor</a:t>
            </a:r>
          </a:p>
          <a:p>
            <a:r>
              <a:rPr lang="en-US" dirty="0" smtClean="0"/>
              <a:t>Tightly coupled multiprocessing</a:t>
            </a:r>
          </a:p>
          <a:p>
            <a:pPr lvl="1"/>
            <a:r>
              <a:rPr lang="en-US" dirty="0" smtClean="0"/>
              <a:t>Processors share main memory </a:t>
            </a:r>
          </a:p>
          <a:p>
            <a:pPr lvl="1"/>
            <a:r>
              <a:rPr lang="en-US" dirty="0" smtClean="0"/>
              <a:t>Controlled by operating system</a:t>
            </a:r>
          </a:p>
          <a:p>
            <a:endParaRPr lang="en-US" dirty="0" smtClean="0"/>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Scheduling</a:t>
            </a:r>
            <a:endParaRPr lang="en-US" dirty="0"/>
          </a:p>
        </p:txBody>
      </p:sp>
      <p:sp>
        <p:nvSpPr>
          <p:cNvPr id="3" name="Content Placeholder 2"/>
          <p:cNvSpPr>
            <a:spLocks noGrp="1"/>
          </p:cNvSpPr>
          <p:nvPr>
            <p:ph idx="1"/>
          </p:nvPr>
        </p:nvSpPr>
        <p:spPr/>
        <p:txBody>
          <a:bodyPr/>
          <a:lstStyle/>
          <a:p>
            <a:r>
              <a:rPr lang="en-US" smtClean="0"/>
              <a:t>Correctness of the system depends not only on the logical result of the computation but also on the time at which the results are produced</a:t>
            </a:r>
          </a:p>
          <a:p>
            <a:r>
              <a:rPr lang="en-US" smtClean="0"/>
              <a:t>Tasks or processes attempt to control or react to events that take place in the outside world</a:t>
            </a:r>
          </a:p>
          <a:p>
            <a:r>
              <a:rPr lang="en-US" smtClean="0"/>
              <a:t>These events occur in “real time” and tasks must be able to keep up with them</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Hard </a:t>
            </a:r>
            <a:r>
              <a:rPr lang="en-NZ" dirty="0" err="1" smtClean="0"/>
              <a:t>vs</a:t>
            </a:r>
            <a:r>
              <a:rPr lang="en-NZ" dirty="0" smtClean="0"/>
              <a:t> Soft</a:t>
            </a:r>
            <a:br>
              <a:rPr lang="en-NZ" dirty="0" smtClean="0"/>
            </a:br>
            <a:endParaRPr lang="en-NZ" dirty="0"/>
          </a:p>
        </p:txBody>
      </p:sp>
      <p:sp>
        <p:nvSpPr>
          <p:cNvPr id="3" name="Content Placeholder 2"/>
          <p:cNvSpPr>
            <a:spLocks noGrp="1"/>
          </p:cNvSpPr>
          <p:nvPr>
            <p:ph idx="1"/>
          </p:nvPr>
        </p:nvSpPr>
        <p:spPr/>
        <p:txBody>
          <a:bodyPr/>
          <a:lstStyle/>
          <a:p>
            <a:r>
              <a:rPr lang="en-NZ" dirty="0" smtClean="0"/>
              <a:t>“Hard “ real time task:</a:t>
            </a:r>
          </a:p>
          <a:p>
            <a:pPr lvl="1"/>
            <a:r>
              <a:rPr lang="en-NZ" dirty="0" smtClean="0"/>
              <a:t>One that must meet a deadline</a:t>
            </a:r>
          </a:p>
          <a:p>
            <a:r>
              <a:rPr lang="en-NZ" dirty="0" smtClean="0"/>
              <a:t>“Soft” real time task</a:t>
            </a:r>
          </a:p>
          <a:p>
            <a:pPr lvl="1"/>
            <a:r>
              <a:rPr lang="en-NZ" dirty="0" smtClean="0"/>
              <a:t>Has a deadline which is desirable but not mandatory</a:t>
            </a:r>
            <a:endParaRPr lang="en-NZ"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NZ" dirty="0" smtClean="0"/>
              <a:t>Periodic </a:t>
            </a:r>
            <a:r>
              <a:rPr lang="en-NZ" dirty="0" err="1" smtClean="0"/>
              <a:t>vs</a:t>
            </a:r>
            <a:r>
              <a:rPr lang="en-NZ" dirty="0" smtClean="0"/>
              <a:t> </a:t>
            </a:r>
            <a:r>
              <a:rPr lang="en-NZ" dirty="0" err="1" smtClean="0"/>
              <a:t>Aperiodic</a:t>
            </a:r>
            <a:endParaRPr lang="en-NZ" dirty="0"/>
          </a:p>
        </p:txBody>
      </p:sp>
      <p:sp>
        <p:nvSpPr>
          <p:cNvPr id="3" name="Content Placeholder 2"/>
          <p:cNvSpPr>
            <a:spLocks noGrp="1"/>
          </p:cNvSpPr>
          <p:nvPr>
            <p:ph idx="1"/>
          </p:nvPr>
        </p:nvSpPr>
        <p:spPr/>
        <p:txBody>
          <a:bodyPr/>
          <a:lstStyle/>
          <a:p>
            <a:r>
              <a:rPr lang="en-NZ" dirty="0" smtClean="0"/>
              <a:t>Periodic tasks</a:t>
            </a:r>
          </a:p>
          <a:p>
            <a:pPr lvl="1"/>
            <a:r>
              <a:rPr lang="en-NZ" dirty="0" smtClean="0"/>
              <a:t>Are completed regularly, once per period </a:t>
            </a:r>
            <a:r>
              <a:rPr lang="en-NZ" i="1" dirty="0" smtClean="0"/>
              <a:t>T</a:t>
            </a:r>
            <a:r>
              <a:rPr lang="en-NZ" dirty="0" smtClean="0"/>
              <a:t> or </a:t>
            </a:r>
            <a:r>
              <a:rPr lang="en-NZ" i="1" dirty="0" smtClean="0"/>
              <a:t>T </a:t>
            </a:r>
            <a:r>
              <a:rPr lang="en-NZ" dirty="0" smtClean="0"/>
              <a:t>units apart</a:t>
            </a:r>
          </a:p>
          <a:p>
            <a:r>
              <a:rPr lang="en-NZ" dirty="0" err="1" smtClean="0"/>
              <a:t>Aperiodic</a:t>
            </a:r>
            <a:r>
              <a:rPr lang="en-NZ" dirty="0" smtClean="0"/>
              <a:t> tasks</a:t>
            </a:r>
          </a:p>
          <a:p>
            <a:pPr lvl="1"/>
            <a:r>
              <a:rPr lang="en-NZ" dirty="0" smtClean="0"/>
              <a:t> have time constraints either for deadlines or start</a:t>
            </a:r>
            <a:endParaRPr lang="en-NZ"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Systems</a:t>
            </a:r>
            <a:endParaRPr lang="en-US" dirty="0"/>
          </a:p>
        </p:txBody>
      </p:sp>
      <p:sp>
        <p:nvSpPr>
          <p:cNvPr id="3" name="Content Placeholder 2"/>
          <p:cNvSpPr>
            <a:spLocks noGrp="1"/>
          </p:cNvSpPr>
          <p:nvPr>
            <p:ph idx="1"/>
          </p:nvPr>
        </p:nvSpPr>
        <p:spPr/>
        <p:txBody>
          <a:bodyPr/>
          <a:lstStyle/>
          <a:p>
            <a:r>
              <a:rPr lang="en-US" smtClean="0"/>
              <a:t>Control of laboratory experiments</a:t>
            </a:r>
          </a:p>
          <a:p>
            <a:r>
              <a:rPr lang="en-US" smtClean="0"/>
              <a:t>Process control in industrial plants</a:t>
            </a:r>
          </a:p>
          <a:p>
            <a:r>
              <a:rPr lang="en-US" smtClean="0"/>
              <a:t>Robotics</a:t>
            </a:r>
          </a:p>
          <a:p>
            <a:r>
              <a:rPr lang="en-US" smtClean="0"/>
              <a:t>Air traffic control</a:t>
            </a:r>
          </a:p>
          <a:p>
            <a:r>
              <a:rPr lang="en-US" smtClean="0"/>
              <a:t>Telecommunications</a:t>
            </a:r>
          </a:p>
          <a:p>
            <a:r>
              <a:rPr lang="en-US" smtClean="0"/>
              <a:t>Military command and control systems</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Characteristics of </a:t>
            </a:r>
            <a:br>
              <a:rPr lang="en-NZ" dirty="0" smtClean="0"/>
            </a:br>
            <a:r>
              <a:rPr lang="en-NZ" dirty="0" smtClean="0"/>
              <a:t>Real Time Systems</a:t>
            </a:r>
            <a:endParaRPr lang="en-NZ" dirty="0"/>
          </a:p>
        </p:txBody>
      </p:sp>
      <p:sp>
        <p:nvSpPr>
          <p:cNvPr id="3" name="Content Placeholder 2"/>
          <p:cNvSpPr>
            <a:spLocks noGrp="1"/>
          </p:cNvSpPr>
          <p:nvPr>
            <p:ph idx="1"/>
          </p:nvPr>
        </p:nvSpPr>
        <p:spPr/>
        <p:txBody>
          <a:bodyPr/>
          <a:lstStyle/>
          <a:p>
            <a:r>
              <a:rPr lang="en-NZ" dirty="0" smtClean="0"/>
              <a:t>Real time systems have requirements in 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en-US" dirty="0" smtClean="0"/>
              <a:t>Operations are performed at fixed, predetermined times or within predetermined time intervals</a:t>
            </a:r>
          </a:p>
          <a:p>
            <a:r>
              <a:rPr lang="en-US" dirty="0" smtClean="0"/>
              <a:t>Concerned with how long the operating system delays before acknowledging an interrupt and there is sufficient capacity to handle all the requests within the required time</a:t>
            </a:r>
          </a:p>
          <a:p>
            <a:pPr lvl="1"/>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Responsiveness</a:t>
            </a:r>
            <a:endParaRPr lang="en-US" dirty="0"/>
          </a:p>
        </p:txBody>
      </p:sp>
      <p:sp>
        <p:nvSpPr>
          <p:cNvPr id="3" name="Content Placeholder 2"/>
          <p:cNvSpPr>
            <a:spLocks noGrp="1"/>
          </p:cNvSpPr>
          <p:nvPr>
            <p:ph idx="1"/>
          </p:nvPr>
        </p:nvSpPr>
        <p:spPr/>
        <p:txBody>
          <a:bodyPr/>
          <a:lstStyle/>
          <a:p>
            <a:r>
              <a:rPr lang="en-US" dirty="0" smtClean="0"/>
              <a:t>How long, after acknowledgment, it takes the operating system to service the interrupt</a:t>
            </a:r>
          </a:p>
          <a:p>
            <a:r>
              <a:rPr lang="en-US" dirty="0" smtClean="0"/>
              <a:t>Responsiveness includes:</a:t>
            </a:r>
          </a:p>
          <a:p>
            <a:pPr lvl="1"/>
            <a:r>
              <a:rPr lang="en-US" dirty="0" smtClean="0"/>
              <a:t>Amount of time to begin execution of the interrupt</a:t>
            </a:r>
          </a:p>
          <a:p>
            <a:pPr lvl="1"/>
            <a:r>
              <a:rPr lang="en-US" dirty="0" smtClean="0"/>
              <a:t>Amount of time to perform the interrupt</a:t>
            </a:r>
          </a:p>
          <a:p>
            <a:pPr lvl="1"/>
            <a:r>
              <a:rPr lang="en-US" dirty="0" smtClean="0"/>
              <a:t>Effect of interrupt nesting</a:t>
            </a:r>
          </a:p>
          <a:p>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control</a:t>
            </a:r>
          </a:p>
        </p:txBody>
      </p:sp>
      <p:sp>
        <p:nvSpPr>
          <p:cNvPr id="3" name="Content Placeholder 2"/>
          <p:cNvSpPr>
            <a:spLocks noGrp="1"/>
          </p:cNvSpPr>
          <p:nvPr>
            <p:ph idx="1"/>
          </p:nvPr>
        </p:nvSpPr>
        <p:spPr/>
        <p:txBody>
          <a:bodyPr/>
          <a:lstStyle/>
          <a:p>
            <a:r>
              <a:rPr lang="en-NZ" dirty="0" smtClean="0"/>
              <a:t>It is essential to allow the user fine-grained control over task priority.</a:t>
            </a:r>
          </a:p>
          <a:p>
            <a:r>
              <a:rPr lang="en-US" dirty="0" smtClean="0"/>
              <a:t>May allow user to specify things such as paging or process swapping</a:t>
            </a:r>
          </a:p>
          <a:p>
            <a:r>
              <a:rPr lang="en-US" dirty="0" smtClean="0"/>
              <a:t>Disks transfer algorithms to use</a:t>
            </a:r>
          </a:p>
          <a:p>
            <a:r>
              <a:rPr lang="en-US" dirty="0" smtClean="0"/>
              <a:t>Rights of processes</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a:t>
            </a:r>
            <a:endParaRPr lang="en-US" dirty="0"/>
          </a:p>
        </p:txBody>
      </p:sp>
      <p:sp>
        <p:nvSpPr>
          <p:cNvPr id="3" name="Content Placeholder 2"/>
          <p:cNvSpPr>
            <a:spLocks noGrp="1"/>
          </p:cNvSpPr>
          <p:nvPr>
            <p:ph idx="1"/>
          </p:nvPr>
        </p:nvSpPr>
        <p:spPr/>
        <p:txBody>
          <a:bodyPr/>
          <a:lstStyle/>
          <a:p>
            <a:r>
              <a:rPr lang="en-US" dirty="0" smtClean="0"/>
              <a:t>Reliability</a:t>
            </a:r>
          </a:p>
          <a:p>
            <a:pPr lvl="1"/>
            <a:r>
              <a:rPr lang="en-US" dirty="0" smtClean="0"/>
              <a:t>Degradation of performance may have catastrophic consequences</a:t>
            </a:r>
          </a:p>
          <a:p>
            <a:r>
              <a:rPr lang="en-US" dirty="0" smtClean="0"/>
              <a:t>Fail-soft operation</a:t>
            </a:r>
          </a:p>
          <a:p>
            <a:pPr lvl="1"/>
            <a:r>
              <a:rPr lang="en-US" dirty="0" smtClean="0"/>
              <a:t>Ability of a system to fail in such a way as to preserve as much capability and data as possible</a:t>
            </a:r>
          </a:p>
          <a:p>
            <a:pPr lvl="1"/>
            <a:r>
              <a:rPr lang="en-US" dirty="0" smtClean="0"/>
              <a:t>Stability is important – if all deadlines are impossible, critical deadlines still meet.</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br>
              <a:rPr lang="en-US" dirty="0" smtClean="0"/>
            </a:br>
            <a:r>
              <a:rPr lang="en-US" dirty="0" smtClean="0"/>
              <a:t>Real-Time OS</a:t>
            </a:r>
            <a:endParaRPr lang="en-US" dirty="0"/>
          </a:p>
        </p:txBody>
      </p:sp>
      <p:sp>
        <p:nvSpPr>
          <p:cNvPr id="3" name="Content Placeholder 2"/>
          <p:cNvSpPr>
            <a:spLocks noGrp="1"/>
          </p:cNvSpPr>
          <p:nvPr>
            <p:ph idx="1"/>
          </p:nvPr>
        </p:nvSpPr>
        <p:spPr/>
        <p:txBody>
          <a:bodyPr/>
          <a:lstStyle/>
          <a:p>
            <a:r>
              <a:rPr lang="en-US" smtClean="0"/>
              <a:t>Fast process or thread switch</a:t>
            </a:r>
          </a:p>
          <a:p>
            <a:r>
              <a:rPr lang="en-US" smtClean="0"/>
              <a:t>Small size</a:t>
            </a:r>
          </a:p>
          <a:p>
            <a:r>
              <a:rPr lang="en-US" smtClean="0"/>
              <a:t>Ability to respond to external interrupts quickly</a:t>
            </a:r>
          </a:p>
          <a:p>
            <a:r>
              <a:rPr lang="en-US" smtClean="0"/>
              <a:t>Multitasking with interprocess communication tools such as semaphores, signals, and events</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Granularity</a:t>
            </a:r>
            <a:endParaRPr lang="en-NZ" dirty="0"/>
          </a:p>
        </p:txBody>
      </p:sp>
      <p:sp>
        <p:nvSpPr>
          <p:cNvPr id="3" name="Content Placeholder 2"/>
          <p:cNvSpPr>
            <a:spLocks noGrp="1"/>
          </p:cNvSpPr>
          <p:nvPr>
            <p:ph idx="1"/>
          </p:nvPr>
        </p:nvSpPr>
        <p:spPr/>
        <p:txBody>
          <a:bodyPr/>
          <a:lstStyle/>
          <a:p>
            <a:r>
              <a:rPr lang="en-NZ" dirty="0" smtClean="0"/>
              <a:t>Or frequency of synchronization, between processes in a system.</a:t>
            </a:r>
          </a:p>
          <a:p>
            <a:r>
              <a:rPr lang="en-NZ" dirty="0" smtClean="0"/>
              <a:t>Five categories, differing in granularity:</a:t>
            </a:r>
          </a:p>
          <a:p>
            <a:pPr lvl="1"/>
            <a:r>
              <a:rPr lang="en-NZ" dirty="0" smtClean="0"/>
              <a:t> Independent Parallelism</a:t>
            </a:r>
          </a:p>
          <a:p>
            <a:pPr lvl="1"/>
            <a:r>
              <a:rPr lang="en-NZ" dirty="0" smtClean="0"/>
              <a:t> Coarse Parallelism </a:t>
            </a:r>
          </a:p>
          <a:p>
            <a:pPr lvl="1"/>
            <a:r>
              <a:rPr lang="en-NZ" dirty="0" smtClean="0"/>
              <a:t> Very Coarse-Grained Parallelism</a:t>
            </a:r>
          </a:p>
          <a:p>
            <a:pPr lvl="1"/>
            <a:r>
              <a:rPr lang="en-NZ" dirty="0" smtClean="0"/>
              <a:t> Medium-Grained Parallelism</a:t>
            </a:r>
          </a:p>
          <a:p>
            <a:pPr lvl="1"/>
            <a:r>
              <a:rPr lang="en-NZ" dirty="0" smtClean="0"/>
              <a:t> Fine-Grained Parallelism</a:t>
            </a:r>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br>
              <a:rPr lang="en-US" dirty="0" smtClean="0"/>
            </a:br>
            <a:r>
              <a:rPr lang="en-US" dirty="0" smtClean="0"/>
              <a:t>Real-Time OS cont…</a:t>
            </a:r>
            <a:endParaRPr lang="en-US" dirty="0"/>
          </a:p>
        </p:txBody>
      </p:sp>
      <p:sp>
        <p:nvSpPr>
          <p:cNvPr id="3" name="Content Placeholder 2"/>
          <p:cNvSpPr>
            <a:spLocks noGrp="1"/>
          </p:cNvSpPr>
          <p:nvPr>
            <p:ph idx="1"/>
          </p:nvPr>
        </p:nvSpPr>
        <p:spPr/>
        <p:txBody>
          <a:bodyPr/>
          <a:lstStyle/>
          <a:p>
            <a:r>
              <a:rPr lang="en-US" smtClean="0"/>
              <a:t>Use of special sequential files that can accumulate data at a fast rate</a:t>
            </a:r>
          </a:p>
          <a:p>
            <a:r>
              <a:rPr lang="en-US" smtClean="0"/>
              <a:t>Preemptive scheduling base on priority</a:t>
            </a:r>
          </a:p>
          <a:p>
            <a:r>
              <a:rPr lang="en-US" smtClean="0"/>
              <a:t>Minimization of intervals during which interrupts are disabled</a:t>
            </a:r>
          </a:p>
          <a:p>
            <a:r>
              <a:rPr lang="en-US" smtClean="0"/>
              <a:t>Delay tasks for fixed amount of time</a:t>
            </a:r>
          </a:p>
          <a:p>
            <a:r>
              <a:rPr lang="en-US" smtClean="0"/>
              <a:t>Special alarms and timeouts</a:t>
            </a:r>
          </a:p>
          <a:p>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a:t>
            </a:r>
            <a:br>
              <a:rPr lang="en-US" dirty="0" smtClean="0"/>
            </a:br>
            <a:r>
              <a:rPr lang="en-US" dirty="0" smtClean="0"/>
              <a:t>scheduling unacceptable</a:t>
            </a:r>
            <a:endParaRPr lang="en-US" dirty="0"/>
          </a:p>
        </p:txBody>
      </p:sp>
      <p:pic>
        <p:nvPicPr>
          <p:cNvPr id="4" name="Content Placeholder 3" descr="Fig10_05a.gif"/>
          <p:cNvPicPr>
            <a:picLocks noGrp="1" noChangeAspect="1"/>
          </p:cNvPicPr>
          <p:nvPr>
            <p:ph idx="1"/>
          </p:nvPr>
        </p:nvPicPr>
        <p:blipFill>
          <a:blip r:embed="rId3"/>
          <a:stretch>
            <a:fillRect/>
          </a:stretch>
        </p:blipFill>
        <p:spPr>
          <a:xfrm>
            <a:off x="609600" y="1828800"/>
            <a:ext cx="8100391" cy="3105150"/>
          </a:xfr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driven </a:t>
            </a:r>
            <a:br>
              <a:rPr lang="en-US" dirty="0" smtClean="0"/>
            </a:br>
            <a:r>
              <a:rPr lang="en-US" dirty="0" smtClean="0"/>
              <a:t>unacceptable</a:t>
            </a:r>
            <a:endParaRPr lang="en-US" dirty="0"/>
          </a:p>
        </p:txBody>
      </p:sp>
      <p:pic>
        <p:nvPicPr>
          <p:cNvPr id="4" name="Content Placeholder 3" descr="Fig10_05b.gif"/>
          <p:cNvPicPr>
            <a:picLocks noGrp="1" noChangeAspect="1"/>
          </p:cNvPicPr>
          <p:nvPr>
            <p:ph idx="1"/>
          </p:nvPr>
        </p:nvPicPr>
        <p:blipFill>
          <a:blip r:embed="rId3"/>
          <a:stretch>
            <a:fillRect/>
          </a:stretch>
        </p:blipFill>
        <p:spPr>
          <a:xfrm>
            <a:off x="1371600" y="2057400"/>
            <a:ext cx="6090368" cy="3324225"/>
          </a:xfr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Combine priorities with</a:t>
            </a:r>
            <a:br>
              <a:rPr lang="en-NZ" dirty="0" smtClean="0"/>
            </a:br>
            <a:r>
              <a:rPr lang="en-NZ" dirty="0" smtClean="0"/>
              <a:t> clock-based interrupts</a:t>
            </a:r>
            <a:endParaRPr lang="en-US" dirty="0"/>
          </a:p>
        </p:txBody>
      </p:sp>
      <p:pic>
        <p:nvPicPr>
          <p:cNvPr id="4" name="Content Placeholder 3" descr="Fig10_05c.gif"/>
          <p:cNvPicPr>
            <a:picLocks noGrp="1" noChangeAspect="1"/>
          </p:cNvPicPr>
          <p:nvPr>
            <p:ph idx="1"/>
          </p:nvPr>
        </p:nvPicPr>
        <p:blipFill>
          <a:blip r:embed="rId3"/>
          <a:stretch>
            <a:fillRect/>
          </a:stretch>
        </p:blipFill>
        <p:spPr>
          <a:xfrm>
            <a:off x="914400" y="2133600"/>
            <a:ext cx="7110001" cy="3267075"/>
          </a:xfr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Preemption</a:t>
            </a:r>
            <a:endParaRPr lang="en-US" dirty="0"/>
          </a:p>
        </p:txBody>
      </p:sp>
      <p:pic>
        <p:nvPicPr>
          <p:cNvPr id="4" name="Content Placeholder 3" descr="Fig10_05d.gif"/>
          <p:cNvPicPr>
            <a:picLocks noGrp="1" noChangeAspect="1"/>
          </p:cNvPicPr>
          <p:nvPr>
            <p:ph idx="1"/>
          </p:nvPr>
        </p:nvPicPr>
        <p:blipFill>
          <a:blip r:embed="rId3"/>
          <a:stretch>
            <a:fillRect/>
          </a:stretch>
        </p:blipFill>
        <p:spPr>
          <a:xfrm>
            <a:off x="838200" y="2133600"/>
            <a:ext cx="7075582" cy="3219450"/>
          </a:xfr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Real-Time Scheduling Algorithms</a:t>
            </a:r>
            <a:endParaRPr lang="en-US" dirty="0"/>
          </a:p>
        </p:txBody>
      </p:sp>
      <p:sp>
        <p:nvSpPr>
          <p:cNvPr id="3" name="Content Placeholder 2"/>
          <p:cNvSpPr>
            <a:spLocks noGrp="1"/>
          </p:cNvSpPr>
          <p:nvPr>
            <p:ph idx="1"/>
          </p:nvPr>
        </p:nvSpPr>
        <p:spPr/>
        <p:txBody>
          <a:bodyPr/>
          <a:lstStyle/>
          <a:p>
            <a:r>
              <a:rPr lang="en-US" dirty="0" smtClean="0"/>
              <a:t>Static table-driven</a:t>
            </a:r>
          </a:p>
          <a:p>
            <a:pPr lvl="1"/>
            <a:r>
              <a:rPr lang="en-US" dirty="0" smtClean="0"/>
              <a:t>Task execution determined at run time</a:t>
            </a:r>
          </a:p>
          <a:p>
            <a:r>
              <a:rPr lang="en-US" dirty="0" smtClean="0"/>
              <a:t>Static priority-driven preemptive</a:t>
            </a:r>
          </a:p>
          <a:p>
            <a:pPr lvl="1"/>
            <a:r>
              <a:rPr lang="en-US" dirty="0" smtClean="0"/>
              <a:t>Traditional priority-driven scheduler is used</a:t>
            </a:r>
          </a:p>
          <a:p>
            <a:r>
              <a:rPr lang="en-US" dirty="0" smtClean="0"/>
              <a:t>Dynamic planning-based</a:t>
            </a:r>
          </a:p>
          <a:p>
            <a:pPr lvl="1"/>
            <a:r>
              <a:rPr lang="en-US" dirty="0" smtClean="0"/>
              <a:t>Feasibility determined at run time</a:t>
            </a:r>
          </a:p>
          <a:p>
            <a:r>
              <a:rPr lang="en-US" dirty="0" smtClean="0"/>
              <a:t>Dynamic best effort</a:t>
            </a:r>
          </a:p>
          <a:p>
            <a:pPr lvl="1"/>
            <a:r>
              <a:rPr lang="en-US" dirty="0" smtClean="0"/>
              <a:t>No feasibility analysis is performed</a:t>
            </a:r>
          </a:p>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Deadline Scheduling</a:t>
            </a:r>
            <a:endParaRPr lang="en-US" dirty="0"/>
          </a:p>
        </p:txBody>
      </p:sp>
      <p:sp>
        <p:nvSpPr>
          <p:cNvPr id="3" name="Content Placeholder 2"/>
          <p:cNvSpPr>
            <a:spLocks noGrp="1"/>
          </p:cNvSpPr>
          <p:nvPr>
            <p:ph idx="1"/>
          </p:nvPr>
        </p:nvSpPr>
        <p:spPr/>
        <p:txBody>
          <a:bodyPr/>
          <a:lstStyle/>
          <a:p>
            <a:r>
              <a:rPr lang="en-US" dirty="0" smtClean="0"/>
              <a:t>Real-time applications are not concerned with speed but with completing tasks</a:t>
            </a:r>
          </a:p>
          <a:p>
            <a:r>
              <a:rPr lang="en-US" dirty="0" smtClean="0"/>
              <a:t>“Priorities” are a crude tool and may not capture the time-critical element of the tasks</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Deadline Scheduling</a:t>
            </a:r>
            <a:endParaRPr lang="en-US" dirty="0"/>
          </a:p>
        </p:txBody>
      </p:sp>
      <p:sp>
        <p:nvSpPr>
          <p:cNvPr id="3" name="Content Placeholder 2"/>
          <p:cNvSpPr>
            <a:spLocks noGrp="1"/>
          </p:cNvSpPr>
          <p:nvPr>
            <p:ph idx="1"/>
          </p:nvPr>
        </p:nvSpPr>
        <p:spPr/>
        <p:txBody>
          <a:bodyPr/>
          <a:lstStyle/>
          <a:p>
            <a:r>
              <a:rPr lang="en-US" dirty="0" smtClean="0"/>
              <a:t>Information used</a:t>
            </a:r>
          </a:p>
          <a:p>
            <a:pPr lvl="1"/>
            <a:r>
              <a:rPr lang="en-US" dirty="0" smtClean="0"/>
              <a:t>Ready time</a:t>
            </a:r>
          </a:p>
          <a:p>
            <a:pPr lvl="1"/>
            <a:r>
              <a:rPr lang="en-US" dirty="0" smtClean="0"/>
              <a:t>Starting deadline</a:t>
            </a:r>
          </a:p>
          <a:p>
            <a:pPr lvl="1"/>
            <a:r>
              <a:rPr lang="en-US" dirty="0" smtClean="0"/>
              <a:t>Completion deadline</a:t>
            </a:r>
          </a:p>
          <a:p>
            <a:pPr lvl="1"/>
            <a:r>
              <a:rPr lang="en-US" dirty="0" smtClean="0"/>
              <a:t>Processing time</a:t>
            </a:r>
          </a:p>
          <a:p>
            <a:pPr lvl="1"/>
            <a:r>
              <a:rPr lang="en-US" dirty="0" smtClean="0"/>
              <a:t>Resource requirements</a:t>
            </a:r>
          </a:p>
          <a:p>
            <a:pPr lvl="1"/>
            <a:r>
              <a:rPr lang="en-US" dirty="0" smtClean="0"/>
              <a:t>Priority</a:t>
            </a:r>
          </a:p>
          <a:p>
            <a:pPr lvl="1"/>
            <a:r>
              <a:rPr lang="en-US" dirty="0" smtClean="0"/>
              <a:t>Subtask scheduler</a:t>
            </a:r>
          </a:p>
          <a:p>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Preemption</a:t>
            </a:r>
            <a:endParaRPr lang="en-NZ" dirty="0"/>
          </a:p>
        </p:txBody>
      </p:sp>
      <p:sp>
        <p:nvSpPr>
          <p:cNvPr id="3" name="Content Placeholder 2"/>
          <p:cNvSpPr>
            <a:spLocks noGrp="1"/>
          </p:cNvSpPr>
          <p:nvPr>
            <p:ph idx="1"/>
          </p:nvPr>
        </p:nvSpPr>
        <p:spPr/>
        <p:txBody>
          <a:bodyPr/>
          <a:lstStyle/>
          <a:p>
            <a:r>
              <a:rPr lang="en-NZ" dirty="0" smtClean="0"/>
              <a:t>When starting deadlines are specified, then a </a:t>
            </a:r>
            <a:r>
              <a:rPr lang="en-NZ" dirty="0" err="1" smtClean="0"/>
              <a:t>nonpreemptive</a:t>
            </a:r>
            <a:r>
              <a:rPr lang="en-NZ" dirty="0" smtClean="0"/>
              <a:t> scheduler makes sense. </a:t>
            </a:r>
          </a:p>
          <a:p>
            <a:r>
              <a:rPr lang="en-NZ" dirty="0" smtClean="0"/>
              <a:t>E.G. if task X is running and task Y is ready, there may be circumstances in which the only way to allow both X and Y to meet their completion deadlines is to </a:t>
            </a:r>
            <a:r>
              <a:rPr lang="en-NZ" dirty="0" err="1" smtClean="0"/>
              <a:t>preempt</a:t>
            </a:r>
            <a:r>
              <a:rPr lang="en-NZ" dirty="0" smtClean="0"/>
              <a:t> X, execute Y to completion, and then resume X to completion.</a:t>
            </a:r>
          </a:p>
          <a:p>
            <a:endParaRPr lang="en-NZ"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Tasks</a:t>
            </a:r>
            <a:endParaRPr lang="en-US" dirty="0"/>
          </a:p>
        </p:txBody>
      </p:sp>
      <p:pic>
        <p:nvPicPr>
          <p:cNvPr id="4" name="Content Placeholder 3" descr="Table10_2.gif"/>
          <p:cNvPicPr>
            <a:picLocks noGrp="1" noChangeAspect="1"/>
          </p:cNvPicPr>
          <p:nvPr>
            <p:ph idx="1"/>
          </p:nvPr>
        </p:nvPicPr>
        <p:blipFill>
          <a:blip r:embed="rId3"/>
          <a:stretch>
            <a:fillRect/>
          </a:stretch>
        </p:blipFill>
        <p:spPr>
          <a:xfrm>
            <a:off x="838200" y="1524000"/>
            <a:ext cx="7317091" cy="4014787"/>
          </a:xfrm>
        </p:spPr>
      </p:pic>
      <p:sp>
        <p:nvSpPr>
          <p:cNvPr id="5" name="Action Button: Movie 4">
            <a:hlinkClick r:id="rId4" highlightClick="1"/>
          </p:cNvPr>
          <p:cNvSpPr/>
          <p:nvPr/>
        </p:nvSpPr>
        <p:spPr>
          <a:xfrm>
            <a:off x="7696200" y="0"/>
            <a:ext cx="1447800" cy="1219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Parallelism</a:t>
            </a:r>
            <a:endParaRPr lang="en-US" dirty="0"/>
          </a:p>
        </p:txBody>
      </p:sp>
      <p:sp>
        <p:nvSpPr>
          <p:cNvPr id="3" name="Content Placeholder 2"/>
          <p:cNvSpPr>
            <a:spLocks noGrp="1"/>
          </p:cNvSpPr>
          <p:nvPr>
            <p:ph idx="1"/>
          </p:nvPr>
        </p:nvSpPr>
        <p:spPr/>
        <p:txBody>
          <a:bodyPr/>
          <a:lstStyle/>
          <a:p>
            <a:r>
              <a:rPr lang="en-US" dirty="0" smtClean="0"/>
              <a:t>No explicit synchronization among processes</a:t>
            </a:r>
          </a:p>
          <a:p>
            <a:r>
              <a:rPr lang="en-US" dirty="0" smtClean="0"/>
              <a:t>Separate application or job</a:t>
            </a:r>
          </a:p>
          <a:p>
            <a:r>
              <a:rPr lang="en-US" dirty="0" smtClean="0"/>
              <a:t>Example is time-sharing system</a:t>
            </a:r>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Scheduling</a:t>
            </a:r>
            <a:endParaRPr lang="en-US" dirty="0"/>
          </a:p>
        </p:txBody>
      </p:sp>
      <p:pic>
        <p:nvPicPr>
          <p:cNvPr id="4" name="Content Placeholder 3" descr="Fig10_06.gif"/>
          <p:cNvPicPr>
            <a:picLocks noGrp="1" noChangeAspect="1"/>
          </p:cNvPicPr>
          <p:nvPr>
            <p:ph idx="1"/>
          </p:nvPr>
        </p:nvPicPr>
        <p:blipFill>
          <a:blip r:embed="rId3"/>
          <a:stretch>
            <a:fillRect/>
          </a:stretch>
        </p:blipFill>
        <p:spPr>
          <a:xfrm>
            <a:off x="1295401" y="1219200"/>
            <a:ext cx="6877832" cy="5457410"/>
          </a:xfr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Profile</a:t>
            </a:r>
            <a:endParaRPr lang="en-US" dirty="0"/>
          </a:p>
        </p:txBody>
      </p:sp>
      <p:pic>
        <p:nvPicPr>
          <p:cNvPr id="4" name="Content Placeholder 3" descr="Table10_3.gif"/>
          <p:cNvPicPr>
            <a:picLocks noGrp="1" noChangeAspect="1"/>
          </p:cNvPicPr>
          <p:nvPr>
            <p:ph idx="1"/>
          </p:nvPr>
        </p:nvPicPr>
        <p:blipFill>
          <a:blip r:embed="rId3"/>
          <a:stretch>
            <a:fillRect/>
          </a:stretch>
        </p:blipFill>
        <p:spPr>
          <a:xfrm>
            <a:off x="762000" y="1828800"/>
            <a:ext cx="7854462" cy="2552700"/>
          </a:xfr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Aperiodic</a:t>
            </a:r>
            <a:r>
              <a:rPr lang="en-US" dirty="0" smtClean="0"/>
              <a:t> Scheduling</a:t>
            </a:r>
            <a:endParaRPr lang="en-US" dirty="0"/>
          </a:p>
        </p:txBody>
      </p:sp>
      <p:pic>
        <p:nvPicPr>
          <p:cNvPr id="4" name="Content Placeholder 3" descr="Fig10_07.gif"/>
          <p:cNvPicPr>
            <a:picLocks noGrp="1" noChangeAspect="1"/>
          </p:cNvPicPr>
          <p:nvPr>
            <p:ph idx="1"/>
          </p:nvPr>
        </p:nvPicPr>
        <p:blipFill>
          <a:blip r:embed="rId3"/>
          <a:stretch>
            <a:fillRect/>
          </a:stretch>
        </p:blipFill>
        <p:spPr>
          <a:xfrm>
            <a:off x="1352939" y="1219200"/>
            <a:ext cx="7032410" cy="5410200"/>
          </a:xfrm>
        </p:spPr>
      </p:pic>
      <p:sp>
        <p:nvSpPr>
          <p:cNvPr id="5" name="Action Button: Movie 4">
            <a:hlinkClick r:id="rId4" highlightClick="1"/>
          </p:cNvPr>
          <p:cNvSpPr/>
          <p:nvPr/>
        </p:nvSpPr>
        <p:spPr>
          <a:xfrm>
            <a:off x="7696200" y="0"/>
            <a:ext cx="1447800" cy="9906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Monotonic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smtClean="0"/>
              <a:t>Assigns priorities to tasks on the basis of their periods</a:t>
            </a:r>
          </a:p>
          <a:p>
            <a:r>
              <a:rPr lang="en-US" smtClean="0"/>
              <a:t>Highest-priority task is the one with the shortest period</a:t>
            </a:r>
          </a:p>
          <a:p>
            <a:endParaRPr lang="en-US" dirty="0"/>
          </a:p>
        </p:txBody>
      </p:sp>
      <p:sp>
        <p:nvSpPr>
          <p:cNvPr id="4" name="Action Button: Movie 3">
            <a:hlinkClick r:id="rId3" highlightClick="1"/>
          </p:cNvPr>
          <p:cNvSpPr/>
          <p:nvPr/>
        </p:nvSpPr>
        <p:spPr>
          <a:xfrm>
            <a:off x="7772400" y="0"/>
            <a:ext cx="1371600" cy="1066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Set</a:t>
            </a:r>
            <a:endParaRPr lang="en-US" dirty="0"/>
          </a:p>
        </p:txBody>
      </p:sp>
      <p:pic>
        <p:nvPicPr>
          <p:cNvPr id="4" name="Content Placeholder 3" descr="Fig10_08.gif"/>
          <p:cNvPicPr>
            <a:picLocks noGrp="1" noChangeAspect="1"/>
          </p:cNvPicPr>
          <p:nvPr>
            <p:ph idx="1"/>
          </p:nvPr>
        </p:nvPicPr>
        <p:blipFill>
          <a:blip r:embed="rId3"/>
          <a:stretch>
            <a:fillRect/>
          </a:stretch>
        </p:blipFill>
        <p:spPr>
          <a:xfrm>
            <a:off x="1752601" y="1219199"/>
            <a:ext cx="5918090" cy="5457447"/>
          </a:xfr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Periodic Task Timing Diagram</a:t>
            </a:r>
            <a:endParaRPr lang="en-US" dirty="0"/>
          </a:p>
        </p:txBody>
      </p:sp>
      <p:pic>
        <p:nvPicPr>
          <p:cNvPr id="4" name="Content Placeholder 3" descr="Fig10_09.gif"/>
          <p:cNvPicPr>
            <a:picLocks noGrp="1" noChangeAspect="1"/>
          </p:cNvPicPr>
          <p:nvPr>
            <p:ph idx="1"/>
          </p:nvPr>
        </p:nvPicPr>
        <p:blipFill>
          <a:blip r:embed="rId3"/>
          <a:stretch>
            <a:fillRect/>
          </a:stretch>
        </p:blipFill>
        <p:spPr>
          <a:xfrm>
            <a:off x="457200" y="1676400"/>
            <a:ext cx="8475675" cy="40386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Priority Inversion</a:t>
            </a:r>
            <a:endParaRPr lang="en-US" dirty="0"/>
          </a:p>
        </p:txBody>
      </p:sp>
      <p:sp>
        <p:nvSpPr>
          <p:cNvPr id="3" name="Content Placeholder 2"/>
          <p:cNvSpPr>
            <a:spLocks noGrp="1"/>
          </p:cNvSpPr>
          <p:nvPr>
            <p:ph idx="1"/>
          </p:nvPr>
        </p:nvSpPr>
        <p:spPr/>
        <p:txBody>
          <a:bodyPr/>
          <a:lstStyle/>
          <a:p>
            <a:r>
              <a:rPr lang="en-US" smtClean="0"/>
              <a:t>Can occur in any priority-based preemptive scheduling scheme</a:t>
            </a:r>
          </a:p>
          <a:p>
            <a:r>
              <a:rPr lang="en-US" smtClean="0"/>
              <a:t>Occurs when circumstances within the system force a higher priority task to wait for a lower priority task</a:t>
            </a:r>
          </a:p>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a:t>
            </a:r>
            <a:br>
              <a:rPr lang="en-US" dirty="0" smtClean="0"/>
            </a:br>
            <a:r>
              <a:rPr lang="en-US" dirty="0" smtClean="0"/>
              <a:t>Priority Inversion</a:t>
            </a:r>
            <a:endParaRPr lang="en-US" dirty="0"/>
          </a:p>
        </p:txBody>
      </p:sp>
      <p:sp>
        <p:nvSpPr>
          <p:cNvPr id="3" name="Content Placeholder 2"/>
          <p:cNvSpPr>
            <a:spLocks noGrp="1"/>
          </p:cNvSpPr>
          <p:nvPr>
            <p:ph idx="1"/>
          </p:nvPr>
        </p:nvSpPr>
        <p:spPr/>
        <p:txBody>
          <a:bodyPr/>
          <a:lstStyle/>
          <a:p>
            <a:r>
              <a:rPr lang="en-US" smtClean="0"/>
              <a:t>Duration of a priority inversion depends on unpredictable actions of other unrelated tasks</a:t>
            </a:r>
            <a:endParaRPr lang="en-US" dirty="0"/>
          </a:p>
        </p:txBody>
      </p:sp>
      <p:pic>
        <p:nvPicPr>
          <p:cNvPr id="4" name="Picture 3" descr="Fig10_10a.gif"/>
          <p:cNvPicPr>
            <a:picLocks noChangeAspect="1"/>
          </p:cNvPicPr>
          <p:nvPr/>
        </p:nvPicPr>
        <p:blipFill>
          <a:blip r:embed="rId3"/>
          <a:stretch>
            <a:fillRect/>
          </a:stretch>
        </p:blipFill>
        <p:spPr>
          <a:xfrm>
            <a:off x="2057400" y="2895600"/>
            <a:ext cx="5083984" cy="3739662"/>
          </a:xfrm>
          <a:prstGeom prst="rect">
            <a:avLst/>
          </a:prstGeom>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Priority Inheritance</a:t>
            </a:r>
            <a:endParaRPr lang="en-US" dirty="0"/>
          </a:p>
        </p:txBody>
      </p:sp>
      <p:sp>
        <p:nvSpPr>
          <p:cNvPr id="3" name="Content Placeholder 2"/>
          <p:cNvSpPr>
            <a:spLocks noGrp="1"/>
          </p:cNvSpPr>
          <p:nvPr>
            <p:ph idx="1"/>
          </p:nvPr>
        </p:nvSpPr>
        <p:spPr/>
        <p:txBody>
          <a:bodyPr/>
          <a:lstStyle/>
          <a:p>
            <a:r>
              <a:rPr lang="en-US" smtClean="0"/>
              <a:t>Lower-priority task inherits the priority of any higher priority task pending on a resource they share</a:t>
            </a:r>
          </a:p>
          <a:p>
            <a:endParaRPr lang="en-US" dirty="0"/>
          </a:p>
        </p:txBody>
      </p:sp>
      <p:pic>
        <p:nvPicPr>
          <p:cNvPr id="4" name="Picture 3" descr="Fig10_10b.gif"/>
          <p:cNvPicPr>
            <a:picLocks noChangeAspect="1"/>
          </p:cNvPicPr>
          <p:nvPr/>
        </p:nvPicPr>
        <p:blipFill>
          <a:blip r:embed="rId3"/>
          <a:stretch>
            <a:fillRect/>
          </a:stretch>
        </p:blipFill>
        <p:spPr>
          <a:xfrm>
            <a:off x="2162175" y="3135312"/>
            <a:ext cx="4467225" cy="3722688"/>
          </a:xfrm>
          <a:prstGeom prst="rect">
            <a:avLst/>
          </a:prstGeo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Linux Scheduling</a:t>
            </a:r>
          </a:p>
        </p:txBody>
      </p:sp>
      <p:sp>
        <p:nvSpPr>
          <p:cNvPr id="4" name="Content Placeholder 3"/>
          <p:cNvSpPr>
            <a:spLocks noGrp="1"/>
          </p:cNvSpPr>
          <p:nvPr>
            <p:ph idx="1"/>
          </p:nvPr>
        </p:nvSpPr>
        <p:spPr/>
        <p:txBody>
          <a:bodyPr/>
          <a:lstStyle/>
          <a:p>
            <a:r>
              <a:rPr lang="en-US" smtClean="0"/>
              <a:t>Scheduling classes</a:t>
            </a:r>
          </a:p>
          <a:p>
            <a:pPr lvl="1"/>
            <a:r>
              <a:rPr lang="en-US" smtClean="0"/>
              <a:t>SCHED_FIFO: First-in-first-out real-time threads</a:t>
            </a:r>
          </a:p>
          <a:p>
            <a:pPr lvl="1"/>
            <a:r>
              <a:rPr lang="en-US" smtClean="0"/>
              <a:t>SCHED_RR: Round-robin real-time threads</a:t>
            </a:r>
          </a:p>
          <a:p>
            <a:pPr lvl="1"/>
            <a:r>
              <a:rPr lang="en-US" smtClean="0"/>
              <a:t>SCHED_OTHER: Other, non-real-time threads</a:t>
            </a:r>
          </a:p>
          <a:p>
            <a:r>
              <a:rPr lang="en-US" smtClean="0"/>
              <a:t>Within each class multiple priorities may be used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 and Very </a:t>
            </a:r>
            <a:br>
              <a:rPr lang="en-US" dirty="0" smtClean="0"/>
            </a:br>
            <a:r>
              <a:rPr lang="en-US" dirty="0" smtClean="0"/>
              <a:t>Coarse-Grained Parallelism</a:t>
            </a:r>
            <a:endParaRPr lang="en-US" dirty="0"/>
          </a:p>
        </p:txBody>
      </p:sp>
      <p:sp>
        <p:nvSpPr>
          <p:cNvPr id="3" name="Content Placeholder 2"/>
          <p:cNvSpPr>
            <a:spLocks noGrp="1"/>
          </p:cNvSpPr>
          <p:nvPr>
            <p:ph idx="1"/>
          </p:nvPr>
        </p:nvSpPr>
        <p:spPr/>
        <p:txBody>
          <a:bodyPr/>
          <a:lstStyle/>
          <a:p>
            <a:r>
              <a:rPr lang="en-US" smtClean="0"/>
              <a:t>Synchronization among processes at a very gross level</a:t>
            </a:r>
          </a:p>
          <a:p>
            <a:r>
              <a:rPr lang="en-US" smtClean="0"/>
              <a:t>Good for concurrent processes running on a multiprogrammed uniprocessor</a:t>
            </a:r>
          </a:p>
          <a:p>
            <a:pPr lvl="1"/>
            <a:r>
              <a:rPr lang="en-US" smtClean="0"/>
              <a:t>Can by supported on a multiprocessor with little change</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Multiprocessor Scheduling</a:t>
            </a:r>
          </a:p>
          <a:p>
            <a:r>
              <a:rPr lang="en-NZ" dirty="0" smtClean="0"/>
              <a:t>Real-Time Scheduling</a:t>
            </a:r>
          </a:p>
          <a:p>
            <a:r>
              <a:rPr lang="en-NZ" dirty="0" smtClean="0">
                <a:solidFill>
                  <a:schemeClr val="accent1">
                    <a:lumMod val="75000"/>
                  </a:schemeClr>
                </a:solidFill>
              </a:rPr>
              <a:t>Linux Scheduling </a:t>
            </a:r>
          </a:p>
          <a:p>
            <a:r>
              <a:rPr lang="en-NZ" dirty="0" smtClean="0"/>
              <a:t>Unix SVR4 Scheduling </a:t>
            </a:r>
          </a:p>
          <a:p>
            <a:r>
              <a:rPr lang="en-NZ" dirty="0" smtClean="0"/>
              <a:t>Windows Scheduling </a:t>
            </a:r>
          </a:p>
        </p:txBody>
      </p:sp>
      <p:cxnSp>
        <p:nvCxnSpPr>
          <p:cNvPr id="4" name="Straight Arrow Connector 3"/>
          <p:cNvCxnSpPr/>
          <p:nvPr/>
        </p:nvCxnSpPr>
        <p:spPr>
          <a:xfrm>
            <a:off x="762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Real Time </a:t>
            </a:r>
            <a:br>
              <a:rPr lang="en-NZ" dirty="0" smtClean="0"/>
            </a:br>
            <a:r>
              <a:rPr lang="en-NZ" dirty="0" smtClean="0"/>
              <a:t>Scheduling Classes</a:t>
            </a:r>
            <a:endParaRPr lang="en-NZ" dirty="0"/>
          </a:p>
        </p:txBody>
      </p:sp>
      <p:sp>
        <p:nvSpPr>
          <p:cNvPr id="3" name="Content Placeholder 2"/>
          <p:cNvSpPr>
            <a:spLocks noGrp="1"/>
          </p:cNvSpPr>
          <p:nvPr>
            <p:ph idx="1"/>
          </p:nvPr>
        </p:nvSpPr>
        <p:spPr/>
        <p:txBody>
          <a:bodyPr/>
          <a:lstStyle/>
          <a:p>
            <a:r>
              <a:rPr lang="en-NZ" dirty="0" smtClean="0"/>
              <a:t>SCHED_FIFO: </a:t>
            </a:r>
          </a:p>
          <a:p>
            <a:pPr lvl="1"/>
            <a:r>
              <a:rPr lang="en-NZ" dirty="0" smtClean="0"/>
              <a:t>First-in-first-out real-time threads</a:t>
            </a:r>
          </a:p>
          <a:p>
            <a:r>
              <a:rPr lang="en-NZ" dirty="0" smtClean="0"/>
              <a:t>SCHED_RR: </a:t>
            </a:r>
          </a:p>
          <a:p>
            <a:pPr lvl="1"/>
            <a:r>
              <a:rPr lang="en-NZ" dirty="0" smtClean="0"/>
              <a:t>Round-robin real-time threads</a:t>
            </a:r>
          </a:p>
          <a:p>
            <a:r>
              <a:rPr lang="en-NZ" dirty="0" smtClean="0"/>
              <a:t>SCHED_OTHER: </a:t>
            </a:r>
          </a:p>
          <a:p>
            <a:pPr lvl="1"/>
            <a:r>
              <a:rPr lang="en-NZ" dirty="0" smtClean="0"/>
              <a:t>Other, non-real-time threads</a:t>
            </a:r>
          </a:p>
          <a:p>
            <a:endParaRPr lang="en-NZ"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Real-Time </a:t>
            </a:r>
            <a:br>
              <a:rPr lang="en-US" dirty="0" smtClean="0"/>
            </a:br>
            <a:r>
              <a:rPr lang="en-US" dirty="0" smtClean="0"/>
              <a:t>Scheduling</a:t>
            </a:r>
            <a:endParaRPr lang="en-US" dirty="0"/>
          </a:p>
        </p:txBody>
      </p:sp>
      <p:pic>
        <p:nvPicPr>
          <p:cNvPr id="4" name="Content Placeholder 3" descr="Fig10_11.gif"/>
          <p:cNvPicPr>
            <a:picLocks noGrp="1" noChangeAspect="1"/>
          </p:cNvPicPr>
          <p:nvPr>
            <p:ph idx="1"/>
          </p:nvPr>
        </p:nvPicPr>
        <p:blipFill>
          <a:blip r:embed="rId3"/>
          <a:stretch>
            <a:fillRect/>
          </a:stretch>
        </p:blipFill>
        <p:spPr>
          <a:xfrm>
            <a:off x="1676401" y="1508526"/>
            <a:ext cx="5181600" cy="5044673"/>
          </a:xfr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Non-Real-Time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smtClean="0"/>
              <a:t>Linux 2.6 uses a new scheduler the O(1) scheduler</a:t>
            </a:r>
          </a:p>
          <a:p>
            <a:r>
              <a:rPr lang="en-US" smtClean="0"/>
              <a:t>Time to select the appropriate process and assign it to a processor is constant</a:t>
            </a:r>
          </a:p>
          <a:p>
            <a:pPr lvl="1"/>
            <a:r>
              <a:rPr lang="en-US" smtClean="0"/>
              <a:t>Regardless of the load on the system or number of processors</a:t>
            </a:r>
          </a:p>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Scheduling </a:t>
            </a:r>
            <a:br>
              <a:rPr lang="en-US" dirty="0" smtClean="0"/>
            </a:br>
            <a:r>
              <a:rPr lang="en-US" dirty="0" smtClean="0"/>
              <a:t>Data Structures</a:t>
            </a:r>
            <a:endParaRPr lang="en-US" dirty="0"/>
          </a:p>
        </p:txBody>
      </p:sp>
      <p:pic>
        <p:nvPicPr>
          <p:cNvPr id="4" name="Content Placeholder 3" descr="Fig10_12.gif"/>
          <p:cNvPicPr>
            <a:picLocks noGrp="1" noChangeAspect="1"/>
          </p:cNvPicPr>
          <p:nvPr>
            <p:ph idx="1"/>
          </p:nvPr>
        </p:nvPicPr>
        <p:blipFill>
          <a:blip r:embed="rId3"/>
          <a:stretch>
            <a:fillRect/>
          </a:stretch>
        </p:blipFill>
        <p:spPr>
          <a:xfrm>
            <a:off x="1752600" y="1514281"/>
            <a:ext cx="6285824" cy="5419919"/>
          </a:xfrm>
        </p:spPr>
      </p:pic>
      <p:pic>
        <p:nvPicPr>
          <p:cNvPr id="2050" name="Picture 2"/>
          <p:cNvPicPr>
            <a:picLocks noChangeAspect="1" noChangeArrowheads="1"/>
          </p:cNvPicPr>
          <p:nvPr/>
        </p:nvPicPr>
        <p:blipFill>
          <a:blip r:embed="rId4"/>
          <a:srcRect/>
          <a:stretch>
            <a:fillRect/>
          </a:stretch>
        </p:blipFill>
        <p:spPr bwMode="auto">
          <a:xfrm>
            <a:off x="457200" y="5486400"/>
            <a:ext cx="8305800" cy="1095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Multiprocessor Scheduling</a:t>
            </a:r>
          </a:p>
          <a:p>
            <a:r>
              <a:rPr lang="en-NZ" dirty="0" smtClean="0"/>
              <a:t>Real-Time Scheduling</a:t>
            </a:r>
          </a:p>
          <a:p>
            <a:r>
              <a:rPr lang="en-NZ" dirty="0" smtClean="0"/>
              <a:t>Linux Scheduling </a:t>
            </a:r>
          </a:p>
          <a:p>
            <a:r>
              <a:rPr lang="en-NZ" dirty="0" smtClean="0">
                <a:solidFill>
                  <a:schemeClr val="accent1">
                    <a:lumMod val="75000"/>
                  </a:schemeClr>
                </a:solidFill>
              </a:rPr>
              <a:t>Unix SVR4 Scheduling </a:t>
            </a:r>
          </a:p>
          <a:p>
            <a:r>
              <a:rPr lang="en-NZ" dirty="0" smtClean="0"/>
              <a:t>Windows Scheduling </a:t>
            </a:r>
          </a:p>
        </p:txBody>
      </p:sp>
      <p:cxnSp>
        <p:nvCxnSpPr>
          <p:cNvPr id="4" name="Straight Arrow Connector 3"/>
          <p:cNvCxnSpPr/>
          <p:nvPr/>
        </p:nvCxnSpPr>
        <p:spPr>
          <a:xfrm>
            <a:off x="762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SVR4 Scheduling</a:t>
            </a:r>
            <a:endParaRPr lang="en-NZ" dirty="0"/>
          </a:p>
        </p:txBody>
      </p:sp>
      <p:sp>
        <p:nvSpPr>
          <p:cNvPr id="3" name="Content Placeholder 2"/>
          <p:cNvSpPr>
            <a:spLocks noGrp="1"/>
          </p:cNvSpPr>
          <p:nvPr>
            <p:ph idx="1"/>
          </p:nvPr>
        </p:nvSpPr>
        <p:spPr/>
        <p:txBody>
          <a:bodyPr/>
          <a:lstStyle/>
          <a:p>
            <a:r>
              <a:rPr lang="en-NZ" dirty="0" smtClean="0"/>
              <a:t>A complete overhaul of the scheduling algorithm used in earlier UNIX systems. </a:t>
            </a:r>
          </a:p>
          <a:p>
            <a:r>
              <a:rPr lang="en-NZ" dirty="0" smtClean="0"/>
              <a:t>The new algorithm is designed to give:</a:t>
            </a:r>
          </a:p>
          <a:p>
            <a:pPr lvl="1"/>
            <a:r>
              <a:rPr lang="en-NZ" dirty="0" smtClean="0"/>
              <a:t>highest preference to real-time processes, </a:t>
            </a:r>
          </a:p>
          <a:p>
            <a:pPr lvl="1"/>
            <a:r>
              <a:rPr lang="en-NZ" dirty="0" smtClean="0"/>
              <a:t>next-highest preference to kernel-mode processes, </a:t>
            </a:r>
          </a:p>
          <a:p>
            <a:pPr lvl="1"/>
            <a:r>
              <a:rPr lang="en-NZ" dirty="0" smtClean="0"/>
              <a:t>and lowest preference to other user-mode processes, referred to as time-shared processes.</a:t>
            </a:r>
            <a:endParaRPr lang="en-NZ"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SVR4 Scheduling</a:t>
            </a:r>
            <a:endParaRPr lang="en-US" dirty="0"/>
          </a:p>
        </p:txBody>
      </p:sp>
      <p:sp>
        <p:nvSpPr>
          <p:cNvPr id="3" name="Content Placeholder 2"/>
          <p:cNvSpPr>
            <a:spLocks noGrp="1"/>
          </p:cNvSpPr>
          <p:nvPr>
            <p:ph idx="1"/>
          </p:nvPr>
        </p:nvSpPr>
        <p:spPr/>
        <p:txBody>
          <a:bodyPr/>
          <a:lstStyle/>
          <a:p>
            <a:r>
              <a:rPr lang="en-US" dirty="0" smtClean="0"/>
              <a:t>New features include:</a:t>
            </a:r>
          </a:p>
          <a:p>
            <a:pPr lvl="1"/>
            <a:r>
              <a:rPr lang="en-US" dirty="0" err="1" smtClean="0"/>
              <a:t>Preemptable</a:t>
            </a:r>
            <a:r>
              <a:rPr lang="en-US" dirty="0" smtClean="0"/>
              <a:t> static priority scheduler</a:t>
            </a:r>
          </a:p>
          <a:p>
            <a:pPr lvl="1"/>
            <a:r>
              <a:rPr lang="en-US" dirty="0" smtClean="0"/>
              <a:t>Introduction of a set of 160 priority levels divided into three priority classes</a:t>
            </a:r>
          </a:p>
          <a:p>
            <a:pPr lvl="1"/>
            <a:r>
              <a:rPr lang="en-US" dirty="0" smtClean="0"/>
              <a:t>Insertion of preemption points</a:t>
            </a:r>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SVR Priority Classes</a:t>
            </a:r>
            <a:endParaRPr lang="en-US" dirty="0"/>
          </a:p>
        </p:txBody>
      </p:sp>
      <p:pic>
        <p:nvPicPr>
          <p:cNvPr id="4" name="Content Placeholder 3" descr="Fig10_13.gif"/>
          <p:cNvPicPr>
            <a:picLocks noGrp="1" noChangeAspect="1"/>
          </p:cNvPicPr>
          <p:nvPr>
            <p:ph idx="1"/>
          </p:nvPr>
        </p:nvPicPr>
        <p:blipFill>
          <a:blip r:embed="rId3"/>
          <a:stretch>
            <a:fillRect/>
          </a:stretch>
        </p:blipFill>
        <p:spPr>
          <a:xfrm>
            <a:off x="2362200" y="1219200"/>
            <a:ext cx="4425981" cy="5445298"/>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SVR Priority Classes</a:t>
            </a:r>
            <a:endParaRPr lang="en-US" dirty="0"/>
          </a:p>
        </p:txBody>
      </p:sp>
      <p:sp>
        <p:nvSpPr>
          <p:cNvPr id="3" name="Content Placeholder 2"/>
          <p:cNvSpPr>
            <a:spLocks noGrp="1"/>
          </p:cNvSpPr>
          <p:nvPr>
            <p:ph idx="1"/>
          </p:nvPr>
        </p:nvSpPr>
        <p:spPr/>
        <p:txBody>
          <a:bodyPr/>
          <a:lstStyle/>
          <a:p>
            <a:r>
              <a:rPr lang="en-US" smtClean="0"/>
              <a:t>Real time (159 – 100)</a:t>
            </a:r>
          </a:p>
          <a:p>
            <a:pPr lvl="1"/>
            <a:r>
              <a:rPr lang="en-US" smtClean="0"/>
              <a:t>Guaranteed to be selected to run before any kernel or time-sharing process</a:t>
            </a:r>
          </a:p>
          <a:p>
            <a:pPr lvl="1"/>
            <a:r>
              <a:rPr lang="en-US" smtClean="0"/>
              <a:t>Can preempt kernel and user processes</a:t>
            </a:r>
          </a:p>
          <a:p>
            <a:r>
              <a:rPr lang="en-US" smtClean="0"/>
              <a:t>Kernel (99 – 60)</a:t>
            </a:r>
          </a:p>
          <a:p>
            <a:pPr lvl="1"/>
            <a:r>
              <a:rPr lang="en-US" smtClean="0"/>
              <a:t>Guaranteed to be selected to run before any time-sharing process</a:t>
            </a:r>
          </a:p>
          <a:p>
            <a:r>
              <a:rPr lang="en-US" smtClean="0"/>
              <a:t>Time-shared (59-0)</a:t>
            </a:r>
          </a:p>
          <a:p>
            <a:pPr lvl="1"/>
            <a:r>
              <a:rPr lang="en-US" smtClean="0"/>
              <a:t>Lowest-priority</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Medium-Grained </a:t>
            </a:r>
            <a:br>
              <a:rPr lang="en-US" dirty="0" smtClean="0"/>
            </a:br>
            <a:r>
              <a:rPr lang="en-US" dirty="0" smtClean="0"/>
              <a:t>Parallelism</a:t>
            </a:r>
            <a:endParaRPr lang="en-US" dirty="0"/>
          </a:p>
        </p:txBody>
      </p:sp>
      <p:sp>
        <p:nvSpPr>
          <p:cNvPr id="3" name="Content Placeholder 2"/>
          <p:cNvSpPr>
            <a:spLocks noGrp="1"/>
          </p:cNvSpPr>
          <p:nvPr>
            <p:ph idx="1"/>
          </p:nvPr>
        </p:nvSpPr>
        <p:spPr/>
        <p:txBody>
          <a:bodyPr/>
          <a:lstStyle/>
          <a:p>
            <a:r>
              <a:rPr lang="en-US" dirty="0" smtClean="0"/>
              <a:t>Single application is a collection of threads</a:t>
            </a:r>
          </a:p>
          <a:p>
            <a:r>
              <a:rPr lang="en-US" dirty="0" smtClean="0"/>
              <a:t>Threads usually interact frequently, affecting the performance of the entire application</a:t>
            </a:r>
          </a:p>
          <a:p>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SVR4 Dispatch Queues</a:t>
            </a:r>
            <a:endParaRPr lang="en-US" dirty="0"/>
          </a:p>
        </p:txBody>
      </p:sp>
      <p:pic>
        <p:nvPicPr>
          <p:cNvPr id="4" name="Content Placeholder 3" descr="Fig10_14.gif"/>
          <p:cNvPicPr>
            <a:picLocks noGrp="1" noChangeAspect="1"/>
          </p:cNvPicPr>
          <p:nvPr>
            <p:ph idx="1"/>
          </p:nvPr>
        </p:nvPicPr>
        <p:blipFill>
          <a:blip r:embed="rId3"/>
          <a:stretch>
            <a:fillRect/>
          </a:stretch>
        </p:blipFill>
        <p:spPr>
          <a:xfrm>
            <a:off x="381000" y="2057400"/>
            <a:ext cx="8534784" cy="3219450"/>
          </a:xfr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Multiprocessor Scheduling</a:t>
            </a:r>
          </a:p>
          <a:p>
            <a:r>
              <a:rPr lang="en-NZ" dirty="0" smtClean="0"/>
              <a:t>Real-Time Scheduling</a:t>
            </a:r>
          </a:p>
          <a:p>
            <a:r>
              <a:rPr lang="en-NZ" dirty="0" smtClean="0"/>
              <a:t>Linux Scheduling </a:t>
            </a:r>
          </a:p>
          <a:p>
            <a:r>
              <a:rPr lang="en-NZ" dirty="0" smtClean="0"/>
              <a:t>Unix SVR4 Scheduling </a:t>
            </a:r>
          </a:p>
          <a:p>
            <a:r>
              <a:rPr lang="en-NZ" dirty="0" smtClean="0">
                <a:solidFill>
                  <a:schemeClr val="accent1">
                    <a:lumMod val="75000"/>
                  </a:schemeClr>
                </a:solidFill>
              </a:rPr>
              <a:t>Windows Scheduling </a:t>
            </a:r>
          </a:p>
        </p:txBody>
      </p:sp>
      <p:cxnSp>
        <p:nvCxnSpPr>
          <p:cNvPr id="4" name="Straight Arrow Connector 3"/>
          <p:cNvCxnSpPr/>
          <p:nvPr/>
        </p:nvCxnSpPr>
        <p:spPr>
          <a:xfrm>
            <a:off x="762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Scheduling</a:t>
            </a:r>
            <a:endParaRPr lang="en-US" dirty="0"/>
          </a:p>
        </p:txBody>
      </p:sp>
      <p:sp>
        <p:nvSpPr>
          <p:cNvPr id="3" name="Content Placeholder 2"/>
          <p:cNvSpPr>
            <a:spLocks noGrp="1"/>
          </p:cNvSpPr>
          <p:nvPr>
            <p:ph idx="1"/>
          </p:nvPr>
        </p:nvSpPr>
        <p:spPr/>
        <p:txBody>
          <a:bodyPr/>
          <a:lstStyle/>
          <a:p>
            <a:r>
              <a:rPr lang="en-US" smtClean="0"/>
              <a:t>Priorities organized into two bands or classes</a:t>
            </a:r>
          </a:p>
          <a:p>
            <a:pPr lvl="1"/>
            <a:r>
              <a:rPr lang="en-US" smtClean="0"/>
              <a:t>Real time</a:t>
            </a:r>
          </a:p>
          <a:p>
            <a:pPr lvl="1"/>
            <a:r>
              <a:rPr lang="en-US" smtClean="0"/>
              <a:t>Variable</a:t>
            </a:r>
          </a:p>
          <a:p>
            <a:r>
              <a:rPr lang="en-US" smtClean="0"/>
              <a:t>Priority-driven preemptive scheduler</a:t>
            </a:r>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Thread </a:t>
            </a:r>
            <a:br>
              <a:rPr lang="en-US" dirty="0" smtClean="0"/>
            </a:br>
            <a:r>
              <a:rPr lang="en-US" dirty="0" smtClean="0"/>
              <a:t>Dispatching Priorities</a:t>
            </a:r>
            <a:endParaRPr lang="en-US" dirty="0"/>
          </a:p>
        </p:txBody>
      </p:sp>
      <p:pic>
        <p:nvPicPr>
          <p:cNvPr id="4" name="Content Placeholder 3" descr="Fig10_15.gif"/>
          <p:cNvPicPr>
            <a:picLocks noGrp="1" noChangeAspect="1"/>
          </p:cNvPicPr>
          <p:nvPr>
            <p:ph idx="1"/>
          </p:nvPr>
        </p:nvPicPr>
        <p:blipFill>
          <a:blip r:embed="rId3"/>
          <a:stretch>
            <a:fillRect/>
          </a:stretch>
        </p:blipFill>
        <p:spPr>
          <a:xfrm>
            <a:off x="2667000" y="1524000"/>
            <a:ext cx="3611263" cy="5241449"/>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Priority </a:t>
            </a:r>
            <a:br>
              <a:rPr lang="en-US" dirty="0" smtClean="0"/>
            </a:br>
            <a:r>
              <a:rPr lang="en-US" dirty="0" smtClean="0"/>
              <a:t>Relationship</a:t>
            </a:r>
            <a:endParaRPr lang="en-US" dirty="0"/>
          </a:p>
        </p:txBody>
      </p:sp>
      <p:pic>
        <p:nvPicPr>
          <p:cNvPr id="4" name="Content Placeholder 3" descr="Fig10_16.gif"/>
          <p:cNvPicPr>
            <a:picLocks noGrp="1" noChangeAspect="1"/>
          </p:cNvPicPr>
          <p:nvPr>
            <p:ph idx="1"/>
          </p:nvPr>
        </p:nvPicPr>
        <p:blipFill>
          <a:blip r:embed="rId3"/>
          <a:stretch>
            <a:fillRect/>
          </a:stretch>
        </p:blipFill>
        <p:spPr>
          <a:xfrm>
            <a:off x="1864590" y="1524000"/>
            <a:ext cx="5657273" cy="5334000"/>
          </a:xfr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Multiprocessor </a:t>
            </a:r>
            <a:r>
              <a:rPr lang="en-NZ" dirty="0" smtClean="0"/>
              <a:t/>
            </a:r>
            <a:br>
              <a:rPr lang="en-NZ" dirty="0" smtClean="0"/>
            </a:br>
            <a:r>
              <a:rPr lang="en-NZ" dirty="0" smtClean="0"/>
              <a:t>Scheduling</a:t>
            </a:r>
            <a:endParaRPr lang="en-NZ" dirty="0"/>
          </a:p>
        </p:txBody>
      </p:sp>
      <p:sp>
        <p:nvSpPr>
          <p:cNvPr id="3" name="Content Placeholder 2"/>
          <p:cNvSpPr>
            <a:spLocks noGrp="1"/>
          </p:cNvSpPr>
          <p:nvPr>
            <p:ph idx="1"/>
          </p:nvPr>
        </p:nvSpPr>
        <p:spPr/>
        <p:txBody>
          <a:bodyPr/>
          <a:lstStyle/>
          <a:p>
            <a:r>
              <a:rPr lang="en-NZ" dirty="0" smtClean="0"/>
              <a:t>With multiprocessors, multiple threads with the same highest priority share the processor in a round robin fashion</a:t>
            </a:r>
          </a:p>
          <a:p>
            <a:pPr lvl="1"/>
            <a:r>
              <a:rPr lang="en-NZ" dirty="0" smtClean="0"/>
              <a:t>Lower-priority</a:t>
            </a:r>
            <a:r>
              <a:rPr lang="en-NZ" dirty="0" smtClean="0"/>
              <a:t>, threads must wait until the other threads block or have their priority decay.</a:t>
            </a:r>
          </a:p>
          <a:p>
            <a:r>
              <a:rPr lang="en-NZ" dirty="0" smtClean="0"/>
              <a:t>Lower-priority </a:t>
            </a:r>
            <a:r>
              <a:rPr lang="en-NZ" dirty="0" smtClean="0"/>
              <a:t>threads may also have their priority boosted </a:t>
            </a:r>
            <a:r>
              <a:rPr lang="en-NZ" dirty="0" smtClean="0"/>
              <a:t>briefly to 15 if they are being starved, to prevent </a:t>
            </a:r>
            <a:r>
              <a:rPr lang="en-NZ" smtClean="0"/>
              <a:t>priority inversion.</a:t>
            </a:r>
            <a:endParaRPr lang="en-NZ" dirty="0" smtClean="0"/>
          </a:p>
          <a:p>
            <a:endParaRPr lang="en-NZ"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a:t>
            </a:r>
            <a:br>
              <a:rPr lang="en-US" dirty="0" smtClean="0"/>
            </a:br>
            <a:r>
              <a:rPr lang="en-US" dirty="0" smtClean="0"/>
              <a:t>Parallelism</a:t>
            </a:r>
            <a:endParaRPr lang="en-US" dirty="0"/>
          </a:p>
        </p:txBody>
      </p:sp>
      <p:sp>
        <p:nvSpPr>
          <p:cNvPr id="3" name="Content Placeholder 2"/>
          <p:cNvSpPr>
            <a:spLocks noGrp="1"/>
          </p:cNvSpPr>
          <p:nvPr>
            <p:ph idx="1"/>
          </p:nvPr>
        </p:nvSpPr>
        <p:spPr/>
        <p:txBody>
          <a:bodyPr/>
          <a:lstStyle/>
          <a:p>
            <a:r>
              <a:rPr lang="en-US" smtClean="0"/>
              <a:t>Highly parallel applications</a:t>
            </a:r>
          </a:p>
          <a:p>
            <a:r>
              <a:rPr lang="en-US" smtClean="0"/>
              <a:t>Specialized and fragmented area</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a:t>
            </a:r>
            <a:br>
              <a:rPr lang="en-US" dirty="0" smtClean="0"/>
            </a:br>
            <a:r>
              <a:rPr lang="en-US" dirty="0" smtClean="0"/>
              <a:t>Granularity and Processes</a:t>
            </a:r>
            <a:endParaRPr lang="en-US" dirty="0"/>
          </a:p>
        </p:txBody>
      </p:sp>
      <p:sp>
        <p:nvSpPr>
          <p:cNvPr id="5" name="Content Placeholder 4"/>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a:srcRect/>
          <a:stretch>
            <a:fillRect/>
          </a:stretch>
        </p:blipFill>
        <p:spPr bwMode="auto">
          <a:xfrm>
            <a:off x="503238" y="1600200"/>
            <a:ext cx="8137525" cy="466407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7813</Words>
  <Application>Microsoft Office PowerPoint</Application>
  <PresentationFormat>On-screen Show (4:3)</PresentationFormat>
  <Paragraphs>860</Paragraphs>
  <Slides>75</Slides>
  <Notes>75</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Custom Design</vt:lpstr>
      <vt:lpstr>Chapter 10 Multiprocessor and Real-Time Scheduling</vt:lpstr>
      <vt:lpstr>Roadmap</vt:lpstr>
      <vt:lpstr>Classifications of  Multiprocessor Systems</vt:lpstr>
      <vt:lpstr>Granularity</vt:lpstr>
      <vt:lpstr>Independent Parallelism</vt:lpstr>
      <vt:lpstr>Coarse and Very  Coarse-Grained Parallelism</vt:lpstr>
      <vt:lpstr>Medium-Grained  Parallelism</vt:lpstr>
      <vt:lpstr>Fine-Grained  Parallelism</vt:lpstr>
      <vt:lpstr>Synchronization  Granularity and Processes</vt:lpstr>
      <vt:lpstr>Valve Example</vt:lpstr>
      <vt:lpstr>Thread Structure for  Rendering Module</vt:lpstr>
      <vt:lpstr>Scheduling  Design Issues</vt:lpstr>
      <vt:lpstr>Assignment of  Processes to Processors</vt:lpstr>
      <vt:lpstr>Static Assignment</vt:lpstr>
      <vt:lpstr>Assignment of Processes to Processors</vt:lpstr>
      <vt:lpstr>Master / Slave Architecture</vt:lpstr>
      <vt:lpstr>Peer architecture</vt:lpstr>
      <vt:lpstr>Process Scheduling</vt:lpstr>
      <vt:lpstr>Thread Scheduling</vt:lpstr>
      <vt:lpstr>Approaches to Thread Scheduling</vt:lpstr>
      <vt:lpstr>Comparison One and  Two Processors</vt:lpstr>
      <vt:lpstr>Load Sharing</vt:lpstr>
      <vt:lpstr>Disadvantages of  Load Sharing</vt:lpstr>
      <vt:lpstr>Gang Scheduling</vt:lpstr>
      <vt:lpstr>Example  Scheduling Groups</vt:lpstr>
      <vt:lpstr>Dedicated Processor Assignment</vt:lpstr>
      <vt:lpstr>Application Speedup</vt:lpstr>
      <vt:lpstr>Dynamic Scheduling</vt:lpstr>
      <vt:lpstr>Roadmap</vt:lpstr>
      <vt:lpstr>Real-Time Scheduling</vt:lpstr>
      <vt:lpstr>Hard vs Soft </vt:lpstr>
      <vt:lpstr>Periodic vs Aperiodic</vt:lpstr>
      <vt:lpstr>Real-Time Systems</vt:lpstr>
      <vt:lpstr>Characteristics of  Real Time Systems</vt:lpstr>
      <vt:lpstr>Determinism</vt:lpstr>
      <vt:lpstr>Responsiveness</vt:lpstr>
      <vt:lpstr>User control</vt:lpstr>
      <vt:lpstr>Characteristics</vt:lpstr>
      <vt:lpstr>Features of  Real-Time OS</vt:lpstr>
      <vt:lpstr>Features of  Real-Time OS cont…</vt:lpstr>
      <vt:lpstr>Round Robin  scheduling unacceptable</vt:lpstr>
      <vt:lpstr>Priority driven  unacceptable</vt:lpstr>
      <vt:lpstr>Combine priorities with  clock-based interrupts</vt:lpstr>
      <vt:lpstr>Immediate Preemption</vt:lpstr>
      <vt:lpstr>Classes of Real-Time Scheduling Algorithms</vt:lpstr>
      <vt:lpstr>Deadline Scheduling</vt:lpstr>
      <vt:lpstr>Deadline Scheduling</vt:lpstr>
      <vt:lpstr>Preemption</vt:lpstr>
      <vt:lpstr>Two Tasks</vt:lpstr>
      <vt:lpstr>Periodic Scheduling</vt:lpstr>
      <vt:lpstr>Execution Profile</vt:lpstr>
      <vt:lpstr>Aperiodic Scheduling</vt:lpstr>
      <vt:lpstr>Rate Monotonic  Scheduling</vt:lpstr>
      <vt:lpstr>Task Set</vt:lpstr>
      <vt:lpstr>Periodic Task Timing Diagram</vt:lpstr>
      <vt:lpstr>Priority Inversion</vt:lpstr>
      <vt:lpstr>Unbounded  Priority Inversion</vt:lpstr>
      <vt:lpstr>Priority Inheritance</vt:lpstr>
      <vt:lpstr>Linux Scheduling</vt:lpstr>
      <vt:lpstr>Roadmap</vt:lpstr>
      <vt:lpstr>Linux Real Time  Scheduling Classes</vt:lpstr>
      <vt:lpstr>Linux Real-Time  Scheduling</vt:lpstr>
      <vt:lpstr>Non-Real-Time  Scheduling</vt:lpstr>
      <vt:lpstr>Linux Scheduling  Data Structures</vt:lpstr>
      <vt:lpstr>Roadmap</vt:lpstr>
      <vt:lpstr>SVR4 Scheduling</vt:lpstr>
      <vt:lpstr>UNIX SVR4 Scheduling</vt:lpstr>
      <vt:lpstr>SVR Priority Classes</vt:lpstr>
      <vt:lpstr>SVR Priority Classes</vt:lpstr>
      <vt:lpstr>SVR4 Dispatch Queues</vt:lpstr>
      <vt:lpstr>Roadmap</vt:lpstr>
      <vt:lpstr>Windows Scheduling</vt:lpstr>
      <vt:lpstr>Windows Thread  Dispatching Priorities</vt:lpstr>
      <vt:lpstr>Windows Priority  Relationship</vt:lpstr>
      <vt:lpstr>Multiprocessor  Scheduling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2008-04-03T13:47:49Z</dcterms:created>
  <dcterms:modified xsi:type="dcterms:W3CDTF">2009-02-24T10:57:25Z</dcterms:modified>
</cp:coreProperties>
</file>