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47"/>
  </p:notesMasterIdLst>
  <p:sldIdLst>
    <p:sldId id="256" r:id="rId3"/>
    <p:sldId id="297" r:id="rId4"/>
    <p:sldId id="257" r:id="rId5"/>
    <p:sldId id="298" r:id="rId6"/>
    <p:sldId id="299" r:id="rId7"/>
    <p:sldId id="260" r:id="rId8"/>
    <p:sldId id="300" r:id="rId9"/>
    <p:sldId id="301" r:id="rId10"/>
    <p:sldId id="261" r:id="rId11"/>
    <p:sldId id="302" r:id="rId12"/>
    <p:sldId id="263" r:id="rId13"/>
    <p:sldId id="303" r:id="rId14"/>
    <p:sldId id="304" r:id="rId15"/>
    <p:sldId id="306"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7" r:id="rId29"/>
    <p:sldId id="278" r:id="rId30"/>
    <p:sldId id="279" r:id="rId31"/>
    <p:sldId id="281" r:id="rId32"/>
    <p:sldId id="282" r:id="rId33"/>
    <p:sldId id="283" r:id="rId34"/>
    <p:sldId id="305" r:id="rId35"/>
    <p:sldId id="284" r:id="rId36"/>
    <p:sldId id="286" r:id="rId37"/>
    <p:sldId id="287" r:id="rId38"/>
    <p:sldId id="289" r:id="rId39"/>
    <p:sldId id="290" r:id="rId40"/>
    <p:sldId id="291" r:id="rId41"/>
    <p:sldId id="292" r:id="rId42"/>
    <p:sldId id="293" r:id="rId43"/>
    <p:sldId id="294" r:id="rId44"/>
    <p:sldId id="295" r:id="rId45"/>
    <p:sldId id="296"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5000" autoAdjust="0"/>
  </p:normalViewPr>
  <p:slideViewPr>
    <p:cSldViewPr>
      <p:cViewPr varScale="1">
        <p:scale>
          <a:sx n="52" d="100"/>
          <a:sy n="52" d="100"/>
        </p:scale>
        <p:origin x="-159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6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4/8/2009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slides are intended to help a teacher develop a presentation.</a:t>
            </a:r>
            <a:r>
              <a:rPr lang="en-US" baseline="0" dirty="0" smtClean="0"/>
              <a:t> This PowerPoint covers the entire chapter and includes too many slides for a single delivery. Professors are encouraged to adapt this presentation in ways which are best suited for their students and environment.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Typically use Linux, FreeBSD, Windows, and other general-purpose operating systems. </a:t>
            </a:r>
          </a:p>
          <a:p>
            <a:pPr lvl="1">
              <a:buFont typeface="Arial" pitchFamily="34" charset="0"/>
              <a:buChar char="•"/>
            </a:pPr>
            <a:r>
              <a:rPr lang="en-NZ" dirty="0" smtClean="0"/>
              <a:t> Such operating systems are typically slower and less predictable than a special-purpose embedded OS.</a:t>
            </a:r>
          </a:p>
          <a:p>
            <a:pPr lvl="1">
              <a:buFont typeface="Arial" pitchFamily="34" charset="0"/>
              <a:buChar char="•"/>
            </a:pPr>
            <a:r>
              <a:rPr lang="en-NZ" baseline="0" dirty="0" smtClean="0"/>
              <a:t> </a:t>
            </a:r>
            <a:r>
              <a:rPr lang="en-NZ" dirty="0" smtClean="0"/>
              <a:t>An advantage of this approach is that the embedded OS derived from a commercial general-purpose OS is based on a set of familiar interfaces, which facilitates portability.</a:t>
            </a:r>
          </a:p>
          <a:p>
            <a:pPr lvl="1">
              <a:buFont typeface="Arial" pitchFamily="34" charset="0"/>
              <a:buChar char="•"/>
            </a:pPr>
            <a:endParaRPr lang="en-NZ" dirty="0" smtClean="0"/>
          </a:p>
          <a:p>
            <a:r>
              <a:rPr lang="en-NZ" dirty="0" smtClean="0"/>
              <a:t>The disadvantage of using a general-purpose OS is that it is not optimized for real-time and embedded applications.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Typical characteristics of a specialized embedded OS include the following:</a:t>
            </a:r>
          </a:p>
          <a:p>
            <a:pPr lvl="1">
              <a:buFont typeface="Arial" pitchFamily="34" charset="0"/>
              <a:buChar char="•"/>
            </a:pPr>
            <a:r>
              <a:rPr lang="en-NZ" dirty="0" smtClean="0"/>
              <a:t> Has a fast and lightweight process or thread switch</a:t>
            </a:r>
          </a:p>
          <a:p>
            <a:pPr lvl="1">
              <a:buFont typeface="Arial" pitchFamily="34" charset="0"/>
              <a:buChar char="•"/>
            </a:pPr>
            <a:r>
              <a:rPr lang="en-NZ" dirty="0" smtClean="0"/>
              <a:t> Scheduling policy is real time and dispatcher module is part of scheduler instead of separate component.</a:t>
            </a:r>
          </a:p>
          <a:p>
            <a:pPr lvl="1">
              <a:buFont typeface="Arial" pitchFamily="34" charset="0"/>
              <a:buChar char="•"/>
            </a:pPr>
            <a:r>
              <a:rPr lang="en-NZ" dirty="0" smtClean="0"/>
              <a:t> Has a small size</a:t>
            </a:r>
          </a:p>
          <a:p>
            <a:pPr lvl="1">
              <a:buFont typeface="Arial" pitchFamily="34" charset="0"/>
              <a:buChar char="•"/>
            </a:pPr>
            <a:r>
              <a:rPr lang="en-NZ" dirty="0" smtClean="0"/>
              <a:t> Responds to external interrupts quickly; typical requirement is response time of less than 10 </a:t>
            </a:r>
            <a:r>
              <a:rPr lang="en-NZ" dirty="0" err="1" smtClean="0"/>
              <a:t>μs</a:t>
            </a:r>
            <a:endParaRPr lang="en-NZ" dirty="0" smtClean="0"/>
          </a:p>
          <a:p>
            <a:pPr lvl="1">
              <a:buFont typeface="Arial" pitchFamily="34" charset="0"/>
              <a:buChar char="•"/>
            </a:pPr>
            <a:r>
              <a:rPr lang="en-NZ" dirty="0" smtClean="0"/>
              <a:t> Minimizes intervals during which interrupts are disabled</a:t>
            </a:r>
          </a:p>
          <a:p>
            <a:pPr lvl="1">
              <a:buFont typeface="Arial" pitchFamily="34" charset="0"/>
              <a:buChar char="•"/>
            </a:pPr>
            <a:r>
              <a:rPr lang="en-NZ" dirty="0" smtClean="0"/>
              <a:t> Provides fixed or variable sized partitions for memory management as well as the ability to lock code and data in memory</a:t>
            </a:r>
          </a:p>
          <a:p>
            <a:pPr lvl="1">
              <a:buFont typeface="Arial" pitchFamily="34" charset="0"/>
              <a:buChar char="•"/>
            </a:pPr>
            <a:r>
              <a:rPr lang="en-NZ" dirty="0" smtClean="0"/>
              <a:t> Provides special sequential files that can accumulate data at a fast rate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characteristics just listed are common in embedded operating systems with real-time requirements.</a:t>
            </a:r>
          </a:p>
          <a:p>
            <a:endParaRPr lang="en-NZ" dirty="0" smtClean="0"/>
          </a:p>
          <a:p>
            <a:r>
              <a:rPr lang="en-NZ" dirty="0" smtClean="0"/>
              <a:t>However, for complex embedded systems, the requirement may emphasize predictable operation over fast operation, necessitating different design decisions, particularly in the area of task scheduling.</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Embedded Configurable Operating System (</a:t>
            </a:r>
            <a:r>
              <a:rPr lang="en-NZ" dirty="0" err="1" smtClean="0"/>
              <a:t>eCos</a:t>
            </a:r>
            <a:r>
              <a:rPr lang="en-NZ" dirty="0" smtClean="0"/>
              <a:t>) is an open source, royalty-free, real-time OS intended for embedded applications. </a:t>
            </a:r>
          </a:p>
          <a:p>
            <a:endParaRPr lang="en-NZ" dirty="0" smtClean="0"/>
          </a:p>
          <a:p>
            <a:r>
              <a:rPr lang="en-NZ" dirty="0" smtClean="0"/>
              <a:t>The system is targeted at high-performance small embedded systems. </a:t>
            </a:r>
          </a:p>
          <a:p>
            <a:pPr lvl="1">
              <a:buFont typeface="Arial" pitchFamily="34" charset="0"/>
              <a:buChar char="•"/>
            </a:pPr>
            <a:r>
              <a:rPr lang="en-NZ" dirty="0" smtClean="0"/>
              <a:t> For such systems, an embedded form of Linux or other commercial OS would not provide the streamlined software required.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top level of the </a:t>
            </a:r>
            <a:r>
              <a:rPr lang="en-NZ" dirty="0" err="1" smtClean="0"/>
              <a:t>eCos</a:t>
            </a:r>
            <a:r>
              <a:rPr lang="en-NZ" dirty="0" smtClean="0"/>
              <a:t> configuration tool as seen by the tool user. </a:t>
            </a:r>
          </a:p>
          <a:p>
            <a:endParaRPr lang="en-NZ" dirty="0" smtClean="0"/>
          </a:p>
          <a:p>
            <a:r>
              <a:rPr lang="en-NZ" dirty="0" smtClean="0"/>
              <a:t>Each of the items on the list in the left-hand window can be selected or deselected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shows a typical example of the overall process of creating the binary image to execute in the embedded system. </a:t>
            </a:r>
          </a:p>
          <a:p>
            <a:endParaRPr lang="en-NZ" dirty="0" smtClean="0"/>
          </a:p>
          <a:p>
            <a:r>
              <a:rPr lang="en-NZ" dirty="0" smtClean="0"/>
              <a:t>This process is run on a source system, e.g. Windows or Linux platform, and the executable image is destined to execute on a target embedded system, such as a sensor in an industrial environment.</a:t>
            </a:r>
          </a:p>
          <a:p>
            <a:endParaRPr lang="en-NZ" dirty="0" smtClean="0"/>
          </a:p>
          <a:p>
            <a:r>
              <a:rPr lang="en-NZ" dirty="0" smtClean="0"/>
              <a:t>At the highest software level is the application source code for the particular embedded application.</a:t>
            </a:r>
          </a:p>
          <a:p>
            <a:pPr lvl="1">
              <a:buFont typeface="Arial" pitchFamily="34" charset="0"/>
              <a:buChar char="•"/>
            </a:pPr>
            <a:r>
              <a:rPr lang="en-NZ" dirty="0" smtClean="0"/>
              <a:t> This code is independent of </a:t>
            </a:r>
            <a:r>
              <a:rPr lang="en-NZ" dirty="0" err="1" smtClean="0"/>
              <a:t>eCos</a:t>
            </a:r>
            <a:r>
              <a:rPr lang="en-NZ" dirty="0" smtClean="0"/>
              <a:t> but makes use of application programming interfaces (API) to sit on top of the </a:t>
            </a:r>
            <a:r>
              <a:rPr lang="en-NZ" dirty="0" err="1" smtClean="0"/>
              <a:t>eCos</a:t>
            </a:r>
            <a:r>
              <a:rPr lang="en-NZ" dirty="0" smtClean="0"/>
              <a:t> software. </a:t>
            </a:r>
          </a:p>
          <a:p>
            <a:pPr lvl="1">
              <a:buFont typeface="Arial" pitchFamily="34" charset="0"/>
              <a:buChar char="•"/>
            </a:pPr>
            <a:r>
              <a:rPr lang="en-NZ" dirty="0" smtClean="0"/>
              <a:t> There may be only one version of the application source code, or there may be variations for different versions of the target embedded platform.</a:t>
            </a:r>
          </a:p>
          <a:p>
            <a:pPr lvl="0">
              <a:buFont typeface="Arial" pitchFamily="34" charset="0"/>
              <a:buNone/>
            </a:pPr>
            <a:endParaRPr lang="en-NZ" dirty="0" smtClean="0"/>
          </a:p>
          <a:p>
            <a:pPr lvl="0">
              <a:buFont typeface="Arial" pitchFamily="34" charset="0"/>
              <a:buNone/>
            </a:pPr>
            <a:r>
              <a:rPr lang="en-NZ" dirty="0" smtClean="0"/>
              <a:t>In this example, the GNU make utility is used to selectively determine which pieces of a program need to be compiled or recompiled (in the case of a modified version of the source code) and issues the commands to recompile them.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key design requirement for </a:t>
            </a:r>
            <a:r>
              <a:rPr lang="en-NZ" dirty="0" err="1" smtClean="0"/>
              <a:t>eCos</a:t>
            </a:r>
            <a:r>
              <a:rPr lang="en-NZ" dirty="0" smtClean="0"/>
              <a:t> is portability to different architectures and platforms with minimal effort.</a:t>
            </a:r>
          </a:p>
          <a:p>
            <a:endParaRPr lang="en-NZ" dirty="0" smtClean="0"/>
          </a:p>
          <a:p>
            <a:r>
              <a:rPr lang="en-NZ" dirty="0" smtClean="0"/>
              <a:t>To met this requirement, </a:t>
            </a:r>
            <a:r>
              <a:rPr lang="en-NZ" dirty="0" err="1" smtClean="0"/>
              <a:t>eCos</a:t>
            </a:r>
            <a:r>
              <a:rPr lang="en-NZ" dirty="0" smtClean="0"/>
              <a:t> consists of a layered set of components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We begin with an overview, followed by a look at various file organization schemes.</a:t>
            </a:r>
          </a:p>
          <a:p>
            <a:endParaRPr lang="en-NZ" dirty="0" smtClean="0"/>
          </a:p>
          <a:p>
            <a:r>
              <a:rPr lang="en-NZ" dirty="0" smtClean="0"/>
              <a:t>Although file organization is generally beyond the scope of the operating system, it is essential to have a general understanding of the common alternatives to appreciate some of the design tradeoffs involved in file management. </a:t>
            </a:r>
          </a:p>
          <a:p>
            <a:endParaRPr lang="en-NZ" dirty="0" smtClean="0"/>
          </a:p>
          <a:p>
            <a:r>
              <a:rPr lang="en-NZ" dirty="0" smtClean="0"/>
              <a:t>The remainder of this chapter looks at other topics in file management.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HAL is implemented as three separate modules:</a:t>
            </a:r>
          </a:p>
          <a:p>
            <a:pPr lvl="0"/>
            <a:r>
              <a:rPr lang="en-NZ" b="1" dirty="0" smtClean="0"/>
              <a:t>Architecture: </a:t>
            </a:r>
          </a:p>
          <a:p>
            <a:pPr lvl="1">
              <a:buFont typeface="Arial" pitchFamily="34" charset="0"/>
              <a:buChar char="•"/>
            </a:pPr>
            <a:r>
              <a:rPr lang="en-NZ" b="1" dirty="0" smtClean="0"/>
              <a:t> </a:t>
            </a:r>
            <a:r>
              <a:rPr lang="en-NZ" dirty="0" smtClean="0"/>
              <a:t>Defines the processor family type.</a:t>
            </a:r>
          </a:p>
          <a:p>
            <a:pPr lvl="1">
              <a:buFont typeface="Arial" pitchFamily="34" charset="0"/>
              <a:buChar char="•"/>
            </a:pPr>
            <a:r>
              <a:rPr lang="en-NZ" dirty="0" smtClean="0"/>
              <a:t> This module contains the code necessary for processor </a:t>
            </a:r>
            <a:r>
              <a:rPr lang="en-NZ" dirty="0" err="1" smtClean="0"/>
              <a:t>startup</a:t>
            </a:r>
            <a:r>
              <a:rPr lang="en-NZ" dirty="0" smtClean="0"/>
              <a:t>, interrupt delivery, context switching, and other functionality specific to the instruction set architecture of that processor family.</a:t>
            </a:r>
          </a:p>
          <a:p>
            <a:pPr lvl="1">
              <a:buFont typeface="Arial" pitchFamily="34" charset="0"/>
              <a:buChar char="•"/>
            </a:pPr>
            <a:endParaRPr lang="en-NZ" dirty="0" smtClean="0"/>
          </a:p>
          <a:p>
            <a:r>
              <a:rPr lang="en-NZ" b="1" dirty="0" smtClean="0"/>
              <a:t>Variant:</a:t>
            </a:r>
            <a:r>
              <a:rPr lang="en-NZ" dirty="0" smtClean="0"/>
              <a:t> </a:t>
            </a:r>
          </a:p>
          <a:p>
            <a:pPr lvl="1">
              <a:buFont typeface="Arial" pitchFamily="34" charset="0"/>
              <a:buChar char="•"/>
            </a:pPr>
            <a:r>
              <a:rPr lang="en-NZ" dirty="0" smtClean="0"/>
              <a:t> Supports the features of the specific processor in the family. </a:t>
            </a:r>
          </a:p>
          <a:p>
            <a:pPr lvl="1">
              <a:buFont typeface="Arial" pitchFamily="34" charset="0"/>
              <a:buChar char="•"/>
            </a:pPr>
            <a:r>
              <a:rPr lang="en-NZ" dirty="0" smtClean="0"/>
              <a:t> An example of a supported feature is an on-chip module such as a memory management unit (MMU).</a:t>
            </a:r>
          </a:p>
          <a:p>
            <a:pPr lvl="1">
              <a:buFont typeface="Arial" pitchFamily="34" charset="0"/>
              <a:buChar char="•"/>
            </a:pPr>
            <a:endParaRPr lang="en-NZ" dirty="0" smtClean="0"/>
          </a:p>
          <a:p>
            <a:r>
              <a:rPr lang="en-NZ" b="1" dirty="0" smtClean="0"/>
              <a:t>Platform: </a:t>
            </a:r>
          </a:p>
          <a:p>
            <a:pPr lvl="1">
              <a:buFont typeface="Arial" pitchFamily="34" charset="0"/>
              <a:buChar char="•"/>
            </a:pPr>
            <a:r>
              <a:rPr lang="en-NZ" b="1" dirty="0" smtClean="0"/>
              <a:t> </a:t>
            </a:r>
            <a:r>
              <a:rPr lang="en-NZ" dirty="0" smtClean="0"/>
              <a:t>Extends the HAL support to tightly coupled peripherals like interrupt controllers and timer devices. </a:t>
            </a:r>
          </a:p>
          <a:p>
            <a:pPr lvl="1">
              <a:buFont typeface="Arial" pitchFamily="34" charset="0"/>
              <a:buChar char="•"/>
            </a:pPr>
            <a:r>
              <a:rPr lang="en-NZ" dirty="0" smtClean="0"/>
              <a:t> This module defines the platform or board that includes the selected processor architecture and variant. </a:t>
            </a:r>
          </a:p>
          <a:p>
            <a:pPr lvl="1">
              <a:buFont typeface="Arial" pitchFamily="34" charset="0"/>
              <a:buChar char="•"/>
            </a:pPr>
            <a:r>
              <a:rPr lang="en-NZ" dirty="0" smtClean="0"/>
              <a:t> It includes code for </a:t>
            </a:r>
            <a:r>
              <a:rPr lang="en-NZ" dirty="0" err="1" smtClean="0"/>
              <a:t>startup</a:t>
            </a:r>
            <a:r>
              <a:rPr lang="en-NZ" dirty="0" smtClean="0"/>
              <a:t>, chip selection configuration, interrupt controllers, and timer devices.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a:t>
            </a:r>
            <a:r>
              <a:rPr lang="en-NZ" dirty="0" err="1" smtClean="0"/>
              <a:t>eCos</a:t>
            </a:r>
            <a:r>
              <a:rPr lang="en-NZ" dirty="0" smtClean="0"/>
              <a:t> kernel was designed to satisfy four main objectives:</a:t>
            </a:r>
          </a:p>
          <a:p>
            <a:r>
              <a:rPr lang="en-NZ" b="1" dirty="0" smtClean="0"/>
              <a:t>Low interrupt latency:</a:t>
            </a:r>
          </a:p>
          <a:p>
            <a:pPr lvl="1">
              <a:buFont typeface="Arial" pitchFamily="34" charset="0"/>
              <a:buChar char="•"/>
            </a:pPr>
            <a:r>
              <a:rPr lang="en-NZ" b="1" dirty="0" smtClean="0"/>
              <a:t> </a:t>
            </a:r>
            <a:r>
              <a:rPr lang="en-NZ" dirty="0" smtClean="0"/>
              <a:t>The time it takes to respond to an interrupt and begin executing an ISR.</a:t>
            </a:r>
          </a:p>
          <a:p>
            <a:pPr lvl="0">
              <a:buFont typeface="Arial" pitchFamily="34" charset="0"/>
              <a:buNone/>
            </a:pPr>
            <a:endParaRPr lang="en-NZ" dirty="0" smtClean="0"/>
          </a:p>
          <a:p>
            <a:pPr lvl="0">
              <a:buFont typeface="Arial" pitchFamily="34" charset="0"/>
              <a:buNone/>
            </a:pPr>
            <a:r>
              <a:rPr lang="en-NZ" b="1" dirty="0" smtClean="0"/>
              <a:t>Low task switching latency</a:t>
            </a:r>
            <a:r>
              <a:rPr lang="en-NZ" dirty="0" smtClean="0"/>
              <a:t>:</a:t>
            </a:r>
          </a:p>
          <a:p>
            <a:pPr lvl="1">
              <a:buFont typeface="Arial" pitchFamily="34" charset="0"/>
              <a:buChar char="•"/>
            </a:pPr>
            <a:r>
              <a:rPr lang="en-NZ" dirty="0" smtClean="0"/>
              <a:t> The time it takes from when a thread becomes available to when actual execution begins.</a:t>
            </a:r>
          </a:p>
          <a:p>
            <a:pPr lvl="0">
              <a:buFont typeface="Arial" pitchFamily="34" charset="0"/>
              <a:buChar char="•"/>
            </a:pPr>
            <a:endParaRPr lang="en-NZ" dirty="0" smtClean="0"/>
          </a:p>
          <a:p>
            <a:pPr lvl="0">
              <a:buFont typeface="Arial" pitchFamily="34" charset="0"/>
              <a:buNone/>
            </a:pPr>
            <a:r>
              <a:rPr lang="en-NZ" b="1" dirty="0" smtClean="0"/>
              <a:t>Small memory footprint</a:t>
            </a:r>
            <a:r>
              <a:rPr lang="en-NZ" dirty="0" smtClean="0"/>
              <a:t>:</a:t>
            </a:r>
          </a:p>
          <a:p>
            <a:pPr lvl="1">
              <a:buFont typeface="Arial" pitchFamily="34" charset="0"/>
              <a:buChar char="•"/>
            </a:pPr>
            <a:r>
              <a:rPr lang="en-NZ" dirty="0" smtClean="0"/>
              <a:t> Memory resources for both program and data are kept to a minimum by allowing all components to configure memory as needed.</a:t>
            </a:r>
          </a:p>
          <a:p>
            <a:pPr lvl="1">
              <a:buFont typeface="Arial" pitchFamily="34" charset="0"/>
              <a:buChar char="•"/>
            </a:pPr>
            <a:endParaRPr lang="en-NZ" dirty="0" smtClean="0"/>
          </a:p>
          <a:p>
            <a:pPr lvl="0">
              <a:buFont typeface="Arial" pitchFamily="34" charset="0"/>
              <a:buNone/>
            </a:pPr>
            <a:r>
              <a:rPr lang="en-NZ" b="1" dirty="0" smtClean="0"/>
              <a:t>Deterministic </a:t>
            </a:r>
            <a:r>
              <a:rPr lang="en-NZ" b="1" dirty="0" err="1" smtClean="0"/>
              <a:t>behavior</a:t>
            </a:r>
            <a:r>
              <a:rPr lang="en-NZ" b="1" dirty="0" smtClean="0"/>
              <a:t>: </a:t>
            </a:r>
          </a:p>
          <a:p>
            <a:pPr lvl="1">
              <a:buFont typeface="Arial" pitchFamily="34" charset="0"/>
              <a:buChar char="•"/>
            </a:pPr>
            <a:r>
              <a:rPr lang="en-NZ" b="1" dirty="0" smtClean="0"/>
              <a:t> </a:t>
            </a:r>
            <a:r>
              <a:rPr lang="en-NZ" dirty="0" smtClean="0"/>
              <a:t>Throughout all aspect of execution, the kernels performance must be predictable and bounded to meet real-time application requirements.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Some functionality that is typically included in the kernel of an OS is not included in the </a:t>
            </a:r>
            <a:r>
              <a:rPr lang="en-NZ" dirty="0" err="1" smtClean="0"/>
              <a:t>eCos</a:t>
            </a:r>
            <a:r>
              <a:rPr lang="en-NZ" dirty="0" smtClean="0"/>
              <a:t> kernel. </a:t>
            </a:r>
          </a:p>
          <a:p>
            <a:pPr lvl="1">
              <a:buFont typeface="Arial" pitchFamily="34" charset="0"/>
              <a:buChar char="•"/>
            </a:pPr>
            <a:r>
              <a:rPr lang="en-NZ" dirty="0" smtClean="0"/>
              <a:t>E.g. memory allocation is handled by a separate package. </a:t>
            </a:r>
          </a:p>
          <a:p>
            <a:pPr lvl="1">
              <a:buFont typeface="Arial" pitchFamily="34" charset="0"/>
              <a:buChar char="•"/>
            </a:pPr>
            <a:r>
              <a:rPr lang="en-NZ" dirty="0" smtClean="0"/>
              <a:t> Similarly, each device driver is a separate package.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The </a:t>
            </a:r>
            <a:r>
              <a:rPr lang="en-NZ" dirty="0" err="1" smtClean="0"/>
              <a:t>eCos</a:t>
            </a:r>
            <a:r>
              <a:rPr lang="en-NZ" dirty="0" smtClean="0"/>
              <a:t> I/O system is a framework for supporting device drivers.</a:t>
            </a:r>
          </a:p>
          <a:p>
            <a:endParaRPr lang="en-NZ" dirty="0" smtClean="0"/>
          </a:p>
          <a:p>
            <a:r>
              <a:rPr lang="en-NZ" dirty="0" smtClean="0"/>
              <a:t>A variety of drivers for a variety of platforms are provided in the </a:t>
            </a:r>
            <a:r>
              <a:rPr lang="en-NZ" dirty="0" err="1" smtClean="0"/>
              <a:t>eCos</a:t>
            </a:r>
            <a:r>
              <a:rPr lang="en-NZ" dirty="0" smtClean="0"/>
              <a:t> configuration package. </a:t>
            </a:r>
          </a:p>
          <a:p>
            <a:pPr lvl="1">
              <a:buFont typeface="Arial" pitchFamily="34" charset="0"/>
              <a:buChar char="•"/>
            </a:pPr>
            <a:r>
              <a:rPr lang="en-NZ" dirty="0" smtClean="0"/>
              <a:t> These include drivers for serial devices, Ethernet, flash memory interfaces, and various I/O interconnects such as PCI (peripheral component interconnect) and USB (universal serial bus). </a:t>
            </a:r>
          </a:p>
          <a:p>
            <a:pPr lvl="1">
              <a:buFont typeface="Arial" pitchFamily="34" charset="0"/>
              <a:buChar char="•"/>
            </a:pPr>
            <a:r>
              <a:rPr lang="en-NZ" dirty="0" smtClean="0"/>
              <a:t>In addition, users can develop their own device drivers.</a:t>
            </a:r>
          </a:p>
          <a:p>
            <a:pPr lvl="1">
              <a:buFont typeface="Arial" pitchFamily="34" charset="0"/>
              <a:buChar char="•"/>
            </a:pPr>
            <a:endParaRPr lang="en-NZ" dirty="0" smtClean="0"/>
          </a:p>
          <a:p>
            <a:r>
              <a:rPr lang="en-NZ" dirty="0" smtClean="0"/>
              <a:t>The principal objective for the I/O system is efficiency, with no unnecessary software layering or extraneous functionality. </a:t>
            </a:r>
          </a:p>
          <a:p>
            <a:endParaRPr lang="en-NZ" dirty="0" smtClean="0"/>
          </a:p>
          <a:p>
            <a:r>
              <a:rPr lang="en-NZ" dirty="0" smtClean="0"/>
              <a:t>Device drivers provide the necessary functions for input, output, buffering, and device control.</a:t>
            </a:r>
          </a:p>
          <a:p>
            <a:endParaRPr lang="en-NZ" dirty="0" smtClean="0"/>
          </a:p>
          <a:p>
            <a:r>
              <a:rPr lang="en-NZ" dirty="0" smtClean="0"/>
              <a:t>Device drivers and other higher-layer software may be implemented directly on the HAL if this is appropriate. </a:t>
            </a:r>
          </a:p>
          <a:p>
            <a:pPr lvl="1">
              <a:buFont typeface="Arial" pitchFamily="34" charset="0"/>
              <a:buChar char="•"/>
            </a:pPr>
            <a:r>
              <a:rPr lang="en-NZ" dirty="0" smtClean="0"/>
              <a:t> If specialized kernel type functions are needed, then the device driver is implemented using kernel APIs.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a:t>
            </a:r>
            <a:r>
              <a:rPr lang="en-NZ" dirty="0" err="1" smtClean="0"/>
              <a:t>eCos</a:t>
            </a:r>
            <a:r>
              <a:rPr lang="en-NZ" dirty="0" smtClean="0"/>
              <a:t> kernel can be configured to provide one of two scheduler designs: </a:t>
            </a:r>
          </a:p>
          <a:p>
            <a:pPr lvl="1">
              <a:buFont typeface="Arial" pitchFamily="34" charset="0"/>
              <a:buChar char="•"/>
            </a:pPr>
            <a:r>
              <a:rPr lang="en-NZ" dirty="0" smtClean="0"/>
              <a:t> the bitmap scheduler and </a:t>
            </a:r>
          </a:p>
          <a:p>
            <a:pPr lvl="1">
              <a:buFont typeface="Arial" pitchFamily="34" charset="0"/>
              <a:buChar char="•"/>
            </a:pPr>
            <a:r>
              <a:rPr lang="en-NZ" dirty="0" smtClean="0"/>
              <a:t> a multilevel queue scheduler.</a:t>
            </a:r>
          </a:p>
          <a:p>
            <a:pPr lvl="0">
              <a:buFont typeface="Arial" pitchFamily="34" charset="0"/>
              <a:buNone/>
            </a:pPr>
            <a:endParaRPr lang="en-NZ" dirty="0" smtClean="0"/>
          </a:p>
          <a:p>
            <a:pPr lvl="0">
              <a:buFont typeface="Arial" pitchFamily="34" charset="0"/>
              <a:buNone/>
            </a:pPr>
            <a:r>
              <a:rPr lang="en-NZ" dirty="0" smtClean="0"/>
              <a:t>The bitmap scheduler provides efficient scheduling for a system with a small number of threads that may be active at any point in time.</a:t>
            </a:r>
          </a:p>
          <a:p>
            <a:pPr lvl="0">
              <a:buFont typeface="Arial" pitchFamily="34" charset="0"/>
              <a:buNone/>
            </a:pPr>
            <a:endParaRPr lang="en-NZ" dirty="0" smtClean="0"/>
          </a:p>
          <a:p>
            <a:pPr lvl="0">
              <a:buFont typeface="Arial" pitchFamily="34" charset="0"/>
              <a:buNone/>
            </a:pPr>
            <a:r>
              <a:rPr lang="en-NZ" dirty="0" smtClean="0"/>
              <a:t>The </a:t>
            </a:r>
            <a:r>
              <a:rPr lang="en-NZ" dirty="0" err="1" smtClean="0"/>
              <a:t>multiqueue</a:t>
            </a:r>
            <a:r>
              <a:rPr lang="en-NZ" dirty="0" smtClean="0"/>
              <a:t> scheduler is appropriate if the number of threads is dynamic or if it is desirable to have multiple threads at the same priority level. </a:t>
            </a:r>
          </a:p>
          <a:p>
            <a:pPr lvl="1">
              <a:buFont typeface="Arial" pitchFamily="34" charset="0"/>
              <a:buChar char="•"/>
            </a:pPr>
            <a:r>
              <a:rPr lang="en-NZ" dirty="0" smtClean="0"/>
              <a:t>The multilevel scheduler is also needed if time slicing is desired.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bitmap scheduler supports multiple priority levels, but only one thread can exist at each priority level at any given time. </a:t>
            </a:r>
          </a:p>
          <a:p>
            <a:pPr lvl="1"/>
            <a:r>
              <a:rPr lang="en-NZ" dirty="0" smtClean="0"/>
              <a:t>Scheduling decisions are quite simple with this scheduler.</a:t>
            </a:r>
          </a:p>
          <a:p>
            <a:pPr lvl="1"/>
            <a:endParaRPr lang="en-NZ" dirty="0" smtClean="0"/>
          </a:p>
          <a:p>
            <a:pPr lvl="0"/>
            <a:r>
              <a:rPr lang="en-NZ" dirty="0" smtClean="0"/>
              <a:t>When a blocked thread become ready to run, it may </a:t>
            </a:r>
            <a:r>
              <a:rPr lang="en-NZ" dirty="0" err="1" smtClean="0"/>
              <a:t>preempt</a:t>
            </a:r>
            <a:r>
              <a:rPr lang="en-NZ" dirty="0" smtClean="0"/>
              <a:t> a thread of lower priority.</a:t>
            </a:r>
          </a:p>
          <a:p>
            <a:pPr lvl="0"/>
            <a:endParaRPr lang="en-NZ" dirty="0" smtClean="0"/>
          </a:p>
          <a:p>
            <a:pPr lvl="0"/>
            <a:r>
              <a:rPr lang="en-NZ" dirty="0" smtClean="0"/>
              <a:t>When a running thread suspends, the ready thread with the highest priority is dispatched.</a:t>
            </a:r>
          </a:p>
          <a:p>
            <a:pPr lvl="0"/>
            <a:endParaRPr lang="en-NZ" dirty="0" smtClean="0"/>
          </a:p>
          <a:p>
            <a:pPr lvl="0"/>
            <a:r>
              <a:rPr lang="en-NZ" dirty="0" smtClean="0"/>
              <a:t>A thread can </a:t>
            </a:r>
            <a:r>
              <a:rPr lang="en-NZ" dirty="0" err="1" smtClean="0"/>
              <a:t>besuspended</a:t>
            </a:r>
            <a:r>
              <a:rPr lang="en-NZ" dirty="0" smtClean="0"/>
              <a:t> because it is blocked on a synchronization primitive, because it is interrupted, or because it relinquishes control. </a:t>
            </a:r>
          </a:p>
          <a:p>
            <a:pPr lvl="0"/>
            <a:endParaRPr lang="en-NZ" dirty="0" smtClean="0"/>
          </a:p>
          <a:p>
            <a:pPr lvl="0"/>
            <a:r>
              <a:rPr lang="en-NZ" dirty="0" smtClean="0"/>
              <a:t>Because there is only one thread, at most, at each priority level, the scheduler does not have to make a decision as to which thread at a given priority level should be dispatched next.</a:t>
            </a:r>
          </a:p>
          <a:p>
            <a:pPr lvl="0"/>
            <a:endParaRPr lang="en-NZ" dirty="0" smtClean="0"/>
          </a:p>
          <a:p>
            <a:r>
              <a:rPr lang="en-NZ" dirty="0" smtClean="0"/>
              <a:t>The bitmap scheduler is configured with 8, 16, or 32 priority levels. </a:t>
            </a:r>
          </a:p>
          <a:p>
            <a:pPr lvl="1">
              <a:buFont typeface="Arial" pitchFamily="34" charset="0"/>
              <a:buChar char="•"/>
            </a:pPr>
            <a:r>
              <a:rPr lang="en-NZ" dirty="0" smtClean="0"/>
              <a:t> A simple bitmap is kept of the threads that are ready to execute.</a:t>
            </a:r>
          </a:p>
          <a:p>
            <a:pPr lvl="1">
              <a:buFont typeface="Arial" pitchFamily="34" charset="0"/>
              <a:buChar char="•"/>
            </a:pPr>
            <a:r>
              <a:rPr lang="en-NZ" dirty="0" smtClean="0"/>
              <a:t> The scheduler need only determine the position of the most significant one bit in the bitmap to make a scheduling decision.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multilevel queue scheduler supports up to 32 priority levels. </a:t>
            </a:r>
          </a:p>
          <a:p>
            <a:pPr lvl="1">
              <a:buFont typeface="Arial" pitchFamily="34" charset="0"/>
              <a:buChar char="•"/>
            </a:pPr>
            <a:r>
              <a:rPr lang="en-NZ" dirty="0" smtClean="0"/>
              <a:t> The multilevel queue scheduler allows for multiple active threads at each priority level, limited only by system resources.</a:t>
            </a:r>
          </a:p>
          <a:p>
            <a:pPr lvl="1">
              <a:buFont typeface="Arial" pitchFamily="34" charset="0"/>
              <a:buChar char="•"/>
            </a:pPr>
            <a:endParaRPr lang="en-NZ" dirty="0" smtClean="0"/>
          </a:p>
          <a:p>
            <a:r>
              <a:rPr lang="en-NZ" dirty="0" smtClean="0"/>
              <a:t>This Figure illustrates the nature of the multilevel queue scheduler.</a:t>
            </a:r>
          </a:p>
          <a:p>
            <a:pPr lvl="1">
              <a:buFont typeface="Arial" pitchFamily="34" charset="0"/>
              <a:buChar char="•"/>
            </a:pPr>
            <a:r>
              <a:rPr lang="en-NZ" dirty="0" smtClean="0"/>
              <a:t> A data structure represents the number of ready threads at each priority level.</a:t>
            </a:r>
          </a:p>
          <a:p>
            <a:pPr lvl="1">
              <a:buFont typeface="Arial" pitchFamily="34" charset="0"/>
              <a:buChar char="•"/>
            </a:pPr>
            <a:r>
              <a:rPr lang="en-NZ" dirty="0" smtClean="0"/>
              <a:t> When a blocked thread become ready to run, it may </a:t>
            </a:r>
            <a:r>
              <a:rPr lang="en-NZ" dirty="0" err="1" smtClean="0"/>
              <a:t>preempt</a:t>
            </a:r>
            <a:r>
              <a:rPr lang="en-NZ" dirty="0" smtClean="0"/>
              <a:t> a thread of lower priority.</a:t>
            </a:r>
          </a:p>
          <a:p>
            <a:pPr lvl="1">
              <a:buFont typeface="Arial" pitchFamily="34" charset="0"/>
              <a:buChar char="•"/>
            </a:pPr>
            <a:endParaRPr lang="en-NZ" dirty="0" smtClean="0"/>
          </a:p>
          <a:p>
            <a:r>
              <a:rPr lang="en-NZ" dirty="0" smtClean="0"/>
              <a:t>As with the bitmap scheduler, a running thread may be blocked on a synchronization primitive, because it is interrupted, or because it relinquishes</a:t>
            </a:r>
            <a:r>
              <a:rPr lang="en-NZ" baseline="0" dirty="0" smtClean="0"/>
              <a:t> </a:t>
            </a:r>
            <a:r>
              <a:rPr lang="en-NZ" dirty="0" smtClean="0"/>
              <a:t>control.</a:t>
            </a:r>
          </a:p>
          <a:p>
            <a:endParaRPr lang="en-NZ" dirty="0" smtClean="0"/>
          </a:p>
          <a:p>
            <a:r>
              <a:rPr lang="en-NZ" dirty="0" smtClean="0"/>
              <a:t>When a thread is blocked, the scheduler must first determine if one or more threads at the same priority level as the blocked thread is ready. </a:t>
            </a:r>
          </a:p>
          <a:p>
            <a:pPr lvl="1">
              <a:buFont typeface="Arial" pitchFamily="34" charset="0"/>
              <a:buChar char="•"/>
            </a:pPr>
            <a:r>
              <a:rPr lang="en-NZ" dirty="0" smtClean="0"/>
              <a:t> If so, the scheduler chooses the one at the front of the queue. </a:t>
            </a:r>
          </a:p>
          <a:p>
            <a:pPr lvl="1">
              <a:buFont typeface="Arial" pitchFamily="34" charset="0"/>
              <a:buChar char="•"/>
            </a:pPr>
            <a:r>
              <a:rPr lang="en-NZ" dirty="0" smtClean="0"/>
              <a:t> Otherwise, the scheduler looks for the next highest priority level with one or more ready threads and dispatches one of these threads.</a:t>
            </a:r>
          </a:p>
          <a:p>
            <a:pPr lvl="1">
              <a:buFont typeface="Arial" pitchFamily="34" charset="0"/>
              <a:buChar char="•"/>
            </a:pPr>
            <a:endParaRPr lang="en-NZ" dirty="0" smtClean="0"/>
          </a:p>
          <a:p>
            <a:r>
              <a:rPr lang="en-NZ" dirty="0" smtClean="0"/>
              <a:t>In addition, the multilevel queue scheduler can be configured for time slicing.</a:t>
            </a:r>
          </a:p>
          <a:p>
            <a:endParaRPr lang="en-NZ" dirty="0" smtClean="0"/>
          </a:p>
          <a:p>
            <a:r>
              <a:rPr lang="en-NZ" dirty="0" smtClean="0"/>
              <a:t>If a thread is running and there is one or more ready threads at the same priority level, the scheduler will suspend the running thread after one time slice and choose the next thread in the queue at that priority level.</a:t>
            </a:r>
          </a:p>
          <a:p>
            <a:pPr lvl="1">
              <a:buFont typeface="Arial" pitchFamily="34" charset="0"/>
              <a:buChar char="•"/>
            </a:pPr>
            <a:r>
              <a:rPr lang="en-NZ" dirty="0" smtClean="0"/>
              <a:t> This is a round-robin policy within one priority level. </a:t>
            </a:r>
          </a:p>
          <a:p>
            <a:pPr lvl="1">
              <a:buFont typeface="Arial" pitchFamily="34" charset="0"/>
              <a:buChar char="•"/>
            </a:pPr>
            <a:r>
              <a:rPr lang="en-NZ" dirty="0" smtClean="0"/>
              <a:t> Not all applications require time slicing.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a:t>
            </a:r>
            <a:r>
              <a:rPr lang="en-NZ" dirty="0" err="1" smtClean="0"/>
              <a:t>eCos</a:t>
            </a:r>
            <a:r>
              <a:rPr lang="en-NZ" dirty="0" smtClean="0"/>
              <a:t> kernel can be configured to include one or more of six different thread synchronization mechanisms. </a:t>
            </a:r>
          </a:p>
          <a:p>
            <a:endParaRPr lang="en-NZ" dirty="0" smtClean="0"/>
          </a:p>
          <a:p>
            <a:r>
              <a:rPr lang="en-NZ" dirty="0" smtClean="0"/>
              <a:t>These include the classic synchronization mechanisms:</a:t>
            </a:r>
          </a:p>
          <a:p>
            <a:pPr lvl="1">
              <a:buFont typeface="Arial" pitchFamily="34" charset="0"/>
              <a:buChar char="•"/>
            </a:pPr>
            <a:r>
              <a:rPr lang="en-NZ" dirty="0" smtClean="0"/>
              <a:t> </a:t>
            </a:r>
            <a:r>
              <a:rPr lang="en-NZ" dirty="0" err="1" smtClean="0"/>
              <a:t>mutexes</a:t>
            </a:r>
            <a:r>
              <a:rPr lang="en-NZ" dirty="0" smtClean="0"/>
              <a:t>, </a:t>
            </a:r>
          </a:p>
          <a:p>
            <a:pPr lvl="1">
              <a:buFont typeface="Arial" pitchFamily="34" charset="0"/>
              <a:buChar char="•"/>
            </a:pPr>
            <a:r>
              <a:rPr lang="en-NZ" dirty="0" smtClean="0"/>
              <a:t> semaphores, and </a:t>
            </a:r>
          </a:p>
          <a:p>
            <a:pPr lvl="1">
              <a:buFont typeface="Arial" pitchFamily="34" charset="0"/>
              <a:buChar char="•"/>
            </a:pPr>
            <a:r>
              <a:rPr lang="en-NZ" dirty="0" smtClean="0"/>
              <a:t>condition variables. </a:t>
            </a:r>
          </a:p>
          <a:p>
            <a:pPr lvl="0">
              <a:buFont typeface="Arial" pitchFamily="34" charset="0"/>
              <a:buNone/>
            </a:pPr>
            <a:endParaRPr lang="en-NZ" dirty="0" smtClean="0"/>
          </a:p>
          <a:p>
            <a:pPr lvl="0">
              <a:buFont typeface="Arial" pitchFamily="34" charset="0"/>
              <a:buNone/>
            </a:pPr>
            <a:r>
              <a:rPr lang="en-NZ" dirty="0" smtClean="0"/>
              <a:t>In addition, </a:t>
            </a:r>
            <a:r>
              <a:rPr lang="en-NZ" dirty="0" err="1" smtClean="0"/>
              <a:t>eCos</a:t>
            </a:r>
            <a:r>
              <a:rPr lang="en-NZ" dirty="0" smtClean="0"/>
              <a:t> supports two synchronization/communication mechanisms that are common in real-time systems, namely </a:t>
            </a:r>
          </a:p>
          <a:p>
            <a:pPr lvl="1">
              <a:buFont typeface="Arial" pitchFamily="34" charset="0"/>
              <a:buChar char="•"/>
            </a:pPr>
            <a:r>
              <a:rPr lang="en-NZ" dirty="0" smtClean="0"/>
              <a:t> event flags and </a:t>
            </a:r>
          </a:p>
          <a:p>
            <a:pPr lvl="1">
              <a:buFont typeface="Arial" pitchFamily="34" charset="0"/>
              <a:buChar char="•"/>
            </a:pPr>
            <a:r>
              <a:rPr lang="en-NZ" dirty="0" smtClean="0"/>
              <a:t> mailboxes. </a:t>
            </a:r>
          </a:p>
          <a:p>
            <a:pPr lvl="1">
              <a:buFont typeface="Arial" pitchFamily="34" charset="0"/>
              <a:buChar char="•"/>
            </a:pPr>
            <a:endParaRPr lang="en-NZ" dirty="0" smtClean="0"/>
          </a:p>
          <a:p>
            <a:pPr lvl="0">
              <a:buFont typeface="Arial" pitchFamily="34" charset="0"/>
              <a:buNone/>
            </a:pPr>
            <a:r>
              <a:rPr lang="en-NZ" dirty="0" smtClean="0"/>
              <a:t>Finally, the </a:t>
            </a:r>
            <a:r>
              <a:rPr lang="en-NZ" dirty="0" err="1" smtClean="0"/>
              <a:t>eCos</a:t>
            </a:r>
            <a:r>
              <a:rPr lang="en-NZ" dirty="0" smtClean="0"/>
              <a:t> kernel supports spinlocks, which are useful in SMP (symmetric multiprocessing)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err="1" smtClean="0"/>
              <a:t>Mutex</a:t>
            </a:r>
            <a:r>
              <a:rPr lang="en-NZ" dirty="0" smtClean="0"/>
              <a:t> is used to enforce mutually exclusive access to a resource, allowing only one thread at a time to gain access. </a:t>
            </a:r>
          </a:p>
          <a:p>
            <a:endParaRPr lang="en-NZ" dirty="0" smtClean="0"/>
          </a:p>
          <a:p>
            <a:r>
              <a:rPr lang="en-NZ" dirty="0" smtClean="0"/>
              <a:t>The </a:t>
            </a:r>
            <a:r>
              <a:rPr lang="en-NZ" dirty="0" err="1" smtClean="0"/>
              <a:t>mutex</a:t>
            </a:r>
            <a:r>
              <a:rPr lang="en-NZ" dirty="0" smtClean="0"/>
              <a:t> has only two states: </a:t>
            </a:r>
          </a:p>
          <a:p>
            <a:pPr lvl="1">
              <a:buFont typeface="Arial" pitchFamily="34" charset="0"/>
              <a:buChar char="•"/>
            </a:pPr>
            <a:r>
              <a:rPr lang="en-NZ" dirty="0" smtClean="0"/>
              <a:t> locked and</a:t>
            </a:r>
          </a:p>
          <a:p>
            <a:pPr lvl="1">
              <a:buFont typeface="Arial" pitchFamily="34" charset="0"/>
              <a:buChar char="•"/>
            </a:pPr>
            <a:r>
              <a:rPr lang="en-NZ" dirty="0" smtClean="0"/>
              <a:t> unlocked. </a:t>
            </a:r>
          </a:p>
          <a:p>
            <a:pPr lvl="0">
              <a:buFont typeface="Arial" pitchFamily="34" charset="0"/>
              <a:buNone/>
            </a:pPr>
            <a:endParaRPr lang="en-NZ" dirty="0" smtClean="0"/>
          </a:p>
          <a:p>
            <a:pPr lvl="0">
              <a:buFont typeface="Arial" pitchFamily="34" charset="0"/>
              <a:buNone/>
            </a:pPr>
            <a:r>
              <a:rPr lang="en-NZ" dirty="0" smtClean="0"/>
              <a:t>Similar to a binary semaphore: </a:t>
            </a:r>
          </a:p>
          <a:p>
            <a:pPr lvl="1">
              <a:buFont typeface="Arial" pitchFamily="34" charset="0"/>
              <a:buChar char="•"/>
            </a:pPr>
            <a:r>
              <a:rPr lang="en-NZ" dirty="0" smtClean="0"/>
              <a:t> When a </a:t>
            </a:r>
            <a:r>
              <a:rPr lang="en-NZ" dirty="0" err="1" smtClean="0"/>
              <a:t>mutex</a:t>
            </a:r>
            <a:r>
              <a:rPr lang="en-NZ" dirty="0" smtClean="0"/>
              <a:t> is locked by one thread, any other thread attempting to lock the </a:t>
            </a:r>
            <a:r>
              <a:rPr lang="en-NZ" dirty="0" err="1" smtClean="0"/>
              <a:t>mutex</a:t>
            </a:r>
            <a:r>
              <a:rPr lang="en-NZ" dirty="0" smtClean="0"/>
              <a:t> is blocked;</a:t>
            </a:r>
          </a:p>
          <a:p>
            <a:pPr lvl="1">
              <a:buFont typeface="Arial" pitchFamily="34" charset="0"/>
              <a:buChar char="•"/>
            </a:pPr>
            <a:r>
              <a:rPr lang="en-NZ" dirty="0" smtClean="0"/>
              <a:t> when the </a:t>
            </a:r>
            <a:r>
              <a:rPr lang="en-NZ" dirty="0" err="1" smtClean="0"/>
              <a:t>mutex</a:t>
            </a:r>
            <a:r>
              <a:rPr lang="en-NZ" dirty="0" smtClean="0"/>
              <a:t> is unlocked, then one of the threads blocked on this </a:t>
            </a:r>
            <a:r>
              <a:rPr lang="en-NZ" dirty="0" err="1" smtClean="0"/>
              <a:t>mutex</a:t>
            </a:r>
            <a:r>
              <a:rPr lang="en-NZ" dirty="0" smtClean="0"/>
              <a:t> is unblocked and allowed to lock the </a:t>
            </a:r>
            <a:r>
              <a:rPr lang="en-NZ" dirty="0" err="1" smtClean="0"/>
              <a:t>mutex</a:t>
            </a:r>
            <a:r>
              <a:rPr lang="en-NZ" dirty="0" smtClean="0"/>
              <a:t> and gain access to the resource.</a:t>
            </a:r>
          </a:p>
          <a:p>
            <a:pPr lvl="1">
              <a:buFont typeface="Arial" pitchFamily="34" charset="0"/>
              <a:buChar char="•"/>
            </a:pPr>
            <a:endParaRPr lang="en-NZ" dirty="0" smtClean="0"/>
          </a:p>
          <a:p>
            <a:r>
              <a:rPr lang="en-NZ" dirty="0" smtClean="0"/>
              <a:t>The </a:t>
            </a:r>
            <a:r>
              <a:rPr lang="en-NZ" dirty="0" err="1" smtClean="0"/>
              <a:t>mutex</a:t>
            </a:r>
            <a:r>
              <a:rPr lang="en-NZ" dirty="0" smtClean="0"/>
              <a:t> differs from a binary semaphore in two respects. </a:t>
            </a:r>
          </a:p>
          <a:p>
            <a:pPr lvl="1">
              <a:buFont typeface="Arial" pitchFamily="34" charset="0"/>
              <a:buChar char="•"/>
            </a:pPr>
            <a:r>
              <a:rPr lang="en-NZ" dirty="0" smtClean="0"/>
              <a:t> the thread that locks the </a:t>
            </a:r>
            <a:r>
              <a:rPr lang="en-NZ" dirty="0" err="1" smtClean="0"/>
              <a:t>mutex</a:t>
            </a:r>
            <a:r>
              <a:rPr lang="en-NZ" dirty="0" smtClean="0"/>
              <a:t> must be the one to unlock it. </a:t>
            </a:r>
          </a:p>
          <a:p>
            <a:pPr lvl="1">
              <a:buFont typeface="Arial" pitchFamily="34" charset="0"/>
              <a:buChar char="•"/>
            </a:pPr>
            <a:r>
              <a:rPr lang="en-NZ" dirty="0" smtClean="0"/>
              <a:t>But t is possible for one thread to lock a binary semaphore and for another to unlock it.</a:t>
            </a:r>
          </a:p>
          <a:p>
            <a:pPr lvl="1">
              <a:buFont typeface="Arial" pitchFamily="34" charset="0"/>
              <a:buChar char="•"/>
            </a:pPr>
            <a:r>
              <a:rPr lang="en-NZ" dirty="0" smtClean="0"/>
              <a:t> The other difference is that a </a:t>
            </a:r>
            <a:r>
              <a:rPr lang="en-NZ" dirty="0" err="1" smtClean="0"/>
              <a:t>mutex</a:t>
            </a:r>
            <a:r>
              <a:rPr lang="en-NZ" dirty="0" smtClean="0"/>
              <a:t> provides protection against priority inversion, whereas a semaphore does not.</a:t>
            </a:r>
          </a:p>
          <a:p>
            <a:pPr lvl="1">
              <a:buFont typeface="Arial" pitchFamily="34" charset="0"/>
              <a:buChar char="•"/>
            </a:pPr>
            <a:endParaRPr lang="en-NZ" dirty="0" smtClean="0"/>
          </a:p>
          <a:p>
            <a:r>
              <a:rPr lang="en-NZ" dirty="0" smtClean="0"/>
              <a:t>The </a:t>
            </a:r>
            <a:r>
              <a:rPr lang="en-NZ" dirty="0" err="1" smtClean="0"/>
              <a:t>eCos</a:t>
            </a:r>
            <a:r>
              <a:rPr lang="en-NZ" dirty="0" smtClean="0"/>
              <a:t> kernel can be configured to support either a priority inheritance protocol or a priority ceiling protocol.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One of the most important and widely used categories of operating systems:</a:t>
            </a:r>
          </a:p>
          <a:p>
            <a:pPr lvl="1">
              <a:buFont typeface="Arial" pitchFamily="34" charset="0"/>
              <a:buChar char="•"/>
            </a:pPr>
            <a:r>
              <a:rPr lang="en-NZ" dirty="0" smtClean="0"/>
              <a:t> embedded operating systems. </a:t>
            </a:r>
          </a:p>
          <a:p>
            <a:pPr lvl="0">
              <a:buFont typeface="Arial" pitchFamily="34" charset="0"/>
              <a:buNone/>
            </a:pPr>
            <a:endParaRPr lang="en-NZ" dirty="0" smtClean="0"/>
          </a:p>
          <a:p>
            <a:pPr lvl="0">
              <a:buFont typeface="Arial" pitchFamily="34" charset="0"/>
              <a:buNone/>
            </a:pPr>
            <a:r>
              <a:rPr lang="en-NZ" dirty="0" smtClean="0"/>
              <a:t>“Embedded system. A combination of computer hardware and software, and perhaps additional mechanical or other parts, designed to perform a dedicated function. In many cases, embedded systems are part of a larger system or product, as in the case of an antilock braking system in a car.”</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condition variable is used to block a thread until a particular condition is true. </a:t>
            </a:r>
          </a:p>
          <a:p>
            <a:endParaRPr lang="en-NZ" dirty="0" smtClean="0"/>
          </a:p>
          <a:p>
            <a:r>
              <a:rPr lang="en-NZ" dirty="0" smtClean="0"/>
              <a:t>Condition variables are used with </a:t>
            </a:r>
            <a:r>
              <a:rPr lang="en-NZ" dirty="0" err="1" smtClean="0"/>
              <a:t>mutexes</a:t>
            </a:r>
            <a:r>
              <a:rPr lang="en-NZ" dirty="0" smtClean="0"/>
              <a:t> to allow multiple thread to access shared data. </a:t>
            </a:r>
          </a:p>
          <a:p>
            <a:endParaRPr lang="en-NZ" dirty="0" smtClean="0"/>
          </a:p>
          <a:p>
            <a:r>
              <a:rPr lang="en-NZ" dirty="0" smtClean="0"/>
              <a:t>In </a:t>
            </a:r>
            <a:r>
              <a:rPr lang="en-NZ" dirty="0" err="1" smtClean="0"/>
              <a:t>eCos</a:t>
            </a:r>
            <a:r>
              <a:rPr lang="en-NZ" dirty="0" smtClean="0"/>
              <a:t>, condition variables are typically used in conjunction with </a:t>
            </a:r>
            <a:r>
              <a:rPr lang="en-NZ" dirty="0" err="1" smtClean="0"/>
              <a:t>mutexes</a:t>
            </a:r>
            <a:r>
              <a:rPr lang="en-NZ" dirty="0" smtClean="0"/>
              <a:t> to implement long-term waits for some condition to become true.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NZ" dirty="0" err="1" smtClean="0"/>
              <a:t>TinyOS</a:t>
            </a:r>
            <a:r>
              <a:rPr lang="en-NZ" dirty="0" smtClean="0"/>
              <a:t> takes the process of streamlining to a much further point, resulting in a very minimal OS for embedded systems. </a:t>
            </a:r>
          </a:p>
          <a:p>
            <a:endParaRPr lang="en-NZ" dirty="0" smtClean="0"/>
          </a:p>
          <a:p>
            <a:r>
              <a:rPr lang="en-NZ" dirty="0" smtClean="0"/>
              <a:t>The core OS requires 400 bytes of code and data memory, combined.</a:t>
            </a:r>
          </a:p>
          <a:p>
            <a:endParaRPr lang="en-NZ" dirty="0" smtClean="0"/>
          </a:p>
          <a:p>
            <a:r>
              <a:rPr lang="en-NZ" dirty="0" err="1" smtClean="0"/>
              <a:t>TinyOS</a:t>
            </a:r>
            <a:r>
              <a:rPr lang="en-NZ" dirty="0" smtClean="0"/>
              <a:t> represents a significant departure from other embedded operating systems.</a:t>
            </a:r>
          </a:p>
          <a:p>
            <a:pPr lvl="1">
              <a:buFont typeface="Arial" pitchFamily="34" charset="0"/>
              <a:buChar char="•"/>
            </a:pPr>
            <a:r>
              <a:rPr lang="en-NZ" dirty="0" smtClean="0"/>
              <a:t> </a:t>
            </a:r>
            <a:r>
              <a:rPr lang="en-NZ" dirty="0" err="1" smtClean="0"/>
              <a:t>TinyOS</a:t>
            </a:r>
            <a:r>
              <a:rPr lang="en-NZ" dirty="0" smtClean="0"/>
              <a:t> is not a real-time OS.</a:t>
            </a:r>
          </a:p>
          <a:p>
            <a:pPr lvl="1">
              <a:buFont typeface="Arial" pitchFamily="34" charset="0"/>
              <a:buChar char="•"/>
            </a:pPr>
            <a:r>
              <a:rPr lang="en-NZ" dirty="0" smtClean="0"/>
              <a:t> The reason for this is the expected workload, which is in the context of a wireless sensor network.</a:t>
            </a:r>
          </a:p>
          <a:p>
            <a:pPr lvl="0">
              <a:buFont typeface="Arial" pitchFamily="34" charset="0"/>
              <a:buNone/>
            </a:pPr>
            <a:endParaRPr lang="en-NZ" dirty="0" smtClean="0"/>
          </a:p>
          <a:p>
            <a:pPr lvl="0">
              <a:buFont typeface="Arial" pitchFamily="34" charset="0"/>
              <a:buNone/>
            </a:pPr>
            <a:r>
              <a:rPr lang="en-NZ" dirty="0" smtClean="0"/>
              <a:t>Because of power consumption, these devices are off most of the time.</a:t>
            </a:r>
          </a:p>
          <a:p>
            <a:pPr lvl="1">
              <a:buFont typeface="Arial" pitchFamily="34" charset="0"/>
              <a:buChar char="•"/>
            </a:pPr>
            <a:r>
              <a:rPr lang="en-NZ" dirty="0" smtClean="0"/>
              <a:t> Applications tend to be simple, with processor contention not much of an issue.</a:t>
            </a:r>
          </a:p>
          <a:p>
            <a:pPr lvl="0">
              <a:buFont typeface="Arial" pitchFamily="34" charset="0"/>
              <a:buNone/>
            </a:pPr>
            <a:endParaRPr lang="en-NZ" dirty="0" smtClean="0"/>
          </a:p>
          <a:p>
            <a:r>
              <a:rPr lang="en-NZ" dirty="0" smtClean="0"/>
              <a:t>In </a:t>
            </a:r>
            <a:r>
              <a:rPr lang="en-NZ" dirty="0" err="1" smtClean="0"/>
              <a:t>TinyOS</a:t>
            </a:r>
            <a:r>
              <a:rPr lang="en-NZ" dirty="0" smtClean="0"/>
              <a:t> there is no kernel, as there is no memory protection and it is a component-based OS;</a:t>
            </a:r>
          </a:p>
          <a:p>
            <a:pPr lvl="1">
              <a:buFont typeface="Arial" pitchFamily="34" charset="0"/>
              <a:buChar char="•"/>
            </a:pPr>
            <a:r>
              <a:rPr lang="en-NZ" dirty="0" smtClean="0"/>
              <a:t> There are no processes; </a:t>
            </a:r>
          </a:p>
          <a:p>
            <a:pPr lvl="1">
              <a:buFont typeface="Arial" pitchFamily="34" charset="0"/>
              <a:buChar char="•"/>
            </a:pPr>
            <a:r>
              <a:rPr lang="en-NZ" dirty="0" smtClean="0"/>
              <a:t> The OS itself does not have a memory allocation system </a:t>
            </a:r>
          </a:p>
          <a:p>
            <a:pPr lvl="1">
              <a:buFont typeface="Arial" pitchFamily="34" charset="0"/>
              <a:buChar char="•"/>
            </a:pPr>
            <a:r>
              <a:rPr lang="en-NZ" dirty="0" smtClean="0"/>
              <a:t> interrupt and exception handling is dependent on the peripheral; and</a:t>
            </a:r>
          </a:p>
          <a:p>
            <a:pPr lvl="1">
              <a:buFont typeface="Arial" pitchFamily="34" charset="0"/>
              <a:buChar char="•"/>
            </a:pPr>
            <a:r>
              <a:rPr lang="en-NZ" dirty="0" smtClean="0"/>
              <a:t> it is completely </a:t>
            </a:r>
            <a:r>
              <a:rPr lang="en-NZ" dirty="0" err="1" smtClean="0"/>
              <a:t>nonblocking</a:t>
            </a:r>
            <a:r>
              <a:rPr lang="en-NZ" dirty="0" smtClean="0"/>
              <a:t>, so there are few explicit synchronization primitives.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err="1" smtClean="0"/>
              <a:t>TinyOS</a:t>
            </a:r>
            <a:r>
              <a:rPr lang="en-NZ" dirty="0" smtClean="0"/>
              <a:t> was developed primarily for use with networks of small wireless sensors.</a:t>
            </a:r>
          </a:p>
          <a:p>
            <a:endParaRPr lang="en-NZ"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NZ" dirty="0" smtClean="0"/>
              <a:t>A number of trends have enabled the development of extremely compact, low-power sensors.</a:t>
            </a:r>
          </a:p>
          <a:p>
            <a:endParaRPr lang="en-NZ" dirty="0" smtClean="0"/>
          </a:p>
          <a:p>
            <a:r>
              <a:rPr lang="en-NZ" dirty="0" smtClean="0"/>
              <a:t>Low cost, small size, low-power-consuming wireless sensors make can be used in a host of application. </a:t>
            </a:r>
          </a:p>
          <a:p>
            <a:endParaRPr lang="en-NZ" dirty="0" smtClean="0"/>
          </a:p>
          <a:p>
            <a:r>
              <a:rPr lang="en-NZ" dirty="0" smtClean="0"/>
              <a:t>This figure shows a typical configuration.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With the tiny, distributed sensor application in mind, the following goals were set for </a:t>
            </a:r>
            <a:r>
              <a:rPr lang="en-NZ" dirty="0" err="1" smtClean="0"/>
              <a:t>TinyOS</a:t>
            </a:r>
            <a:r>
              <a:rPr lang="en-NZ" dirty="0" smtClean="0"/>
              <a:t>:</a:t>
            </a:r>
          </a:p>
          <a:p>
            <a:endParaRPr lang="en-NZ" dirty="0" smtClean="0"/>
          </a:p>
          <a:p>
            <a:r>
              <a:rPr lang="en-NZ" b="1" dirty="0" smtClean="0"/>
              <a:t>Allow high concurrency: </a:t>
            </a:r>
          </a:p>
          <a:p>
            <a:pPr lvl="1">
              <a:buFont typeface="Arial" pitchFamily="34" charset="0"/>
              <a:buChar char="•"/>
            </a:pPr>
            <a:r>
              <a:rPr lang="en-NZ" b="1" dirty="0" smtClean="0"/>
              <a:t> </a:t>
            </a:r>
            <a:r>
              <a:rPr lang="en-NZ" dirty="0" smtClean="0"/>
              <a:t>In a typical wireless sensor network application, the devices are concurrency intensive. </a:t>
            </a:r>
          </a:p>
          <a:p>
            <a:pPr lvl="1">
              <a:buFont typeface="Arial" pitchFamily="34" charset="0"/>
              <a:buChar char="•"/>
            </a:pPr>
            <a:r>
              <a:rPr lang="en-NZ" dirty="0" smtClean="0"/>
              <a:t> Several different flows of data must be kept moving simultaneously. </a:t>
            </a:r>
          </a:p>
          <a:p>
            <a:pPr lvl="1">
              <a:buFont typeface="Arial" pitchFamily="34" charset="0"/>
              <a:buChar char="•"/>
            </a:pPr>
            <a:r>
              <a:rPr lang="en-NZ" dirty="0" smtClean="0"/>
              <a:t> While sensor data is input in a steady stream, processed results must be transmitted in a steady stream. </a:t>
            </a:r>
          </a:p>
          <a:p>
            <a:pPr lvl="1">
              <a:buFont typeface="Arial" pitchFamily="34" charset="0"/>
              <a:buChar char="•"/>
            </a:pPr>
            <a:r>
              <a:rPr lang="en-NZ" dirty="0" smtClean="0"/>
              <a:t> Also, external controls from remote sensors or base stations must be managed.</a:t>
            </a:r>
          </a:p>
          <a:p>
            <a:endParaRPr lang="en-NZ" dirty="0" smtClean="0"/>
          </a:p>
          <a:p>
            <a:r>
              <a:rPr lang="en-NZ" b="1" dirty="0" smtClean="0"/>
              <a:t>Operate with limited resources</a:t>
            </a:r>
            <a:r>
              <a:rPr lang="en-NZ" dirty="0" smtClean="0"/>
              <a:t>:</a:t>
            </a:r>
          </a:p>
          <a:p>
            <a:pPr lvl="1">
              <a:buFont typeface="Arial" pitchFamily="34" charset="0"/>
              <a:buChar char="•"/>
            </a:pPr>
            <a:r>
              <a:rPr lang="en-NZ" baseline="0" dirty="0" smtClean="0"/>
              <a:t> </a:t>
            </a:r>
            <a:r>
              <a:rPr lang="en-NZ" dirty="0" smtClean="0"/>
              <a:t>Target platform has limited memory and computational resources and run on batteries or solar power.</a:t>
            </a:r>
          </a:p>
          <a:p>
            <a:pPr lvl="1">
              <a:buFont typeface="Arial" pitchFamily="34" charset="0"/>
              <a:buChar char="•"/>
            </a:pPr>
            <a:r>
              <a:rPr lang="en-NZ" dirty="0" smtClean="0"/>
              <a:t> A single platform may offer only kilobytes of program memory and hundreds of bytes of RAM. </a:t>
            </a:r>
          </a:p>
          <a:p>
            <a:pPr lvl="1">
              <a:buFont typeface="Arial" pitchFamily="34" charset="0"/>
              <a:buChar char="•"/>
            </a:pPr>
            <a:r>
              <a:rPr lang="en-NZ" dirty="0" smtClean="0"/>
              <a:t> The software must make efficient use of the available processor and memory resources while enabling low-power communication.</a:t>
            </a:r>
          </a:p>
          <a:p>
            <a:pPr lvl="1">
              <a:buFont typeface="Arial" pitchFamily="34" charset="0"/>
              <a:buChar char="•"/>
            </a:pPr>
            <a:endParaRPr lang="en-NZ" dirty="0" smtClean="0"/>
          </a:p>
          <a:p>
            <a:r>
              <a:rPr lang="en-NZ" b="1" dirty="0" smtClean="0"/>
              <a:t>Adapt to hardware evolution</a:t>
            </a:r>
            <a:r>
              <a:rPr lang="en-NZ" dirty="0" smtClean="0"/>
              <a:t>:</a:t>
            </a:r>
          </a:p>
          <a:p>
            <a:pPr lvl="1">
              <a:buFont typeface="Arial" pitchFamily="34" charset="0"/>
              <a:buChar char="•"/>
            </a:pPr>
            <a:r>
              <a:rPr lang="en-NZ" dirty="0" smtClean="0"/>
              <a:t> hardware is in constant evolution; applications and most system services must be portable across hardware generations. </a:t>
            </a:r>
          </a:p>
          <a:p>
            <a:pPr lvl="1">
              <a:buFont typeface="Arial" pitchFamily="34" charset="0"/>
              <a:buChar char="•"/>
            </a:pPr>
            <a:r>
              <a:rPr lang="en-NZ" dirty="0" smtClean="0"/>
              <a:t> It should be possible to upgrade the hardware with little or no software change, if the functionality is the same.</a:t>
            </a:r>
          </a:p>
          <a:p>
            <a:pPr lvl="1">
              <a:buFont typeface="Arial" pitchFamily="34" charset="0"/>
              <a:buChar char="•"/>
            </a:pPr>
            <a:endParaRPr lang="en-NZ" dirty="0" smtClean="0"/>
          </a:p>
          <a:p>
            <a:r>
              <a:rPr lang="en-NZ" b="1" dirty="0" smtClean="0"/>
              <a:t>Support a wide range of applications: </a:t>
            </a:r>
          </a:p>
          <a:p>
            <a:pPr lvl="1">
              <a:buFont typeface="Arial" pitchFamily="34" charset="0"/>
              <a:buChar char="•"/>
            </a:pPr>
            <a:r>
              <a:rPr lang="en-NZ" b="1" dirty="0" smtClean="0"/>
              <a:t> </a:t>
            </a:r>
            <a:r>
              <a:rPr lang="en-NZ" dirty="0" smtClean="0"/>
              <a:t>Applications exhibit a wide range of requirements in terms of lifetime, communication, sensing, and so on.</a:t>
            </a:r>
          </a:p>
          <a:p>
            <a:pPr lvl="1">
              <a:buFont typeface="Arial" pitchFamily="34" charset="0"/>
              <a:buChar char="•"/>
            </a:pPr>
            <a:r>
              <a:rPr lang="en-NZ" dirty="0" smtClean="0"/>
              <a:t> A modular, general-purpose embedded OS is desired so that a standardized approach leads to economies of scale in developing applications and support software.</a:t>
            </a:r>
          </a:p>
          <a:p>
            <a:pPr lvl="1">
              <a:buFont typeface="Arial" pitchFamily="34" charset="0"/>
              <a:buChar char="•"/>
            </a:pPr>
            <a:endParaRPr lang="en-NZ" dirty="0" smtClean="0"/>
          </a:p>
          <a:p>
            <a:r>
              <a:rPr lang="en-NZ" b="1" dirty="0" smtClean="0"/>
              <a:t>Support a diverse set of platforms: </a:t>
            </a:r>
          </a:p>
          <a:p>
            <a:pPr lvl="1">
              <a:buFont typeface="Arial" pitchFamily="34" charset="0"/>
              <a:buChar char="•"/>
            </a:pPr>
            <a:r>
              <a:rPr lang="en-NZ" b="1" dirty="0" smtClean="0"/>
              <a:t> </a:t>
            </a:r>
            <a:r>
              <a:rPr lang="en-NZ" dirty="0" smtClean="0"/>
              <a:t>A general-purpose embedded OS is desirable.</a:t>
            </a:r>
          </a:p>
          <a:p>
            <a:pPr lvl="0">
              <a:buFont typeface="Arial" pitchFamily="34" charset="0"/>
              <a:buNone/>
            </a:pPr>
            <a:endParaRPr lang="en-US" dirty="0" smtClean="0"/>
          </a:p>
          <a:p>
            <a:pPr lvl="0">
              <a:buFont typeface="Arial" pitchFamily="34" charset="0"/>
              <a:buNone/>
            </a:pPr>
            <a:r>
              <a:rPr lang="en-NZ" b="1" dirty="0" smtClean="0"/>
              <a:t>Be robust: </a:t>
            </a:r>
          </a:p>
          <a:p>
            <a:pPr lvl="1">
              <a:buFont typeface="Arial" pitchFamily="34" charset="0"/>
              <a:buChar char="•"/>
            </a:pPr>
            <a:r>
              <a:rPr lang="en-NZ" b="1" dirty="0" smtClean="0"/>
              <a:t> </a:t>
            </a:r>
            <a:r>
              <a:rPr lang="en-NZ" dirty="0" smtClean="0"/>
              <a:t>Once deployed, a sensor network must run unattended for months or years.</a:t>
            </a:r>
          </a:p>
          <a:p>
            <a:pPr lvl="1">
              <a:buFont typeface="Arial" pitchFamily="34" charset="0"/>
              <a:buChar char="•"/>
            </a:pPr>
            <a:r>
              <a:rPr lang="en-NZ" dirty="0" smtClean="0"/>
              <a:t> Ideally, there should be redundancy both within a single system and across the network of sensors.</a:t>
            </a:r>
          </a:p>
          <a:p>
            <a:pPr lvl="1">
              <a:buFont typeface="Arial" pitchFamily="34" charset="0"/>
              <a:buChar char="•"/>
            </a:pPr>
            <a:r>
              <a:rPr lang="en-NZ" dirty="0" smtClean="0"/>
              <a:t> However, both types of redundancy require additional resources.</a:t>
            </a:r>
          </a:p>
          <a:p>
            <a:pPr lvl="1">
              <a:buFont typeface="Arial" pitchFamily="34" charset="0"/>
              <a:buChar char="•"/>
            </a:pPr>
            <a:r>
              <a:rPr lang="en-NZ" baseline="0" dirty="0" smtClean="0"/>
              <a:t> </a:t>
            </a:r>
            <a:r>
              <a:rPr lang="en-NZ" dirty="0" smtClean="0"/>
              <a:t>One software characteristic that can improve robustness is to use highly modular, standardized software components.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An embedded software system built using </a:t>
            </a:r>
            <a:r>
              <a:rPr lang="en-NZ" dirty="0" err="1" smtClean="0"/>
              <a:t>TinyOS</a:t>
            </a:r>
            <a:r>
              <a:rPr lang="en-NZ" dirty="0" smtClean="0"/>
              <a:t> consists of a set of small modules, called components, </a:t>
            </a:r>
          </a:p>
          <a:p>
            <a:pPr lvl="1">
              <a:buFont typeface="Arial" pitchFamily="34" charset="0"/>
              <a:buChar char="•"/>
            </a:pPr>
            <a:r>
              <a:rPr lang="en-NZ" dirty="0" smtClean="0"/>
              <a:t> each of which performs a simple task or set of tasks and which interface with each other and with hardware in limited and well-defined ways. </a:t>
            </a:r>
          </a:p>
          <a:p>
            <a:pPr lvl="0">
              <a:buFont typeface="Arial" pitchFamily="34" charset="0"/>
              <a:buChar char="•"/>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All components in a </a:t>
            </a:r>
            <a:r>
              <a:rPr lang="en-NZ" dirty="0" err="1" smtClean="0"/>
              <a:t>TinyOS</a:t>
            </a:r>
            <a:r>
              <a:rPr lang="en-NZ" dirty="0" smtClean="0"/>
              <a:t> configuration have the same structure, an example of which is shown here.</a:t>
            </a:r>
          </a:p>
          <a:p>
            <a:endParaRPr lang="en-NZ" dirty="0" smtClean="0"/>
          </a:p>
          <a:p>
            <a:pPr lvl="0"/>
            <a:r>
              <a:rPr lang="en-NZ" dirty="0" smtClean="0"/>
              <a:t>The shaded box in the diagram indicates the component, which is treated as an object that can only be accessed by defined interfaces, indicated by white boxes. </a:t>
            </a:r>
          </a:p>
          <a:p>
            <a:pPr lvl="0"/>
            <a:endParaRPr lang="en-NZ" dirty="0" smtClean="0"/>
          </a:p>
          <a:p>
            <a:pPr lvl="0"/>
            <a:r>
              <a:rPr lang="en-NZ" dirty="0" smtClean="0"/>
              <a:t>A component may be hardware or software.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Components are organized into configurations by “wiring” the together at their interfaces and equating the interfaces of the configuration with some of the interfaces of the components. </a:t>
            </a:r>
          </a:p>
          <a:p>
            <a:endParaRPr lang="en-NZ" dirty="0" smtClean="0"/>
          </a:p>
          <a:p>
            <a:r>
              <a:rPr lang="en-NZ" dirty="0" smtClean="0"/>
              <a:t>A simple example is shown here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smtClean="0"/>
              <a:t>The </a:t>
            </a:r>
            <a:r>
              <a:rPr lang="en-NZ" dirty="0" err="1" smtClean="0"/>
              <a:t>TinyOS</a:t>
            </a:r>
            <a:r>
              <a:rPr lang="en-NZ" dirty="0" smtClean="0"/>
              <a:t> scheduler operates across all components.</a:t>
            </a:r>
          </a:p>
          <a:p>
            <a:pPr lvl="1">
              <a:buFont typeface="Arial" pitchFamily="34" charset="0"/>
              <a:buChar char="•"/>
            </a:pPr>
            <a:r>
              <a:rPr lang="en-NZ" dirty="0" smtClean="0"/>
              <a:t> Virtually all embedded systems using </a:t>
            </a:r>
            <a:r>
              <a:rPr lang="en-NZ" dirty="0" err="1" smtClean="0"/>
              <a:t>TinyOS</a:t>
            </a:r>
            <a:r>
              <a:rPr lang="en-NZ" dirty="0" smtClean="0"/>
              <a:t> will be </a:t>
            </a:r>
            <a:r>
              <a:rPr lang="en-NZ" dirty="0" err="1" smtClean="0"/>
              <a:t>uniprocessor</a:t>
            </a:r>
            <a:r>
              <a:rPr lang="en-NZ" dirty="0" smtClean="0"/>
              <a:t> systems, so that only one task among all the tasks in all the components may execute at a time.</a:t>
            </a:r>
          </a:p>
          <a:p>
            <a:pPr lvl="1">
              <a:buFont typeface="Arial" pitchFamily="34" charset="0"/>
              <a:buChar char="•"/>
            </a:pPr>
            <a:endParaRPr lang="en-NZ" dirty="0" smtClean="0"/>
          </a:p>
          <a:p>
            <a:pPr lvl="0">
              <a:buFont typeface="Arial" pitchFamily="34" charset="0"/>
              <a:buNone/>
            </a:pPr>
            <a:r>
              <a:rPr lang="en-NZ" dirty="0" smtClean="0"/>
              <a:t>The scheduler is a separate component. </a:t>
            </a:r>
          </a:p>
          <a:p>
            <a:pPr lvl="1">
              <a:buFont typeface="Arial" pitchFamily="34" charset="0"/>
              <a:buChar char="•"/>
            </a:pPr>
            <a:r>
              <a:rPr lang="en-NZ" dirty="0" smtClean="0"/>
              <a:t> It is the one portion of </a:t>
            </a:r>
            <a:r>
              <a:rPr lang="en-NZ" dirty="0" err="1" smtClean="0"/>
              <a:t>TinyOS</a:t>
            </a:r>
            <a:r>
              <a:rPr lang="en-NZ" dirty="0" smtClean="0"/>
              <a:t> that must be present in any system.</a:t>
            </a:r>
          </a:p>
          <a:p>
            <a:pPr lvl="1">
              <a:buFont typeface="Arial" pitchFamily="34" charset="0"/>
              <a:buChar char="•"/>
            </a:pPr>
            <a:endParaRPr lang="en-NZ" dirty="0" smtClean="0"/>
          </a:p>
          <a:p>
            <a:r>
              <a:rPr lang="en-NZ" dirty="0" smtClean="0"/>
              <a:t>The default scheduler in </a:t>
            </a:r>
            <a:r>
              <a:rPr lang="en-NZ" dirty="0" err="1" smtClean="0"/>
              <a:t>TinyOS</a:t>
            </a:r>
            <a:r>
              <a:rPr lang="en-NZ" dirty="0" smtClean="0"/>
              <a:t> is a simple FIFO (first-in-first-out) queue.</a:t>
            </a:r>
          </a:p>
          <a:p>
            <a:endParaRPr lang="en-NZ" dirty="0" smtClean="0"/>
          </a:p>
          <a:p>
            <a:r>
              <a:rPr lang="en-NZ" dirty="0" smtClean="0"/>
              <a:t>A task is posted to the scheduler (place in the queue) either as a result of an event, which triggers the posting, or as a result of a specific request by a running task to schedule another task.</a:t>
            </a:r>
          </a:p>
          <a:p>
            <a:endParaRPr lang="en-NZ" dirty="0" smtClean="0"/>
          </a:p>
          <a:p>
            <a:r>
              <a:rPr lang="en-NZ" dirty="0" smtClean="0"/>
              <a:t>The scheduler is power aware.</a:t>
            </a:r>
          </a:p>
          <a:p>
            <a:pPr lvl="1">
              <a:buFont typeface="Arial" pitchFamily="34" charset="0"/>
              <a:buChar char="•"/>
            </a:pPr>
            <a:r>
              <a:rPr lang="en-NZ" dirty="0" smtClean="0"/>
              <a:t> This means that the scheduler puts the processor to sleep when there are no tasks in the queue. </a:t>
            </a:r>
          </a:p>
          <a:p>
            <a:pPr lvl="0">
              <a:buFont typeface="Arial" pitchFamily="34" charset="0"/>
              <a:buNone/>
            </a:pPr>
            <a:endParaRPr lang="en-NZ" dirty="0" smtClean="0"/>
          </a:p>
          <a:p>
            <a:pPr lvl="0">
              <a:buFont typeface="Arial" pitchFamily="34" charset="0"/>
              <a:buNone/>
            </a:pPr>
            <a:r>
              <a:rPr lang="en-NZ" dirty="0" smtClean="0"/>
              <a:t>The peripherals remain operating, so that one of them can wake up the system by means of a hardware event </a:t>
            </a:r>
            <a:r>
              <a:rPr lang="en-NZ" dirty="0" err="1" smtClean="0"/>
              <a:t>signaled</a:t>
            </a:r>
            <a:r>
              <a:rPr lang="en-NZ" dirty="0" smtClean="0"/>
              <a:t> to a lowest-level component. </a:t>
            </a:r>
          </a:p>
          <a:p>
            <a:pPr lvl="1">
              <a:buFont typeface="Arial" pitchFamily="34" charset="0"/>
              <a:buChar char="•"/>
            </a:pPr>
            <a:r>
              <a:rPr lang="en-NZ" dirty="0" smtClean="0"/>
              <a:t> Once the queue is empty, another task can be scheduled only as a result of a direct hardware event.</a:t>
            </a:r>
          </a:p>
          <a:p>
            <a:pPr lvl="1">
              <a:buFont typeface="Arial" pitchFamily="34" charset="0"/>
              <a:buChar char="•"/>
            </a:pPr>
            <a:r>
              <a:rPr lang="en-NZ" dirty="0" smtClean="0"/>
              <a:t> This </a:t>
            </a:r>
            <a:r>
              <a:rPr lang="en-NZ" dirty="0" err="1" smtClean="0"/>
              <a:t>behavior</a:t>
            </a:r>
            <a:r>
              <a:rPr lang="en-NZ" dirty="0" smtClean="0"/>
              <a:t> enables efficient battery usage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Often, embedded systems are tightly coupled to their environment.</a:t>
            </a:r>
          </a:p>
          <a:p>
            <a:endParaRPr lang="en-NZ" dirty="0" smtClean="0"/>
          </a:p>
          <a:p>
            <a:r>
              <a:rPr lang="en-NZ" dirty="0" smtClean="0"/>
              <a:t>This can give rise to real-time constraints imposed by the need to interact with the environment. </a:t>
            </a:r>
          </a:p>
          <a:p>
            <a:pPr lvl="0">
              <a:buFont typeface="Arial" pitchFamily="34" charset="0"/>
              <a:buNone/>
            </a:pPr>
            <a:endParaRPr lang="en-NZ" dirty="0" smtClean="0"/>
          </a:p>
          <a:p>
            <a:pPr lvl="0">
              <a:buFont typeface="Arial" pitchFamily="34" charset="0"/>
              <a:buNone/>
            </a:pPr>
            <a:r>
              <a:rPr lang="en-NZ" dirty="0" smtClean="0"/>
              <a:t>Constraints, such as </a:t>
            </a:r>
          </a:p>
          <a:p>
            <a:pPr lvl="1">
              <a:buFont typeface="Arial" pitchFamily="34" charset="0"/>
              <a:buChar char="•"/>
            </a:pPr>
            <a:r>
              <a:rPr lang="en-NZ" dirty="0" smtClean="0"/>
              <a:t> required speeds of motion, </a:t>
            </a:r>
          </a:p>
          <a:p>
            <a:pPr lvl="1">
              <a:buFont typeface="Arial" pitchFamily="34" charset="0"/>
              <a:buChar char="•"/>
            </a:pPr>
            <a:r>
              <a:rPr lang="en-NZ" dirty="0" smtClean="0"/>
              <a:t> required precision of measurement, </a:t>
            </a:r>
          </a:p>
          <a:p>
            <a:pPr lvl="1">
              <a:buFont typeface="Arial" pitchFamily="34" charset="0"/>
              <a:buChar char="•"/>
            </a:pPr>
            <a:r>
              <a:rPr lang="en-NZ" dirty="0" smtClean="0"/>
              <a:t> required time durations, dictate the timing of software operations. </a:t>
            </a:r>
          </a:p>
          <a:p>
            <a:pPr lvl="1">
              <a:buFont typeface="Arial" pitchFamily="34" charset="0"/>
              <a:buChar char="•"/>
            </a:pPr>
            <a:r>
              <a:rPr lang="en-NZ" dirty="0" smtClean="0"/>
              <a:t> If multiple activities must be managed simultaneously, this imposes more complex real-time constraints.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shows a configuration assembled from software and hardware components.</a:t>
            </a:r>
          </a:p>
          <a:p>
            <a:endParaRPr lang="en-NZ" dirty="0" smtClean="0"/>
          </a:p>
          <a:p>
            <a:r>
              <a:rPr lang="en-NZ" dirty="0" smtClean="0"/>
              <a:t>This simplified example, called Surge performs periodic sensor sampling and uses ad-hoc </a:t>
            </a:r>
            <a:r>
              <a:rPr lang="en-NZ" dirty="0" err="1" smtClean="0"/>
              <a:t>multihop</a:t>
            </a:r>
            <a:r>
              <a:rPr lang="en-NZ" dirty="0" smtClean="0"/>
              <a:t> routing over the wireless network</a:t>
            </a:r>
          </a:p>
          <a:p>
            <a:r>
              <a:rPr lang="en-NZ" dirty="0" smtClean="0"/>
              <a:t>to deliver samples to the base station.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figure </a:t>
            </a:r>
            <a:r>
              <a:rPr lang="en-NZ" dirty="0" smtClean="0"/>
              <a:t>shows a portion of the configuration for the Surge application.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err="1" smtClean="0"/>
              <a:t>TinyOS</a:t>
            </a:r>
            <a:r>
              <a:rPr lang="en-NZ" dirty="0" smtClean="0"/>
              <a:t> provides a simple but powerful set of conventions for dealing with resources.</a:t>
            </a:r>
          </a:p>
          <a:p>
            <a:endParaRPr lang="en-NZ" dirty="0" smtClean="0"/>
          </a:p>
          <a:p>
            <a:r>
              <a:rPr lang="en-NZ" b="1" dirty="0" smtClean="0"/>
              <a:t>Dedicated: </a:t>
            </a:r>
          </a:p>
          <a:p>
            <a:pPr lvl="1">
              <a:buFont typeface="Arial" pitchFamily="34" charset="0"/>
              <a:buChar char="•"/>
            </a:pPr>
            <a:r>
              <a:rPr lang="en-NZ" b="1" dirty="0" smtClean="0"/>
              <a:t> </a:t>
            </a:r>
            <a:r>
              <a:rPr lang="en-NZ" dirty="0" smtClean="0"/>
              <a:t>A resource that a subsystem needs exclusive access to at all times.</a:t>
            </a:r>
          </a:p>
          <a:p>
            <a:pPr lvl="1">
              <a:buFont typeface="Arial" pitchFamily="34" charset="0"/>
              <a:buChar char="•"/>
            </a:pPr>
            <a:r>
              <a:rPr lang="en-NZ" dirty="0" smtClean="0"/>
              <a:t>In this class of resources, no sharing policy is needed since only a single component ever requires use of the resource. </a:t>
            </a:r>
          </a:p>
          <a:p>
            <a:pPr lvl="1">
              <a:buFont typeface="Arial" pitchFamily="34" charset="0"/>
              <a:buChar char="•"/>
            </a:pPr>
            <a:r>
              <a:rPr lang="en-NZ" dirty="0" smtClean="0"/>
              <a:t> Examples of dedicated abstractions include interrupts and counters.</a:t>
            </a:r>
          </a:p>
          <a:p>
            <a:pPr lvl="1">
              <a:buFont typeface="Arial" pitchFamily="34" charset="0"/>
              <a:buChar char="•"/>
            </a:pPr>
            <a:endParaRPr lang="en-NZ" dirty="0" smtClean="0"/>
          </a:p>
          <a:p>
            <a:r>
              <a:rPr lang="en-NZ" b="1" dirty="0" smtClean="0"/>
              <a:t>Virtualized: </a:t>
            </a:r>
          </a:p>
          <a:p>
            <a:pPr lvl="1">
              <a:buFont typeface="Arial" pitchFamily="34" charset="0"/>
              <a:buChar char="•"/>
            </a:pPr>
            <a:r>
              <a:rPr lang="en-NZ" b="1" dirty="0" smtClean="0"/>
              <a:t> </a:t>
            </a:r>
            <a:r>
              <a:rPr lang="en-NZ" dirty="0" smtClean="0"/>
              <a:t>Every client of a virtualized resource interacts with it as if it were a dedicated resource, with all virtualized instances being multiplexed on top of a single underlying resource.</a:t>
            </a:r>
          </a:p>
          <a:p>
            <a:pPr lvl="1">
              <a:buFont typeface="Arial" pitchFamily="34" charset="0"/>
              <a:buChar char="•"/>
            </a:pPr>
            <a:r>
              <a:rPr lang="en-NZ" dirty="0" smtClean="0"/>
              <a:t> The virtualized abstraction may be used when the underlying resource need not be protected by mutual exclusion.</a:t>
            </a:r>
          </a:p>
          <a:p>
            <a:pPr lvl="1">
              <a:buFont typeface="Arial" pitchFamily="34" charset="0"/>
              <a:buChar char="•"/>
            </a:pPr>
            <a:r>
              <a:rPr lang="en-NZ" dirty="0" smtClean="0"/>
              <a:t> An example is a clock or timer.</a:t>
            </a:r>
          </a:p>
          <a:p>
            <a:pPr lvl="1">
              <a:buFont typeface="Arial" pitchFamily="34" charset="0"/>
              <a:buChar char="•"/>
            </a:pPr>
            <a:endParaRPr lang="en-NZ" dirty="0" smtClean="0"/>
          </a:p>
          <a:p>
            <a:r>
              <a:rPr lang="en-NZ" b="1" dirty="0" smtClean="0"/>
              <a:t>Shared: </a:t>
            </a:r>
          </a:p>
          <a:p>
            <a:pPr lvl="1">
              <a:buFont typeface="Arial" pitchFamily="34" charset="0"/>
              <a:buChar char="•"/>
            </a:pPr>
            <a:r>
              <a:rPr lang="en-NZ" b="1" dirty="0" smtClean="0"/>
              <a:t> </a:t>
            </a:r>
            <a:r>
              <a:rPr lang="en-NZ" dirty="0" smtClean="0"/>
              <a:t>The shared resource abstraction provides access to a dedicated resource through an arbiter component.</a:t>
            </a:r>
          </a:p>
          <a:p>
            <a:pPr lvl="1">
              <a:buFont typeface="Arial" pitchFamily="34" charset="0"/>
              <a:buChar char="•"/>
            </a:pPr>
            <a:r>
              <a:rPr lang="en-NZ" baseline="0" dirty="0" smtClean="0"/>
              <a:t> </a:t>
            </a:r>
            <a:r>
              <a:rPr lang="en-NZ" dirty="0" smtClean="0"/>
              <a:t>The arbiter enforces mutual exclusion, allowing only one user (called a client) at a time to have access to a resource and enabling the client to lock the resource.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shows a simplified view of the shared resource configuration used to provide access to an underlying resource. </a:t>
            </a:r>
          </a:p>
          <a:p>
            <a:endParaRPr lang="en-NZ" dirty="0" smtClean="0"/>
          </a:p>
          <a:p>
            <a:r>
              <a:rPr lang="en-NZ" dirty="0" smtClean="0"/>
              <a:t>Associated with each resource to be shared is an arbiter component. </a:t>
            </a:r>
          </a:p>
          <a:p>
            <a:pPr lvl="1">
              <a:buFont typeface="Arial" pitchFamily="34" charset="0"/>
              <a:buChar char="•"/>
            </a:pPr>
            <a:r>
              <a:rPr lang="en-NZ" smtClean="0"/>
              <a:t> The </a:t>
            </a:r>
            <a:r>
              <a:rPr lang="en-NZ" dirty="0" smtClean="0"/>
              <a:t>arbiter enforces a policy that enables a </a:t>
            </a:r>
            <a:r>
              <a:rPr lang="en-NZ" smtClean="0"/>
              <a:t>client to lock </a:t>
            </a:r>
            <a:r>
              <a:rPr lang="en-NZ" dirty="0" smtClean="0"/>
              <a:t>the resource, use it and then release the </a:t>
            </a:r>
            <a:r>
              <a:rPr lang="en-NZ" smtClean="0"/>
              <a:t>resource.`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shows in general terms an embedded system organization.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dirty="0" smtClean="0"/>
              <a:t>In addition to the processor and memory, there are a number of elements that differ from the typical desktop or laptop computer.</a:t>
            </a:r>
            <a:endParaRPr lang="en-US" dirty="0" smtClean="0"/>
          </a:p>
          <a:p>
            <a:endParaRPr lang="en-NZ" dirty="0" smtClean="0"/>
          </a:p>
          <a:p>
            <a:pPr lvl="1">
              <a:buFont typeface="Arial" pitchFamily="34" charset="0"/>
              <a:buChar char="•"/>
            </a:pPr>
            <a:r>
              <a:rPr lang="en-NZ" dirty="0" smtClean="0"/>
              <a:t> There may be a variety of interfaces that enable the system to measure, manipulate, and otherwise interact with the external environment.</a:t>
            </a:r>
          </a:p>
          <a:p>
            <a:pPr lvl="1">
              <a:buFont typeface="Arial" pitchFamily="34" charset="0"/>
              <a:buChar char="•"/>
            </a:pPr>
            <a:r>
              <a:rPr lang="en-NZ" dirty="0" smtClean="0"/>
              <a:t> The human interface may be as simple as a flashing light or as complicated as real-time robotic vision.</a:t>
            </a:r>
          </a:p>
          <a:p>
            <a:pPr lvl="1">
              <a:buFont typeface="Arial" pitchFamily="34" charset="0"/>
              <a:buChar char="•"/>
            </a:pPr>
            <a:r>
              <a:rPr lang="en-NZ" dirty="0" smtClean="0"/>
              <a:t> The diagnostic port may be used for diagnosing the system that is being controlled</a:t>
            </a:r>
          </a:p>
          <a:p>
            <a:pPr lvl="1">
              <a:buFont typeface="Arial" pitchFamily="34" charset="0"/>
              <a:buChar char="•"/>
            </a:pPr>
            <a:r>
              <a:rPr lang="en-NZ" dirty="0" smtClean="0"/>
              <a:t> Special-purpose field programmable (FPGA), application specific (ASIC), or even </a:t>
            </a:r>
            <a:r>
              <a:rPr lang="en-NZ" dirty="0" err="1" smtClean="0"/>
              <a:t>nondigital</a:t>
            </a:r>
            <a:r>
              <a:rPr lang="en-NZ" dirty="0" smtClean="0"/>
              <a:t> hardware may be used to increase performance or safety.</a:t>
            </a:r>
          </a:p>
          <a:p>
            <a:pPr lvl="1">
              <a:buFont typeface="Arial" pitchFamily="34" charset="0"/>
              <a:buChar char="•"/>
            </a:pPr>
            <a:r>
              <a:rPr lang="en-NZ" dirty="0" smtClean="0"/>
              <a:t> Software often has a fixed function and is specific to the application.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Real-time operation: </a:t>
            </a:r>
          </a:p>
          <a:p>
            <a:pPr lvl="1">
              <a:buFont typeface="Arial" pitchFamily="34" charset="0"/>
              <a:buChar char="•"/>
            </a:pPr>
            <a:r>
              <a:rPr lang="en-NZ" b="1" dirty="0" smtClean="0"/>
              <a:t> </a:t>
            </a:r>
            <a:r>
              <a:rPr lang="en-NZ" dirty="0" smtClean="0"/>
              <a:t>In many embedded systems, the correctness of a computation depends, in part, on the time at which it is delivered. </a:t>
            </a:r>
          </a:p>
          <a:p>
            <a:pPr lvl="1">
              <a:buFont typeface="Arial" pitchFamily="34" charset="0"/>
              <a:buChar char="•"/>
            </a:pPr>
            <a:r>
              <a:rPr lang="en-NZ" dirty="0" smtClean="0"/>
              <a:t> Often, real-time constraints are dictated by external I/O and control stability requirements.</a:t>
            </a:r>
          </a:p>
          <a:p>
            <a:pPr lvl="1">
              <a:buFont typeface="Arial" pitchFamily="34" charset="0"/>
              <a:buChar char="•"/>
            </a:pPr>
            <a:endParaRPr lang="en-NZ" dirty="0" smtClean="0"/>
          </a:p>
          <a:p>
            <a:r>
              <a:rPr lang="en-NZ" b="1" dirty="0" smtClean="0"/>
              <a:t>Reactive operation: </a:t>
            </a:r>
          </a:p>
          <a:p>
            <a:pPr lvl="1">
              <a:buFont typeface="Arial" pitchFamily="34" charset="0"/>
              <a:buChar char="•"/>
            </a:pPr>
            <a:r>
              <a:rPr lang="en-NZ" b="1" dirty="0" smtClean="0"/>
              <a:t> </a:t>
            </a:r>
            <a:r>
              <a:rPr lang="en-NZ" dirty="0" smtClean="0"/>
              <a:t>Embedded software may execute in response to external events. </a:t>
            </a:r>
          </a:p>
          <a:p>
            <a:pPr lvl="1">
              <a:buFont typeface="Arial" pitchFamily="34" charset="0"/>
              <a:buChar char="•"/>
            </a:pPr>
            <a:r>
              <a:rPr lang="en-NZ" dirty="0" smtClean="0"/>
              <a:t> If these events do not occur periodically or at predictable intervals, the embedded software may need to take into account worst-case conditions and set priorities for execution of routines.</a:t>
            </a:r>
          </a:p>
          <a:p>
            <a:pPr lvl="1">
              <a:buFont typeface="Arial" pitchFamily="34" charset="0"/>
              <a:buChar char="•"/>
            </a:pPr>
            <a:endParaRPr lang="en-NZ" dirty="0" smtClean="0"/>
          </a:p>
          <a:p>
            <a:r>
              <a:rPr lang="en-NZ" b="1" dirty="0" smtClean="0"/>
              <a:t>Configurability: </a:t>
            </a:r>
          </a:p>
          <a:p>
            <a:pPr lvl="1">
              <a:buFont typeface="Arial" pitchFamily="34" charset="0"/>
              <a:buChar char="•"/>
            </a:pPr>
            <a:r>
              <a:rPr lang="en-NZ" b="1" dirty="0" smtClean="0"/>
              <a:t> </a:t>
            </a:r>
            <a:r>
              <a:rPr lang="en-NZ" dirty="0" smtClean="0"/>
              <a:t>Because of the large variety of embedded systems, there is a large variation in the requirements, both qualitative and quantitative, for embedded OS functionality. </a:t>
            </a:r>
          </a:p>
          <a:p>
            <a:pPr lvl="1">
              <a:buFont typeface="Arial" pitchFamily="34" charset="0"/>
              <a:buChar char="•"/>
            </a:pPr>
            <a:r>
              <a:rPr lang="en-NZ" dirty="0" smtClean="0"/>
              <a:t> Thus, an embedded OS intended for use on a variety of embedded systems must lend itself to flexible configuration so that only the functionality needed for a specific application and hardware suite is provided. </a:t>
            </a:r>
          </a:p>
          <a:p>
            <a:pPr lvl="0">
              <a:buFont typeface="Arial" pitchFamily="34" charset="0"/>
              <a:buNone/>
            </a:pPr>
            <a:endParaRPr lang="en-NZ" b="1" dirty="0" smtClean="0"/>
          </a:p>
          <a:p>
            <a:pPr lvl="0">
              <a:buFont typeface="Arial" pitchFamily="34" charset="0"/>
              <a:buNone/>
            </a:pPr>
            <a:r>
              <a:rPr lang="en-NZ" b="1" dirty="0" smtClean="0"/>
              <a:t>I/O device flexibility:</a:t>
            </a:r>
          </a:p>
          <a:p>
            <a:pPr lvl="1">
              <a:buFont typeface="Arial" pitchFamily="34" charset="0"/>
              <a:buChar char="•"/>
            </a:pPr>
            <a:r>
              <a:rPr lang="en-NZ" b="1" baseline="0" dirty="0" smtClean="0"/>
              <a:t> </a:t>
            </a:r>
            <a:r>
              <a:rPr lang="en-NZ" dirty="0" smtClean="0"/>
              <a:t>There is virtually no device that needs to be supported by all versions of the OS, and the range of I/O devices is large. </a:t>
            </a:r>
          </a:p>
          <a:p>
            <a:pPr lvl="0">
              <a:buFont typeface="Arial" pitchFamily="34" charset="0"/>
              <a:buNone/>
            </a:pPr>
            <a:endParaRPr lang="en-NZ" dirty="0" smtClean="0"/>
          </a:p>
          <a:p>
            <a:pPr lvl="0">
              <a:buFont typeface="Arial" pitchFamily="34" charset="0"/>
              <a:buNone/>
            </a:pPr>
            <a:r>
              <a:rPr lang="en-NZ" b="1" dirty="0" smtClean="0"/>
              <a:t>Streamlined protection mechanisms: </a:t>
            </a:r>
          </a:p>
          <a:p>
            <a:pPr lvl="1">
              <a:buFont typeface="Arial" pitchFamily="34" charset="0"/>
              <a:buChar char="•"/>
            </a:pPr>
            <a:r>
              <a:rPr lang="en-NZ" b="1" dirty="0" smtClean="0"/>
              <a:t> </a:t>
            </a:r>
            <a:r>
              <a:rPr lang="en-NZ" dirty="0" smtClean="0"/>
              <a:t>Embedded systems are typically designed for a limited, well-defined functionality. Untested programs are rarely added to the software. </a:t>
            </a:r>
          </a:p>
          <a:p>
            <a:pPr lvl="1">
              <a:buFont typeface="Arial" pitchFamily="34" charset="0"/>
              <a:buChar char="•"/>
            </a:pPr>
            <a:r>
              <a:rPr lang="en-NZ" dirty="0" smtClean="0"/>
              <a:t> After the software has been configured and tested, it can be assumed to be reliable.</a:t>
            </a:r>
          </a:p>
          <a:p>
            <a:pPr lvl="1">
              <a:buFont typeface="Arial" pitchFamily="34" charset="0"/>
              <a:buChar char="•"/>
            </a:pPr>
            <a:r>
              <a:rPr lang="en-NZ" dirty="0" smtClean="0"/>
              <a:t> Thus, apart from security measures, embedded systems have limited protection mechanisms.</a:t>
            </a:r>
          </a:p>
          <a:p>
            <a:pPr lvl="0">
              <a:buFont typeface="Arial" pitchFamily="34" charset="0"/>
              <a:buNone/>
            </a:pPr>
            <a:endParaRPr lang="en-NZ" dirty="0" smtClean="0"/>
          </a:p>
          <a:p>
            <a:pPr lvl="0">
              <a:buFont typeface="Arial" pitchFamily="34" charset="0"/>
              <a:buNone/>
            </a:pPr>
            <a:r>
              <a:rPr lang="en-NZ" b="1" dirty="0" smtClean="0"/>
              <a:t>Direct use of interrupts: </a:t>
            </a:r>
          </a:p>
          <a:p>
            <a:pPr lvl="1">
              <a:buFont typeface="Arial" pitchFamily="34" charset="0"/>
              <a:buChar char="•"/>
            </a:pPr>
            <a:r>
              <a:rPr lang="en-NZ" b="1" dirty="0" smtClean="0"/>
              <a:t> </a:t>
            </a:r>
            <a:r>
              <a:rPr lang="en-NZ" dirty="0" smtClean="0"/>
              <a:t>General-purpose operating systems typically do not permit any user process to use interrupts directly.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There are two general approaches to developing an embedded OS. </a:t>
            </a:r>
          </a:p>
          <a:p>
            <a:pPr lvl="1">
              <a:buFont typeface="Arial" pitchFamily="34" charset="0"/>
              <a:buChar char="•"/>
            </a:pPr>
            <a:r>
              <a:rPr lang="en-NZ" dirty="0" smtClean="0"/>
              <a:t> The first approach is to take an existing OS and adapt it for the embedded application.</a:t>
            </a:r>
          </a:p>
          <a:p>
            <a:pPr lvl="1">
              <a:buFont typeface="Arial" pitchFamily="34" charset="0"/>
              <a:buChar char="•"/>
            </a:pPr>
            <a:r>
              <a:rPr lang="en-NZ" smtClean="0"/>
              <a:t> The </a:t>
            </a:r>
            <a:r>
              <a:rPr lang="en-NZ" dirty="0" smtClean="0"/>
              <a:t>other approach is to design and implement an OS intended solely </a:t>
            </a:r>
            <a:r>
              <a:rPr lang="en-NZ" smtClean="0"/>
              <a:t>for embedded </a:t>
            </a:r>
            <a:r>
              <a:rPr lang="en-NZ" dirty="0" smtClean="0"/>
              <a:t>use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4/8/2009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4/8/2009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4/8/2009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4/8/2009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4/8/2009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4/8/2009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4/8/2009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4/8/2009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4/8/2009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4/8/2009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4/8/2009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4/8/2009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4/8/2009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4/8/2009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4/8/2009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4/8/2009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4/8/2009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4/8/2009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4/8/2009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4/8/2009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4/8/2009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4/8/2009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4/8/2009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p:txBody>
          <a:bodyPr/>
          <a:lstStyle/>
          <a:p>
            <a:r>
              <a:rPr lang="en-US" smtClean="0"/>
              <a:t>Chapter 13</a:t>
            </a:r>
            <a:br>
              <a:rPr lang="en-US" smtClean="0"/>
            </a:br>
            <a:r>
              <a:rPr lang="en-US" smtClean="0"/>
              <a:t>Embedded Systems</a:t>
            </a:r>
            <a:endParaRPr lang="en-US" dirty="0" smtClean="0"/>
          </a:p>
        </p:txBody>
      </p:sp>
      <p:sp>
        <p:nvSpPr>
          <p:cNvPr id="4" name="Footer Placeholder 3"/>
          <p:cNvSpPr>
            <a:spLocks noGrp="1"/>
          </p:cNvSpPr>
          <p:nvPr>
            <p:ph type="ftr" sz="quarter" idx="11"/>
          </p:nvPr>
        </p:nvSpPr>
        <p:spPr>
          <a:xfrm>
            <a:off x="3124200" y="6172200"/>
            <a:ext cx="2895600" cy="549275"/>
          </a:xfrm>
        </p:spPr>
        <p:txBody>
          <a:bodyPr/>
          <a:lstStyle/>
          <a:p>
            <a:pPr>
              <a:defRPr/>
            </a:pPr>
            <a:r>
              <a:rPr lang="en-US" dirty="0" smtClean="0"/>
              <a:t>Dave Bremer</a:t>
            </a:r>
          </a:p>
          <a:p>
            <a:pPr>
              <a:defRPr/>
            </a:pPr>
            <a:r>
              <a:rPr lang="en-US" dirty="0" smtClean="0"/>
              <a:t>Otago Polytechnic, N.Z.</a:t>
            </a:r>
            <a:br>
              <a:rPr lang="en-US" dirty="0" smtClean="0"/>
            </a:br>
            <a:r>
              <a:rPr lang="en-US" dirty="0" smtClean="0"/>
              <a:t>©2008, Prentice Hall</a:t>
            </a:r>
            <a:endParaRPr lang="en-US" dirty="0"/>
          </a:p>
        </p:txBody>
      </p:sp>
      <p:sp>
        <p:nvSpPr>
          <p:cNvPr id="6" name="Subtitle 5"/>
          <p:cNvSpPr>
            <a:spLocks noGrp="1"/>
          </p:cNvSpPr>
          <p:nvPr>
            <p:ph type="subTitle" idx="1"/>
          </p:nvPr>
        </p:nvSpPr>
        <p:spPr/>
        <p:txBody>
          <a:bodyPr/>
          <a:lstStyle/>
          <a:p>
            <a:endParaRPr lang="en-US"/>
          </a:p>
        </p:txBody>
      </p:sp>
      <p:sp>
        <p:nvSpPr>
          <p:cNvPr id="7" name="Subtitle 2"/>
          <p:cNvSpPr txBox="1">
            <a:spLocks/>
          </p:cNvSpPr>
          <p:nvPr/>
        </p:nvSpPr>
        <p:spPr bwMode="auto">
          <a:xfrm>
            <a:off x="1371600" y="152400"/>
            <a:ext cx="6400800" cy="17526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fontScale="925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t>Operating Systems:</a:t>
            </a:r>
            <a:b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t>Internals and Design Principles, 6/E</a:t>
            </a:r>
            <a:b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William Stallings</a:t>
            </a:r>
            <a:endPar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Developing an</a:t>
            </a:r>
            <a:br>
              <a:rPr lang="en-NZ" dirty="0" smtClean="0"/>
            </a:br>
            <a:r>
              <a:rPr lang="en-NZ" dirty="0" smtClean="0"/>
              <a:t>Embedded OS</a:t>
            </a:r>
            <a:endParaRPr lang="en-NZ" dirty="0"/>
          </a:p>
        </p:txBody>
      </p:sp>
      <p:sp>
        <p:nvSpPr>
          <p:cNvPr id="3" name="Content Placeholder 2"/>
          <p:cNvSpPr>
            <a:spLocks noGrp="1"/>
          </p:cNvSpPr>
          <p:nvPr>
            <p:ph idx="1"/>
          </p:nvPr>
        </p:nvSpPr>
        <p:spPr/>
        <p:txBody>
          <a:bodyPr/>
          <a:lstStyle/>
          <a:p>
            <a:r>
              <a:rPr lang="en-NZ" dirty="0" smtClean="0"/>
              <a:t>Two general approaches</a:t>
            </a:r>
          </a:p>
          <a:p>
            <a:pPr lvl="1"/>
            <a:r>
              <a:rPr lang="en-NZ" dirty="0" smtClean="0"/>
              <a:t>Take an existing OS and adapt it for embedded purposes</a:t>
            </a:r>
          </a:p>
          <a:p>
            <a:pPr lvl="1"/>
            <a:r>
              <a:rPr lang="en-NZ" dirty="0" smtClean="0"/>
              <a:t>Design a purpose-built OS solely </a:t>
            </a:r>
            <a:r>
              <a:rPr lang="en-NZ" smtClean="0"/>
              <a:t>for embedded use</a:t>
            </a:r>
            <a:endParaRPr lang="en-NZ"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Adapting an </a:t>
            </a:r>
            <a:br>
              <a:rPr lang="en-US" dirty="0" smtClean="0"/>
            </a:br>
            <a:r>
              <a:rPr lang="en-US" dirty="0" smtClean="0"/>
              <a:t>Existing OS</a:t>
            </a:r>
            <a:endParaRPr lang="en-US" dirty="0"/>
          </a:p>
        </p:txBody>
      </p:sp>
      <p:sp>
        <p:nvSpPr>
          <p:cNvPr id="3" name="Content Placeholder 2"/>
          <p:cNvSpPr>
            <a:spLocks noGrp="1"/>
          </p:cNvSpPr>
          <p:nvPr>
            <p:ph idx="1"/>
          </p:nvPr>
        </p:nvSpPr>
        <p:spPr/>
        <p:txBody>
          <a:bodyPr/>
          <a:lstStyle/>
          <a:p>
            <a:r>
              <a:rPr lang="en-US" dirty="0" smtClean="0"/>
              <a:t>Examples include Windows, Linux, BSD</a:t>
            </a:r>
          </a:p>
          <a:p>
            <a:pPr lvl="1"/>
            <a:r>
              <a:rPr lang="en-US" dirty="0" smtClean="0"/>
              <a:t>Generally slower than special purpose OS</a:t>
            </a:r>
          </a:p>
          <a:p>
            <a:pPr lvl="1"/>
            <a:r>
              <a:rPr lang="en-US" dirty="0" smtClean="0"/>
              <a:t>Advantage is familiar interface</a:t>
            </a:r>
          </a:p>
          <a:p>
            <a:r>
              <a:rPr lang="en-US" dirty="0" smtClean="0"/>
              <a:t>Need to add </a:t>
            </a:r>
          </a:p>
          <a:p>
            <a:pPr lvl="1"/>
            <a:r>
              <a:rPr lang="en-US" dirty="0" smtClean="0"/>
              <a:t>real-time capability</a:t>
            </a:r>
          </a:p>
          <a:p>
            <a:pPr lvl="1"/>
            <a:r>
              <a:rPr lang="en-US" dirty="0" smtClean="0"/>
              <a:t>Streamlining operation</a:t>
            </a:r>
          </a:p>
          <a:p>
            <a:pPr lvl="1"/>
            <a:r>
              <a:rPr lang="en-US" dirty="0" smtClean="0"/>
              <a:t>Add other specialized and necessary functionality for the given device</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Purpose-Built </a:t>
            </a:r>
            <a:br>
              <a:rPr lang="en-NZ" dirty="0" smtClean="0"/>
            </a:br>
            <a:r>
              <a:rPr lang="en-NZ" dirty="0" smtClean="0"/>
              <a:t>Embedded OS</a:t>
            </a:r>
            <a:endParaRPr lang="en-NZ" dirty="0"/>
          </a:p>
        </p:txBody>
      </p:sp>
      <p:sp>
        <p:nvSpPr>
          <p:cNvPr id="3" name="Content Placeholder 2"/>
          <p:cNvSpPr>
            <a:spLocks noGrp="1"/>
          </p:cNvSpPr>
          <p:nvPr>
            <p:ph idx="1"/>
          </p:nvPr>
        </p:nvSpPr>
        <p:spPr/>
        <p:txBody>
          <a:bodyPr/>
          <a:lstStyle/>
          <a:p>
            <a:r>
              <a:rPr lang="en-NZ" dirty="0" smtClean="0"/>
              <a:t>Typical characteristics include:</a:t>
            </a:r>
          </a:p>
          <a:p>
            <a:pPr lvl="1"/>
            <a:r>
              <a:rPr lang="en-NZ" dirty="0" smtClean="0"/>
              <a:t>fast and lightweight process or thread switch</a:t>
            </a:r>
          </a:p>
          <a:p>
            <a:pPr lvl="1"/>
            <a:r>
              <a:rPr lang="en-NZ" dirty="0" smtClean="0"/>
              <a:t>Scheduling policy is real time and dispatcher module is part of scheduler</a:t>
            </a:r>
          </a:p>
          <a:p>
            <a:pPr lvl="1"/>
            <a:r>
              <a:rPr lang="en-NZ" dirty="0" smtClean="0"/>
              <a:t>Small size</a:t>
            </a:r>
          </a:p>
          <a:p>
            <a:pPr lvl="1"/>
            <a:r>
              <a:rPr lang="en-NZ" dirty="0" smtClean="0"/>
              <a:t>Responds to external interrupts quickly</a:t>
            </a:r>
          </a:p>
          <a:p>
            <a:pPr lvl="1"/>
            <a:r>
              <a:rPr lang="en-NZ" dirty="0" smtClean="0"/>
              <a:t>Minimizes intervals during which interrupts are disabled</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Timing Constraints</a:t>
            </a:r>
            <a:endParaRPr lang="en-NZ" dirty="0"/>
          </a:p>
        </p:txBody>
      </p:sp>
      <p:sp>
        <p:nvSpPr>
          <p:cNvPr id="3" name="Content Placeholder 2"/>
          <p:cNvSpPr>
            <a:spLocks noGrp="1"/>
          </p:cNvSpPr>
          <p:nvPr>
            <p:ph idx="1"/>
          </p:nvPr>
        </p:nvSpPr>
        <p:spPr/>
        <p:txBody>
          <a:bodyPr/>
          <a:lstStyle/>
          <a:p>
            <a:r>
              <a:rPr lang="en-NZ" dirty="0" smtClean="0"/>
              <a:t>To deal with timing constraints, the kernel:</a:t>
            </a:r>
          </a:p>
          <a:p>
            <a:pPr lvl="1"/>
            <a:r>
              <a:rPr lang="en-NZ" dirty="0" smtClean="0"/>
              <a:t>Provides bounded execution time for primitives</a:t>
            </a:r>
          </a:p>
          <a:p>
            <a:pPr lvl="1"/>
            <a:r>
              <a:rPr lang="en-NZ" dirty="0" smtClean="0"/>
              <a:t>Maintains a real-time clock</a:t>
            </a:r>
          </a:p>
          <a:p>
            <a:pPr lvl="1"/>
            <a:r>
              <a:rPr lang="en-NZ" dirty="0" smtClean="0"/>
              <a:t>Provides for special alarms and timeouts</a:t>
            </a:r>
          </a:p>
          <a:p>
            <a:pPr lvl="1"/>
            <a:r>
              <a:rPr lang="en-NZ" dirty="0" smtClean="0"/>
              <a:t>Supports real-time queuing disciplines </a:t>
            </a:r>
          </a:p>
          <a:p>
            <a:pPr lvl="1"/>
            <a:r>
              <a:rPr lang="en-NZ" dirty="0" smtClean="0"/>
              <a:t>Provides primitives to delay processing by a fixed amount of time and to suspend/resume execution</a:t>
            </a:r>
            <a:endParaRPr lang="en-NZ"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Embedded Systems</a:t>
            </a:r>
          </a:p>
          <a:p>
            <a:r>
              <a:rPr lang="en-NZ" dirty="0" smtClean="0"/>
              <a:t>Characteristics of Embedded Operating Systems</a:t>
            </a:r>
          </a:p>
          <a:p>
            <a:r>
              <a:rPr lang="en-NZ" dirty="0" err="1" smtClean="0">
                <a:solidFill>
                  <a:schemeClr val="accent1">
                    <a:lumMod val="75000"/>
                  </a:schemeClr>
                </a:solidFill>
              </a:rPr>
              <a:t>eCos</a:t>
            </a:r>
            <a:endParaRPr lang="en-NZ" dirty="0" smtClean="0">
              <a:solidFill>
                <a:schemeClr val="accent1">
                  <a:lumMod val="75000"/>
                </a:schemeClr>
              </a:solidFill>
            </a:endParaRPr>
          </a:p>
          <a:p>
            <a:r>
              <a:rPr lang="en-NZ" dirty="0" err="1" smtClean="0"/>
              <a:t>TinyOS</a:t>
            </a:r>
            <a:endParaRPr lang="en-NZ" dirty="0" smtClean="0"/>
          </a:p>
        </p:txBody>
      </p:sp>
      <p:cxnSp>
        <p:nvCxnSpPr>
          <p:cNvPr id="4" name="Straight Arrow Connector 3"/>
          <p:cNvCxnSpPr/>
          <p:nvPr/>
        </p:nvCxnSpPr>
        <p:spPr>
          <a:xfrm>
            <a:off x="152400" y="3579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eCos</a:t>
            </a:r>
            <a:r>
              <a:rPr lang="en-US" dirty="0" smtClean="0"/>
              <a:t>: Embedded </a:t>
            </a:r>
            <a:br>
              <a:rPr lang="en-US" dirty="0" smtClean="0"/>
            </a:br>
            <a:r>
              <a:rPr lang="en-US" dirty="0" smtClean="0"/>
              <a:t>Configurable OS</a:t>
            </a:r>
            <a:endParaRPr lang="en-US" dirty="0"/>
          </a:p>
        </p:txBody>
      </p:sp>
      <p:sp>
        <p:nvSpPr>
          <p:cNvPr id="3" name="Content Placeholder 2"/>
          <p:cNvSpPr>
            <a:spLocks noGrp="1"/>
          </p:cNvSpPr>
          <p:nvPr>
            <p:ph idx="1"/>
          </p:nvPr>
        </p:nvSpPr>
        <p:spPr/>
        <p:txBody>
          <a:bodyPr/>
          <a:lstStyle/>
          <a:p>
            <a:r>
              <a:rPr lang="en-US" dirty="0" smtClean="0"/>
              <a:t>Open source, Royalty-free</a:t>
            </a:r>
          </a:p>
          <a:p>
            <a:r>
              <a:rPr lang="en-US" dirty="0" smtClean="0"/>
              <a:t>Real-time OS</a:t>
            </a:r>
          </a:p>
          <a:p>
            <a:r>
              <a:rPr lang="en-US" dirty="0" smtClean="0"/>
              <a:t>Most widely used embedded OS</a:t>
            </a:r>
          </a:p>
          <a:p>
            <a:r>
              <a:rPr lang="en-NZ" dirty="0" smtClean="0"/>
              <a:t>Targeted at high-performance small embedded systems. </a:t>
            </a:r>
          </a:p>
          <a:p>
            <a:r>
              <a:rPr lang="en-NZ" dirty="0" smtClean="0"/>
              <a:t>An embedded form of Linux or other commercial OS would not provide the streamlined software required. </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eCos</a:t>
            </a:r>
            <a:r>
              <a:rPr lang="en-US" dirty="0" smtClean="0"/>
              <a:t> Configuration Tool</a:t>
            </a:r>
            <a:endParaRPr lang="en-US" dirty="0"/>
          </a:p>
        </p:txBody>
      </p:sp>
      <p:pic>
        <p:nvPicPr>
          <p:cNvPr id="6" name="Content Placeholder 5" descr="Fig13_02.gif"/>
          <p:cNvPicPr>
            <a:picLocks noGrp="1" noChangeAspect="1"/>
          </p:cNvPicPr>
          <p:nvPr>
            <p:ph idx="1"/>
          </p:nvPr>
        </p:nvPicPr>
        <p:blipFill>
          <a:blip r:embed="rId3"/>
          <a:stretch>
            <a:fillRect/>
          </a:stretch>
        </p:blipFill>
        <p:spPr>
          <a:xfrm>
            <a:off x="934993" y="1219200"/>
            <a:ext cx="4551407" cy="3289846"/>
          </a:xfrm>
        </p:spPr>
      </p:pic>
      <p:pic>
        <p:nvPicPr>
          <p:cNvPr id="4" name="Content Placeholder 3" descr="Fig13_03.gif"/>
          <p:cNvPicPr>
            <a:picLocks noChangeAspect="1"/>
          </p:cNvPicPr>
          <p:nvPr/>
        </p:nvPicPr>
        <p:blipFill>
          <a:blip r:embed="rId4"/>
          <a:stretch>
            <a:fillRect/>
          </a:stretch>
        </p:blipFill>
        <p:spPr bwMode="auto">
          <a:xfrm>
            <a:off x="4343399" y="3631683"/>
            <a:ext cx="4213107" cy="31020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eCos</a:t>
            </a:r>
            <a:r>
              <a:rPr lang="en-US" dirty="0" smtClean="0"/>
              <a:t> Configuration Tool</a:t>
            </a:r>
            <a:endParaRPr lang="en-US" dirty="0"/>
          </a:p>
        </p:txBody>
      </p:sp>
      <p:pic>
        <p:nvPicPr>
          <p:cNvPr id="4" name="Content Placeholder 3" descr="Fig13_03.gif"/>
          <p:cNvPicPr>
            <a:picLocks noGrp="1" noChangeAspect="1"/>
          </p:cNvPicPr>
          <p:nvPr>
            <p:ph idx="1"/>
          </p:nvPr>
        </p:nvPicPr>
        <p:blipFill>
          <a:blip r:embed="rId3"/>
          <a:stretch>
            <a:fillRect/>
          </a:stretch>
        </p:blipFill>
        <p:spPr>
          <a:xfrm>
            <a:off x="1066801" y="1219199"/>
            <a:ext cx="7489706" cy="5514497"/>
          </a:xfrm>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dirty="0" smtClean="0"/>
              <a:t>Loading an </a:t>
            </a:r>
            <a:r>
              <a:rPr lang="en-US" dirty="0" err="1" smtClean="0"/>
              <a:t>eCos</a:t>
            </a:r>
            <a:r>
              <a:rPr lang="en-US" dirty="0" smtClean="0"/>
              <a:t> Configuration</a:t>
            </a:r>
            <a:endParaRPr lang="en-US" dirty="0"/>
          </a:p>
        </p:txBody>
      </p:sp>
      <p:pic>
        <p:nvPicPr>
          <p:cNvPr id="4" name="Content Placeholder 3" descr="Fig13_04.gif"/>
          <p:cNvPicPr>
            <a:picLocks noGrp="1" noChangeAspect="1"/>
          </p:cNvPicPr>
          <p:nvPr>
            <p:ph idx="1"/>
          </p:nvPr>
        </p:nvPicPr>
        <p:blipFill>
          <a:blip r:embed="rId3"/>
          <a:stretch>
            <a:fillRect/>
          </a:stretch>
        </p:blipFill>
        <p:spPr>
          <a:xfrm>
            <a:off x="2286000" y="1524000"/>
            <a:ext cx="4321143" cy="5258259"/>
          </a:xfr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eCos</a:t>
            </a:r>
            <a:r>
              <a:rPr lang="en-US" dirty="0" smtClean="0"/>
              <a:t> </a:t>
            </a:r>
            <a:br>
              <a:rPr lang="en-US" dirty="0" smtClean="0"/>
            </a:br>
            <a:r>
              <a:rPr lang="en-US" dirty="0" smtClean="0"/>
              <a:t>Layered Structure</a:t>
            </a:r>
            <a:endParaRPr lang="en-US" dirty="0"/>
          </a:p>
        </p:txBody>
      </p:sp>
      <p:pic>
        <p:nvPicPr>
          <p:cNvPr id="4" name="Content Placeholder 3" descr="Fig13_05.gif"/>
          <p:cNvPicPr>
            <a:picLocks noGrp="1" noChangeAspect="1"/>
          </p:cNvPicPr>
          <p:nvPr>
            <p:ph idx="1"/>
          </p:nvPr>
        </p:nvPicPr>
        <p:blipFill>
          <a:blip r:embed="rId3"/>
          <a:stretch>
            <a:fillRect/>
          </a:stretch>
        </p:blipFill>
        <p:spPr>
          <a:xfrm>
            <a:off x="1933575" y="1828800"/>
            <a:ext cx="5276850" cy="4067175"/>
          </a:xfr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solidFill>
                  <a:schemeClr val="accent1">
                    <a:lumMod val="75000"/>
                  </a:schemeClr>
                </a:solidFill>
              </a:rPr>
              <a:t>Embedded Systems</a:t>
            </a:r>
          </a:p>
          <a:p>
            <a:r>
              <a:rPr lang="en-NZ" dirty="0" smtClean="0"/>
              <a:t>Characteristics of Embedded Operating Systems</a:t>
            </a:r>
          </a:p>
          <a:p>
            <a:r>
              <a:rPr lang="en-NZ" dirty="0" err="1" smtClean="0"/>
              <a:t>eCos</a:t>
            </a:r>
            <a:endParaRPr lang="en-NZ" dirty="0" smtClean="0"/>
          </a:p>
          <a:p>
            <a:r>
              <a:rPr lang="en-NZ" dirty="0" err="1" smtClean="0"/>
              <a:t>TinyOS</a:t>
            </a:r>
            <a:endParaRPr lang="en-NZ" dirty="0" smtClean="0"/>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a:t>
            </a:r>
            <a:br>
              <a:rPr lang="en-US" dirty="0" smtClean="0"/>
            </a:br>
            <a:r>
              <a:rPr lang="en-US" dirty="0" smtClean="0"/>
              <a:t>Abstraction Layer</a:t>
            </a:r>
            <a:endParaRPr lang="en-US" dirty="0"/>
          </a:p>
        </p:txBody>
      </p:sp>
      <p:sp>
        <p:nvSpPr>
          <p:cNvPr id="3" name="Content Placeholder 2"/>
          <p:cNvSpPr>
            <a:spLocks noGrp="1"/>
          </p:cNvSpPr>
          <p:nvPr>
            <p:ph idx="1"/>
          </p:nvPr>
        </p:nvSpPr>
        <p:spPr>
          <a:xfrm>
            <a:off x="457200" y="1600200"/>
            <a:ext cx="4572000" cy="4953000"/>
          </a:xfrm>
        </p:spPr>
        <p:txBody>
          <a:bodyPr/>
          <a:lstStyle/>
          <a:p>
            <a:r>
              <a:rPr lang="en-US" dirty="0" smtClean="0"/>
              <a:t>Presents consistent API to upper layers</a:t>
            </a:r>
          </a:p>
          <a:p>
            <a:r>
              <a:rPr lang="en-US" dirty="0" smtClean="0"/>
              <a:t>Different for each hardware platform</a:t>
            </a:r>
            <a:endParaRPr lang="en-US" dirty="0"/>
          </a:p>
        </p:txBody>
      </p:sp>
      <p:pic>
        <p:nvPicPr>
          <p:cNvPr id="4" name="Content Placeholder 3" descr="Fig13_06.gif"/>
          <p:cNvPicPr>
            <a:picLocks noChangeAspect="1"/>
          </p:cNvPicPr>
          <p:nvPr/>
        </p:nvPicPr>
        <p:blipFill>
          <a:blip r:embed="rId3"/>
          <a:stretch>
            <a:fillRect/>
          </a:stretch>
        </p:blipFill>
        <p:spPr bwMode="auto">
          <a:xfrm>
            <a:off x="4800600" y="1534610"/>
            <a:ext cx="4343400" cy="5094790"/>
          </a:xfrm>
          <a:prstGeom prst="rect">
            <a:avLst/>
          </a:prstGeom>
          <a:noFill/>
          <a:ln w="9525">
            <a:noFill/>
            <a:miter lim="800000"/>
            <a:headEnd/>
            <a:tailEnd/>
          </a:ln>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HAL</a:t>
            </a:r>
            <a:endParaRPr lang="en-US" dirty="0"/>
          </a:p>
        </p:txBody>
      </p:sp>
      <p:pic>
        <p:nvPicPr>
          <p:cNvPr id="4" name="Content Placeholder 3" descr="Fig13_06.gif"/>
          <p:cNvPicPr>
            <a:picLocks noGrp="1" noChangeAspect="1"/>
          </p:cNvPicPr>
          <p:nvPr>
            <p:ph idx="1"/>
          </p:nvPr>
        </p:nvPicPr>
        <p:blipFill>
          <a:blip r:embed="rId3"/>
          <a:stretch>
            <a:fillRect/>
          </a:stretch>
        </p:blipFill>
        <p:spPr>
          <a:xfrm>
            <a:off x="2057400" y="1066799"/>
            <a:ext cx="4851993" cy="5691367"/>
          </a:xfr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HAL Modules</a:t>
            </a:r>
            <a:endParaRPr lang="en-US" dirty="0"/>
          </a:p>
        </p:txBody>
      </p:sp>
      <p:sp>
        <p:nvSpPr>
          <p:cNvPr id="3" name="Content Placeholder 2"/>
          <p:cNvSpPr>
            <a:spLocks noGrp="1"/>
          </p:cNvSpPr>
          <p:nvPr>
            <p:ph idx="1"/>
          </p:nvPr>
        </p:nvSpPr>
        <p:spPr/>
        <p:txBody>
          <a:bodyPr/>
          <a:lstStyle/>
          <a:p>
            <a:r>
              <a:rPr lang="en-US" smtClean="0"/>
              <a:t>Architecture</a:t>
            </a:r>
          </a:p>
          <a:p>
            <a:pPr lvl="1"/>
            <a:r>
              <a:rPr lang="en-US" smtClean="0"/>
              <a:t>Processor family type</a:t>
            </a:r>
          </a:p>
          <a:p>
            <a:r>
              <a:rPr lang="en-US" smtClean="0"/>
              <a:t>Variant</a:t>
            </a:r>
          </a:p>
          <a:p>
            <a:pPr lvl="1"/>
            <a:r>
              <a:rPr lang="en-US" smtClean="0"/>
              <a:t>Support features of specific processor</a:t>
            </a:r>
          </a:p>
          <a:p>
            <a:r>
              <a:rPr lang="en-US" smtClean="0"/>
              <a:t>Platform</a:t>
            </a:r>
          </a:p>
          <a:p>
            <a:pPr lvl="1"/>
            <a:r>
              <a:rPr lang="en-US" smtClean="0"/>
              <a:t>Support of tightly coupled peripherals</a:t>
            </a:r>
            <a:endParaRPr 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eCos</a:t>
            </a:r>
            <a:r>
              <a:rPr lang="en-US" dirty="0" smtClean="0"/>
              <a:t> Kernel Design</a:t>
            </a:r>
            <a:endParaRPr lang="en-US" dirty="0"/>
          </a:p>
        </p:txBody>
      </p:sp>
      <p:sp>
        <p:nvSpPr>
          <p:cNvPr id="3" name="Content Placeholder 2"/>
          <p:cNvSpPr>
            <a:spLocks noGrp="1"/>
          </p:cNvSpPr>
          <p:nvPr>
            <p:ph idx="1"/>
          </p:nvPr>
        </p:nvSpPr>
        <p:spPr/>
        <p:txBody>
          <a:bodyPr/>
          <a:lstStyle/>
          <a:p>
            <a:r>
              <a:rPr lang="en-NZ" dirty="0" smtClean="0"/>
              <a:t>The </a:t>
            </a:r>
            <a:r>
              <a:rPr lang="en-NZ" dirty="0" err="1" smtClean="0"/>
              <a:t>eCos</a:t>
            </a:r>
            <a:r>
              <a:rPr lang="en-NZ" dirty="0" smtClean="0"/>
              <a:t> kernel was designed to satisfy four main objectives:</a:t>
            </a:r>
          </a:p>
          <a:p>
            <a:pPr lvl="1"/>
            <a:r>
              <a:rPr lang="en-US" dirty="0" smtClean="0"/>
              <a:t>Low interrupt latency</a:t>
            </a:r>
          </a:p>
          <a:p>
            <a:pPr lvl="1"/>
            <a:r>
              <a:rPr lang="en-US" dirty="0" smtClean="0"/>
              <a:t>Low task switching latency</a:t>
            </a:r>
          </a:p>
          <a:p>
            <a:pPr lvl="1"/>
            <a:r>
              <a:rPr lang="en-US" dirty="0" smtClean="0"/>
              <a:t>Small memory footprint</a:t>
            </a:r>
          </a:p>
          <a:p>
            <a:pPr lvl="1"/>
            <a:r>
              <a:rPr lang="en-US" dirty="0" smtClean="0"/>
              <a:t>Deterministic behavior</a:t>
            </a:r>
            <a:endParaRPr 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in </a:t>
            </a:r>
            <a:r>
              <a:rPr lang="en-US" dirty="0" err="1" smtClean="0"/>
              <a:t>eCos</a:t>
            </a:r>
            <a:r>
              <a:rPr lang="en-US" dirty="0" smtClean="0"/>
              <a:t> Kernel</a:t>
            </a:r>
            <a:endParaRPr lang="en-US" dirty="0"/>
          </a:p>
        </p:txBody>
      </p:sp>
      <p:sp>
        <p:nvSpPr>
          <p:cNvPr id="3" name="Content Placeholder 2"/>
          <p:cNvSpPr>
            <a:spLocks noGrp="1"/>
          </p:cNvSpPr>
          <p:nvPr>
            <p:ph idx="1"/>
          </p:nvPr>
        </p:nvSpPr>
        <p:spPr/>
        <p:txBody>
          <a:bodyPr/>
          <a:lstStyle/>
          <a:p>
            <a:r>
              <a:rPr lang="en-US" dirty="0" smtClean="0"/>
              <a:t>Memory allocation</a:t>
            </a:r>
          </a:p>
          <a:p>
            <a:r>
              <a:rPr lang="en-US" dirty="0" smtClean="0"/>
              <a:t>Device driver</a:t>
            </a:r>
          </a:p>
          <a:p>
            <a:r>
              <a:rPr lang="en-NZ" dirty="0" smtClean="0"/>
              <a:t>This makes for a lean kernel.</a:t>
            </a:r>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eCos</a:t>
            </a:r>
            <a:r>
              <a:rPr lang="en-US" dirty="0" smtClean="0"/>
              <a:t> I/O System</a:t>
            </a:r>
            <a:endParaRPr lang="en-US" dirty="0"/>
          </a:p>
        </p:txBody>
      </p:sp>
      <p:sp>
        <p:nvSpPr>
          <p:cNvPr id="3" name="Content Placeholder 2"/>
          <p:cNvSpPr>
            <a:spLocks noGrp="1"/>
          </p:cNvSpPr>
          <p:nvPr>
            <p:ph idx="1"/>
          </p:nvPr>
        </p:nvSpPr>
        <p:spPr/>
        <p:txBody>
          <a:bodyPr/>
          <a:lstStyle/>
          <a:p>
            <a:r>
              <a:rPr lang="en-US" dirty="0" smtClean="0"/>
              <a:t>Framework for supporting device drivers</a:t>
            </a:r>
          </a:p>
          <a:p>
            <a:r>
              <a:rPr lang="en-US" dirty="0" smtClean="0"/>
              <a:t>A variety of drivers are available through the configuration package</a:t>
            </a:r>
          </a:p>
          <a:p>
            <a:r>
              <a:rPr lang="en-US" dirty="0" smtClean="0"/>
              <a:t>Principle objective is efficiency with no unnecessary software layering</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eCos</a:t>
            </a:r>
            <a:r>
              <a:rPr lang="en-US" dirty="0" smtClean="0"/>
              <a:t> Scheduler</a:t>
            </a:r>
            <a:endParaRPr lang="en-US" dirty="0"/>
          </a:p>
        </p:txBody>
      </p:sp>
      <p:sp>
        <p:nvSpPr>
          <p:cNvPr id="3" name="Content Placeholder 2"/>
          <p:cNvSpPr>
            <a:spLocks noGrp="1"/>
          </p:cNvSpPr>
          <p:nvPr>
            <p:ph idx="1"/>
          </p:nvPr>
        </p:nvSpPr>
        <p:spPr/>
        <p:txBody>
          <a:bodyPr/>
          <a:lstStyle/>
          <a:p>
            <a:r>
              <a:rPr lang="en-US" dirty="0" smtClean="0"/>
              <a:t>Bitmap scheduler</a:t>
            </a:r>
          </a:p>
          <a:p>
            <a:pPr lvl="1"/>
            <a:r>
              <a:rPr lang="en-US" dirty="0" smtClean="0"/>
              <a:t>Efficient for small number of threads active</a:t>
            </a:r>
          </a:p>
          <a:p>
            <a:pPr lvl="1"/>
            <a:r>
              <a:rPr lang="en-US" dirty="0" smtClean="0"/>
              <a:t>Each thread has different priority</a:t>
            </a:r>
          </a:p>
          <a:p>
            <a:r>
              <a:rPr lang="en-US" dirty="0" smtClean="0"/>
              <a:t>Multilevel queue scheduler</a:t>
            </a:r>
          </a:p>
          <a:p>
            <a:pPr lvl="1"/>
            <a:r>
              <a:rPr lang="en-US" dirty="0" smtClean="0"/>
              <a:t>Appropriate when number of threads is dynamic</a:t>
            </a:r>
          </a:p>
          <a:p>
            <a:pPr lvl="1"/>
            <a:r>
              <a:rPr lang="en-US" dirty="0" smtClean="0"/>
              <a:t>Multiple threads at each priority</a:t>
            </a:r>
          </a:p>
          <a:p>
            <a:pPr lvl="1"/>
            <a:r>
              <a:rPr lang="en-US" dirty="0" smtClean="0"/>
              <a:t>Time slicing</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Bitmap Scheduler </a:t>
            </a:r>
            <a:br>
              <a:rPr lang="en-US" dirty="0" smtClean="0"/>
            </a:br>
            <a:r>
              <a:rPr lang="en-US" dirty="0" smtClean="0"/>
              <a:t>Priority Levels</a:t>
            </a:r>
            <a:endParaRPr lang="en-US" dirty="0"/>
          </a:p>
        </p:txBody>
      </p:sp>
      <p:pic>
        <p:nvPicPr>
          <p:cNvPr id="4" name="Content Placeholder 3" descr="Fig13_07a.gif"/>
          <p:cNvPicPr>
            <a:picLocks noGrp="1" noChangeAspect="1"/>
          </p:cNvPicPr>
          <p:nvPr>
            <p:ph idx="1"/>
          </p:nvPr>
        </p:nvPicPr>
        <p:blipFill>
          <a:blip r:embed="rId3"/>
          <a:stretch>
            <a:fillRect/>
          </a:stretch>
        </p:blipFill>
        <p:spPr>
          <a:xfrm>
            <a:off x="874551" y="1574354"/>
            <a:ext cx="7431250" cy="5283646"/>
          </a:xfr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Queue </a:t>
            </a:r>
            <a:br>
              <a:rPr lang="en-US" dirty="0" smtClean="0"/>
            </a:br>
            <a:r>
              <a:rPr lang="en-US" dirty="0" smtClean="0"/>
              <a:t>Scheduler Priorities</a:t>
            </a:r>
            <a:endParaRPr lang="en-US" dirty="0"/>
          </a:p>
        </p:txBody>
      </p:sp>
      <p:pic>
        <p:nvPicPr>
          <p:cNvPr id="4" name="Content Placeholder 3" descr="Fig13_07b.gif"/>
          <p:cNvPicPr>
            <a:picLocks noGrp="1" noChangeAspect="1"/>
          </p:cNvPicPr>
          <p:nvPr>
            <p:ph idx="1"/>
          </p:nvPr>
        </p:nvPicPr>
        <p:blipFill>
          <a:blip r:embed="rId3"/>
          <a:stretch>
            <a:fillRect/>
          </a:stretch>
        </p:blipFill>
        <p:spPr>
          <a:xfrm>
            <a:off x="838200" y="1641962"/>
            <a:ext cx="7391400" cy="5139838"/>
          </a:xfr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543800" cy="1143000"/>
          </a:xfrm>
        </p:spPr>
        <p:txBody>
          <a:bodyPr/>
          <a:lstStyle/>
          <a:p>
            <a:r>
              <a:rPr lang="en-US" dirty="0" err="1" smtClean="0"/>
              <a:t>eCos</a:t>
            </a:r>
            <a:r>
              <a:rPr lang="en-US" dirty="0" smtClean="0"/>
              <a:t> Thread </a:t>
            </a:r>
            <a:br>
              <a:rPr lang="en-US" dirty="0" smtClean="0"/>
            </a:br>
            <a:r>
              <a:rPr lang="en-US" dirty="0" smtClean="0"/>
              <a:t>Synchronization</a:t>
            </a:r>
            <a:endParaRPr lang="en-US" dirty="0"/>
          </a:p>
        </p:txBody>
      </p:sp>
      <p:sp>
        <p:nvSpPr>
          <p:cNvPr id="3" name="Content Placeholder 2"/>
          <p:cNvSpPr>
            <a:spLocks noGrp="1"/>
          </p:cNvSpPr>
          <p:nvPr>
            <p:ph idx="1"/>
          </p:nvPr>
        </p:nvSpPr>
        <p:spPr/>
        <p:txBody>
          <a:bodyPr/>
          <a:lstStyle/>
          <a:p>
            <a:r>
              <a:rPr lang="en-US" sz="2800" dirty="0" smtClean="0"/>
              <a:t>Classic </a:t>
            </a:r>
            <a:r>
              <a:rPr lang="en-US" sz="2800" dirty="0" err="1" smtClean="0"/>
              <a:t>mechanisims</a:t>
            </a:r>
            <a:endParaRPr lang="en-US" sz="2800" dirty="0" smtClean="0"/>
          </a:p>
          <a:p>
            <a:pPr lvl="1"/>
            <a:r>
              <a:rPr lang="en-US" sz="2400" dirty="0" err="1" smtClean="0"/>
              <a:t>Mutexes</a:t>
            </a:r>
            <a:endParaRPr lang="en-US" sz="2400" dirty="0" smtClean="0"/>
          </a:p>
          <a:p>
            <a:pPr lvl="1"/>
            <a:r>
              <a:rPr lang="en-US" sz="2400" dirty="0" smtClean="0"/>
              <a:t>Semaphores</a:t>
            </a:r>
          </a:p>
          <a:p>
            <a:pPr lvl="1"/>
            <a:r>
              <a:rPr lang="en-US" sz="2400" dirty="0" smtClean="0"/>
              <a:t>Condition variables</a:t>
            </a:r>
          </a:p>
          <a:p>
            <a:r>
              <a:rPr lang="en-NZ" sz="2800" dirty="0" smtClean="0"/>
              <a:t>synchronization/communication mechanisms </a:t>
            </a:r>
          </a:p>
          <a:p>
            <a:pPr lvl="1"/>
            <a:r>
              <a:rPr lang="en-US" sz="2400" dirty="0" smtClean="0"/>
              <a:t>Event flags</a:t>
            </a:r>
          </a:p>
          <a:p>
            <a:pPr lvl="1"/>
            <a:r>
              <a:rPr lang="en-US" sz="2400" dirty="0" smtClean="0"/>
              <a:t>Mailboxes</a:t>
            </a:r>
          </a:p>
          <a:p>
            <a:r>
              <a:rPr lang="en-US" dirty="0" smtClean="0"/>
              <a:t>SMP support(symmetric multiprocessing)</a:t>
            </a:r>
          </a:p>
          <a:p>
            <a:pPr lvl="1"/>
            <a:r>
              <a:rPr lang="en-US" sz="2400" dirty="0" smtClean="0"/>
              <a:t>Spinlocks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Embedded System</a:t>
            </a:r>
            <a:endParaRPr lang="en-US" dirty="0" smtClean="0"/>
          </a:p>
        </p:txBody>
      </p:sp>
      <p:sp>
        <p:nvSpPr>
          <p:cNvPr id="4" name="Content Placeholder 3"/>
          <p:cNvSpPr>
            <a:spLocks noGrp="1"/>
          </p:cNvSpPr>
          <p:nvPr>
            <p:ph idx="1"/>
          </p:nvPr>
        </p:nvSpPr>
        <p:spPr/>
        <p:txBody>
          <a:bodyPr/>
          <a:lstStyle/>
          <a:p>
            <a:r>
              <a:rPr lang="en-NZ" dirty="0" smtClean="0"/>
              <a:t>One of the most important and widely used categories of operating systems </a:t>
            </a:r>
          </a:p>
          <a:p>
            <a:r>
              <a:rPr lang="en-US" dirty="0" smtClean="0"/>
              <a:t>Hardware and software designed to perform a dedicated function</a:t>
            </a:r>
          </a:p>
          <a:p>
            <a:r>
              <a:rPr lang="en-US" dirty="0" smtClean="0"/>
              <a:t>Tightly coupled to their environment</a:t>
            </a:r>
          </a:p>
          <a:p>
            <a:r>
              <a:rPr lang="en-NZ" dirty="0" smtClean="0"/>
              <a:t>Often, embedded systems are part of a larger system or product, </a:t>
            </a:r>
          </a:p>
          <a:p>
            <a:pPr lvl="1"/>
            <a:r>
              <a:rPr lang="en-NZ" dirty="0" smtClean="0"/>
              <a:t>E.G. antilock braking system in a car.</a:t>
            </a:r>
            <a:endParaRPr lang="en-US" dirty="0" smtClean="0"/>
          </a:p>
          <a:p>
            <a:endParaRPr lang="en-US"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Mutexes</a:t>
            </a:r>
            <a:endParaRPr lang="en-US" dirty="0"/>
          </a:p>
        </p:txBody>
      </p:sp>
      <p:pic>
        <p:nvPicPr>
          <p:cNvPr id="4" name="Content Placeholder 3" descr="Fig13_08.gif"/>
          <p:cNvPicPr>
            <a:picLocks noGrp="1" noChangeAspect="1"/>
          </p:cNvPicPr>
          <p:nvPr>
            <p:ph idx="1"/>
          </p:nvPr>
        </p:nvPicPr>
        <p:blipFill>
          <a:blip r:embed="rId3"/>
          <a:stretch>
            <a:fillRect/>
          </a:stretch>
        </p:blipFill>
        <p:spPr>
          <a:xfrm>
            <a:off x="1676400" y="1219200"/>
            <a:ext cx="6159304" cy="5638800"/>
          </a:xfr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Mutexes and Condition Variables</a:t>
            </a:r>
            <a:endParaRPr lang="en-US" dirty="0"/>
          </a:p>
        </p:txBody>
      </p:sp>
      <p:pic>
        <p:nvPicPr>
          <p:cNvPr id="4" name="Content Placeholder 3" descr="Fig13_09a.gif"/>
          <p:cNvPicPr>
            <a:picLocks noGrp="1" noChangeAspect="1"/>
          </p:cNvPicPr>
          <p:nvPr>
            <p:ph idx="1"/>
          </p:nvPr>
        </p:nvPicPr>
        <p:blipFill>
          <a:blip r:embed="rId3"/>
          <a:stretch>
            <a:fillRect/>
          </a:stretch>
        </p:blipFill>
        <p:spPr>
          <a:xfrm>
            <a:off x="1270347" y="1447799"/>
            <a:ext cx="7264053" cy="5295083"/>
          </a:xfr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Mutexes and Condition Variables</a:t>
            </a:r>
            <a:endParaRPr lang="en-US" dirty="0"/>
          </a:p>
        </p:txBody>
      </p:sp>
      <p:pic>
        <p:nvPicPr>
          <p:cNvPr id="4" name="Content Placeholder 3" descr="Fig13_09b.gif"/>
          <p:cNvPicPr>
            <a:picLocks noGrp="1" noChangeAspect="1"/>
          </p:cNvPicPr>
          <p:nvPr>
            <p:ph idx="1"/>
          </p:nvPr>
        </p:nvPicPr>
        <p:blipFill>
          <a:blip r:embed="rId3"/>
          <a:stretch>
            <a:fillRect/>
          </a:stretch>
        </p:blipFill>
        <p:spPr>
          <a:xfrm>
            <a:off x="762000" y="2133600"/>
            <a:ext cx="7688873" cy="2514600"/>
          </a:xfr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Embedded Systems</a:t>
            </a:r>
          </a:p>
          <a:p>
            <a:r>
              <a:rPr lang="en-NZ" dirty="0" smtClean="0"/>
              <a:t>Characteristics of Embedded Operating Systems</a:t>
            </a:r>
          </a:p>
          <a:p>
            <a:r>
              <a:rPr lang="en-NZ" dirty="0" err="1" smtClean="0"/>
              <a:t>eCos</a:t>
            </a:r>
            <a:endParaRPr lang="en-NZ" dirty="0" smtClean="0"/>
          </a:p>
          <a:p>
            <a:r>
              <a:rPr lang="en-NZ" dirty="0" err="1" smtClean="0">
                <a:solidFill>
                  <a:schemeClr val="accent1">
                    <a:lumMod val="75000"/>
                  </a:schemeClr>
                </a:solidFill>
              </a:rPr>
              <a:t>TinyOS</a:t>
            </a:r>
            <a:endParaRPr lang="en-NZ" dirty="0" smtClean="0">
              <a:solidFill>
                <a:schemeClr val="accent1">
                  <a:lumMod val="75000"/>
                </a:schemeClr>
              </a:solidFill>
            </a:endParaRPr>
          </a:p>
        </p:txBody>
      </p:sp>
      <p:cxnSp>
        <p:nvCxnSpPr>
          <p:cNvPr id="4" name="Straight Arrow Connector 3"/>
          <p:cNvCxnSpPr/>
          <p:nvPr/>
        </p:nvCxnSpPr>
        <p:spPr>
          <a:xfrm>
            <a:off x="152400" y="4189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TinyOS</a:t>
            </a:r>
            <a:endParaRPr lang="en-US" dirty="0"/>
          </a:p>
        </p:txBody>
      </p:sp>
      <p:sp>
        <p:nvSpPr>
          <p:cNvPr id="3" name="Content Placeholder 2"/>
          <p:cNvSpPr>
            <a:spLocks noGrp="1"/>
          </p:cNvSpPr>
          <p:nvPr>
            <p:ph idx="1"/>
          </p:nvPr>
        </p:nvSpPr>
        <p:spPr/>
        <p:txBody>
          <a:bodyPr/>
          <a:lstStyle/>
          <a:p>
            <a:r>
              <a:rPr lang="en-US" dirty="0" smtClean="0"/>
              <a:t>400 bytes of code</a:t>
            </a:r>
          </a:p>
          <a:p>
            <a:r>
              <a:rPr lang="en-US" dirty="0" smtClean="0"/>
              <a:t>Not a real-time OS</a:t>
            </a:r>
          </a:p>
          <a:p>
            <a:pPr lvl="1"/>
            <a:r>
              <a:rPr lang="en-US" dirty="0" smtClean="0"/>
              <a:t>No kernel</a:t>
            </a:r>
          </a:p>
          <a:p>
            <a:pPr lvl="1"/>
            <a:r>
              <a:rPr lang="en-NZ" dirty="0" smtClean="0"/>
              <a:t> There are no processes; </a:t>
            </a:r>
          </a:p>
          <a:p>
            <a:pPr lvl="1"/>
            <a:r>
              <a:rPr lang="en-NZ" dirty="0" smtClean="0"/>
              <a:t>OS doesn’t have a </a:t>
            </a:r>
            <a:r>
              <a:rPr lang="en-NZ" dirty="0" smtClean="0"/>
              <a:t>memory allocation system </a:t>
            </a:r>
          </a:p>
          <a:p>
            <a:pPr lvl="1"/>
            <a:r>
              <a:rPr lang="en-NZ" dirty="0" smtClean="0"/>
              <a:t> interrupt and exception handling is dependent on the peripheral; and</a:t>
            </a:r>
          </a:p>
          <a:p>
            <a:pPr lvl="1"/>
            <a:r>
              <a:rPr lang="en-NZ" dirty="0" err="1" smtClean="0"/>
              <a:t>Nonblocking</a:t>
            </a:r>
            <a:r>
              <a:rPr lang="en-NZ" dirty="0" smtClean="0"/>
              <a:t>, so there are few explicit synchronization primitives.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Wireless Sensor Network Topology</a:t>
            </a:r>
            <a:endParaRPr lang="en-US" dirty="0"/>
          </a:p>
        </p:txBody>
      </p:sp>
      <p:pic>
        <p:nvPicPr>
          <p:cNvPr id="4" name="Content Placeholder 3" descr="Fig13_10.gif"/>
          <p:cNvPicPr>
            <a:picLocks noGrp="1" noChangeAspect="1"/>
          </p:cNvPicPr>
          <p:nvPr>
            <p:ph idx="1"/>
          </p:nvPr>
        </p:nvPicPr>
        <p:blipFill>
          <a:blip r:embed="rId3"/>
          <a:stretch>
            <a:fillRect/>
          </a:stretch>
        </p:blipFill>
        <p:spPr>
          <a:xfrm>
            <a:off x="1600200" y="1600200"/>
            <a:ext cx="5761462" cy="5114692"/>
          </a:xfr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TinyOS Goals</a:t>
            </a:r>
            <a:endParaRPr lang="en-US" dirty="0"/>
          </a:p>
        </p:txBody>
      </p:sp>
      <p:sp>
        <p:nvSpPr>
          <p:cNvPr id="3" name="Content Placeholder 2"/>
          <p:cNvSpPr>
            <a:spLocks noGrp="1"/>
          </p:cNvSpPr>
          <p:nvPr>
            <p:ph idx="1"/>
          </p:nvPr>
        </p:nvSpPr>
        <p:spPr/>
        <p:txBody>
          <a:bodyPr/>
          <a:lstStyle/>
          <a:p>
            <a:r>
              <a:rPr lang="en-NZ" dirty="0" smtClean="0"/>
              <a:t>With the </a:t>
            </a:r>
            <a:r>
              <a:rPr lang="en-NZ" dirty="0" smtClean="0"/>
              <a:t>tiny </a:t>
            </a:r>
            <a:r>
              <a:rPr lang="en-NZ" dirty="0" smtClean="0"/>
              <a:t>distributed sensor application in mind, the following goals were set for </a:t>
            </a:r>
            <a:r>
              <a:rPr lang="en-NZ" dirty="0" err="1" smtClean="0"/>
              <a:t>TinyOS</a:t>
            </a:r>
            <a:r>
              <a:rPr lang="en-NZ" dirty="0" smtClean="0"/>
              <a:t>:</a:t>
            </a:r>
            <a:endParaRPr lang="en-US" dirty="0" smtClean="0"/>
          </a:p>
          <a:p>
            <a:pPr lvl="1"/>
            <a:r>
              <a:rPr lang="en-US" dirty="0" smtClean="0"/>
              <a:t>Allow </a:t>
            </a:r>
            <a:r>
              <a:rPr lang="en-US" dirty="0" smtClean="0"/>
              <a:t>high concurrency</a:t>
            </a:r>
          </a:p>
          <a:p>
            <a:pPr lvl="1"/>
            <a:r>
              <a:rPr lang="en-US" dirty="0" smtClean="0"/>
              <a:t>Operate with limited resources</a:t>
            </a:r>
          </a:p>
          <a:p>
            <a:pPr lvl="1"/>
            <a:r>
              <a:rPr lang="en-US" dirty="0" smtClean="0"/>
              <a:t>Adapt to hardware </a:t>
            </a:r>
            <a:r>
              <a:rPr lang="en-US" dirty="0" smtClean="0"/>
              <a:t>evolution</a:t>
            </a:r>
          </a:p>
          <a:p>
            <a:pPr lvl="1"/>
            <a:r>
              <a:rPr lang="en-US" dirty="0" smtClean="0"/>
              <a:t>Support a wide range of applications</a:t>
            </a:r>
          </a:p>
          <a:p>
            <a:pPr lvl="1"/>
            <a:r>
              <a:rPr lang="en-US" dirty="0" smtClean="0"/>
              <a:t>Support a diverse set of platforms</a:t>
            </a:r>
          </a:p>
          <a:p>
            <a:pPr lvl="1"/>
            <a:r>
              <a:rPr lang="en-US" dirty="0" smtClean="0"/>
              <a:t>Be </a:t>
            </a:r>
            <a:r>
              <a:rPr lang="en-US" dirty="0" smtClean="0"/>
              <a:t>robust</a:t>
            </a:r>
            <a:endParaRPr lang="en-US" dirty="0" smtClean="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TinyOS Components</a:t>
            </a:r>
            <a:endParaRPr lang="en-US" dirty="0"/>
          </a:p>
        </p:txBody>
      </p:sp>
      <p:sp>
        <p:nvSpPr>
          <p:cNvPr id="3" name="Content Placeholder 2"/>
          <p:cNvSpPr>
            <a:spLocks noGrp="1"/>
          </p:cNvSpPr>
          <p:nvPr>
            <p:ph idx="1"/>
          </p:nvPr>
        </p:nvSpPr>
        <p:spPr/>
        <p:txBody>
          <a:bodyPr/>
          <a:lstStyle/>
          <a:p>
            <a:r>
              <a:rPr lang="en-US" dirty="0" smtClean="0"/>
              <a:t>Embedded software systems built with </a:t>
            </a:r>
            <a:r>
              <a:rPr lang="en-US" dirty="0" err="1" smtClean="0"/>
              <a:t>TinyOS</a:t>
            </a:r>
            <a:r>
              <a:rPr lang="en-US" dirty="0" smtClean="0"/>
              <a:t> consist of a set of modules – called components</a:t>
            </a:r>
          </a:p>
          <a:p>
            <a:r>
              <a:rPr lang="en-US" dirty="0" smtClean="0"/>
              <a:t>Such as:</a:t>
            </a:r>
            <a:endParaRPr lang="en-US" dirty="0" smtClean="0"/>
          </a:p>
          <a:p>
            <a:pPr lvl="1"/>
            <a:r>
              <a:rPr lang="en-US" dirty="0" smtClean="0"/>
              <a:t>Single-hop </a:t>
            </a:r>
            <a:r>
              <a:rPr lang="en-US" dirty="0" smtClean="0"/>
              <a:t>networking</a:t>
            </a:r>
          </a:p>
          <a:p>
            <a:pPr lvl="1"/>
            <a:r>
              <a:rPr lang="en-US" dirty="0" smtClean="0"/>
              <a:t>Ad-hoc routing</a:t>
            </a:r>
          </a:p>
          <a:p>
            <a:pPr lvl="1"/>
            <a:r>
              <a:rPr lang="en-US" dirty="0" smtClean="0"/>
              <a:t>Power management</a:t>
            </a:r>
          </a:p>
          <a:p>
            <a:pPr lvl="1"/>
            <a:r>
              <a:rPr lang="en-US" dirty="0" smtClean="0"/>
              <a:t>Times</a:t>
            </a:r>
          </a:p>
          <a:p>
            <a:pPr lvl="1"/>
            <a:r>
              <a:rPr lang="en-US" dirty="0" smtClean="0"/>
              <a:t>Nonvolatile storage control</a:t>
            </a:r>
            <a:endParaRPr 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TimerM Component</a:t>
            </a:r>
            <a:endParaRPr lang="en-US" dirty="0"/>
          </a:p>
        </p:txBody>
      </p:sp>
      <p:pic>
        <p:nvPicPr>
          <p:cNvPr id="4" name="Content Placeholder 3" descr="Fig13_11a.gif"/>
          <p:cNvPicPr>
            <a:picLocks noGrp="1" noChangeAspect="1"/>
          </p:cNvPicPr>
          <p:nvPr>
            <p:ph idx="1"/>
          </p:nvPr>
        </p:nvPicPr>
        <p:blipFill>
          <a:blip r:embed="rId3"/>
          <a:stretch>
            <a:fillRect/>
          </a:stretch>
        </p:blipFill>
        <p:spPr>
          <a:xfrm>
            <a:off x="762000" y="1905000"/>
            <a:ext cx="7615104" cy="2690812"/>
          </a:xfrm>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TimerM Configuration</a:t>
            </a:r>
            <a:endParaRPr lang="en-US" dirty="0"/>
          </a:p>
        </p:txBody>
      </p:sp>
      <p:pic>
        <p:nvPicPr>
          <p:cNvPr id="4" name="Content Placeholder 3" descr="Fig13_11b.gif"/>
          <p:cNvPicPr>
            <a:picLocks noGrp="1" noChangeAspect="1"/>
          </p:cNvPicPr>
          <p:nvPr>
            <p:ph idx="1"/>
          </p:nvPr>
        </p:nvPicPr>
        <p:blipFill>
          <a:blip r:embed="rId3"/>
          <a:stretch>
            <a:fillRect/>
          </a:stretch>
        </p:blipFill>
        <p:spPr>
          <a:xfrm>
            <a:off x="998736" y="1143000"/>
            <a:ext cx="7342323" cy="5715000"/>
          </a:xfr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Real Time</a:t>
            </a:r>
            <a:endParaRPr lang="en-NZ" dirty="0"/>
          </a:p>
        </p:txBody>
      </p:sp>
      <p:sp>
        <p:nvSpPr>
          <p:cNvPr id="3" name="Content Placeholder 2"/>
          <p:cNvSpPr>
            <a:spLocks noGrp="1"/>
          </p:cNvSpPr>
          <p:nvPr>
            <p:ph idx="1"/>
          </p:nvPr>
        </p:nvSpPr>
        <p:spPr/>
        <p:txBody>
          <a:bodyPr/>
          <a:lstStyle/>
          <a:p>
            <a:r>
              <a:rPr lang="en-NZ" dirty="0" smtClean="0"/>
              <a:t>Embedded systems are tightly coupled to their environment.</a:t>
            </a:r>
          </a:p>
          <a:p>
            <a:r>
              <a:rPr lang="en-NZ" dirty="0" smtClean="0"/>
              <a:t>This imposes real-time constraints by the need to interact with the environment. </a:t>
            </a:r>
          </a:p>
          <a:p>
            <a:pPr lvl="1"/>
            <a:r>
              <a:rPr lang="en-NZ" dirty="0" smtClean="0"/>
              <a:t>required speeds of motion, </a:t>
            </a:r>
          </a:p>
          <a:p>
            <a:pPr lvl="1"/>
            <a:r>
              <a:rPr lang="en-NZ" dirty="0" smtClean="0"/>
              <a:t> required precision of measurement, </a:t>
            </a:r>
          </a:p>
          <a:p>
            <a:pPr lvl="1"/>
            <a:r>
              <a:rPr lang="en-NZ" dirty="0" smtClean="0"/>
              <a:t> required time durations.</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TinyOS Scheduler</a:t>
            </a:r>
            <a:endParaRPr lang="en-US" dirty="0"/>
          </a:p>
        </p:txBody>
      </p:sp>
      <p:sp>
        <p:nvSpPr>
          <p:cNvPr id="3" name="Content Placeholder 2"/>
          <p:cNvSpPr>
            <a:spLocks noGrp="1"/>
          </p:cNvSpPr>
          <p:nvPr>
            <p:ph idx="1"/>
          </p:nvPr>
        </p:nvSpPr>
        <p:spPr/>
        <p:txBody>
          <a:bodyPr/>
          <a:lstStyle/>
          <a:p>
            <a:r>
              <a:rPr lang="en-US" dirty="0" smtClean="0"/>
              <a:t>Operates across all components</a:t>
            </a:r>
          </a:p>
          <a:p>
            <a:r>
              <a:rPr lang="en-US" dirty="0" smtClean="0"/>
              <a:t>Only one task executes at one time</a:t>
            </a:r>
          </a:p>
          <a:p>
            <a:r>
              <a:rPr lang="en-US" dirty="0" smtClean="0"/>
              <a:t>Simple FIFO </a:t>
            </a:r>
            <a:r>
              <a:rPr lang="en-US" dirty="0" smtClean="0"/>
              <a:t>queue</a:t>
            </a:r>
          </a:p>
          <a:p>
            <a:r>
              <a:rPr lang="en-US" dirty="0" err="1" smtClean="0"/>
              <a:t>Schedular</a:t>
            </a:r>
            <a:r>
              <a:rPr lang="en-US" dirty="0" smtClean="0"/>
              <a:t> is power aware </a:t>
            </a:r>
          </a:p>
          <a:p>
            <a:pPr lvl="1"/>
            <a:r>
              <a:rPr lang="en-US" dirty="0" smtClean="0"/>
              <a:t>Puts processor to sleep when no task in queue</a:t>
            </a:r>
            <a:endParaRPr lang="en-US"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Surge: An Example </a:t>
            </a:r>
            <a:br>
              <a:rPr lang="en-US" dirty="0" smtClean="0"/>
            </a:br>
            <a:r>
              <a:rPr lang="en-US" dirty="0" err="1" smtClean="0"/>
              <a:t>TinyOS</a:t>
            </a:r>
            <a:r>
              <a:rPr lang="en-US" dirty="0" smtClean="0"/>
              <a:t> Application</a:t>
            </a:r>
            <a:endParaRPr lang="en-US" dirty="0"/>
          </a:p>
        </p:txBody>
      </p:sp>
      <p:pic>
        <p:nvPicPr>
          <p:cNvPr id="4" name="Content Placeholder 3" descr="Fig13_12a.gif"/>
          <p:cNvPicPr>
            <a:picLocks noGrp="1" noChangeAspect="1"/>
          </p:cNvPicPr>
          <p:nvPr>
            <p:ph idx="1"/>
          </p:nvPr>
        </p:nvPicPr>
        <p:blipFill>
          <a:blip r:embed="rId3"/>
          <a:stretch>
            <a:fillRect/>
          </a:stretch>
        </p:blipFill>
        <p:spPr>
          <a:xfrm>
            <a:off x="1371600" y="1676400"/>
            <a:ext cx="6934200" cy="5016025"/>
          </a:xfr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for Surge</a:t>
            </a:r>
            <a:endParaRPr lang="en-US" dirty="0"/>
          </a:p>
        </p:txBody>
      </p:sp>
      <p:pic>
        <p:nvPicPr>
          <p:cNvPr id="4" name="Content Placeholder 3" descr="Fig13_12b.gif"/>
          <p:cNvPicPr>
            <a:picLocks noGrp="1" noChangeAspect="1"/>
          </p:cNvPicPr>
          <p:nvPr>
            <p:ph idx="1"/>
          </p:nvPr>
        </p:nvPicPr>
        <p:blipFill>
          <a:blip r:embed="rId3"/>
          <a:stretch>
            <a:fillRect/>
          </a:stretch>
        </p:blipFill>
        <p:spPr>
          <a:xfrm>
            <a:off x="228600" y="1371600"/>
            <a:ext cx="8779040" cy="5086350"/>
          </a:xfrm>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TinyOS</a:t>
            </a:r>
            <a:r>
              <a:rPr lang="en-US" dirty="0" smtClean="0"/>
              <a:t> </a:t>
            </a:r>
            <a:r>
              <a:rPr lang="en-US" dirty="0" smtClean="0"/>
              <a:t/>
            </a:r>
            <a:br>
              <a:rPr lang="en-US" dirty="0" smtClean="0"/>
            </a:br>
            <a:r>
              <a:rPr lang="en-US" dirty="0" smtClean="0"/>
              <a:t>Resource </a:t>
            </a:r>
            <a:r>
              <a:rPr lang="en-US" dirty="0" smtClean="0"/>
              <a:t>Interface</a:t>
            </a:r>
            <a:endParaRPr lang="en-US" dirty="0"/>
          </a:p>
        </p:txBody>
      </p:sp>
      <p:sp>
        <p:nvSpPr>
          <p:cNvPr id="3" name="Content Placeholder 2"/>
          <p:cNvSpPr>
            <a:spLocks noGrp="1"/>
          </p:cNvSpPr>
          <p:nvPr>
            <p:ph idx="1"/>
          </p:nvPr>
        </p:nvSpPr>
        <p:spPr/>
        <p:txBody>
          <a:bodyPr/>
          <a:lstStyle/>
          <a:p>
            <a:r>
              <a:rPr lang="en-NZ" dirty="0" err="1" smtClean="0"/>
              <a:t>TinyOS</a:t>
            </a:r>
            <a:r>
              <a:rPr lang="en-NZ" dirty="0" smtClean="0"/>
              <a:t> provides a simple but powerful set of conventions for dealing with resources</a:t>
            </a:r>
            <a:r>
              <a:rPr lang="en-NZ" dirty="0" smtClean="0"/>
              <a:t>.</a:t>
            </a:r>
          </a:p>
          <a:p>
            <a:pPr lvl="1"/>
            <a:r>
              <a:rPr lang="en-US" dirty="0" smtClean="0"/>
              <a:t>Dedicated</a:t>
            </a:r>
          </a:p>
          <a:p>
            <a:pPr lvl="1"/>
            <a:r>
              <a:rPr lang="en-US" dirty="0" smtClean="0"/>
              <a:t>Virtualized</a:t>
            </a:r>
            <a:endParaRPr lang="en-US" dirty="0" smtClean="0"/>
          </a:p>
          <a:p>
            <a:pPr lvl="1"/>
            <a:r>
              <a:rPr lang="en-US" dirty="0" smtClean="0"/>
              <a:t>Shared</a:t>
            </a:r>
            <a:endParaRPr lang="en-US"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a:t>
            </a:r>
            <a:r>
              <a:rPr lang="en-US" dirty="0" smtClean="0"/>
              <a:t>Resource</a:t>
            </a:r>
            <a:br>
              <a:rPr lang="en-US" dirty="0" smtClean="0"/>
            </a:br>
            <a:r>
              <a:rPr lang="en-US" dirty="0" smtClean="0"/>
              <a:t> </a:t>
            </a:r>
            <a:r>
              <a:rPr lang="en-US" dirty="0" smtClean="0"/>
              <a:t>Configuration</a:t>
            </a:r>
            <a:endParaRPr lang="en-US" dirty="0"/>
          </a:p>
        </p:txBody>
      </p:sp>
      <p:pic>
        <p:nvPicPr>
          <p:cNvPr id="4" name="Content Placeholder 3" descr="Fig13_13.gif"/>
          <p:cNvPicPr>
            <a:picLocks noGrp="1" noChangeAspect="1"/>
          </p:cNvPicPr>
          <p:nvPr>
            <p:ph idx="1"/>
          </p:nvPr>
        </p:nvPicPr>
        <p:blipFill>
          <a:blip r:embed="rId3"/>
          <a:stretch>
            <a:fillRect/>
          </a:stretch>
        </p:blipFill>
        <p:spPr>
          <a:xfrm>
            <a:off x="1143000" y="1600200"/>
            <a:ext cx="6830341" cy="4818845"/>
          </a:xfr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Examples of </a:t>
            </a:r>
            <a:br>
              <a:rPr lang="en-NZ" dirty="0" smtClean="0"/>
            </a:br>
            <a:r>
              <a:rPr lang="en-NZ" dirty="0" smtClean="0"/>
              <a:t>Embedded Devices</a:t>
            </a:r>
            <a:endParaRPr lang="en-NZ" dirty="0"/>
          </a:p>
        </p:txBody>
      </p:sp>
      <p:pic>
        <p:nvPicPr>
          <p:cNvPr id="1026" name="Picture 2"/>
          <p:cNvPicPr>
            <a:picLocks noGrp="1" noChangeAspect="1" noChangeArrowheads="1"/>
          </p:cNvPicPr>
          <p:nvPr>
            <p:ph idx="1"/>
          </p:nvPr>
        </p:nvPicPr>
        <p:blipFill>
          <a:blip r:embed="rId2"/>
          <a:srcRect/>
          <a:stretch>
            <a:fillRect/>
          </a:stretch>
        </p:blipFill>
        <p:spPr bwMode="auto">
          <a:xfrm>
            <a:off x="1376570" y="1752600"/>
            <a:ext cx="7081630" cy="49530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Embedded System Organization</a:t>
            </a:r>
            <a:endParaRPr lang="en-US" dirty="0"/>
          </a:p>
        </p:txBody>
      </p:sp>
      <p:pic>
        <p:nvPicPr>
          <p:cNvPr id="4" name="Content Placeholder 3" descr="Fig13_01.gif"/>
          <p:cNvPicPr>
            <a:picLocks noGrp="1" noChangeAspect="1"/>
          </p:cNvPicPr>
          <p:nvPr>
            <p:ph idx="1"/>
          </p:nvPr>
        </p:nvPicPr>
        <p:blipFill>
          <a:blip r:embed="rId3"/>
          <a:stretch>
            <a:fillRect/>
          </a:stretch>
        </p:blipFill>
        <p:spPr>
          <a:xfrm>
            <a:off x="1828800" y="1600199"/>
            <a:ext cx="5263709" cy="5171803"/>
          </a:xfrm>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Differences from</a:t>
            </a:r>
            <a:br>
              <a:rPr lang="en-NZ" dirty="0" smtClean="0"/>
            </a:br>
            <a:r>
              <a:rPr lang="en-NZ" dirty="0" smtClean="0"/>
              <a:t> typical computer</a:t>
            </a:r>
            <a:endParaRPr lang="en-NZ" dirty="0"/>
          </a:p>
        </p:txBody>
      </p:sp>
      <p:sp>
        <p:nvSpPr>
          <p:cNvPr id="3" name="Content Placeholder 2"/>
          <p:cNvSpPr>
            <a:spLocks noGrp="1"/>
          </p:cNvSpPr>
          <p:nvPr>
            <p:ph idx="1"/>
          </p:nvPr>
        </p:nvSpPr>
        <p:spPr/>
        <p:txBody>
          <a:bodyPr/>
          <a:lstStyle/>
          <a:p>
            <a:r>
              <a:rPr lang="en-NZ" dirty="0" smtClean="0"/>
              <a:t>A variety of Interfaces.</a:t>
            </a:r>
          </a:p>
          <a:p>
            <a:r>
              <a:rPr lang="en-NZ" dirty="0" smtClean="0"/>
              <a:t>Use of a diagnostic.</a:t>
            </a:r>
          </a:p>
          <a:p>
            <a:r>
              <a:rPr lang="en-NZ" dirty="0" smtClean="0"/>
              <a:t>Special purpose hardware may be used to increase performance or safety.</a:t>
            </a:r>
          </a:p>
          <a:p>
            <a:pPr lvl="1"/>
            <a:r>
              <a:rPr lang="en-NZ" dirty="0" smtClean="0"/>
              <a:t>Field programmable (FPGA), </a:t>
            </a:r>
          </a:p>
          <a:p>
            <a:pPr lvl="1"/>
            <a:r>
              <a:rPr lang="en-NZ" dirty="0" smtClean="0"/>
              <a:t>application specific (ASIC),</a:t>
            </a:r>
          </a:p>
          <a:p>
            <a:pPr lvl="1"/>
            <a:r>
              <a:rPr lang="en-NZ" dirty="0" smtClean="0"/>
              <a:t> or even </a:t>
            </a:r>
            <a:r>
              <a:rPr lang="en-NZ" dirty="0" err="1" smtClean="0"/>
              <a:t>nondigital</a:t>
            </a:r>
            <a:r>
              <a:rPr lang="en-NZ" dirty="0" smtClean="0"/>
              <a:t> hardware.</a:t>
            </a:r>
          </a:p>
          <a:p>
            <a:r>
              <a:rPr lang="en-NZ" dirty="0" smtClean="0"/>
              <a:t>Single purpose software.</a:t>
            </a:r>
          </a:p>
          <a:p>
            <a:endParaRPr lang="en-NZ"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Embedded Systems</a:t>
            </a:r>
          </a:p>
          <a:p>
            <a:r>
              <a:rPr lang="en-NZ" dirty="0" smtClean="0">
                <a:solidFill>
                  <a:schemeClr val="accent1">
                    <a:lumMod val="75000"/>
                  </a:schemeClr>
                </a:solidFill>
              </a:rPr>
              <a:t>Characteristics of Embedded Operating Systems</a:t>
            </a:r>
          </a:p>
          <a:p>
            <a:r>
              <a:rPr lang="en-NZ" dirty="0" err="1" smtClean="0"/>
              <a:t>eCos</a:t>
            </a:r>
            <a:endParaRPr lang="en-NZ" dirty="0" smtClean="0"/>
          </a:p>
          <a:p>
            <a:r>
              <a:rPr lang="en-NZ" dirty="0" err="1" smtClean="0"/>
              <a:t>TinyOS</a:t>
            </a:r>
            <a:endParaRPr lang="en-NZ" dirty="0" smtClean="0"/>
          </a:p>
        </p:txBody>
      </p:sp>
      <p:cxnSp>
        <p:nvCxnSpPr>
          <p:cNvPr id="4" name="Straight Arrow Connector 3"/>
          <p:cNvCxnSpPr/>
          <p:nvPr/>
        </p:nvCxnSpPr>
        <p:spPr>
          <a:xfrm>
            <a:off x="152400" y="2513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a:t>
            </a:r>
            <a:br>
              <a:rPr lang="en-US" dirty="0" smtClean="0"/>
            </a:br>
            <a:r>
              <a:rPr lang="en-US" dirty="0" smtClean="0"/>
              <a:t>Embedded OS</a:t>
            </a:r>
            <a:endParaRPr lang="en-US" dirty="0"/>
          </a:p>
        </p:txBody>
      </p:sp>
      <p:sp>
        <p:nvSpPr>
          <p:cNvPr id="3" name="Content Placeholder 2"/>
          <p:cNvSpPr>
            <a:spLocks noGrp="1"/>
          </p:cNvSpPr>
          <p:nvPr>
            <p:ph idx="1"/>
          </p:nvPr>
        </p:nvSpPr>
        <p:spPr/>
        <p:txBody>
          <a:bodyPr/>
          <a:lstStyle/>
          <a:p>
            <a:r>
              <a:rPr lang="en-US" dirty="0" smtClean="0"/>
              <a:t>Real-time operation</a:t>
            </a:r>
          </a:p>
          <a:p>
            <a:r>
              <a:rPr lang="en-US" dirty="0" smtClean="0"/>
              <a:t>Reactive operation</a:t>
            </a:r>
          </a:p>
          <a:p>
            <a:r>
              <a:rPr lang="en-US" dirty="0" smtClean="0"/>
              <a:t>Configurability</a:t>
            </a:r>
          </a:p>
          <a:p>
            <a:r>
              <a:rPr lang="en-US" dirty="0" smtClean="0"/>
              <a:t>I/O device flexibility</a:t>
            </a:r>
          </a:p>
          <a:p>
            <a:r>
              <a:rPr lang="en-US" dirty="0" smtClean="0"/>
              <a:t>Streamlined protection mechanisms</a:t>
            </a:r>
          </a:p>
          <a:p>
            <a:r>
              <a:rPr lang="en-US" dirty="0" smtClean="0"/>
              <a:t>Direct use of interrupts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4441</Words>
  <Application>Microsoft Office PowerPoint</Application>
  <PresentationFormat>On-screen Show (4:3)</PresentationFormat>
  <Paragraphs>523</Paragraphs>
  <Slides>44</Slides>
  <Notes>43</Notes>
  <HiddenSlides>0</HiddenSlides>
  <MMClips>0</MMClips>
  <ScaleCrop>false</ScaleCrop>
  <HeadingPairs>
    <vt:vector size="4" baseType="variant">
      <vt:variant>
        <vt:lpstr>Theme</vt:lpstr>
      </vt:variant>
      <vt:variant>
        <vt:i4>2</vt:i4>
      </vt:variant>
      <vt:variant>
        <vt:lpstr>Slide Titles</vt:lpstr>
      </vt:variant>
      <vt:variant>
        <vt:i4>44</vt:i4>
      </vt:variant>
    </vt:vector>
  </HeadingPairs>
  <TitlesOfParts>
    <vt:vector size="46" baseType="lpstr">
      <vt:lpstr>Office Theme</vt:lpstr>
      <vt:lpstr>Custom Design</vt:lpstr>
      <vt:lpstr>Chapter 13 Embedded Systems</vt:lpstr>
      <vt:lpstr>Roadmap</vt:lpstr>
      <vt:lpstr>Embedded System</vt:lpstr>
      <vt:lpstr>Real Time</vt:lpstr>
      <vt:lpstr>Examples of  Embedded Devices</vt:lpstr>
      <vt:lpstr>Embedded System Organization</vt:lpstr>
      <vt:lpstr>Differences from  typical computer</vt:lpstr>
      <vt:lpstr>Roadmap</vt:lpstr>
      <vt:lpstr>Characteristics of  Embedded OS</vt:lpstr>
      <vt:lpstr>Developing an Embedded OS</vt:lpstr>
      <vt:lpstr>Adapting an  Existing OS</vt:lpstr>
      <vt:lpstr>Purpose-Built  Embedded OS</vt:lpstr>
      <vt:lpstr>Timing Constraints</vt:lpstr>
      <vt:lpstr>Roadmap</vt:lpstr>
      <vt:lpstr>eCos: Embedded  Configurable OS</vt:lpstr>
      <vt:lpstr>eCos Configuration Tool</vt:lpstr>
      <vt:lpstr>eCos Configuration Tool</vt:lpstr>
      <vt:lpstr>Loading an eCos Configuration</vt:lpstr>
      <vt:lpstr>eCos  Layered Structure</vt:lpstr>
      <vt:lpstr>Hardware  Abstraction Layer</vt:lpstr>
      <vt:lpstr>HAL</vt:lpstr>
      <vt:lpstr>HAL Modules</vt:lpstr>
      <vt:lpstr>eCos Kernel Design</vt:lpstr>
      <vt:lpstr>Not in eCos Kernel</vt:lpstr>
      <vt:lpstr>eCos I/O System</vt:lpstr>
      <vt:lpstr>eCos Scheduler</vt:lpstr>
      <vt:lpstr>Bitmap Scheduler  Priority Levels</vt:lpstr>
      <vt:lpstr>Multilevel Queue  Scheduler Priorities</vt:lpstr>
      <vt:lpstr>eCos Thread  Synchronization</vt:lpstr>
      <vt:lpstr>Mutexes</vt:lpstr>
      <vt:lpstr>Mutexes and Condition Variables</vt:lpstr>
      <vt:lpstr>Mutexes and Condition Variables</vt:lpstr>
      <vt:lpstr>Roadmap</vt:lpstr>
      <vt:lpstr>TinyOS</vt:lpstr>
      <vt:lpstr>Wireless Sensor Network Topology</vt:lpstr>
      <vt:lpstr>TinyOS Goals</vt:lpstr>
      <vt:lpstr>TinyOS Components</vt:lpstr>
      <vt:lpstr>TimerM Component</vt:lpstr>
      <vt:lpstr>TimerM Configuration</vt:lpstr>
      <vt:lpstr>TinyOS Scheduler</vt:lpstr>
      <vt:lpstr>Surge: An Example  TinyOS Application</vt:lpstr>
      <vt:lpstr>Configuration for Surge</vt:lpstr>
      <vt:lpstr>TinyOS  Resource Interface</vt:lpstr>
      <vt:lpstr>Shared Resource  Configuration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2008-04-03T13:49:42Z</dcterms:created>
  <dcterms:modified xsi:type="dcterms:W3CDTF">2009-04-08T08:35:33Z</dcterms:modified>
</cp:coreProperties>
</file>