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5"/>
  </p:notesMasterIdLst>
  <p:sldIdLst>
    <p:sldId id="256" r:id="rId3"/>
    <p:sldId id="295" r:id="rId4"/>
    <p:sldId id="296" r:id="rId5"/>
    <p:sldId id="257"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2" r:id="rId25"/>
    <p:sldId id="273" r:id="rId26"/>
    <p:sldId id="274" r:id="rId27"/>
    <p:sldId id="275" r:id="rId28"/>
    <p:sldId id="276" r:id="rId29"/>
    <p:sldId id="277" r:id="rId30"/>
    <p:sldId id="278" r:id="rId31"/>
    <p:sldId id="279" r:id="rId32"/>
    <p:sldId id="281" r:id="rId33"/>
    <p:sldId id="282" r:id="rId34"/>
    <p:sldId id="283" r:id="rId35"/>
    <p:sldId id="284" r:id="rId36"/>
    <p:sldId id="285" r:id="rId37"/>
    <p:sldId id="294" r:id="rId38"/>
    <p:sldId id="304" r:id="rId39"/>
    <p:sldId id="288" r:id="rId40"/>
    <p:sldId id="289" r:id="rId41"/>
    <p:sldId id="290" r:id="rId42"/>
    <p:sldId id="291" r:id="rId43"/>
    <p:sldId id="292"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799" autoAdjust="0"/>
  </p:normalViewPr>
  <p:slideViewPr>
    <p:cSldViewPr>
      <p:cViewPr varScale="1">
        <p:scale>
          <a:sx n="48" d="100"/>
          <a:sy n="48" d="100"/>
        </p:scale>
        <p:origin x="-123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a:t>
            </a:r>
            <a:r>
              <a:rPr lang="en-US" dirty="0" smtClean="0"/>
              <a:t>are </a:t>
            </a:r>
            <a:r>
              <a:rPr lang="en-US" dirty="0" smtClean="0"/>
              <a:t>intended to help </a:t>
            </a:r>
            <a:r>
              <a:rPr lang="en-US" dirty="0" smtClean="0"/>
              <a:t>a teacher </a:t>
            </a:r>
            <a:r>
              <a:rPr lang="en-US" dirty="0" smtClean="0"/>
              <a:t>develop </a:t>
            </a:r>
            <a:r>
              <a:rPr lang="en-US" dirty="0" smtClean="0"/>
              <a:t>a presentation</a:t>
            </a:r>
            <a:r>
              <a:rPr lang="en-US" dirty="0" smtClean="0"/>
              <a:t>.</a:t>
            </a:r>
            <a:r>
              <a:rPr lang="en-US" baseline="0" dirty="0" smtClean="0"/>
              <a:t> This </a:t>
            </a:r>
            <a:r>
              <a:rPr lang="en-US" baseline="0" dirty="0" err="1" smtClean="0"/>
              <a:t>powerpoint</a:t>
            </a:r>
            <a:r>
              <a:rPr lang="en-US" baseline="0" dirty="0" smtClean="0"/>
              <a:t> covers the entire </a:t>
            </a:r>
            <a:r>
              <a:rPr lang="en-US" baseline="0" dirty="0" smtClean="0"/>
              <a:t>chapter and includes </a:t>
            </a:r>
            <a:r>
              <a:rPr lang="en-US" baseline="0" dirty="0" smtClean="0"/>
              <a:t>too </a:t>
            </a:r>
            <a:r>
              <a:rPr lang="en-US" baseline="0" dirty="0" smtClean="0"/>
              <a:t>many </a:t>
            </a:r>
            <a:r>
              <a:rPr lang="en-US" baseline="0" dirty="0" smtClean="0"/>
              <a:t>slides for </a:t>
            </a:r>
            <a:r>
              <a:rPr lang="en-US" baseline="0" dirty="0" smtClean="0"/>
              <a:t>a </a:t>
            </a:r>
            <a:r>
              <a:rPr lang="en-US" baseline="0" dirty="0" smtClean="0"/>
              <a:t>single delivery. Professors </a:t>
            </a:r>
            <a:r>
              <a:rPr lang="en-US" baseline="0" dirty="0" smtClean="0"/>
              <a:t>are encouraged </a:t>
            </a:r>
            <a:r>
              <a:rPr lang="en-US" baseline="0" dirty="0" smtClean="0"/>
              <a:t>to </a:t>
            </a:r>
            <a:r>
              <a:rPr lang="en-US" baseline="0" dirty="0" smtClean="0"/>
              <a:t>adapt </a:t>
            </a:r>
            <a:r>
              <a:rPr lang="en-US" baseline="0" dirty="0" smtClean="0"/>
              <a:t>this </a:t>
            </a:r>
            <a:r>
              <a:rPr lang="en-US" baseline="0" dirty="0" smtClean="0"/>
              <a:t>presentation </a:t>
            </a:r>
            <a:r>
              <a:rPr lang="en-US" baseline="0" dirty="0" smtClean="0"/>
              <a:t>in </a:t>
            </a:r>
            <a:r>
              <a:rPr lang="en-US" baseline="0" dirty="0" smtClean="0"/>
              <a:t>ways </a:t>
            </a:r>
            <a:r>
              <a:rPr lang="en-US" baseline="0" dirty="0" smtClean="0"/>
              <a:t>which </a:t>
            </a:r>
            <a:r>
              <a:rPr lang="en-US" baseline="0" dirty="0" smtClean="0"/>
              <a:t>are </a:t>
            </a:r>
            <a:r>
              <a:rPr lang="en-US" baseline="0" dirty="0" smtClean="0"/>
              <a:t>best suited for their students </a:t>
            </a:r>
            <a:r>
              <a:rPr lang="en-US" baseline="0" dirty="0" smtClean="0"/>
              <a:t>and </a:t>
            </a:r>
            <a:r>
              <a:rPr lang="en-US" baseline="0" dirty="0" smtClean="0"/>
              <a:t>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Any </a:t>
            </a:r>
            <a:r>
              <a:rPr lang="en-NZ" sz="1200" kern="1200" baseline="0" smtClean="0">
                <a:solidFill>
                  <a:schemeClr val="tx1"/>
                </a:solidFill>
                <a:latin typeface="+mn-lt"/>
                <a:ea typeface="+mn-ea"/>
                <a:cs typeface="+mn-cs"/>
              </a:rPr>
              <a:t>protection </a:t>
            </a:r>
            <a:r>
              <a:rPr lang="en-NZ" sz="1200" kern="1200" baseline="0" smtClean="0">
                <a:solidFill>
                  <a:schemeClr val="tx1"/>
                </a:solidFill>
                <a:latin typeface="+mn-lt"/>
                <a:ea typeface="+mn-ea"/>
                <a:cs typeface="+mn-cs"/>
              </a:rPr>
              <a:t>mechanism </a:t>
            </a:r>
            <a:r>
              <a:rPr lang="en-NZ" sz="1200" kern="1200" baseline="0" smtClean="0">
                <a:solidFill>
                  <a:schemeClr val="tx1"/>
                </a:solidFill>
                <a:latin typeface="+mn-lt"/>
                <a:ea typeface="+mn-ea"/>
                <a:cs typeface="+mn-cs"/>
              </a:rPr>
              <a:t>must </a:t>
            </a:r>
            <a:r>
              <a:rPr lang="en-NZ" sz="1200" kern="1200" baseline="0" smtClean="0">
                <a:solidFill>
                  <a:schemeClr val="tx1"/>
                </a:solidFill>
                <a:latin typeface="+mn-lt"/>
                <a:ea typeface="+mn-ea"/>
                <a:cs typeface="+mn-cs"/>
              </a:rPr>
              <a:t>have </a:t>
            </a:r>
            <a:r>
              <a:rPr lang="en-NZ" sz="1200" kern="1200" baseline="0" dirty="0" smtClean="0">
                <a:solidFill>
                  <a:schemeClr val="tx1"/>
                </a:solidFill>
                <a:latin typeface="+mn-lt"/>
                <a:ea typeface="+mn-ea"/>
                <a:cs typeface="+mn-cs"/>
              </a:rPr>
              <a:t>the flexibility </a:t>
            </a:r>
            <a:r>
              <a:rPr lang="en-NZ" sz="1200" kern="1200" baseline="0" smtClean="0">
                <a:solidFill>
                  <a:schemeClr val="tx1"/>
                </a:solidFill>
                <a:latin typeface="+mn-lt"/>
                <a:ea typeface="+mn-ea"/>
                <a:cs typeface="+mn-cs"/>
              </a:rPr>
              <a:t>to </a:t>
            </a:r>
            <a:r>
              <a:rPr lang="en-NZ" sz="1200" kern="1200" baseline="0" smtClean="0">
                <a:solidFill>
                  <a:schemeClr val="tx1"/>
                </a:solidFill>
                <a:latin typeface="+mn-lt"/>
                <a:ea typeface="+mn-ea"/>
                <a:cs typeface="+mn-cs"/>
              </a:rPr>
              <a:t>allow several </a:t>
            </a:r>
            <a:r>
              <a:rPr lang="en-NZ" sz="1200" kern="1200" baseline="0" dirty="0" smtClean="0">
                <a:solidFill>
                  <a:schemeClr val="tx1"/>
                </a:solidFill>
                <a:latin typeface="+mn-lt"/>
                <a:ea typeface="+mn-ea"/>
                <a:cs typeface="+mn-cs"/>
              </a:rPr>
              <a:t>processes </a:t>
            </a:r>
            <a:r>
              <a:rPr lang="en-NZ" sz="1200" kern="1200" baseline="0" smtClean="0">
                <a:solidFill>
                  <a:schemeClr val="tx1"/>
                </a:solidFill>
                <a:latin typeface="+mn-lt"/>
                <a:ea typeface="+mn-ea"/>
                <a:cs typeface="+mn-cs"/>
              </a:rPr>
              <a:t>to </a:t>
            </a:r>
            <a:r>
              <a:rPr lang="en-NZ" sz="1200" kern="1200" baseline="0" smtClean="0">
                <a:solidFill>
                  <a:schemeClr val="tx1"/>
                </a:solidFill>
                <a:latin typeface="+mn-lt"/>
                <a:ea typeface="+mn-ea"/>
                <a:cs typeface="+mn-cs"/>
              </a:rPr>
              <a:t>access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same </a:t>
            </a:r>
            <a:r>
              <a:rPr lang="en-NZ" sz="1200" kern="1200" baseline="0" dirty="0" smtClean="0">
                <a:solidFill>
                  <a:schemeClr val="tx1"/>
                </a:solidFill>
                <a:latin typeface="+mn-lt"/>
                <a:ea typeface="+mn-ea"/>
                <a:cs typeface="+mn-cs"/>
              </a:rPr>
              <a:t>portion </a:t>
            </a:r>
            <a:r>
              <a:rPr lang="en-NZ" sz="1200" kern="1200" baseline="0" smtClean="0">
                <a:solidFill>
                  <a:schemeClr val="tx1"/>
                </a:solidFill>
                <a:latin typeface="+mn-lt"/>
                <a:ea typeface="+mn-ea"/>
                <a:cs typeface="+mn-cs"/>
              </a:rPr>
              <a:t>of </a:t>
            </a:r>
            <a:r>
              <a:rPr lang="en-NZ" sz="1200" kern="1200" baseline="0" smtClean="0">
                <a:solidFill>
                  <a:schemeClr val="tx1"/>
                </a:solidFill>
                <a:latin typeface="+mn-lt"/>
                <a:ea typeface="+mn-ea"/>
                <a:cs typeface="+mn-cs"/>
              </a:rPr>
              <a:t>main </a:t>
            </a:r>
            <a:r>
              <a:rPr lang="en-NZ" sz="1200" kern="1200" baseline="0" dirty="0" smtClean="0">
                <a:solidFill>
                  <a:schemeClr val="tx1"/>
                </a:solidFill>
                <a:latin typeface="+mn-lt"/>
                <a:ea typeface="+mn-ea"/>
                <a:cs typeface="+mn-cs"/>
              </a:rPr>
              <a:t>memory. </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Processes </a:t>
            </a:r>
            <a:r>
              <a:rPr lang="en-NZ" sz="1200" kern="1200" baseline="0" smtClean="0">
                <a:solidFill>
                  <a:schemeClr val="tx1"/>
                </a:solidFill>
                <a:latin typeface="+mn-lt"/>
                <a:ea typeface="+mn-ea"/>
                <a:cs typeface="+mn-cs"/>
              </a:rPr>
              <a:t>that are cooperating </a:t>
            </a:r>
            <a:r>
              <a:rPr lang="en-NZ" sz="1200" kern="1200" baseline="0" dirty="0" smtClean="0">
                <a:solidFill>
                  <a:schemeClr val="tx1"/>
                </a:solidFill>
                <a:latin typeface="+mn-lt"/>
                <a:ea typeface="+mn-ea"/>
                <a:cs typeface="+mn-cs"/>
              </a:rPr>
              <a:t>on </a:t>
            </a:r>
            <a:r>
              <a:rPr lang="en-NZ" sz="1200" kern="1200" baseline="0" smtClean="0">
                <a:solidFill>
                  <a:schemeClr val="tx1"/>
                </a:solidFill>
                <a:latin typeface="+mn-lt"/>
                <a:ea typeface="+mn-ea"/>
                <a:cs typeface="+mn-cs"/>
              </a:rPr>
              <a:t>some </a:t>
            </a:r>
            <a:r>
              <a:rPr lang="en-NZ" sz="1200" kern="1200" baseline="0" smtClean="0">
                <a:solidFill>
                  <a:schemeClr val="tx1"/>
                </a:solidFill>
                <a:latin typeface="+mn-lt"/>
                <a:ea typeface="+mn-ea"/>
                <a:cs typeface="+mn-cs"/>
              </a:rPr>
              <a:t>task may </a:t>
            </a:r>
            <a:r>
              <a:rPr lang="en-NZ" sz="1200" kern="1200" baseline="0" dirty="0" smtClean="0">
                <a:solidFill>
                  <a:schemeClr val="tx1"/>
                </a:solidFill>
                <a:latin typeface="+mn-lt"/>
                <a:ea typeface="+mn-ea"/>
                <a:cs typeface="+mn-cs"/>
              </a:rPr>
              <a:t>need </a:t>
            </a:r>
            <a:r>
              <a:rPr lang="en-NZ" sz="1200" kern="1200" baseline="0" smtClean="0">
                <a:solidFill>
                  <a:schemeClr val="tx1"/>
                </a:solidFill>
                <a:latin typeface="+mn-lt"/>
                <a:ea typeface="+mn-ea"/>
                <a:cs typeface="+mn-cs"/>
              </a:rPr>
              <a:t>to </a:t>
            </a:r>
            <a:r>
              <a:rPr lang="en-NZ" sz="1200" kern="1200" baseline="0" smtClean="0">
                <a:solidFill>
                  <a:schemeClr val="tx1"/>
                </a:solidFill>
                <a:latin typeface="+mn-lt"/>
                <a:ea typeface="+mn-ea"/>
                <a:cs typeface="+mn-cs"/>
              </a:rPr>
              <a:t>share access </a:t>
            </a:r>
            <a:r>
              <a:rPr lang="en-NZ" sz="1200" kern="1200" baseline="0" dirty="0" smtClean="0">
                <a:solidFill>
                  <a:schemeClr val="tx1"/>
                </a:solidFill>
                <a:latin typeface="+mn-lt"/>
                <a:ea typeface="+mn-ea"/>
                <a:cs typeface="+mn-cs"/>
              </a:rPr>
              <a:t>to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same data </a:t>
            </a:r>
            <a:r>
              <a:rPr lang="en-NZ" sz="1200" kern="1200" baseline="0" dirty="0" smtClean="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Main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is </a:t>
            </a:r>
            <a:r>
              <a:rPr lang="en-NZ" sz="1200" kern="1200" baseline="0" smtClean="0">
                <a:solidFill>
                  <a:schemeClr val="tx1"/>
                </a:solidFill>
                <a:latin typeface="+mn-lt"/>
                <a:ea typeface="+mn-ea"/>
                <a:cs typeface="+mn-cs"/>
              </a:rPr>
              <a:t>usually organized as a linear</a:t>
            </a:r>
            <a:r>
              <a:rPr lang="en-NZ" sz="1200" kern="1200" baseline="0" dirty="0" smtClean="0">
                <a:solidFill>
                  <a:schemeClr val="tx1"/>
                </a:solidFill>
                <a:latin typeface="+mn-lt"/>
                <a:ea typeface="+mn-ea"/>
                <a:cs typeface="+mn-cs"/>
              </a:rPr>
              <a:t>, </a:t>
            </a:r>
            <a:r>
              <a:rPr lang="en-NZ" sz="1200" kern="1200" baseline="0" smtClean="0">
                <a:solidFill>
                  <a:schemeClr val="tx1"/>
                </a:solidFill>
                <a:latin typeface="+mn-lt"/>
                <a:ea typeface="+mn-ea"/>
                <a:cs typeface="+mn-cs"/>
              </a:rPr>
              <a:t>or </a:t>
            </a:r>
            <a:r>
              <a:rPr lang="en-NZ" sz="1200" kern="1200" baseline="0" smtClean="0">
                <a:solidFill>
                  <a:schemeClr val="tx1"/>
                </a:solidFill>
                <a:latin typeface="+mn-lt"/>
                <a:ea typeface="+mn-ea"/>
                <a:cs typeface="+mn-cs"/>
              </a:rPr>
              <a:t>one-dimensional</a:t>
            </a:r>
            <a:r>
              <a:rPr lang="en-NZ" sz="1200" kern="1200" baseline="0" smtClean="0">
                <a:solidFill>
                  <a:schemeClr val="tx1"/>
                </a:solidFill>
                <a:latin typeface="+mn-lt"/>
                <a:ea typeface="+mn-ea"/>
                <a:cs typeface="+mn-cs"/>
              </a:rPr>
              <a:t>, </a:t>
            </a:r>
            <a:r>
              <a:rPr lang="en-NZ" sz="1200" kern="1200" baseline="0" smtClean="0">
                <a:solidFill>
                  <a:schemeClr val="tx1"/>
                </a:solidFill>
                <a:latin typeface="+mn-lt"/>
                <a:ea typeface="+mn-ea"/>
                <a:cs typeface="+mn-cs"/>
              </a:rPr>
              <a:t>address space</a:t>
            </a:r>
            <a:r>
              <a:rPr lang="en-NZ" sz="1200" kern="1200" baseline="0" dirty="0" smtClean="0">
                <a:solidFill>
                  <a:schemeClr val="tx1"/>
                </a:solidFill>
                <a:latin typeface="+mn-lt"/>
                <a:ea typeface="+mn-ea"/>
                <a:cs typeface="+mn-cs"/>
              </a:rPr>
              <a:t>, consisting </a:t>
            </a:r>
            <a:r>
              <a:rPr lang="en-NZ" sz="1200" kern="1200" baseline="0" smtClean="0">
                <a:solidFill>
                  <a:schemeClr val="tx1"/>
                </a:solidFill>
                <a:latin typeface="+mn-lt"/>
                <a:ea typeface="+mn-ea"/>
                <a:cs typeface="+mn-cs"/>
              </a:rPr>
              <a:t>of </a:t>
            </a:r>
            <a:r>
              <a:rPr lang="en-NZ" sz="1200" kern="1200" baseline="0" smtClean="0">
                <a:solidFill>
                  <a:schemeClr val="tx1"/>
                </a:solidFill>
                <a:latin typeface="+mn-lt"/>
                <a:ea typeface="+mn-ea"/>
                <a:cs typeface="+mn-cs"/>
              </a:rPr>
              <a:t>a </a:t>
            </a:r>
            <a:r>
              <a:rPr lang="en-NZ" sz="1200" kern="1200" baseline="0" dirty="0" smtClean="0">
                <a:solidFill>
                  <a:schemeClr val="tx1"/>
                </a:solidFill>
                <a:latin typeface="+mn-lt"/>
                <a:ea typeface="+mn-ea"/>
                <a:cs typeface="+mn-cs"/>
              </a:rPr>
              <a:t>sequence of bytes or words. </a:t>
            </a:r>
          </a:p>
          <a:p>
            <a:r>
              <a:rPr lang="en-NZ" sz="1200" kern="1200" baseline="0" smtClean="0">
                <a:solidFill>
                  <a:schemeClr val="tx1"/>
                </a:solidFill>
                <a:latin typeface="+mn-lt"/>
                <a:ea typeface="+mn-ea"/>
                <a:cs typeface="+mn-cs"/>
              </a:rPr>
              <a:t>Secondary </a:t>
            </a:r>
            <a:r>
              <a:rPr lang="en-NZ" sz="1200" kern="1200" baseline="0" dirty="0" smtClean="0">
                <a:solidFill>
                  <a:schemeClr val="tx1"/>
                </a:solidFill>
                <a:latin typeface="+mn-lt"/>
                <a:ea typeface="+mn-ea"/>
                <a:cs typeface="+mn-cs"/>
              </a:rPr>
              <a:t>memory</a:t>
            </a:r>
            <a:r>
              <a:rPr lang="en-NZ" sz="1200" kern="1200" baseline="0" smtClean="0">
                <a:solidFill>
                  <a:schemeClr val="tx1"/>
                </a:solidFill>
                <a:latin typeface="+mn-lt"/>
                <a:ea typeface="+mn-ea"/>
                <a:cs typeface="+mn-cs"/>
              </a:rPr>
              <a:t>, </a:t>
            </a:r>
            <a:r>
              <a:rPr lang="en-NZ" sz="1200" kern="1200" baseline="0" smtClean="0">
                <a:solidFill>
                  <a:schemeClr val="tx1"/>
                </a:solidFill>
                <a:latin typeface="+mn-lt"/>
                <a:ea typeface="+mn-ea"/>
                <a:cs typeface="+mn-cs"/>
              </a:rPr>
              <a:t>at </a:t>
            </a:r>
            <a:r>
              <a:rPr lang="en-NZ" sz="1200" kern="1200" baseline="0" smtClean="0">
                <a:solidFill>
                  <a:schemeClr val="tx1"/>
                </a:solidFill>
                <a:latin typeface="+mn-lt"/>
                <a:ea typeface="+mn-ea"/>
                <a:cs typeface="+mn-cs"/>
              </a:rPr>
              <a:t>its </a:t>
            </a:r>
            <a:r>
              <a:rPr lang="en-NZ" sz="1200" kern="1200" baseline="0" smtClean="0">
                <a:solidFill>
                  <a:schemeClr val="tx1"/>
                </a:solidFill>
                <a:latin typeface="+mn-lt"/>
                <a:ea typeface="+mn-ea"/>
                <a:cs typeface="+mn-cs"/>
              </a:rPr>
              <a:t>physical </a:t>
            </a:r>
            <a:r>
              <a:rPr lang="en-NZ" sz="1200" kern="1200" baseline="0" dirty="0" smtClean="0">
                <a:solidFill>
                  <a:schemeClr val="tx1"/>
                </a:solidFill>
                <a:latin typeface="+mn-lt"/>
                <a:ea typeface="+mn-ea"/>
                <a:cs typeface="+mn-cs"/>
              </a:rPr>
              <a:t>level, </a:t>
            </a:r>
            <a:r>
              <a:rPr lang="en-NZ" sz="1200" kern="1200" baseline="0" smtClean="0">
                <a:solidFill>
                  <a:schemeClr val="tx1"/>
                </a:solidFill>
                <a:latin typeface="+mn-lt"/>
                <a:ea typeface="+mn-ea"/>
                <a:cs typeface="+mn-cs"/>
              </a:rPr>
              <a:t>is </a:t>
            </a:r>
            <a:r>
              <a:rPr lang="en-NZ" sz="1200" kern="1200" baseline="0" smtClean="0">
                <a:solidFill>
                  <a:schemeClr val="tx1"/>
                </a:solidFill>
                <a:latin typeface="+mn-lt"/>
                <a:ea typeface="+mn-ea"/>
                <a:cs typeface="+mn-cs"/>
              </a:rPr>
              <a:t>similarly organized</a:t>
            </a:r>
            <a:r>
              <a:rPr lang="en-NZ" sz="1200" kern="1200" baseline="0" dirty="0" smtClean="0">
                <a:solidFill>
                  <a:schemeClr val="tx1"/>
                </a:solidFill>
                <a:latin typeface="+mn-lt"/>
                <a:ea typeface="+mn-ea"/>
                <a:cs typeface="+mn-cs"/>
              </a:rPr>
              <a:t>.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does not correspond to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way </a:t>
            </a:r>
            <a:r>
              <a:rPr lang="en-NZ" sz="1200" kern="1200" baseline="0" dirty="0" smtClean="0">
                <a:solidFill>
                  <a:schemeClr val="tx1"/>
                </a:solidFill>
                <a:latin typeface="+mn-lt"/>
                <a:ea typeface="+mn-ea"/>
                <a:cs typeface="+mn-cs"/>
              </a:rPr>
              <a:t>in </a:t>
            </a:r>
            <a:r>
              <a:rPr lang="en-NZ" sz="1200" kern="1200" baseline="0" smtClean="0">
                <a:solidFill>
                  <a:schemeClr val="tx1"/>
                </a:solidFill>
                <a:latin typeface="+mn-lt"/>
                <a:ea typeface="+mn-ea"/>
                <a:cs typeface="+mn-cs"/>
              </a:rPr>
              <a:t>which </a:t>
            </a:r>
            <a:r>
              <a:rPr lang="en-NZ" sz="1200" kern="1200" baseline="0" smtClean="0">
                <a:solidFill>
                  <a:schemeClr val="tx1"/>
                </a:solidFill>
                <a:latin typeface="+mn-lt"/>
                <a:ea typeface="+mn-ea"/>
                <a:cs typeface="+mn-cs"/>
              </a:rPr>
              <a:t>programs are typically </a:t>
            </a:r>
            <a:r>
              <a:rPr lang="en-NZ" sz="1200" kern="1200" baseline="0" dirty="0" smtClean="0">
                <a:solidFill>
                  <a:schemeClr val="tx1"/>
                </a:solidFill>
                <a:latin typeface="+mn-lt"/>
                <a:ea typeface="+mn-ea"/>
                <a:cs typeface="+mn-cs"/>
              </a:rPr>
              <a:t>constructed. </a:t>
            </a:r>
            <a:r>
              <a:rPr lang="en-NZ" sz="1200" kern="1200" baseline="0" smtClean="0">
                <a:solidFill>
                  <a:schemeClr val="tx1"/>
                </a:solidFill>
                <a:latin typeface="+mn-lt"/>
                <a:ea typeface="+mn-ea"/>
                <a:cs typeface="+mn-cs"/>
              </a:rPr>
              <a:t>Most </a:t>
            </a:r>
            <a:r>
              <a:rPr lang="en-NZ" sz="1200" kern="1200" baseline="0" smtClean="0">
                <a:solidFill>
                  <a:schemeClr val="tx1"/>
                </a:solidFill>
                <a:latin typeface="+mn-lt"/>
                <a:ea typeface="+mn-ea"/>
                <a:cs typeface="+mn-cs"/>
              </a:rPr>
              <a:t>programs are organized </a:t>
            </a:r>
            <a:r>
              <a:rPr lang="en-NZ" sz="1200" kern="1200" baseline="0" dirty="0" smtClean="0">
                <a:solidFill>
                  <a:schemeClr val="tx1"/>
                </a:solidFill>
                <a:latin typeface="+mn-lt"/>
                <a:ea typeface="+mn-ea"/>
                <a:cs typeface="+mn-cs"/>
              </a:rPr>
              <a:t>into modules. If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operating </a:t>
            </a:r>
            <a:r>
              <a:rPr lang="en-NZ" sz="1200" kern="1200" baseline="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and </a:t>
            </a:r>
            <a:r>
              <a:rPr lang="en-NZ" sz="1200" kern="1200" baseline="0" smtClean="0">
                <a:solidFill>
                  <a:schemeClr val="tx1"/>
                </a:solidFill>
                <a:latin typeface="+mn-lt"/>
                <a:ea typeface="+mn-ea"/>
                <a:cs typeface="+mn-cs"/>
              </a:rPr>
              <a:t>computer </a:t>
            </a:r>
            <a:r>
              <a:rPr lang="en-NZ" sz="1200" kern="1200" baseline="0" smtClean="0">
                <a:solidFill>
                  <a:schemeClr val="tx1"/>
                </a:solidFill>
                <a:latin typeface="+mn-lt"/>
                <a:ea typeface="+mn-ea"/>
                <a:cs typeface="+mn-cs"/>
              </a:rPr>
              <a:t>hardware can </a:t>
            </a:r>
            <a:r>
              <a:rPr lang="en-NZ" sz="1200" kern="1200" baseline="0" smtClean="0">
                <a:solidFill>
                  <a:schemeClr val="tx1"/>
                </a:solidFill>
                <a:latin typeface="+mn-lt"/>
                <a:ea typeface="+mn-ea"/>
                <a:cs typeface="+mn-cs"/>
              </a:rPr>
              <a:t>effectively </a:t>
            </a:r>
            <a:r>
              <a:rPr lang="en-NZ" sz="1200" kern="1200" baseline="0" smtClean="0">
                <a:solidFill>
                  <a:schemeClr val="tx1"/>
                </a:solidFill>
                <a:latin typeface="+mn-lt"/>
                <a:ea typeface="+mn-ea"/>
                <a:cs typeface="+mn-cs"/>
              </a:rPr>
              <a:t>deal </a:t>
            </a:r>
            <a:r>
              <a:rPr lang="en-NZ" sz="1200" kern="1200" baseline="0" dirty="0" smtClean="0">
                <a:solidFill>
                  <a:schemeClr val="tx1"/>
                </a:solidFill>
                <a:latin typeface="+mn-lt"/>
                <a:ea typeface="+mn-ea"/>
                <a:cs typeface="+mn-cs"/>
              </a:rPr>
              <a:t>with </a:t>
            </a:r>
            <a:r>
              <a:rPr lang="en-NZ" sz="1200" kern="1200" baseline="0" smtClean="0">
                <a:solidFill>
                  <a:schemeClr val="tx1"/>
                </a:solidFill>
                <a:latin typeface="+mn-lt"/>
                <a:ea typeface="+mn-ea"/>
                <a:cs typeface="+mn-cs"/>
              </a:rPr>
              <a:t>user </a:t>
            </a:r>
            <a:r>
              <a:rPr lang="en-NZ" sz="1200" kern="1200" baseline="0" smtClean="0">
                <a:solidFill>
                  <a:schemeClr val="tx1"/>
                </a:solidFill>
                <a:latin typeface="+mn-lt"/>
                <a:ea typeface="+mn-ea"/>
                <a:cs typeface="+mn-cs"/>
              </a:rPr>
              <a:t>programs and data </a:t>
            </a:r>
            <a:r>
              <a:rPr lang="en-NZ" sz="1200" kern="1200" baseline="0" dirty="0" smtClean="0">
                <a:solidFill>
                  <a:schemeClr val="tx1"/>
                </a:solidFill>
                <a:latin typeface="+mn-lt"/>
                <a:ea typeface="+mn-ea"/>
                <a:cs typeface="+mn-cs"/>
              </a:rPr>
              <a:t>in the form of modules of some sort, </a:t>
            </a:r>
            <a:r>
              <a:rPr lang="en-NZ" sz="1200" kern="1200" baseline="0" smtClean="0">
                <a:solidFill>
                  <a:schemeClr val="tx1"/>
                </a:solidFill>
                <a:latin typeface="+mn-lt"/>
                <a:ea typeface="+mn-ea"/>
                <a:cs typeface="+mn-cs"/>
              </a:rPr>
              <a:t>then </a:t>
            </a:r>
            <a:r>
              <a:rPr lang="en-NZ" sz="1200" kern="1200" baseline="0" smtClean="0">
                <a:solidFill>
                  <a:schemeClr val="tx1"/>
                </a:solidFill>
                <a:latin typeface="+mn-lt"/>
                <a:ea typeface="+mn-ea"/>
                <a:cs typeface="+mn-cs"/>
              </a:rPr>
              <a:t>a </a:t>
            </a:r>
            <a:r>
              <a:rPr lang="en-NZ" sz="1200" kern="1200" baseline="0" dirty="0" smtClean="0">
                <a:solidFill>
                  <a:schemeClr val="tx1"/>
                </a:solidFill>
                <a:latin typeface="+mn-lt"/>
                <a:ea typeface="+mn-ea"/>
                <a:cs typeface="+mn-cs"/>
              </a:rPr>
              <a:t>number </a:t>
            </a:r>
            <a:r>
              <a:rPr lang="en-NZ" sz="1200" kern="1200" baseline="0" smtClean="0">
                <a:solidFill>
                  <a:schemeClr val="tx1"/>
                </a:solidFill>
                <a:latin typeface="+mn-lt"/>
                <a:ea typeface="+mn-ea"/>
                <a:cs typeface="+mn-cs"/>
              </a:rPr>
              <a:t>of </a:t>
            </a:r>
            <a:r>
              <a:rPr lang="en-NZ" sz="1200" kern="1200" baseline="0" smtClean="0">
                <a:solidFill>
                  <a:schemeClr val="tx1"/>
                </a:solidFill>
                <a:latin typeface="+mn-lt"/>
                <a:ea typeface="+mn-ea"/>
                <a:cs typeface="+mn-cs"/>
              </a:rPr>
              <a:t>advantages can </a:t>
            </a:r>
            <a:r>
              <a:rPr lang="en-NZ" sz="1200" kern="1200" baseline="0" smtClean="0">
                <a:solidFill>
                  <a:schemeClr val="tx1"/>
                </a:solidFill>
                <a:latin typeface="+mn-lt"/>
                <a:ea typeface="+mn-ea"/>
                <a:cs typeface="+mn-cs"/>
              </a:rPr>
              <a:t>be </a:t>
            </a:r>
            <a:r>
              <a:rPr lang="en-NZ" sz="1200" kern="1200" baseline="0" smtClean="0">
                <a:solidFill>
                  <a:schemeClr val="tx1"/>
                </a:solidFill>
                <a:latin typeface="+mn-lt"/>
                <a:ea typeface="+mn-ea"/>
                <a:cs typeface="+mn-cs"/>
              </a:rPr>
              <a:t>realized</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Because </a:t>
            </a:r>
            <a:r>
              <a:rPr lang="en-NZ" dirty="0" smtClean="0"/>
              <a:t>of this, it </a:t>
            </a:r>
            <a:r>
              <a:rPr lang="en-NZ" smtClean="0"/>
              <a:t>is </a:t>
            </a:r>
            <a:r>
              <a:rPr lang="en-NZ" smtClean="0"/>
              <a:t>clear that </a:t>
            </a:r>
            <a:r>
              <a:rPr lang="en-NZ" smtClean="0"/>
              <a:t>the </a:t>
            </a:r>
            <a:r>
              <a:rPr lang="en-NZ" smtClean="0"/>
              <a:t>task </a:t>
            </a:r>
            <a:r>
              <a:rPr lang="en-NZ" dirty="0" smtClean="0"/>
              <a:t>of </a:t>
            </a:r>
            <a:r>
              <a:rPr lang="en-NZ" smtClean="0"/>
              <a:t>moving </a:t>
            </a:r>
            <a:r>
              <a:rPr lang="en-NZ" smtClean="0"/>
              <a:t>information </a:t>
            </a:r>
            <a:r>
              <a:rPr lang="en-NZ" dirty="0" smtClean="0"/>
              <a:t>between the two levels of memory should </a:t>
            </a:r>
            <a:r>
              <a:rPr lang="en-NZ" smtClean="0"/>
              <a:t>be </a:t>
            </a:r>
            <a:r>
              <a:rPr lang="en-NZ" smtClean="0"/>
              <a:t>a </a:t>
            </a:r>
            <a:r>
              <a:rPr lang="en-NZ" dirty="0" smtClean="0"/>
              <a:t>system responsibility. </a:t>
            </a:r>
            <a:r>
              <a:rPr lang="en-NZ" smtClean="0"/>
              <a:t>This </a:t>
            </a:r>
            <a:r>
              <a:rPr lang="en-NZ" smtClean="0"/>
              <a:t>task </a:t>
            </a:r>
            <a:r>
              <a:rPr lang="en-NZ" dirty="0" smtClean="0"/>
              <a:t>is the essence of </a:t>
            </a:r>
            <a:r>
              <a:rPr lang="en-NZ" smtClean="0"/>
              <a:t>memory </a:t>
            </a:r>
            <a:r>
              <a:rPr lang="en-NZ" smtClean="0"/>
              <a:t>management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Don’t dwell on this slide</a:t>
            </a:r>
            <a:r>
              <a:rPr lang="en-NZ" baseline="0" dirty="0" smtClean="0"/>
              <a:t> – it is </a:t>
            </a:r>
            <a:r>
              <a:rPr lang="en-NZ" baseline="0" smtClean="0"/>
              <a:t>just </a:t>
            </a:r>
            <a:r>
              <a:rPr lang="en-NZ" baseline="0" smtClean="0"/>
              <a:t>an indication </a:t>
            </a:r>
            <a:r>
              <a:rPr lang="en-NZ" baseline="0" dirty="0" smtClean="0"/>
              <a:t>on </a:t>
            </a:r>
            <a:r>
              <a:rPr lang="en-NZ" baseline="0" smtClean="0"/>
              <a:t>the </a:t>
            </a:r>
            <a:r>
              <a:rPr lang="en-NZ" baseline="0" smtClean="0"/>
              <a:t>various approaches </a:t>
            </a:r>
            <a:r>
              <a:rPr lang="en-NZ" baseline="0" dirty="0" smtClean="0"/>
              <a:t>which will be covered in </a:t>
            </a:r>
            <a:r>
              <a:rPr lang="en-NZ" baseline="0" smtClean="0"/>
              <a:t>further </a:t>
            </a:r>
            <a:r>
              <a:rPr lang="en-NZ" baseline="0" smtClean="0"/>
              <a:t>detail </a:t>
            </a:r>
            <a:r>
              <a:rPr lang="en-NZ" baseline="0" dirty="0" smtClean="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Finish by </a:t>
            </a:r>
            <a:r>
              <a:rPr lang="en-NZ" smtClean="0"/>
              <a:t>mentioning tat fixed partitioning</a:t>
            </a:r>
            <a:r>
              <a:rPr lang="en-NZ" baseline="0" smtClean="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Overview of points covered in </a:t>
            </a:r>
            <a:r>
              <a:rPr lang="en-NZ" smtClean="0"/>
              <a:t>this </a:t>
            </a:r>
            <a:r>
              <a:rPr lang="en-NZ" smtClean="0"/>
              <a:t>chapter</a:t>
            </a:r>
            <a:endParaRPr lang="en-NZ" dirty="0" smtClean="0"/>
          </a:p>
          <a:p>
            <a:endParaRPr lang="en-NZ" dirty="0" smtClean="0"/>
          </a:p>
          <a:p>
            <a:r>
              <a:rPr lang="en-NZ" dirty="0" smtClean="0"/>
              <a:t>Point </a:t>
            </a:r>
            <a:r>
              <a:rPr lang="en-NZ" smtClean="0"/>
              <a:t>out </a:t>
            </a:r>
            <a:r>
              <a:rPr lang="en-NZ" smtClean="0"/>
              <a:t>that </a:t>
            </a:r>
            <a:r>
              <a:rPr lang="en-NZ" smtClean="0"/>
              <a:t>memory </a:t>
            </a:r>
            <a:r>
              <a:rPr lang="en-NZ" smtClean="0"/>
              <a:t>partitioning </a:t>
            </a:r>
            <a:r>
              <a:rPr lang="en-NZ" dirty="0" smtClean="0"/>
              <a:t>isn’t used much except </a:t>
            </a:r>
            <a:r>
              <a:rPr lang="en-NZ" smtClean="0"/>
              <a:t>for </a:t>
            </a:r>
            <a:r>
              <a:rPr lang="en-NZ" smtClean="0"/>
              <a:t>special cases </a:t>
            </a:r>
            <a:r>
              <a:rPr lang="en-NZ" smtClean="0"/>
              <a:t>such </a:t>
            </a:r>
            <a:r>
              <a:rPr lang="en-NZ" smtClean="0"/>
              <a:t>as </a:t>
            </a:r>
            <a:r>
              <a:rPr lang="en-NZ" dirty="0" smtClean="0"/>
              <a:t>kernel </a:t>
            </a:r>
            <a:r>
              <a:rPr lang="en-NZ" smtClean="0"/>
              <a:t>memory </a:t>
            </a:r>
            <a:r>
              <a:rPr lang="en-NZ" smtClean="0"/>
              <a:t>management</a:t>
            </a:r>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smtClean="0"/>
              <a:t>Animated slide</a:t>
            </a:r>
          </a:p>
          <a:p>
            <a:pPr marL="228600" indent="-228600">
              <a:buNone/>
            </a:pPr>
            <a:r>
              <a:rPr lang="en-NZ" dirty="0" smtClean="0"/>
              <a:t>Imagine a system with 64M RAM</a:t>
            </a:r>
          </a:p>
          <a:p>
            <a:pPr marL="228600" lvl="0" indent="-228600">
              <a:buFont typeface="+mj-lt"/>
              <a:buAutoNum type="arabicPeriod"/>
            </a:pPr>
            <a:r>
              <a:rPr lang="en-NZ" dirty="0" smtClean="0"/>
              <a:t>Initially, main memory is empty, except for the operating system </a:t>
            </a:r>
          </a:p>
          <a:p>
            <a:pPr marL="228600" lvl="0" indent="-228600">
              <a:buFont typeface="+mj-lt"/>
              <a:buAutoNum type="arabicPeriod"/>
            </a:pPr>
            <a:r>
              <a:rPr lang="en-NZ" dirty="0" smtClean="0"/>
              <a:t>Three processes are loaded in – leaving a ‘hole’ too small for any further</a:t>
            </a:r>
            <a:r>
              <a:rPr lang="en-NZ" baseline="0" dirty="0" smtClean="0"/>
              <a:t> process</a:t>
            </a:r>
          </a:p>
          <a:p>
            <a:pPr marL="228600" lvl="0" indent="-228600">
              <a:buFont typeface="+mj-lt"/>
              <a:buAutoNum type="arabicPeriod"/>
            </a:pPr>
            <a:r>
              <a:rPr lang="en-NZ" sz="1200" kern="1200" baseline="0" dirty="0" smtClean="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smtClean="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smtClean="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smtClean="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smtClean="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Slide shows Fig 7.5 </a:t>
            </a:r>
            <a:r>
              <a:rPr lang="en-NZ" smtClean="0"/>
              <a:t>- an example memory configuration after a </a:t>
            </a:r>
            <a:r>
              <a:rPr lang="en-NZ" dirty="0" smtClean="0"/>
              <a:t>number </a:t>
            </a:r>
            <a:r>
              <a:rPr lang="en-NZ" smtClean="0"/>
              <a:t>of placement and swapping-out operations</a:t>
            </a:r>
            <a:r>
              <a:rPr lang="en-NZ" dirty="0" smtClean="0"/>
              <a:t>. </a:t>
            </a:r>
          </a:p>
          <a:p>
            <a:endParaRPr lang="en-NZ" dirty="0" smtClean="0"/>
          </a:p>
          <a:p>
            <a:pPr>
              <a:buFont typeface="Arial" pitchFamily="34" charset="0"/>
              <a:buChar char="•"/>
            </a:pPr>
            <a:r>
              <a:rPr lang="en-NZ" smtClean="0"/>
              <a:t>The last block that was used was a </a:t>
            </a:r>
            <a:r>
              <a:rPr lang="en-NZ" dirty="0" smtClean="0"/>
              <a:t>22-Mbyte block from </a:t>
            </a:r>
            <a:r>
              <a:rPr lang="en-NZ" smtClean="0"/>
              <a:t>which a 14-Mbyte partition was created</a:t>
            </a:r>
            <a:r>
              <a:rPr lang="en-NZ" dirty="0" smtClean="0"/>
              <a:t>. </a:t>
            </a:r>
          </a:p>
          <a:p>
            <a:pPr>
              <a:buFont typeface="Arial" pitchFamily="34" charset="0"/>
              <a:buChar char="•"/>
            </a:pPr>
            <a:r>
              <a:rPr lang="en-NZ" dirty="0" smtClean="0"/>
              <a:t>Figure 7.5b shows the difference between the best, first</a:t>
            </a:r>
            <a:r>
              <a:rPr lang="en-NZ" smtClean="0"/>
              <a:t>, and next-fit placement algorithms in satisfying a 16-Mbyte allocation </a:t>
            </a:r>
            <a:r>
              <a:rPr lang="en-NZ" dirty="0" smtClean="0"/>
              <a:t>request.</a:t>
            </a:r>
          </a:p>
          <a:p>
            <a:pPr>
              <a:buFont typeface="Arial" pitchFamily="34" charset="0"/>
              <a:buChar char="•"/>
            </a:pPr>
            <a:r>
              <a:rPr lang="en-NZ" b="1" dirty="0" smtClean="0"/>
              <a:t>Best-fit </a:t>
            </a:r>
            <a:r>
              <a:rPr lang="en-NZ" smtClean="0"/>
              <a:t>will search </a:t>
            </a:r>
            <a:r>
              <a:rPr lang="en-NZ" dirty="0" smtClean="0"/>
              <a:t>the entire list </a:t>
            </a:r>
            <a:r>
              <a:rPr lang="en-NZ" smtClean="0"/>
              <a:t>of available blocks and make </a:t>
            </a:r>
            <a:r>
              <a:rPr lang="en-NZ" dirty="0" smtClean="0"/>
              <a:t>use of the 18-Mbyte block</a:t>
            </a:r>
            <a:r>
              <a:rPr lang="en-NZ" smtClean="0"/>
              <a:t>, leaving a 2-Mbyte fragment</a:t>
            </a:r>
            <a:r>
              <a:rPr lang="en-NZ" dirty="0" smtClean="0"/>
              <a:t>.</a:t>
            </a:r>
          </a:p>
          <a:p>
            <a:pPr>
              <a:buFont typeface="Arial" pitchFamily="34" charset="0"/>
              <a:buChar char="•"/>
            </a:pPr>
            <a:r>
              <a:rPr lang="en-NZ" b="1" dirty="0" smtClean="0"/>
              <a:t>First-fit </a:t>
            </a:r>
            <a:r>
              <a:rPr lang="en-NZ" dirty="0" smtClean="0"/>
              <a:t>results </a:t>
            </a:r>
            <a:r>
              <a:rPr lang="en-NZ" smtClean="0"/>
              <a:t>in a 6-Mbyte fragment, and </a:t>
            </a:r>
            <a:endParaRPr lang="en-NZ" dirty="0" smtClean="0"/>
          </a:p>
          <a:p>
            <a:pPr>
              <a:buFont typeface="Arial" pitchFamily="34" charset="0"/>
              <a:buChar char="•"/>
            </a:pPr>
            <a:r>
              <a:rPr lang="en-NZ" b="1" dirty="0" smtClean="0"/>
              <a:t>Next-fit </a:t>
            </a:r>
            <a:r>
              <a:rPr lang="en-NZ" dirty="0" smtClean="0"/>
              <a:t>results </a:t>
            </a:r>
            <a:r>
              <a:rPr lang="en-NZ" smtClean="0"/>
              <a:t>in a 20-Mbyte fragment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In a fixed partitioning </a:t>
            </a:r>
            <a:r>
              <a:rPr lang="en-NZ" dirty="0" smtClean="0"/>
              <a:t>scheme limits the number </a:t>
            </a:r>
            <a:r>
              <a:rPr lang="en-NZ" smtClean="0"/>
              <a:t>of active processes and may use space </a:t>
            </a:r>
            <a:r>
              <a:rPr lang="en-NZ" dirty="0" smtClean="0"/>
              <a:t>inefficiently if there </a:t>
            </a:r>
            <a:r>
              <a:rPr lang="en-NZ" smtClean="0"/>
              <a:t>is a poor match between available partition sizes and </a:t>
            </a:r>
            <a:r>
              <a:rPr lang="en-NZ" dirty="0" smtClean="0"/>
              <a:t>process sizes.</a:t>
            </a:r>
          </a:p>
          <a:p>
            <a:endParaRPr lang="en-NZ" dirty="0" smtClean="0"/>
          </a:p>
          <a:p>
            <a:r>
              <a:rPr lang="en-NZ" smtClean="0"/>
              <a:t>A dynamic partitioning </a:t>
            </a:r>
            <a:r>
              <a:rPr lang="en-NZ" dirty="0" smtClean="0"/>
              <a:t>scheme is more complex </a:t>
            </a:r>
            <a:r>
              <a:rPr lang="en-NZ" smtClean="0"/>
              <a:t>to maintain and </a:t>
            </a:r>
            <a:r>
              <a:rPr lang="en-NZ" dirty="0" smtClean="0"/>
              <a:t>includes </a:t>
            </a:r>
            <a:r>
              <a:rPr lang="en-NZ" smtClean="0"/>
              <a:t>the overhead of compaction</a:t>
            </a:r>
            <a:r>
              <a:rPr lang="en-NZ" dirty="0" smtClean="0"/>
              <a:t>.</a:t>
            </a:r>
          </a:p>
          <a:p>
            <a:endParaRPr lang="en-NZ" dirty="0" smtClean="0"/>
          </a:p>
          <a:p>
            <a:r>
              <a:rPr lang="en-NZ" smtClean="0"/>
              <a:t>An </a:t>
            </a:r>
            <a:r>
              <a:rPr lang="en-NZ" dirty="0" smtClean="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7.6 </a:t>
            </a:r>
            <a:r>
              <a:rPr lang="en-NZ" smtClean="0"/>
              <a:t>gives an example using a 1-Mbyte initial </a:t>
            </a:r>
            <a:r>
              <a:rPr lang="en-NZ" dirty="0" smtClean="0"/>
              <a:t>block.</a:t>
            </a:r>
          </a:p>
          <a:p>
            <a:endParaRPr lang="en-NZ" dirty="0" smtClean="0"/>
          </a:p>
          <a:p>
            <a:r>
              <a:rPr lang="en-NZ" dirty="0" smtClean="0"/>
              <a:t>The </a:t>
            </a:r>
            <a:r>
              <a:rPr lang="en-NZ" smtClean="0"/>
              <a:t>first request,A, </a:t>
            </a:r>
            <a:r>
              <a:rPr lang="en-NZ" dirty="0" smtClean="0"/>
              <a:t>is for 100 Kbytes, for </a:t>
            </a:r>
            <a:r>
              <a:rPr lang="en-NZ" smtClean="0"/>
              <a:t>which a </a:t>
            </a:r>
            <a:r>
              <a:rPr lang="en-NZ" dirty="0" smtClean="0"/>
              <a:t>128K block is needed.</a:t>
            </a:r>
          </a:p>
          <a:p>
            <a:endParaRPr lang="en-NZ" dirty="0" smtClean="0"/>
          </a:p>
          <a:p>
            <a:pPr>
              <a:buFont typeface="Arial" pitchFamily="34" charset="0"/>
              <a:buChar char="•"/>
            </a:pPr>
            <a:r>
              <a:rPr lang="en-NZ" smtClean="0"/>
              <a:t>The initial </a:t>
            </a:r>
            <a:r>
              <a:rPr lang="en-NZ" dirty="0" smtClean="0"/>
              <a:t>block is divided into two 512K buddies.</a:t>
            </a:r>
          </a:p>
          <a:p>
            <a:pPr lvl="0">
              <a:buFont typeface="Arial" pitchFamily="34" charset="0"/>
              <a:buChar char="•"/>
            </a:pPr>
            <a:r>
              <a:rPr lang="en-NZ" dirty="0" smtClean="0"/>
              <a:t>The first of these is divided into two 256K buddies, </a:t>
            </a:r>
          </a:p>
          <a:p>
            <a:pPr lvl="0">
              <a:buFont typeface="Arial" pitchFamily="34" charset="0"/>
              <a:buChar char="•"/>
            </a:pPr>
            <a:r>
              <a:rPr lang="en-NZ" smtClean="0"/>
              <a:t>and </a:t>
            </a:r>
            <a:r>
              <a:rPr lang="en-NZ" dirty="0" smtClean="0"/>
              <a:t>the first of these is divided into two 128K buddies,</a:t>
            </a:r>
          </a:p>
          <a:p>
            <a:pPr lvl="0">
              <a:buFont typeface="Arial" pitchFamily="34" charset="0"/>
              <a:buChar char="•"/>
            </a:pPr>
            <a:r>
              <a:rPr lang="en-NZ" dirty="0" smtClean="0"/>
              <a:t> one of which </a:t>
            </a:r>
            <a:r>
              <a:rPr lang="en-NZ" smtClean="0"/>
              <a:t>is allocated to A.</a:t>
            </a:r>
            <a:endParaRPr lang="en-NZ" dirty="0" smtClean="0"/>
          </a:p>
          <a:p>
            <a:pPr lvl="0">
              <a:buFont typeface="Arial" pitchFamily="34" charset="0"/>
              <a:buChar char="•"/>
            </a:pPr>
            <a:r>
              <a:rPr lang="en-NZ" dirty="0" smtClean="0"/>
              <a:t>The next </a:t>
            </a:r>
            <a:r>
              <a:rPr lang="en-NZ" dirty="0" err="1" smtClean="0"/>
              <a:t>request,B</a:t>
            </a:r>
            <a:r>
              <a:rPr lang="en-NZ" dirty="0" smtClean="0"/>
              <a:t>, </a:t>
            </a:r>
            <a:r>
              <a:rPr lang="en-NZ" smtClean="0"/>
              <a:t>requires a </a:t>
            </a:r>
            <a:r>
              <a:rPr lang="en-NZ" dirty="0" smtClean="0"/>
              <a:t>256K block. </a:t>
            </a:r>
            <a:r>
              <a:rPr lang="en-NZ" smtClean="0"/>
              <a:t>Such a </a:t>
            </a:r>
            <a:r>
              <a:rPr lang="en-NZ" dirty="0" smtClean="0"/>
              <a:t>block </a:t>
            </a:r>
            <a:r>
              <a:rPr lang="en-NZ" smtClean="0"/>
              <a:t>is already available and is allocated</a:t>
            </a:r>
            <a:r>
              <a:rPr lang="en-NZ" dirty="0" smtClean="0"/>
              <a:t>. </a:t>
            </a:r>
          </a:p>
          <a:p>
            <a:pPr lvl="0">
              <a:buFont typeface="Arial" pitchFamily="34" charset="0"/>
              <a:buChar char="•"/>
            </a:pPr>
            <a:r>
              <a:rPr lang="en-NZ" dirty="0" smtClean="0"/>
              <a:t>The process continues with </a:t>
            </a:r>
            <a:r>
              <a:rPr lang="en-NZ" smtClean="0"/>
              <a:t>splitting and coalescing occurring as </a:t>
            </a:r>
            <a:r>
              <a:rPr lang="en-NZ" dirty="0" smtClean="0"/>
              <a:t>needed.</a:t>
            </a:r>
          </a:p>
          <a:p>
            <a:pPr lvl="0">
              <a:buFont typeface="Arial" pitchFamily="34" charset="0"/>
              <a:buChar char="•"/>
            </a:pPr>
            <a:r>
              <a:rPr lang="en-NZ" smtClean="0"/>
              <a:t>Note that </a:t>
            </a:r>
            <a:r>
              <a:rPr lang="en-NZ" dirty="0" smtClean="0"/>
              <a:t>when E </a:t>
            </a:r>
            <a:r>
              <a:rPr lang="en-NZ" smtClean="0"/>
              <a:t>is released,two </a:t>
            </a:r>
            <a:r>
              <a:rPr lang="en-NZ" dirty="0" smtClean="0"/>
              <a:t>128K </a:t>
            </a:r>
            <a:r>
              <a:rPr lang="en-NZ" smtClean="0"/>
              <a:t>buddies are coalesced into a </a:t>
            </a:r>
            <a:r>
              <a:rPr lang="en-NZ" dirty="0" smtClean="0"/>
              <a:t>256K block, which </a:t>
            </a:r>
            <a:r>
              <a:rPr lang="en-NZ" smtClean="0"/>
              <a:t>is immediately coalesced </a:t>
            </a:r>
            <a:r>
              <a:rPr lang="en-NZ" dirty="0" smtClean="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7.7 </a:t>
            </a:r>
            <a:r>
              <a:rPr lang="en-NZ" smtClean="0"/>
              <a:t>shows a binary tree representation </a:t>
            </a:r>
            <a:r>
              <a:rPr lang="en-NZ" dirty="0" smtClean="0"/>
              <a:t>of the </a:t>
            </a:r>
            <a:r>
              <a:rPr lang="en-NZ" smtClean="0"/>
              <a:t>buddy allocation immediately after the Release </a:t>
            </a:r>
            <a:r>
              <a:rPr lang="en-NZ" dirty="0" smtClean="0"/>
              <a:t>B request.</a:t>
            </a:r>
          </a:p>
          <a:p>
            <a:endParaRPr lang="en-NZ" dirty="0" smtClean="0"/>
          </a:p>
          <a:p>
            <a:r>
              <a:rPr lang="en-NZ" smtClean="0"/>
              <a:t>The leaf </a:t>
            </a:r>
            <a:r>
              <a:rPr lang="en-NZ" dirty="0" smtClean="0"/>
              <a:t>nodes represent the </a:t>
            </a:r>
            <a:r>
              <a:rPr lang="en-NZ" smtClean="0"/>
              <a:t>current partitioning </a:t>
            </a:r>
            <a:r>
              <a:rPr lang="en-NZ" dirty="0" smtClean="0"/>
              <a:t>the memory. </a:t>
            </a:r>
          </a:p>
          <a:p>
            <a:endParaRPr lang="en-NZ" dirty="0" smtClean="0"/>
          </a:p>
          <a:p>
            <a:r>
              <a:rPr lang="en-NZ" dirty="0" smtClean="0"/>
              <a:t>If two </a:t>
            </a:r>
            <a:r>
              <a:rPr lang="en-NZ" smtClean="0"/>
              <a:t>buddies are leaf </a:t>
            </a:r>
            <a:r>
              <a:rPr lang="en-NZ" dirty="0" smtClean="0"/>
              <a:t>nodes, </a:t>
            </a:r>
            <a:r>
              <a:rPr lang="en-NZ" b="1" smtClean="0"/>
              <a:t>then at least </a:t>
            </a:r>
            <a:r>
              <a:rPr lang="en-NZ" b="1" dirty="0" smtClean="0"/>
              <a:t>one must </a:t>
            </a:r>
            <a:r>
              <a:rPr lang="en-NZ" b="1" smtClean="0"/>
              <a:t>be allocated</a:t>
            </a:r>
            <a:r>
              <a:rPr lang="en-NZ" b="1" dirty="0" smtClean="0"/>
              <a:t>;</a:t>
            </a:r>
          </a:p>
          <a:p>
            <a:pPr lvl="1"/>
            <a:r>
              <a:rPr lang="en-NZ" dirty="0" smtClean="0"/>
              <a:t>otherwise they would </a:t>
            </a:r>
            <a:r>
              <a:rPr lang="en-NZ" smtClean="0"/>
              <a:t>be coalesced into a larger </a:t>
            </a:r>
            <a:r>
              <a:rPr lang="en-NZ" dirty="0" smtClean="0"/>
              <a:t>block.</a:t>
            </a:r>
          </a:p>
          <a:p>
            <a:pPr lvl="0"/>
            <a:endParaRPr lang="en-NZ" dirty="0" smtClean="0"/>
          </a:p>
          <a:p>
            <a:pPr lvl="0">
              <a:buFont typeface="Arial" pitchFamily="34" charset="0"/>
              <a:buChar char="•"/>
            </a:pPr>
            <a:r>
              <a:rPr lang="en-NZ" dirty="0" smtClean="0"/>
              <a:t>The buddy system </a:t>
            </a:r>
            <a:r>
              <a:rPr lang="en-NZ" smtClean="0"/>
              <a:t>is a reasonable </a:t>
            </a:r>
            <a:r>
              <a:rPr lang="en-NZ" dirty="0" smtClean="0"/>
              <a:t>compromise to overcome </a:t>
            </a:r>
            <a:r>
              <a:rPr lang="en-NZ" smtClean="0"/>
              <a:t>the disadvantages </a:t>
            </a:r>
            <a:r>
              <a:rPr lang="en-NZ" dirty="0" smtClean="0"/>
              <a:t>of both the </a:t>
            </a:r>
            <a:r>
              <a:rPr lang="en-NZ" smtClean="0"/>
              <a:t>fixed and variable partitioning </a:t>
            </a:r>
            <a:r>
              <a:rPr lang="en-NZ" dirty="0" smtClean="0"/>
              <a:t>schemes, </a:t>
            </a:r>
          </a:p>
          <a:p>
            <a:pPr lvl="0">
              <a:buFont typeface="Arial" pitchFamily="34" charset="0"/>
              <a:buChar char="•"/>
            </a:pPr>
            <a:r>
              <a:rPr lang="en-NZ" dirty="0" smtClean="0"/>
              <a:t> But </a:t>
            </a:r>
            <a:r>
              <a:rPr lang="en-NZ" smtClean="0"/>
              <a:t>in contemporary operating </a:t>
            </a:r>
            <a:r>
              <a:rPr lang="en-NZ" dirty="0" smtClean="0"/>
              <a:t>systems</a:t>
            </a:r>
            <a:r>
              <a:rPr lang="en-NZ" smtClean="0"/>
              <a:t>, virtual memory based on paging and segmentation </a:t>
            </a:r>
            <a:r>
              <a:rPr lang="en-NZ" dirty="0" smtClean="0"/>
              <a:t>is superior. </a:t>
            </a:r>
          </a:p>
          <a:p>
            <a:pPr lvl="0">
              <a:buFont typeface="Arial" pitchFamily="34" charset="0"/>
              <a:buChar char="•"/>
            </a:pPr>
            <a:r>
              <a:rPr lang="en-NZ" dirty="0" smtClean="0"/>
              <a:t>However, the buddy </a:t>
            </a:r>
            <a:r>
              <a:rPr lang="en-NZ" smtClean="0"/>
              <a:t>system has found application in parallel systems as an efficient means of allocation and release for parallel programs. A </a:t>
            </a:r>
            <a:r>
              <a:rPr lang="en-NZ" dirty="0" smtClean="0"/>
              <a:t>modified form of the buddy system is used for UNIX kernel </a:t>
            </a:r>
            <a:r>
              <a:rPr lang="en-NZ" smtClean="0"/>
              <a:t>memory allocation </a:t>
            </a:r>
            <a:r>
              <a:rPr lang="en-NZ" dirty="0" smtClean="0"/>
              <a:t>(described </a:t>
            </a:r>
            <a:r>
              <a:rPr lang="en-NZ" smtClean="0"/>
              <a:t>in Chapter </a:t>
            </a:r>
            <a:r>
              <a:rPr lang="en-NZ" dirty="0" smtClean="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translation </a:t>
            </a:r>
            <a:r>
              <a:rPr lang="en-US" dirty="0" smtClean="0"/>
              <a:t>must </a:t>
            </a:r>
            <a:r>
              <a:rPr lang="en-US" smtClean="0"/>
              <a:t>be made </a:t>
            </a:r>
            <a:r>
              <a:rPr lang="en-US" dirty="0" smtClean="0"/>
              <a:t>from </a:t>
            </a:r>
            <a:r>
              <a:rPr lang="en-US" smtClean="0"/>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Introduce by pointing </a:t>
            </a:r>
            <a:r>
              <a:rPr lang="en-NZ" sz="1200" b="0" kern="1200" baseline="0" smtClean="0">
                <a:solidFill>
                  <a:schemeClr val="tx1"/>
                </a:solidFill>
                <a:latin typeface="+mn-lt"/>
                <a:ea typeface="+mn-ea"/>
                <a:cs typeface="+mn-cs"/>
              </a:rPr>
              <a:t>out </a:t>
            </a:r>
            <a:r>
              <a:rPr lang="en-NZ" sz="1200" b="0" kern="1200" baseline="0" smtClean="0">
                <a:solidFill>
                  <a:schemeClr val="tx1"/>
                </a:solidFill>
                <a:latin typeface="+mn-lt"/>
                <a:ea typeface="+mn-ea"/>
                <a:cs typeface="+mn-cs"/>
              </a:rPr>
              <a:t>that </a:t>
            </a:r>
            <a:r>
              <a:rPr lang="en-NZ" sz="1200" b="0" kern="1200" baseline="0" smtClean="0">
                <a:solidFill>
                  <a:schemeClr val="tx1"/>
                </a:solidFill>
                <a:latin typeface="+mn-lt"/>
                <a:ea typeface="+mn-ea"/>
                <a:cs typeface="+mn-cs"/>
              </a:rPr>
              <a:t>in </a:t>
            </a:r>
            <a:r>
              <a:rPr lang="en-NZ" sz="1200" b="0" kern="1200" baseline="0" smtClean="0">
                <a:solidFill>
                  <a:schemeClr val="tx1"/>
                </a:solidFill>
                <a:latin typeface="+mn-lt"/>
                <a:ea typeface="+mn-ea"/>
                <a:cs typeface="+mn-cs"/>
              </a:rPr>
              <a:t>a  uniprogramming </a:t>
            </a:r>
            <a:r>
              <a:rPr lang="en-NZ" sz="1200" b="0" kern="1200" baseline="0" dirty="0" smtClean="0">
                <a:solidFill>
                  <a:schemeClr val="tx1"/>
                </a:solidFill>
                <a:latin typeface="+mn-lt"/>
                <a:ea typeface="+mn-ea"/>
                <a:cs typeface="+mn-cs"/>
              </a:rPr>
              <a:t>system</a:t>
            </a:r>
            <a:r>
              <a:rPr lang="en-NZ" sz="1200" b="0" kern="1200" baseline="0" smtClean="0">
                <a:solidFill>
                  <a:schemeClr val="tx1"/>
                </a:solidFill>
                <a:latin typeface="+mn-lt"/>
                <a:ea typeface="+mn-ea"/>
                <a:cs typeface="+mn-cs"/>
              </a:rPr>
              <a:t>, </a:t>
            </a:r>
            <a:r>
              <a:rPr lang="en-NZ" sz="1200" b="0" kern="1200" baseline="0" smtClean="0">
                <a:solidFill>
                  <a:schemeClr val="tx1"/>
                </a:solidFill>
                <a:latin typeface="+mn-lt"/>
                <a:ea typeface="+mn-ea"/>
                <a:cs typeface="+mn-cs"/>
              </a:rPr>
              <a:t>main </a:t>
            </a:r>
            <a:r>
              <a:rPr lang="en-NZ" sz="1200" b="0" kern="1200" baseline="0" dirty="0" smtClean="0">
                <a:solidFill>
                  <a:schemeClr val="tx1"/>
                </a:solidFill>
                <a:latin typeface="+mn-lt"/>
                <a:ea typeface="+mn-ea"/>
                <a:cs typeface="+mn-cs"/>
              </a:rPr>
              <a:t>memory is divided into </a:t>
            </a:r>
            <a:r>
              <a:rPr lang="en-NZ" sz="1200" b="0" kern="1200" baseline="0" smtClean="0">
                <a:solidFill>
                  <a:schemeClr val="tx1"/>
                </a:solidFill>
                <a:latin typeface="+mn-lt"/>
                <a:ea typeface="+mn-ea"/>
                <a:cs typeface="+mn-cs"/>
              </a:rPr>
              <a:t>two </a:t>
            </a:r>
            <a:r>
              <a:rPr lang="en-NZ" sz="1200" b="0" kern="1200" baseline="0" smtClean="0">
                <a:solidFill>
                  <a:schemeClr val="tx1"/>
                </a:solidFill>
                <a:latin typeface="+mn-lt"/>
                <a:ea typeface="+mn-ea"/>
                <a:cs typeface="+mn-cs"/>
              </a:rPr>
              <a:t>parts</a:t>
            </a:r>
            <a:r>
              <a:rPr lang="en-NZ" sz="1200" b="0" kern="1200" baseline="0" dirty="0" smtClean="0">
                <a:solidFill>
                  <a:schemeClr val="tx1"/>
                </a:solidFill>
                <a:latin typeface="+mn-lt"/>
                <a:ea typeface="+mn-ea"/>
                <a:cs typeface="+mn-cs"/>
              </a:rPr>
              <a:t>: </a:t>
            </a:r>
          </a:p>
          <a:p>
            <a:pPr lvl="1">
              <a:buFont typeface="Arial" pitchFamily="34" charset="0"/>
              <a:buChar char="•"/>
            </a:pPr>
            <a:r>
              <a:rPr lang="en-NZ" sz="1200" b="0" kern="1200" baseline="0" smtClean="0">
                <a:solidFill>
                  <a:schemeClr val="tx1"/>
                </a:solidFill>
                <a:latin typeface="+mn-lt"/>
                <a:ea typeface="+mn-ea"/>
                <a:cs typeface="+mn-cs"/>
              </a:rPr>
              <a:t>one </a:t>
            </a:r>
            <a:r>
              <a:rPr lang="en-NZ" sz="1200" b="0" kern="1200" baseline="0" smtClean="0">
                <a:solidFill>
                  <a:schemeClr val="tx1"/>
                </a:solidFill>
                <a:latin typeface="+mn-lt"/>
                <a:ea typeface="+mn-ea"/>
                <a:cs typeface="+mn-cs"/>
              </a:rPr>
              <a:t>part </a:t>
            </a:r>
            <a:r>
              <a:rPr lang="en-NZ" sz="1200" b="0" kern="1200" baseline="0" dirty="0" smtClean="0">
                <a:solidFill>
                  <a:schemeClr val="tx1"/>
                </a:solidFill>
                <a:latin typeface="+mn-lt"/>
                <a:ea typeface="+mn-ea"/>
                <a:cs typeface="+mn-cs"/>
              </a:rPr>
              <a:t>for </a:t>
            </a:r>
            <a:r>
              <a:rPr lang="en-NZ" sz="1200" b="0" kern="1200" baseline="0" smtClean="0">
                <a:solidFill>
                  <a:schemeClr val="tx1"/>
                </a:solidFill>
                <a:latin typeface="+mn-lt"/>
                <a:ea typeface="+mn-ea"/>
                <a:cs typeface="+mn-cs"/>
              </a:rPr>
              <a:t>the </a:t>
            </a:r>
            <a:r>
              <a:rPr lang="en-NZ" sz="1200" b="0" kern="1200" baseline="0" smtClean="0">
                <a:solidFill>
                  <a:schemeClr val="tx1"/>
                </a:solidFill>
                <a:latin typeface="+mn-lt"/>
                <a:ea typeface="+mn-ea"/>
                <a:cs typeface="+mn-cs"/>
              </a:rPr>
              <a:t>operating </a:t>
            </a:r>
            <a:r>
              <a:rPr lang="en-NZ" sz="1200" b="0" kern="1200" baseline="0" dirty="0" smtClean="0">
                <a:solidFill>
                  <a:schemeClr val="tx1"/>
                </a:solidFill>
                <a:latin typeface="+mn-lt"/>
                <a:ea typeface="+mn-ea"/>
                <a:cs typeface="+mn-cs"/>
              </a:rPr>
              <a:t>system (resident monitor, kernel</a:t>
            </a:r>
            <a:r>
              <a:rPr lang="en-NZ" sz="1200" b="0" kern="1200" baseline="0" smtClean="0">
                <a:solidFill>
                  <a:schemeClr val="tx1"/>
                </a:solidFill>
                <a:latin typeface="+mn-lt"/>
                <a:ea typeface="+mn-ea"/>
                <a:cs typeface="+mn-cs"/>
              </a:rPr>
              <a:t>) </a:t>
            </a:r>
            <a:r>
              <a:rPr lang="en-NZ" sz="1200" b="0" kern="1200" baseline="0" smtClean="0">
                <a:solidFill>
                  <a:schemeClr val="tx1"/>
                </a:solidFill>
                <a:latin typeface="+mn-lt"/>
                <a:ea typeface="+mn-ea"/>
                <a:cs typeface="+mn-cs"/>
              </a:rPr>
              <a:t>and </a:t>
            </a:r>
            <a:endParaRPr lang="en-NZ" sz="1200" b="0" kern="1200" baseline="0" dirty="0" smtClean="0">
              <a:solidFill>
                <a:schemeClr val="tx1"/>
              </a:solidFill>
              <a:latin typeface="+mn-lt"/>
              <a:ea typeface="+mn-ea"/>
              <a:cs typeface="+mn-cs"/>
            </a:endParaRPr>
          </a:p>
          <a:p>
            <a:pPr lvl="1">
              <a:buFont typeface="Arial" pitchFamily="34" charset="0"/>
              <a:buChar char="•"/>
            </a:pPr>
            <a:r>
              <a:rPr lang="en-NZ" sz="1200" b="0" kern="1200" baseline="0" dirty="0" smtClean="0">
                <a:solidFill>
                  <a:schemeClr val="tx1"/>
                </a:solidFill>
                <a:latin typeface="+mn-lt"/>
                <a:ea typeface="+mn-ea"/>
                <a:cs typeface="+mn-cs"/>
              </a:rPr>
              <a:t> </a:t>
            </a:r>
            <a:r>
              <a:rPr lang="en-NZ" sz="1200" b="0" kern="1200" baseline="0" smtClean="0">
                <a:solidFill>
                  <a:schemeClr val="tx1"/>
                </a:solidFill>
                <a:latin typeface="+mn-lt"/>
                <a:ea typeface="+mn-ea"/>
                <a:cs typeface="+mn-cs"/>
              </a:rPr>
              <a:t>one </a:t>
            </a:r>
            <a:r>
              <a:rPr lang="en-NZ" sz="1200" b="0" kern="1200" baseline="0" smtClean="0">
                <a:solidFill>
                  <a:schemeClr val="tx1"/>
                </a:solidFill>
                <a:latin typeface="+mn-lt"/>
                <a:ea typeface="+mn-ea"/>
                <a:cs typeface="+mn-cs"/>
              </a:rPr>
              <a:t>part </a:t>
            </a:r>
            <a:r>
              <a:rPr lang="en-NZ" sz="1200" b="0" kern="1200" baseline="0" dirty="0" smtClean="0">
                <a:solidFill>
                  <a:schemeClr val="tx1"/>
                </a:solidFill>
                <a:latin typeface="+mn-lt"/>
                <a:ea typeface="+mn-ea"/>
                <a:cs typeface="+mn-cs"/>
              </a:rPr>
              <a:t>for </a:t>
            </a:r>
            <a:r>
              <a:rPr lang="en-NZ" sz="1200" b="0" kern="1200" baseline="0" smtClean="0">
                <a:solidFill>
                  <a:schemeClr val="tx1"/>
                </a:solidFill>
                <a:latin typeface="+mn-lt"/>
                <a:ea typeface="+mn-ea"/>
                <a:cs typeface="+mn-cs"/>
              </a:rPr>
              <a:t>the </a:t>
            </a:r>
            <a:r>
              <a:rPr lang="en-NZ" sz="1200" b="0" kern="1200" baseline="0" smtClean="0">
                <a:solidFill>
                  <a:schemeClr val="tx1"/>
                </a:solidFill>
                <a:latin typeface="+mn-lt"/>
                <a:ea typeface="+mn-ea"/>
                <a:cs typeface="+mn-cs"/>
              </a:rPr>
              <a:t>program </a:t>
            </a:r>
            <a:r>
              <a:rPr lang="en-NZ" sz="1200" b="0" kern="1200" baseline="0" dirty="0" smtClean="0">
                <a:solidFill>
                  <a:schemeClr val="tx1"/>
                </a:solidFill>
                <a:latin typeface="+mn-lt"/>
                <a:ea typeface="+mn-ea"/>
                <a:cs typeface="+mn-cs"/>
              </a:rPr>
              <a:t>currently being executed. </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smtClean="0">
                <a:solidFill>
                  <a:schemeClr val="tx1"/>
                </a:solidFill>
                <a:latin typeface="+mn-lt"/>
                <a:ea typeface="+mn-ea"/>
                <a:cs typeface="+mn-cs"/>
              </a:rPr>
              <a:t>In </a:t>
            </a:r>
            <a:r>
              <a:rPr lang="en-NZ" sz="1200" b="0" kern="1200" baseline="0" smtClean="0">
                <a:solidFill>
                  <a:schemeClr val="tx1"/>
                </a:solidFill>
                <a:latin typeface="+mn-lt"/>
                <a:ea typeface="+mn-ea"/>
                <a:cs typeface="+mn-cs"/>
              </a:rPr>
              <a:t>a multiprogramming </a:t>
            </a:r>
            <a:r>
              <a:rPr lang="en-NZ" sz="1200" b="0" kern="1200" baseline="0" dirty="0" smtClean="0">
                <a:solidFill>
                  <a:schemeClr val="tx1"/>
                </a:solidFill>
                <a:latin typeface="+mn-lt"/>
                <a:ea typeface="+mn-ea"/>
                <a:cs typeface="+mn-cs"/>
              </a:rPr>
              <a:t>system, the “user</a:t>
            </a:r>
            <a:r>
              <a:rPr lang="en-NZ" sz="1200" b="0" kern="1200" baseline="0" smtClean="0">
                <a:solidFill>
                  <a:schemeClr val="tx1"/>
                </a:solidFill>
                <a:latin typeface="+mn-lt"/>
                <a:ea typeface="+mn-ea"/>
                <a:cs typeface="+mn-cs"/>
              </a:rPr>
              <a:t>” </a:t>
            </a:r>
            <a:r>
              <a:rPr lang="en-NZ" sz="1200" b="0" kern="1200" baseline="0" smtClean="0">
                <a:solidFill>
                  <a:schemeClr val="tx1"/>
                </a:solidFill>
                <a:latin typeface="+mn-lt"/>
                <a:ea typeface="+mn-ea"/>
                <a:cs typeface="+mn-cs"/>
              </a:rPr>
              <a:t>part </a:t>
            </a:r>
            <a:r>
              <a:rPr lang="en-NZ" sz="1200" b="0" kern="1200" baseline="0" dirty="0" smtClean="0">
                <a:solidFill>
                  <a:schemeClr val="tx1"/>
                </a:solidFill>
                <a:latin typeface="+mn-lt"/>
                <a:ea typeface="+mn-ea"/>
                <a:cs typeface="+mn-cs"/>
              </a:rPr>
              <a:t>of memory must be further subdivided </a:t>
            </a:r>
            <a:r>
              <a:rPr lang="en-NZ" sz="1200" b="0" kern="1200" baseline="0" smtClean="0">
                <a:solidFill>
                  <a:schemeClr val="tx1"/>
                </a:solidFill>
                <a:latin typeface="+mn-lt"/>
                <a:ea typeface="+mn-ea"/>
                <a:cs typeface="+mn-cs"/>
              </a:rPr>
              <a:t>to </a:t>
            </a:r>
            <a:r>
              <a:rPr lang="en-NZ" sz="1200" b="0" kern="1200" baseline="0" smtClean="0">
                <a:solidFill>
                  <a:schemeClr val="tx1"/>
                </a:solidFill>
                <a:latin typeface="+mn-lt"/>
                <a:ea typeface="+mn-ea"/>
                <a:cs typeface="+mn-cs"/>
              </a:rPr>
              <a:t>accommodate </a:t>
            </a:r>
            <a:r>
              <a:rPr lang="en-NZ" sz="1200" b="0" kern="1200" baseline="0" dirty="0" smtClean="0">
                <a:solidFill>
                  <a:schemeClr val="tx1"/>
                </a:solidFill>
                <a:latin typeface="+mn-lt"/>
                <a:ea typeface="+mn-ea"/>
                <a:cs typeface="+mn-cs"/>
              </a:rPr>
              <a:t>multiple processes.</a:t>
            </a:r>
          </a:p>
          <a:p>
            <a:endParaRPr lang="en-NZ" sz="1200" b="0" kern="1200" baseline="0" dirty="0" smtClean="0">
              <a:solidFill>
                <a:schemeClr val="tx1"/>
              </a:solidFill>
              <a:latin typeface="+mn-lt"/>
              <a:ea typeface="+mn-ea"/>
              <a:cs typeface="+mn-cs"/>
            </a:endParaRPr>
          </a:p>
          <a:p>
            <a:r>
              <a:rPr lang="en-NZ" smtClean="0"/>
              <a:t>Emphasise that </a:t>
            </a:r>
            <a:r>
              <a:rPr lang="en-NZ" smtClean="0"/>
              <a:t>memory </a:t>
            </a:r>
            <a:r>
              <a:rPr lang="en-NZ" smtClean="0"/>
              <a:t>management </a:t>
            </a:r>
            <a:r>
              <a:rPr lang="en-NZ" smtClean="0"/>
              <a:t>is </a:t>
            </a:r>
            <a:r>
              <a:rPr lang="en-NZ" smtClean="0"/>
              <a:t>vital </a:t>
            </a:r>
            <a:r>
              <a:rPr lang="en-NZ" smtClean="0"/>
              <a:t>in </a:t>
            </a:r>
            <a:r>
              <a:rPr lang="en-NZ" smtClean="0"/>
              <a:t>a multiprogramming </a:t>
            </a:r>
            <a:r>
              <a:rPr lang="en-NZ" dirty="0" smtClean="0"/>
              <a:t>system. If </a:t>
            </a:r>
            <a:r>
              <a:rPr lang="en-NZ" smtClean="0"/>
              <a:t>only </a:t>
            </a:r>
            <a:r>
              <a:rPr lang="en-NZ" smtClean="0"/>
              <a:t>a </a:t>
            </a:r>
            <a:r>
              <a:rPr lang="en-NZ" dirty="0" smtClean="0"/>
              <a:t>few </a:t>
            </a:r>
            <a:r>
              <a:rPr lang="en-NZ" smtClean="0"/>
              <a:t>processes </a:t>
            </a:r>
            <a:r>
              <a:rPr lang="en-NZ" smtClean="0"/>
              <a:t>are </a:t>
            </a:r>
            <a:r>
              <a:rPr lang="en-NZ" dirty="0" smtClean="0"/>
              <a:t>in memory, then for much of the </a:t>
            </a:r>
            <a:r>
              <a:rPr lang="en-NZ" smtClean="0"/>
              <a:t>time </a:t>
            </a:r>
            <a:r>
              <a:rPr lang="en-NZ" smtClean="0"/>
              <a:t>all </a:t>
            </a:r>
            <a:r>
              <a:rPr lang="en-NZ" dirty="0" smtClean="0"/>
              <a:t>of the processes will </a:t>
            </a:r>
            <a:r>
              <a:rPr lang="en-NZ" smtClean="0"/>
              <a:t>be </a:t>
            </a:r>
            <a:r>
              <a:rPr lang="en-NZ" smtClean="0"/>
              <a:t>waiting</a:t>
            </a:r>
            <a:endParaRPr lang="en-NZ" dirty="0" smtClean="0"/>
          </a:p>
          <a:p>
            <a:r>
              <a:rPr lang="en-NZ" dirty="0" smtClean="0"/>
              <a:t>for </a:t>
            </a:r>
            <a:r>
              <a:rPr lang="en-NZ" smtClean="0"/>
              <a:t>I/O </a:t>
            </a:r>
            <a:r>
              <a:rPr lang="en-NZ" smtClean="0"/>
              <a:t>and </a:t>
            </a:r>
            <a:r>
              <a:rPr lang="en-NZ" dirty="0" smtClean="0"/>
              <a:t>the processor will be idle.</a:t>
            </a:r>
          </a:p>
          <a:p>
            <a:endParaRPr lang="en-NZ" dirty="0" smtClean="0"/>
          </a:p>
          <a:p>
            <a:r>
              <a:rPr lang="en-NZ" dirty="0" smtClean="0"/>
              <a:t>Thus memory needs to </a:t>
            </a:r>
            <a:r>
              <a:rPr lang="en-NZ" smtClean="0"/>
              <a:t>be </a:t>
            </a:r>
            <a:r>
              <a:rPr lang="en-NZ" smtClean="0"/>
              <a:t>allocated </a:t>
            </a:r>
            <a:r>
              <a:rPr lang="en-NZ" dirty="0" smtClean="0"/>
              <a:t>to </a:t>
            </a:r>
            <a:r>
              <a:rPr lang="en-NZ" smtClean="0"/>
              <a:t>ensure </a:t>
            </a:r>
            <a:r>
              <a:rPr lang="en-NZ" smtClean="0"/>
              <a:t>a reasonable </a:t>
            </a:r>
            <a:r>
              <a:rPr lang="en-NZ" dirty="0" smtClean="0"/>
              <a:t>supply </a:t>
            </a:r>
            <a:r>
              <a:rPr lang="en-NZ" smtClean="0"/>
              <a:t>of </a:t>
            </a:r>
            <a:r>
              <a:rPr lang="en-NZ" smtClean="0"/>
              <a:t>ready </a:t>
            </a:r>
            <a:r>
              <a:rPr lang="en-NZ" dirty="0" smtClean="0"/>
              <a:t>processes to </a:t>
            </a:r>
            <a:r>
              <a:rPr lang="en-NZ" smtClean="0"/>
              <a:t>consume </a:t>
            </a:r>
            <a:r>
              <a:rPr lang="en-NZ" smtClean="0"/>
              <a:t>available </a:t>
            </a:r>
            <a:r>
              <a:rPr lang="en-NZ" dirty="0" smtClean="0"/>
              <a:t>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smtClean="0"/>
              <a:t>Animated slide</a:t>
            </a:r>
          </a:p>
          <a:p>
            <a:pPr marL="228600" indent="-228600">
              <a:buFont typeface="+mj-lt"/>
              <a:buNone/>
            </a:pPr>
            <a:endParaRPr lang="en-NZ" sz="1200" kern="1200" baseline="0" dirty="0" smtClean="0">
              <a:solidFill>
                <a:schemeClr val="tx1"/>
              </a:solidFill>
              <a:latin typeface="+mn-lt"/>
              <a:ea typeface="+mn-ea"/>
              <a:cs typeface="+mn-cs"/>
            </a:endParaRPr>
          </a:p>
          <a:p>
            <a:pPr marL="228600" indent="-228600">
              <a:buFont typeface="+mj-lt"/>
              <a:buAutoNum type="arabicPeriod"/>
            </a:pPr>
            <a:r>
              <a:rPr lang="en-NZ" sz="1200" kern="1200" baseline="0" dirty="0" smtClean="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smtClean="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smtClean="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smtClean="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smtClean="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smtClean="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difference with dynamic partitioning, is that with segmentation a program may occupy more than one partition, and these partitions need not be contiguous.</a:t>
            </a:r>
          </a:p>
          <a:p>
            <a:endParaRPr lang="en-NZ" dirty="0" smtClean="0"/>
          </a:p>
          <a:p>
            <a:r>
              <a:rPr lang="en-NZ" dirty="0" smtClean="0"/>
              <a:t>Segmentation eliminates internal fragmentation but suffers from external fragmentation</a:t>
            </a:r>
            <a:r>
              <a:rPr lang="en-NZ" baseline="0" dirty="0" smtClean="0"/>
              <a:t> (as does dynamic partitioning)</a:t>
            </a:r>
            <a:endParaRPr lang="en-NZ" dirty="0" smtClean="0"/>
          </a:p>
          <a:p>
            <a:endParaRPr lang="en-NZ" dirty="0" smtClean="0"/>
          </a:p>
          <a:p>
            <a:r>
              <a:rPr lang="en-NZ" dirty="0" smtClean="0"/>
              <a:t>However, because a process is broken up into a number of smaller pieces, the external fragmentation should be less.</a:t>
            </a:r>
          </a:p>
          <a:p>
            <a:r>
              <a:rPr lang="en-NZ" dirty="0" smtClean="0"/>
              <a:t>A consequence of unequal-size segments is that there is no simple relationship between logical addresses and physical addresses. </a:t>
            </a:r>
          </a:p>
          <a:p>
            <a:endParaRPr lang="en-NZ" dirty="0" smtClean="0"/>
          </a:p>
          <a:p>
            <a:r>
              <a:rPr lang="en-NZ" dirty="0" smtClean="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smtClean="0"/>
              <a:t> the starting address in main memory of the corresponding segment. </a:t>
            </a:r>
          </a:p>
          <a:p>
            <a:pPr lvl="1">
              <a:buFont typeface="Arial" pitchFamily="34" charset="0"/>
              <a:buChar char="•"/>
            </a:pPr>
            <a:r>
              <a:rPr lang="en-NZ" dirty="0" smtClean="0"/>
              <a:t>the length of the segment, to assure that invalid addresses are not used.</a:t>
            </a:r>
          </a:p>
          <a:p>
            <a:endParaRPr lang="en-NZ" dirty="0" smtClean="0"/>
          </a:p>
          <a:p>
            <a:r>
              <a:rPr lang="en-NZ" dirty="0" smtClean="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In this example, 16-bit addresses are used, and the page size is 1K =1024 bytes.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relative address 1502, in binary form, is 0000010111011110.</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With a page size of 1K, an offset field of 10 bits is needed, leaving 6 bits for the page number.</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Thus a program can consist of a maximum of 2</a:t>
            </a:r>
            <a:r>
              <a:rPr lang="en-NZ" sz="1200" kern="1200" baseline="30000" dirty="0" smtClean="0">
                <a:solidFill>
                  <a:schemeClr val="tx1"/>
                </a:solidFill>
                <a:latin typeface="+mn-lt"/>
                <a:ea typeface="+mn-ea"/>
                <a:cs typeface="+mn-cs"/>
              </a:rPr>
              <a:t>6 </a:t>
            </a:r>
            <a:r>
              <a:rPr lang="en-NZ" sz="1200" kern="1200" baseline="0" dirty="0" smtClean="0">
                <a:solidFill>
                  <a:schemeClr val="tx1"/>
                </a:solidFill>
                <a:latin typeface="+mn-lt"/>
                <a:ea typeface="+mn-ea"/>
                <a:cs typeface="+mn-cs"/>
              </a:rPr>
              <a:t>=64 pages of 1K bytes each.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smtClean="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smtClean="0">
                <a:solidFill>
                  <a:schemeClr val="tx1"/>
                </a:solidFill>
                <a:latin typeface="+mn-lt"/>
                <a:ea typeface="+mn-ea"/>
                <a:cs typeface="+mn-cs"/>
              </a:rPr>
              <a:t>which yields the same 16-bit number, 0000010111011110.</a:t>
            </a:r>
          </a:p>
          <a:p>
            <a:endParaRPr lang="en-NZ" dirty="0" smtClean="0"/>
          </a:p>
          <a:p>
            <a:r>
              <a:rPr lang="en-NZ" dirty="0" smtClean="0"/>
              <a:t>Consider an address of n + m bits, where the leftmost n bits are the segment number and the rightmost m bits</a:t>
            </a:r>
          </a:p>
          <a:p>
            <a:r>
              <a:rPr lang="en-NZ" dirty="0" smtClean="0"/>
              <a:t>are the offset. </a:t>
            </a:r>
          </a:p>
          <a:p>
            <a:endParaRPr lang="en-NZ" dirty="0" smtClean="0"/>
          </a:p>
          <a:p>
            <a:r>
              <a:rPr lang="en-NZ" dirty="0" smtClean="0"/>
              <a:t>In the example on the slide </a:t>
            </a:r>
          </a:p>
          <a:p>
            <a:pPr lvl="1">
              <a:buFont typeface="Arial" pitchFamily="34" charset="0"/>
              <a:buChar char="•"/>
            </a:pPr>
            <a:r>
              <a:rPr lang="en-NZ" dirty="0" smtClean="0"/>
              <a:t>n = 4 and </a:t>
            </a:r>
          </a:p>
          <a:p>
            <a:pPr lvl="1">
              <a:buFont typeface="Arial" pitchFamily="34" charset="0"/>
              <a:buChar char="•"/>
            </a:pPr>
            <a:r>
              <a:rPr lang="en-NZ" dirty="0" smtClean="0"/>
              <a:t>m =12.</a:t>
            </a:r>
          </a:p>
          <a:p>
            <a:pPr lvl="0">
              <a:buFont typeface="Arial" pitchFamily="34" charset="0"/>
              <a:buNone/>
            </a:pPr>
            <a:endParaRPr lang="en-NZ" dirty="0" smtClean="0"/>
          </a:p>
          <a:p>
            <a:pPr lvl="0">
              <a:buFont typeface="Arial" pitchFamily="34" charset="0"/>
              <a:buNone/>
            </a:pPr>
            <a:r>
              <a:rPr lang="en-NZ" dirty="0" smtClean="0"/>
              <a:t>Thus the maximum segment size is 2</a:t>
            </a:r>
            <a:r>
              <a:rPr lang="en-NZ" baseline="30000" dirty="0" smtClean="0"/>
              <a:t>12</a:t>
            </a:r>
            <a:r>
              <a:rPr lang="en-NZ" dirty="0" smtClean="0"/>
              <a:t> = 4096.</a:t>
            </a:r>
          </a:p>
          <a:p>
            <a:endParaRPr lang="en-NZ" dirty="0" smtClean="0"/>
          </a:p>
          <a:p>
            <a:endParaRPr lang="en-US" dirty="0" smtClean="0"/>
          </a:p>
          <a:p>
            <a:pPr lvl="0">
              <a:buFont typeface="Arial" pitchFamily="34" charset="0"/>
              <a:buNone/>
            </a:pPr>
            <a:r>
              <a:rPr lang="en-NZ" dirty="0" smtClean="0"/>
              <a:t>The following steps are needed for address translation:</a:t>
            </a:r>
          </a:p>
          <a:p>
            <a:pPr lvl="1"/>
            <a:r>
              <a:rPr lang="en-NZ" dirty="0" smtClean="0"/>
              <a:t>• Extract the segment number as the leftmost n bits of the logical address.</a:t>
            </a:r>
          </a:p>
          <a:p>
            <a:pPr lvl="1"/>
            <a:r>
              <a:rPr lang="en-NZ" dirty="0" smtClean="0"/>
              <a:t>• Use the segment number as an index into the process segment table to find the starting physical address of the segment.</a:t>
            </a:r>
          </a:p>
          <a:p>
            <a:pPr lvl="0"/>
            <a:endParaRPr lang="en-NZ" dirty="0" smtClean="0"/>
          </a:p>
          <a:p>
            <a:pPr lvl="0"/>
            <a:r>
              <a:rPr lang="en-NZ" dirty="0" smtClean="0"/>
              <a:t>Compare the offset, expressed in the rightmost m bits, to the length of the segment. If the offset is greater than or equal to the length, the address is invalid.</a:t>
            </a:r>
          </a:p>
          <a:p>
            <a:pPr lvl="0"/>
            <a:endParaRPr lang="en-NZ" dirty="0" smtClean="0"/>
          </a:p>
          <a:p>
            <a:pPr lvl="0"/>
            <a:r>
              <a:rPr lang="en-NZ" dirty="0" smtClean="0"/>
              <a:t>The desired physical address is the sum of the starting physical address of the segment plus the offset.</a:t>
            </a:r>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In our example, we have the logical address 0000010111011110, </a:t>
            </a:r>
          </a:p>
          <a:p>
            <a:pPr lvl="1"/>
            <a:r>
              <a:rPr lang="en-NZ" sz="1200" kern="1200" baseline="0" dirty="0" smtClean="0">
                <a:solidFill>
                  <a:schemeClr val="tx1"/>
                </a:solidFill>
                <a:latin typeface="+mn-lt"/>
                <a:ea typeface="+mn-ea"/>
                <a:cs typeface="+mn-cs"/>
              </a:rPr>
              <a:t>which is page number 1, offset 478.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Suppose that this page is residing in main memory frame 6 = binary 000110.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our example, we have the logical address 0001001011110000, which is segment number 1, offset 752. </a:t>
            </a:r>
          </a:p>
          <a:p>
            <a:endParaRPr lang="en-NZ" dirty="0" smtClean="0"/>
          </a:p>
          <a:p>
            <a:r>
              <a:rPr lang="en-NZ" dirty="0" smtClean="0"/>
              <a:t>Suppose that this segment is residing in main memory starting at physical address 0010000000100000.</a:t>
            </a:r>
          </a:p>
          <a:p>
            <a:pPr lvl="1"/>
            <a:r>
              <a:rPr lang="en-NZ" dirty="0" smtClean="0"/>
              <a:t>Then the physical address is 0010000000100000 + 001011110000 =</a:t>
            </a:r>
            <a:r>
              <a:rPr lang="en-NZ" baseline="0" dirty="0" smtClean="0"/>
              <a:t> </a:t>
            </a:r>
            <a:r>
              <a:rPr lang="en-NZ" dirty="0" smtClean="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following </a:t>
            </a:r>
            <a:r>
              <a:rPr lang="en-NZ" smtClean="0"/>
              <a:t>slides </a:t>
            </a:r>
            <a:r>
              <a:rPr lang="en-NZ" smtClean="0"/>
              <a:t>expand</a:t>
            </a:r>
            <a:r>
              <a:rPr lang="en-NZ" baseline="0" smtClean="0"/>
              <a:t> </a:t>
            </a:r>
            <a:r>
              <a:rPr lang="en-NZ" baseline="0" dirty="0" smtClean="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a:t>
            </a:r>
            <a:r>
              <a:rPr lang="en-NZ" smtClean="0"/>
              <a:t>depicts </a:t>
            </a:r>
            <a:r>
              <a:rPr lang="en-NZ" smtClean="0"/>
              <a:t>a </a:t>
            </a:r>
            <a:r>
              <a:rPr lang="en-NZ" smtClean="0"/>
              <a:t>process </a:t>
            </a:r>
            <a:r>
              <a:rPr lang="en-NZ" smtClean="0"/>
              <a:t>image</a:t>
            </a:r>
            <a:r>
              <a:rPr lang="en-NZ" smtClean="0"/>
              <a:t>. </a:t>
            </a:r>
            <a:r>
              <a:rPr lang="en-NZ" smtClean="0"/>
              <a:t>Talk </a:t>
            </a:r>
            <a:r>
              <a:rPr lang="en-NZ" dirty="0" smtClean="0"/>
              <a:t>the students through </a:t>
            </a:r>
            <a:r>
              <a:rPr lang="en-NZ" smtClean="0"/>
              <a:t>this </a:t>
            </a:r>
            <a:r>
              <a:rPr lang="en-NZ" smtClean="0"/>
              <a:t>diagram</a:t>
            </a:r>
            <a:endParaRPr lang="en-NZ" dirty="0" smtClean="0"/>
          </a:p>
          <a:p>
            <a:endParaRPr lang="en-NZ" dirty="0" smtClean="0"/>
          </a:p>
          <a:p>
            <a:r>
              <a:rPr lang="en-NZ" smtClean="0"/>
              <a:t>Assume that </a:t>
            </a:r>
            <a:r>
              <a:rPr lang="en-NZ" dirty="0" smtClean="0"/>
              <a:t>the </a:t>
            </a:r>
            <a:r>
              <a:rPr lang="en-NZ" smtClean="0"/>
              <a:t>process </a:t>
            </a:r>
            <a:r>
              <a:rPr lang="en-NZ" smtClean="0"/>
              <a:t>image </a:t>
            </a:r>
            <a:r>
              <a:rPr lang="en-NZ" smtClean="0"/>
              <a:t>occupies </a:t>
            </a:r>
            <a:r>
              <a:rPr lang="en-NZ" smtClean="0"/>
              <a:t>a </a:t>
            </a:r>
            <a:r>
              <a:rPr lang="en-NZ" dirty="0" smtClean="0"/>
              <a:t>contiguous region </a:t>
            </a:r>
            <a:r>
              <a:rPr lang="en-NZ" smtClean="0"/>
              <a:t>of </a:t>
            </a:r>
            <a:r>
              <a:rPr lang="en-NZ" smtClean="0"/>
              <a:t>main </a:t>
            </a:r>
            <a:r>
              <a:rPr lang="en-NZ" dirty="0" smtClean="0"/>
              <a:t>memory. </a:t>
            </a:r>
          </a:p>
          <a:p>
            <a:endParaRPr lang="en-NZ" dirty="0" smtClean="0"/>
          </a:p>
          <a:p>
            <a:r>
              <a:rPr lang="en-NZ" dirty="0" smtClean="0"/>
              <a:t>The OS needs to know </a:t>
            </a:r>
            <a:r>
              <a:rPr lang="en-NZ" smtClean="0"/>
              <a:t>the </a:t>
            </a:r>
            <a:r>
              <a:rPr lang="en-NZ" smtClean="0"/>
              <a:t>location </a:t>
            </a:r>
            <a:r>
              <a:rPr lang="en-NZ" dirty="0" smtClean="0"/>
              <a:t>of:</a:t>
            </a:r>
          </a:p>
          <a:p>
            <a:pPr lvl="1">
              <a:buFont typeface="Arial" pitchFamily="34" charset="0"/>
              <a:buChar char="•"/>
            </a:pPr>
            <a:r>
              <a:rPr lang="en-NZ" baseline="0" dirty="0" smtClean="0"/>
              <a:t>  </a:t>
            </a:r>
            <a:r>
              <a:rPr lang="en-NZ" dirty="0" smtClean="0"/>
              <a:t>process </a:t>
            </a:r>
            <a:r>
              <a:rPr lang="en-NZ" smtClean="0"/>
              <a:t>control </a:t>
            </a:r>
            <a:r>
              <a:rPr lang="en-NZ" smtClean="0"/>
              <a:t>information </a:t>
            </a:r>
            <a:endParaRPr lang="en-NZ" dirty="0" smtClean="0"/>
          </a:p>
          <a:p>
            <a:pPr lvl="1">
              <a:buFont typeface="Arial" pitchFamily="34" charset="0"/>
              <a:buChar char="•"/>
            </a:pPr>
            <a:r>
              <a:rPr lang="en-NZ" dirty="0" smtClean="0"/>
              <a:t>  the </a:t>
            </a:r>
            <a:r>
              <a:rPr lang="en-NZ" smtClean="0"/>
              <a:t>execution </a:t>
            </a:r>
            <a:r>
              <a:rPr lang="en-NZ" smtClean="0"/>
              <a:t>stack</a:t>
            </a:r>
            <a:r>
              <a:rPr lang="en-NZ" dirty="0" smtClean="0"/>
              <a:t>, </a:t>
            </a:r>
          </a:p>
          <a:p>
            <a:pPr lvl="1">
              <a:buFont typeface="Arial" pitchFamily="34" charset="0"/>
              <a:buChar char="•"/>
            </a:pPr>
            <a:r>
              <a:rPr lang="en-NZ" dirty="0" smtClean="0"/>
              <a:t>  the entry point to begin execution of </a:t>
            </a:r>
            <a:r>
              <a:rPr lang="en-NZ" smtClean="0"/>
              <a:t>the </a:t>
            </a:r>
            <a:r>
              <a:rPr lang="en-NZ" smtClean="0"/>
              <a:t>program </a:t>
            </a:r>
            <a:r>
              <a:rPr lang="en-NZ" dirty="0" smtClean="0"/>
              <a:t>for this process. </a:t>
            </a:r>
          </a:p>
          <a:p>
            <a:pPr lvl="0">
              <a:buFont typeface="Arial" pitchFamily="34" charset="0"/>
              <a:buNone/>
            </a:pPr>
            <a:endParaRPr lang="en-NZ" dirty="0" smtClean="0"/>
          </a:p>
          <a:p>
            <a:pPr lvl="0">
              <a:buFont typeface="Arial" pitchFamily="34" charset="0"/>
              <a:buNone/>
            </a:pPr>
            <a:r>
              <a:rPr lang="en-NZ" smtClean="0"/>
              <a:t>Because </a:t>
            </a:r>
            <a:r>
              <a:rPr lang="en-NZ" smtClean="0"/>
              <a:t>the </a:t>
            </a:r>
            <a:r>
              <a:rPr lang="en-NZ" smtClean="0"/>
              <a:t>operating </a:t>
            </a:r>
            <a:r>
              <a:rPr lang="en-NZ" dirty="0" smtClean="0"/>
              <a:t>system knows </a:t>
            </a:r>
            <a:r>
              <a:rPr lang="en-NZ" smtClean="0"/>
              <a:t>this </a:t>
            </a:r>
            <a:r>
              <a:rPr lang="en-NZ" smtClean="0"/>
              <a:t>information</a:t>
            </a:r>
            <a:r>
              <a:rPr lang="en-NZ" baseline="0" smtClean="0"/>
              <a:t> because </a:t>
            </a:r>
            <a:r>
              <a:rPr lang="en-NZ" baseline="0" dirty="0" smtClean="0"/>
              <a:t>it</a:t>
            </a:r>
            <a:r>
              <a:rPr lang="en-NZ" dirty="0" smtClean="0"/>
              <a:t> </a:t>
            </a:r>
            <a:r>
              <a:rPr lang="en-NZ" smtClean="0"/>
              <a:t>is </a:t>
            </a:r>
            <a:r>
              <a:rPr lang="en-NZ" smtClean="0"/>
              <a:t>managing </a:t>
            </a:r>
            <a:r>
              <a:rPr lang="en-NZ" smtClean="0"/>
              <a:t>memory </a:t>
            </a:r>
            <a:r>
              <a:rPr lang="en-NZ" smtClean="0"/>
              <a:t>and </a:t>
            </a:r>
            <a:r>
              <a:rPr lang="en-NZ" dirty="0" smtClean="0"/>
              <a:t>is responsible for bringing this process </a:t>
            </a:r>
            <a:r>
              <a:rPr lang="en-NZ" smtClean="0"/>
              <a:t>into </a:t>
            </a:r>
            <a:r>
              <a:rPr lang="en-NZ" smtClean="0"/>
              <a:t>main </a:t>
            </a:r>
            <a:r>
              <a:rPr lang="en-NZ" dirty="0" smtClean="0"/>
              <a:t>memory. However, the processor </a:t>
            </a:r>
            <a:r>
              <a:rPr lang="en-NZ" smtClean="0"/>
              <a:t>must </a:t>
            </a:r>
            <a:r>
              <a:rPr lang="en-NZ" smtClean="0"/>
              <a:t>deal </a:t>
            </a:r>
            <a:r>
              <a:rPr lang="en-NZ" dirty="0" smtClean="0"/>
              <a:t>with memory references within </a:t>
            </a:r>
            <a:r>
              <a:rPr lang="en-NZ" smtClean="0"/>
              <a:t>the </a:t>
            </a:r>
            <a:r>
              <a:rPr lang="en-NZ" smtClean="0"/>
              <a:t>program</a:t>
            </a:r>
            <a:r>
              <a:rPr lang="en-NZ" smtClean="0"/>
              <a:t>. </a:t>
            </a:r>
            <a:r>
              <a:rPr lang="en-NZ" smtClean="0"/>
              <a:t>Branch </a:t>
            </a:r>
            <a:r>
              <a:rPr lang="en-NZ" smtClean="0"/>
              <a:t>instructions </a:t>
            </a:r>
            <a:r>
              <a:rPr lang="en-NZ" smtClean="0"/>
              <a:t>contain an address </a:t>
            </a:r>
            <a:r>
              <a:rPr lang="en-NZ" dirty="0" smtClean="0"/>
              <a:t>to reference the instruction to be executed next</a:t>
            </a:r>
            <a:r>
              <a:rPr lang="en-NZ" smtClean="0"/>
              <a:t>. </a:t>
            </a:r>
            <a:r>
              <a:rPr lang="en-NZ" smtClean="0"/>
              <a:t>Data </a:t>
            </a:r>
            <a:r>
              <a:rPr lang="en-NZ" dirty="0" smtClean="0"/>
              <a:t>reference </a:t>
            </a:r>
            <a:r>
              <a:rPr lang="en-NZ" smtClean="0"/>
              <a:t>instructions </a:t>
            </a:r>
            <a:r>
              <a:rPr lang="en-NZ" smtClean="0"/>
              <a:t>contain </a:t>
            </a:r>
            <a:r>
              <a:rPr lang="en-NZ" smtClean="0"/>
              <a:t>the </a:t>
            </a:r>
            <a:r>
              <a:rPr lang="en-NZ" smtClean="0"/>
              <a:t>address </a:t>
            </a:r>
            <a:r>
              <a:rPr lang="en-NZ" dirty="0" smtClean="0"/>
              <a:t>of the byte or word </a:t>
            </a:r>
            <a:r>
              <a:rPr lang="en-NZ" smtClean="0"/>
              <a:t>of </a:t>
            </a:r>
            <a:r>
              <a:rPr lang="en-NZ" smtClean="0"/>
              <a:t>data </a:t>
            </a:r>
            <a:r>
              <a:rPr lang="en-NZ" dirty="0" smtClean="0"/>
              <a:t>referenced. Somehow, the </a:t>
            </a:r>
            <a:r>
              <a:rPr lang="en-NZ" smtClean="0"/>
              <a:t>processor </a:t>
            </a:r>
            <a:r>
              <a:rPr lang="en-NZ" smtClean="0"/>
              <a:t>hardware and operating </a:t>
            </a:r>
            <a:r>
              <a:rPr lang="en-NZ" smtClean="0"/>
              <a:t>system </a:t>
            </a:r>
            <a:r>
              <a:rPr lang="en-NZ" smtClean="0"/>
              <a:t>software </a:t>
            </a:r>
            <a:r>
              <a:rPr lang="en-NZ" dirty="0" smtClean="0"/>
              <a:t>must </a:t>
            </a:r>
            <a:r>
              <a:rPr lang="en-NZ" smtClean="0"/>
              <a:t>be </a:t>
            </a:r>
            <a:r>
              <a:rPr lang="en-NZ" smtClean="0"/>
              <a:t>able </a:t>
            </a:r>
            <a:r>
              <a:rPr lang="en-NZ" smtClean="0"/>
              <a:t>to </a:t>
            </a:r>
            <a:r>
              <a:rPr lang="en-NZ" smtClean="0"/>
              <a:t>translate </a:t>
            </a:r>
            <a:r>
              <a:rPr lang="en-NZ" dirty="0" smtClean="0"/>
              <a:t>the memory references found in the code of </a:t>
            </a:r>
            <a:r>
              <a:rPr lang="en-NZ" smtClean="0"/>
              <a:t>the </a:t>
            </a:r>
            <a:r>
              <a:rPr lang="en-NZ" smtClean="0"/>
              <a:t>program </a:t>
            </a:r>
            <a:r>
              <a:rPr lang="en-NZ" smtClean="0"/>
              <a:t>into </a:t>
            </a:r>
            <a:r>
              <a:rPr lang="en-NZ" smtClean="0"/>
              <a:t>actual physical </a:t>
            </a:r>
            <a:r>
              <a:rPr lang="en-NZ" smtClean="0"/>
              <a:t>memory </a:t>
            </a:r>
            <a:r>
              <a:rPr lang="en-NZ" smtClean="0"/>
              <a:t>addresses</a:t>
            </a:r>
            <a:r>
              <a:rPr lang="en-NZ" dirty="0" smtClean="0"/>
              <a:t>, reflecting the </a:t>
            </a:r>
            <a:r>
              <a:rPr lang="en-NZ" smtClean="0"/>
              <a:t>current </a:t>
            </a:r>
            <a:r>
              <a:rPr lang="en-NZ" smtClean="0"/>
              <a:t>location </a:t>
            </a:r>
            <a:r>
              <a:rPr lang="en-NZ" dirty="0" smtClean="0"/>
              <a:t>of </a:t>
            </a:r>
            <a:r>
              <a:rPr lang="en-NZ" smtClean="0"/>
              <a:t>the </a:t>
            </a:r>
            <a:r>
              <a:rPr lang="en-NZ" smtClean="0"/>
              <a:t>program </a:t>
            </a:r>
            <a:r>
              <a:rPr lang="en-NZ" smtClean="0"/>
              <a:t>in </a:t>
            </a:r>
            <a:r>
              <a:rPr lang="en-NZ" smtClean="0"/>
              <a:t>main </a:t>
            </a:r>
            <a:r>
              <a:rPr lang="en-NZ" dirty="0" smtClean="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Normally</a:t>
            </a:r>
            <a:r>
              <a:rPr lang="en-NZ" sz="1200" kern="1200" baseline="0" smtClean="0">
                <a:solidFill>
                  <a:schemeClr val="tx1"/>
                </a:solidFill>
                <a:latin typeface="+mn-lt"/>
                <a:ea typeface="+mn-ea"/>
                <a:cs typeface="+mn-cs"/>
              </a:rPr>
              <a:t>, </a:t>
            </a:r>
            <a:r>
              <a:rPr lang="en-NZ" sz="1200" kern="1200" baseline="0" smtClean="0">
                <a:solidFill>
                  <a:schemeClr val="tx1"/>
                </a:solidFill>
                <a:latin typeface="+mn-lt"/>
                <a:ea typeface="+mn-ea"/>
                <a:cs typeface="+mn-cs"/>
              </a:rPr>
              <a:t>a </a:t>
            </a:r>
            <a:r>
              <a:rPr lang="en-NZ" sz="1200" kern="1200" baseline="0" dirty="0" smtClean="0">
                <a:solidFill>
                  <a:schemeClr val="tx1"/>
                </a:solidFill>
                <a:latin typeface="+mn-lt"/>
                <a:ea typeface="+mn-ea"/>
                <a:cs typeface="+mn-cs"/>
              </a:rPr>
              <a:t>user </a:t>
            </a:r>
            <a:r>
              <a:rPr lang="en-NZ" sz="1200" kern="1200" baseline="0" smtClean="0">
                <a:solidFill>
                  <a:schemeClr val="tx1"/>
                </a:solidFill>
                <a:latin typeface="+mn-lt"/>
                <a:ea typeface="+mn-ea"/>
                <a:cs typeface="+mn-cs"/>
              </a:rPr>
              <a:t>process </a:t>
            </a:r>
            <a:r>
              <a:rPr lang="en-NZ" sz="1200" kern="1200" baseline="0" smtClean="0">
                <a:solidFill>
                  <a:schemeClr val="tx1"/>
                </a:solidFill>
                <a:latin typeface="+mn-lt"/>
                <a:ea typeface="+mn-ea"/>
                <a:cs typeface="+mn-cs"/>
              </a:rPr>
              <a:t>cannot access any </a:t>
            </a:r>
            <a:r>
              <a:rPr lang="en-NZ" sz="1200" kern="1200" baseline="0" dirty="0" smtClean="0">
                <a:solidFill>
                  <a:schemeClr val="tx1"/>
                </a:solidFill>
                <a:latin typeface="+mn-lt"/>
                <a:ea typeface="+mn-ea"/>
                <a:cs typeface="+mn-cs"/>
              </a:rPr>
              <a:t>portion of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neither </a:t>
            </a:r>
            <a:r>
              <a:rPr lang="en-NZ" sz="1200" kern="1200" baseline="0" smtClean="0">
                <a:solidFill>
                  <a:schemeClr val="tx1"/>
                </a:solidFill>
                <a:latin typeface="+mn-lt"/>
                <a:ea typeface="+mn-ea"/>
                <a:cs typeface="+mn-cs"/>
              </a:rPr>
              <a:t>program </a:t>
            </a:r>
            <a:r>
              <a:rPr lang="en-NZ" sz="1200" kern="1200" baseline="0" smtClean="0">
                <a:solidFill>
                  <a:schemeClr val="tx1"/>
                </a:solidFill>
                <a:latin typeface="+mn-lt"/>
                <a:ea typeface="+mn-ea"/>
                <a:cs typeface="+mn-cs"/>
              </a:rPr>
              <a:t>nor </a:t>
            </a:r>
            <a:r>
              <a:rPr lang="en-NZ" sz="1200" kern="1200" baseline="0" smtClean="0">
                <a:solidFill>
                  <a:schemeClr val="tx1"/>
                </a:solidFill>
                <a:latin typeface="+mn-lt"/>
                <a:ea typeface="+mn-ea"/>
                <a:cs typeface="+mn-cs"/>
              </a:rPr>
              <a:t>data. </a:t>
            </a:r>
            <a:endParaRPr lang="en-NZ" sz="1200" kern="1200" baseline="0" dirty="0" smtClean="0">
              <a:solidFill>
                <a:schemeClr val="tx1"/>
              </a:solidFill>
              <a:latin typeface="+mn-lt"/>
              <a:ea typeface="+mn-ea"/>
              <a:cs typeface="+mn-cs"/>
            </a:endParaRP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Usually a program </a:t>
            </a:r>
            <a:r>
              <a:rPr lang="en-NZ" sz="1200" kern="1200" baseline="0" dirty="0" smtClean="0">
                <a:solidFill>
                  <a:schemeClr val="tx1"/>
                </a:solidFill>
                <a:latin typeface="+mn-lt"/>
                <a:ea typeface="+mn-ea"/>
                <a:cs typeface="+mn-cs"/>
              </a:rPr>
              <a:t>in one </a:t>
            </a:r>
            <a:r>
              <a:rPr lang="en-NZ" sz="1200" kern="1200" baseline="0" smtClean="0">
                <a:solidFill>
                  <a:schemeClr val="tx1"/>
                </a:solidFill>
                <a:latin typeface="+mn-lt"/>
                <a:ea typeface="+mn-ea"/>
                <a:cs typeface="+mn-cs"/>
              </a:rPr>
              <a:t>process </a:t>
            </a:r>
            <a:r>
              <a:rPr lang="en-NZ" sz="1200" kern="1200" baseline="0" smtClean="0">
                <a:solidFill>
                  <a:schemeClr val="tx1"/>
                </a:solidFill>
                <a:latin typeface="+mn-lt"/>
                <a:ea typeface="+mn-ea"/>
                <a:cs typeface="+mn-cs"/>
              </a:rPr>
              <a:t>cannot branch </a:t>
            </a:r>
            <a:r>
              <a:rPr lang="en-NZ" sz="1200" kern="1200" baseline="0" smtClean="0">
                <a:solidFill>
                  <a:schemeClr val="tx1"/>
                </a:solidFill>
                <a:latin typeface="+mn-lt"/>
                <a:ea typeface="+mn-ea"/>
                <a:cs typeface="+mn-cs"/>
              </a:rPr>
              <a:t>to </a:t>
            </a:r>
            <a:r>
              <a:rPr lang="en-NZ" sz="1200" kern="1200" baseline="0" smtClean="0">
                <a:solidFill>
                  <a:schemeClr val="tx1"/>
                </a:solidFill>
                <a:latin typeface="+mn-lt"/>
                <a:ea typeface="+mn-ea"/>
                <a:cs typeface="+mn-cs"/>
              </a:rPr>
              <a:t>an </a:t>
            </a:r>
            <a:r>
              <a:rPr lang="en-NZ" sz="1200" kern="1200" baseline="0" dirty="0" smtClean="0">
                <a:solidFill>
                  <a:schemeClr val="tx1"/>
                </a:solidFill>
                <a:latin typeface="+mn-lt"/>
                <a:ea typeface="+mn-ea"/>
                <a:cs typeface="+mn-cs"/>
              </a:rPr>
              <a:t>instruction </a:t>
            </a:r>
            <a:r>
              <a:rPr lang="en-NZ" sz="1200" kern="1200" baseline="0" smtClean="0">
                <a:solidFill>
                  <a:schemeClr val="tx1"/>
                </a:solidFill>
                <a:latin typeface="+mn-lt"/>
                <a:ea typeface="+mn-ea"/>
                <a:cs typeface="+mn-cs"/>
              </a:rPr>
              <a:t>in </a:t>
            </a:r>
            <a:r>
              <a:rPr lang="en-NZ" sz="1200" kern="1200" baseline="0" smtClean="0">
                <a:solidFill>
                  <a:schemeClr val="tx1"/>
                </a:solidFill>
                <a:latin typeface="+mn-lt"/>
                <a:ea typeface="+mn-ea"/>
                <a:cs typeface="+mn-cs"/>
              </a:rPr>
              <a:t>another </a:t>
            </a:r>
            <a:r>
              <a:rPr lang="en-NZ" sz="1200" kern="1200" baseline="0" dirty="0" smtClean="0">
                <a:solidFill>
                  <a:schemeClr val="tx1"/>
                </a:solidFill>
                <a:latin typeface="+mn-lt"/>
                <a:ea typeface="+mn-ea"/>
                <a:cs typeface="+mn-cs"/>
              </a:rPr>
              <a:t>process </a:t>
            </a:r>
            <a:r>
              <a:rPr lang="en-NZ" sz="1200" kern="1200" baseline="0" smtClean="0">
                <a:solidFill>
                  <a:schemeClr val="tx1"/>
                </a:solidFill>
                <a:latin typeface="+mn-lt"/>
                <a:ea typeface="+mn-ea"/>
                <a:cs typeface="+mn-cs"/>
              </a:rPr>
              <a:t>or </a:t>
            </a:r>
            <a:r>
              <a:rPr lang="en-NZ" sz="1200" kern="1200" baseline="0" smtClean="0">
                <a:solidFill>
                  <a:schemeClr val="tx1"/>
                </a:solidFill>
                <a:latin typeface="+mn-lt"/>
                <a:ea typeface="+mn-ea"/>
                <a:cs typeface="+mn-cs"/>
              </a:rPr>
              <a:t>access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data area </a:t>
            </a:r>
            <a:r>
              <a:rPr lang="en-NZ" sz="1200" kern="1200" baseline="0" smtClean="0">
                <a:solidFill>
                  <a:schemeClr val="tx1"/>
                </a:solidFill>
                <a:latin typeface="+mn-lt"/>
                <a:ea typeface="+mn-ea"/>
                <a:cs typeface="+mn-cs"/>
              </a:rPr>
              <a:t>of </a:t>
            </a:r>
            <a:r>
              <a:rPr lang="en-NZ" sz="1200" kern="1200" baseline="0" smtClean="0">
                <a:solidFill>
                  <a:schemeClr val="tx1"/>
                </a:solidFill>
                <a:latin typeface="+mn-lt"/>
                <a:ea typeface="+mn-ea"/>
                <a:cs typeface="+mn-cs"/>
              </a:rPr>
              <a:t>another </a:t>
            </a:r>
            <a:r>
              <a:rPr lang="en-NZ" sz="1200" kern="1200" baseline="0" dirty="0" smtClean="0">
                <a:solidFill>
                  <a:schemeClr val="tx1"/>
                </a:solidFill>
                <a:latin typeface="+mn-lt"/>
                <a:ea typeface="+mn-ea"/>
                <a:cs typeface="+mn-cs"/>
              </a:rPr>
              <a:t>process.  The processor must </a:t>
            </a:r>
            <a:r>
              <a:rPr lang="en-NZ" sz="1200" kern="1200" baseline="0" smtClean="0">
                <a:solidFill>
                  <a:schemeClr val="tx1"/>
                </a:solidFill>
                <a:latin typeface="+mn-lt"/>
                <a:ea typeface="+mn-ea"/>
                <a:cs typeface="+mn-cs"/>
              </a:rPr>
              <a:t>be </a:t>
            </a:r>
            <a:r>
              <a:rPr lang="en-NZ" sz="1200" kern="1200" baseline="0" smtClean="0">
                <a:solidFill>
                  <a:schemeClr val="tx1"/>
                </a:solidFill>
                <a:latin typeface="+mn-lt"/>
                <a:ea typeface="+mn-ea"/>
                <a:cs typeface="+mn-cs"/>
              </a:rPr>
              <a:t>able </a:t>
            </a:r>
            <a:r>
              <a:rPr lang="en-NZ" sz="1200" kern="1200" baseline="0" smtClean="0">
                <a:solidFill>
                  <a:schemeClr val="tx1"/>
                </a:solidFill>
                <a:latin typeface="+mn-lt"/>
                <a:ea typeface="+mn-ea"/>
                <a:cs typeface="+mn-cs"/>
              </a:rPr>
              <a:t>to </a:t>
            </a:r>
            <a:r>
              <a:rPr lang="en-NZ" sz="1200" kern="1200" baseline="0" smtClean="0">
                <a:solidFill>
                  <a:schemeClr val="tx1"/>
                </a:solidFill>
                <a:latin typeface="+mn-lt"/>
                <a:ea typeface="+mn-ea"/>
                <a:cs typeface="+mn-cs"/>
              </a:rPr>
              <a:t>abort </a:t>
            </a:r>
            <a:r>
              <a:rPr lang="en-NZ" sz="1200" kern="1200" baseline="0" dirty="0" smtClean="0">
                <a:solidFill>
                  <a:schemeClr val="tx1"/>
                </a:solidFill>
                <a:latin typeface="+mn-lt"/>
                <a:ea typeface="+mn-ea"/>
                <a:cs typeface="+mn-cs"/>
              </a:rPr>
              <a:t>such </a:t>
            </a:r>
            <a:r>
              <a:rPr lang="en-NZ" sz="1200" kern="1200" baseline="0" smtClean="0">
                <a:solidFill>
                  <a:schemeClr val="tx1"/>
                </a:solidFill>
                <a:latin typeface="+mn-lt"/>
                <a:ea typeface="+mn-ea"/>
                <a:cs typeface="+mn-cs"/>
              </a:rPr>
              <a:t>instructions </a:t>
            </a:r>
            <a:r>
              <a:rPr lang="en-NZ" sz="1200" kern="1200" baseline="0" smtClean="0">
                <a:solidFill>
                  <a:schemeClr val="tx1"/>
                </a:solidFill>
                <a:latin typeface="+mn-lt"/>
                <a:ea typeface="+mn-ea"/>
                <a:cs typeface="+mn-cs"/>
              </a:rPr>
              <a:t>at </a:t>
            </a:r>
            <a:r>
              <a:rPr lang="en-NZ" sz="1200" kern="1200" baseline="0" dirty="0" smtClean="0">
                <a:solidFill>
                  <a:schemeClr val="tx1"/>
                </a:solidFill>
                <a:latin typeface="+mn-lt"/>
                <a:ea typeface="+mn-ea"/>
                <a:cs typeface="+mn-cs"/>
              </a:rPr>
              <a:t>the point of execution.</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Note </a:t>
            </a:r>
            <a:r>
              <a:rPr lang="en-NZ" sz="1200" kern="1200" baseline="0" smtClean="0">
                <a:solidFill>
                  <a:schemeClr val="tx1"/>
                </a:solidFill>
                <a:latin typeface="+mn-lt"/>
                <a:ea typeface="+mn-ea"/>
                <a:cs typeface="+mn-cs"/>
              </a:rPr>
              <a:t>that </a:t>
            </a:r>
            <a:r>
              <a:rPr lang="en-NZ" sz="1200" kern="1200" baseline="0" dirty="0" smtClean="0">
                <a:solidFill>
                  <a:schemeClr val="tx1"/>
                </a:solidFill>
                <a:latin typeface="+mn-lt"/>
                <a:ea typeface="+mn-ea"/>
                <a:cs typeface="+mn-cs"/>
              </a:rPr>
              <a:t>the memory protection requirement must </a:t>
            </a:r>
            <a:r>
              <a:rPr lang="en-NZ" sz="1200" kern="1200" baseline="0" smtClean="0">
                <a:solidFill>
                  <a:schemeClr val="tx1"/>
                </a:solidFill>
                <a:latin typeface="+mn-lt"/>
                <a:ea typeface="+mn-ea"/>
                <a:cs typeface="+mn-cs"/>
              </a:rPr>
              <a:t>be </a:t>
            </a:r>
            <a:r>
              <a:rPr lang="en-NZ" sz="1200" kern="1200" baseline="0" smtClean="0">
                <a:solidFill>
                  <a:schemeClr val="tx1"/>
                </a:solidFill>
                <a:latin typeface="+mn-lt"/>
                <a:ea typeface="+mn-ea"/>
                <a:cs typeface="+mn-cs"/>
              </a:rPr>
              <a:t>satisfied </a:t>
            </a:r>
            <a:r>
              <a:rPr lang="en-NZ" sz="1200" kern="1200" baseline="0" dirty="0" smtClean="0">
                <a:solidFill>
                  <a:schemeClr val="tx1"/>
                </a:solidFill>
                <a:latin typeface="+mn-lt"/>
                <a:ea typeface="+mn-ea"/>
                <a:cs typeface="+mn-cs"/>
              </a:rPr>
              <a:t>by the processor </a:t>
            </a:r>
            <a:r>
              <a:rPr lang="en-NZ" sz="1200" kern="1200" baseline="0" smtClean="0">
                <a:solidFill>
                  <a:schemeClr val="tx1"/>
                </a:solidFill>
                <a:latin typeface="+mn-lt"/>
                <a:ea typeface="+mn-ea"/>
                <a:cs typeface="+mn-cs"/>
              </a:rPr>
              <a:t>(</a:t>
            </a:r>
            <a:r>
              <a:rPr lang="en-NZ" sz="1200" kern="1200" baseline="0" smtClean="0">
                <a:solidFill>
                  <a:schemeClr val="tx1"/>
                </a:solidFill>
                <a:latin typeface="+mn-lt"/>
                <a:ea typeface="+mn-ea"/>
                <a:cs typeface="+mn-cs"/>
              </a:rPr>
              <a:t>hardware</a:t>
            </a:r>
            <a:r>
              <a:rPr lang="en-NZ" sz="1200" kern="1200" baseline="0" smtClean="0">
                <a:solidFill>
                  <a:schemeClr val="tx1"/>
                </a:solidFill>
                <a:latin typeface="+mn-lt"/>
                <a:ea typeface="+mn-ea"/>
                <a:cs typeface="+mn-cs"/>
              </a:rPr>
              <a:t>) </a:t>
            </a:r>
            <a:r>
              <a:rPr lang="en-NZ" sz="1200" kern="1200" baseline="0" smtClean="0">
                <a:solidFill>
                  <a:schemeClr val="tx1"/>
                </a:solidFill>
                <a:latin typeface="+mn-lt"/>
                <a:ea typeface="+mn-ea"/>
                <a:cs typeface="+mn-cs"/>
              </a:rPr>
              <a:t>rather than </a:t>
            </a:r>
            <a:r>
              <a:rPr lang="en-NZ" sz="1200" kern="1200" baseline="0" smtClean="0">
                <a:solidFill>
                  <a:schemeClr val="tx1"/>
                </a:solidFill>
                <a:latin typeface="+mn-lt"/>
                <a:ea typeface="+mn-ea"/>
                <a:cs typeface="+mn-cs"/>
              </a:rPr>
              <a:t>the </a:t>
            </a:r>
            <a:r>
              <a:rPr lang="en-NZ" sz="1200" kern="1200" baseline="0" smtClean="0">
                <a:solidFill>
                  <a:schemeClr val="tx1"/>
                </a:solidFill>
                <a:latin typeface="+mn-lt"/>
                <a:ea typeface="+mn-ea"/>
                <a:cs typeface="+mn-cs"/>
              </a:rPr>
              <a:t>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a:t>
            </a:r>
            <a:r>
              <a:rPr lang="en-NZ" sz="1200" kern="1200" baseline="0" smtClean="0">
                <a:solidFill>
                  <a:schemeClr val="tx1"/>
                </a:solidFill>
                <a:latin typeface="+mn-lt"/>
                <a:ea typeface="+mn-ea"/>
                <a:cs typeface="+mn-cs"/>
              </a:rPr>
              <a:t>software</a:t>
            </a:r>
            <a:r>
              <a:rPr lang="en-NZ" sz="1200" kern="1200" baseline="0" smtClean="0">
                <a:solidFill>
                  <a:schemeClr val="tx1"/>
                </a:solidFill>
                <a:latin typeface="+mn-lt"/>
                <a:ea typeface="+mn-ea"/>
                <a:cs typeface="+mn-cs"/>
              </a:rPr>
              <a:t>) </a:t>
            </a:r>
            <a:r>
              <a:rPr lang="en-NZ" sz="1200" kern="1200" baseline="0" smtClean="0">
                <a:solidFill>
                  <a:schemeClr val="tx1"/>
                </a:solidFill>
                <a:latin typeface="+mn-lt"/>
                <a:ea typeface="+mn-ea"/>
                <a:cs typeface="+mn-cs"/>
              </a:rPr>
              <a:t>because </a:t>
            </a:r>
            <a:r>
              <a:rPr lang="en-NZ" sz="1200" kern="1200" baseline="0" dirty="0" smtClean="0">
                <a:solidFill>
                  <a:schemeClr val="tx1"/>
                </a:solidFill>
                <a:latin typeface="+mn-lt"/>
                <a:ea typeface="+mn-ea"/>
                <a:cs typeface="+mn-cs"/>
              </a:rPr>
              <a:t>the </a:t>
            </a:r>
            <a:r>
              <a:rPr lang="en-NZ" sz="1200" kern="1200" baseline="0" smtClean="0">
                <a:solidFill>
                  <a:schemeClr val="tx1"/>
                </a:solidFill>
                <a:latin typeface="+mn-lt"/>
                <a:ea typeface="+mn-ea"/>
                <a:cs typeface="+mn-cs"/>
              </a:rPr>
              <a:t>OS </a:t>
            </a:r>
            <a:r>
              <a:rPr lang="en-NZ" sz="1200" kern="1200" baseline="0" smtClean="0">
                <a:solidFill>
                  <a:schemeClr val="tx1"/>
                </a:solidFill>
                <a:latin typeface="+mn-lt"/>
                <a:ea typeface="+mn-ea"/>
                <a:cs typeface="+mn-cs"/>
              </a:rPr>
              <a:t>cannot anticipate all </a:t>
            </a:r>
            <a:r>
              <a:rPr lang="en-NZ" sz="1200" kern="1200" baseline="0" dirty="0" smtClean="0">
                <a:solidFill>
                  <a:schemeClr val="tx1"/>
                </a:solidFill>
                <a:latin typeface="+mn-lt"/>
                <a:ea typeface="+mn-ea"/>
                <a:cs typeface="+mn-cs"/>
              </a:rPr>
              <a:t>of the memory </a:t>
            </a:r>
            <a:r>
              <a:rPr lang="en-NZ" sz="1200" kern="1200" baseline="0" smtClean="0">
                <a:solidFill>
                  <a:schemeClr val="tx1"/>
                </a:solidFill>
                <a:latin typeface="+mn-lt"/>
                <a:ea typeface="+mn-ea"/>
                <a:cs typeface="+mn-cs"/>
              </a:rPr>
              <a:t>references </a:t>
            </a:r>
            <a:r>
              <a:rPr lang="en-NZ" sz="1200" kern="1200" baseline="0" smtClean="0">
                <a:solidFill>
                  <a:schemeClr val="tx1"/>
                </a:solidFill>
                <a:latin typeface="+mn-lt"/>
                <a:ea typeface="+mn-ea"/>
                <a:cs typeface="+mn-cs"/>
              </a:rPr>
              <a:t>that a program </a:t>
            </a:r>
            <a:r>
              <a:rPr lang="en-NZ" sz="1200" kern="1200" baseline="0" smtClean="0">
                <a:solidFill>
                  <a:schemeClr val="tx1"/>
                </a:solidFill>
                <a:latin typeface="+mn-lt"/>
                <a:ea typeface="+mn-ea"/>
                <a:cs typeface="+mn-cs"/>
              </a:rPr>
              <a:t>will </a:t>
            </a:r>
            <a:r>
              <a:rPr lang="en-NZ" sz="1200" kern="1200" baseline="0" smtClean="0">
                <a:solidFill>
                  <a:schemeClr val="tx1"/>
                </a:solidFill>
                <a:latin typeface="+mn-lt"/>
                <a:ea typeface="+mn-ea"/>
                <a:cs typeface="+mn-cs"/>
              </a:rPr>
              <a:t>make</a:t>
            </a:r>
            <a:r>
              <a:rPr lang="en-NZ" sz="1200" kern="1200" baseline="0" dirty="0" smtClean="0">
                <a:solidFill>
                  <a:schemeClr val="tx1"/>
                </a:solidFill>
                <a:latin typeface="+mn-lt"/>
                <a:ea typeface="+mn-ea"/>
                <a:cs typeface="+mn-cs"/>
              </a:rPr>
              <a:t>.  It is only possible </a:t>
            </a:r>
            <a:r>
              <a:rPr lang="en-NZ" sz="1200" kern="1200" baseline="0" smtClean="0">
                <a:solidFill>
                  <a:schemeClr val="tx1"/>
                </a:solidFill>
                <a:latin typeface="+mn-lt"/>
                <a:ea typeface="+mn-ea"/>
                <a:cs typeface="+mn-cs"/>
              </a:rPr>
              <a:t>to </a:t>
            </a:r>
            <a:r>
              <a:rPr lang="en-NZ" sz="1200" kern="1200" baseline="0" smtClean="0">
                <a:solidFill>
                  <a:schemeClr val="tx1"/>
                </a:solidFill>
                <a:latin typeface="+mn-lt"/>
                <a:ea typeface="+mn-ea"/>
                <a:cs typeface="+mn-cs"/>
              </a:rPr>
              <a:t>assess </a:t>
            </a:r>
            <a:r>
              <a:rPr lang="en-NZ" sz="1200" kern="1200" baseline="0" dirty="0" smtClean="0">
                <a:solidFill>
                  <a:schemeClr val="tx1"/>
                </a:solidFill>
                <a:latin typeface="+mn-lt"/>
                <a:ea typeface="+mn-ea"/>
                <a:cs typeface="+mn-cs"/>
              </a:rPr>
              <a:t>the permissibility </a:t>
            </a:r>
            <a:r>
              <a:rPr lang="en-NZ" sz="1200" kern="1200" baseline="0" smtClean="0">
                <a:solidFill>
                  <a:schemeClr val="tx1"/>
                </a:solidFill>
                <a:latin typeface="+mn-lt"/>
                <a:ea typeface="+mn-ea"/>
                <a:cs typeface="+mn-cs"/>
              </a:rPr>
              <a:t>of </a:t>
            </a:r>
            <a:r>
              <a:rPr lang="en-NZ" sz="1200" kern="1200" baseline="0" smtClean="0">
                <a:solidFill>
                  <a:schemeClr val="tx1"/>
                </a:solidFill>
                <a:latin typeface="+mn-lt"/>
                <a:ea typeface="+mn-ea"/>
                <a:cs typeface="+mn-cs"/>
              </a:rPr>
              <a:t>a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reference </a:t>
            </a:r>
            <a:r>
              <a:rPr lang="en-NZ" sz="1200" kern="1200" baseline="0" smtClean="0">
                <a:solidFill>
                  <a:schemeClr val="tx1"/>
                </a:solidFill>
                <a:latin typeface="+mn-lt"/>
                <a:ea typeface="+mn-ea"/>
                <a:cs typeface="+mn-cs"/>
              </a:rPr>
              <a:t>at </a:t>
            </a:r>
            <a:r>
              <a:rPr lang="en-NZ" sz="1200" kern="1200" baseline="0" dirty="0" smtClean="0">
                <a:solidFill>
                  <a:schemeClr val="tx1"/>
                </a:solidFill>
                <a:latin typeface="+mn-lt"/>
                <a:ea typeface="+mn-ea"/>
                <a:cs typeface="+mn-cs"/>
              </a:rPr>
              <a:t>the time of execution.</a:t>
            </a:r>
          </a:p>
          <a:p>
            <a:endParaRPr lang="en-US" dirty="0" smtClean="0"/>
          </a:p>
          <a:p>
            <a:r>
              <a:rPr lang="en-US" smtClean="0"/>
              <a:t>Consider </a:t>
            </a:r>
            <a:r>
              <a:rPr lang="en-US" smtClean="0"/>
              <a:t>asking </a:t>
            </a:r>
            <a:r>
              <a:rPr lang="en-US" dirty="0" smtClean="0"/>
              <a:t>the students “why” to point 1 &amp; 2.</a:t>
            </a:r>
          </a:p>
          <a:p>
            <a:endParaRPr lang="en-US" dirty="0" smtClean="0"/>
          </a:p>
          <a:p>
            <a:r>
              <a:rPr lang="en-US" dirty="0" smtClean="0"/>
              <a:t>Why is</a:t>
            </a:r>
            <a:r>
              <a:rPr lang="en-US" baseline="0" dirty="0" smtClean="0"/>
              <a:t> </a:t>
            </a:r>
            <a:r>
              <a:rPr lang="en-US" baseline="0" smtClean="0"/>
              <a:t>it </a:t>
            </a:r>
            <a:r>
              <a:rPr lang="en-US" baseline="0" smtClean="0"/>
              <a:t>a Bad </a:t>
            </a:r>
            <a:r>
              <a:rPr lang="en-US" baseline="0" dirty="0" smtClean="0"/>
              <a:t>Thing for one process to </a:t>
            </a:r>
            <a:r>
              <a:rPr lang="en-US" baseline="0" smtClean="0"/>
              <a:t>be </a:t>
            </a:r>
            <a:r>
              <a:rPr lang="en-US" baseline="0" smtClean="0"/>
              <a:t>able </a:t>
            </a:r>
            <a:r>
              <a:rPr lang="en-US" baseline="0" smtClean="0"/>
              <a:t>to </a:t>
            </a:r>
            <a:r>
              <a:rPr lang="en-US" baseline="0" smtClean="0"/>
              <a:t>read</a:t>
            </a:r>
            <a:r>
              <a:rPr lang="en-US" baseline="0" dirty="0" smtClean="0"/>
              <a:t>, or even write, to memory occupied </a:t>
            </a:r>
            <a:r>
              <a:rPr lang="en-US" baseline="0" smtClean="0"/>
              <a:t>by </a:t>
            </a:r>
            <a:r>
              <a:rPr lang="en-US" baseline="0" smtClean="0"/>
              <a:t>a </a:t>
            </a:r>
            <a:r>
              <a:rPr lang="en-US" baseline="0" dirty="0" smtClean="0"/>
              <a:t>different process?</a:t>
            </a:r>
          </a:p>
          <a:p>
            <a:endParaRPr lang="en-US" baseline="0" dirty="0" smtClean="0"/>
          </a:p>
          <a:p>
            <a:r>
              <a:rPr lang="en-US" baseline="0" dirty="0" smtClean="0"/>
              <a:t>Why is it impossible to </a:t>
            </a:r>
            <a:r>
              <a:rPr lang="en-US" baseline="0" smtClean="0"/>
              <a:t>check </a:t>
            </a:r>
            <a:r>
              <a:rPr lang="en-US" baseline="0" smtClean="0"/>
              <a:t>absolute addresses at </a:t>
            </a:r>
            <a:r>
              <a:rPr lang="en-US" baseline="0" dirty="0" smtClean="0"/>
              <a:t>compile time (hint: </a:t>
            </a:r>
            <a:r>
              <a:rPr lang="en-US" baseline="0" smtClean="0"/>
              <a:t>see </a:t>
            </a:r>
            <a:r>
              <a:rPr lang="en-US" baseline="0" smtClean="0"/>
              <a:t>relocation</a:t>
            </a:r>
            <a:r>
              <a:rPr lang="en-US" baseline="0" dirty="0" smtClean="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10/7/2008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10/7/2008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10/7/2008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10/7/2008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10/7/2008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10/7/2008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10/7/2008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10/7/2008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10/7/2008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10/7/2008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10/7/2008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10/7/2008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10/7/2008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10/7/2008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10/7/2008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smtClean="0"/>
              <a:t>Chapter </a:t>
            </a:r>
            <a:r>
              <a:rPr lang="en-US" dirty="0" smtClean="0"/>
              <a:t>7</a:t>
            </a:r>
            <a:br>
              <a:rPr lang="en-US" dirty="0" smtClean="0"/>
            </a:br>
            <a:r>
              <a:rPr lang="en-US" smtClean="0"/>
              <a:t>Memory </a:t>
            </a:r>
            <a:r>
              <a:rPr lang="en-US" smtClean="0"/>
              <a:t>Management</a:t>
            </a:r>
            <a:endParaRPr lang="en-US" dirty="0" smtClean="0"/>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smtClean="0"/>
              <a:t>Operating </a:t>
            </a:r>
            <a:r>
              <a:rPr lang="en-US" i="1" dirty="0" smtClean="0"/>
              <a:t>Systems:</a:t>
            </a:r>
            <a:r>
              <a:rPr lang="en-US" i="1" smtClean="0"/>
              <a:t/>
            </a:r>
            <a:br>
              <a:rPr lang="en-US" i="1" smtClean="0"/>
            </a:br>
            <a:r>
              <a:rPr lang="en-US" i="1" smtClean="0"/>
              <a:t>Internals and </a:t>
            </a:r>
            <a:r>
              <a:rPr lang="en-US" i="1" dirty="0" smtClean="0"/>
              <a:t>Design Principles, 6/E</a:t>
            </a:r>
            <a:r>
              <a:rPr lang="en-US" i="1" smtClean="0"/>
              <a:t/>
            </a:r>
            <a:br>
              <a:rPr lang="en-US" i="1" smtClean="0"/>
            </a:br>
            <a:r>
              <a:rPr lang="en-US"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smtClean="0"/>
              <a:t>Patricia </a:t>
            </a:r>
            <a:r>
              <a:rPr lang="en-US" dirty="0"/>
              <a:t>Roy</a:t>
            </a:r>
            <a:r>
              <a:rPr lang="en-US"/>
              <a:t/>
            </a:r>
            <a:br>
              <a:rPr lang="en-US"/>
            </a:br>
            <a:r>
              <a:rPr lang="en-US" smtClean="0"/>
              <a:t>Manatee </a:t>
            </a:r>
            <a:r>
              <a:rPr lang="en-US" dirty="0"/>
              <a:t>Community College, Venice, FL</a:t>
            </a:r>
            <a:br>
              <a:rPr lang="en-US" dirty="0"/>
            </a:br>
            <a:r>
              <a:rPr lang="en-US" dirty="0"/>
              <a:t>©2008, </a:t>
            </a:r>
            <a:r>
              <a:rPr lang="en-US"/>
              <a:t>Prentice </a:t>
            </a:r>
            <a:r>
              <a:rPr lang="en-US" smtClean="0"/>
              <a:t>Hall</a:t>
            </a:r>
            <a:r>
              <a:rPr lang="en-US" dirty="0"/>
              <a:t/>
            </a:r>
            <a:br>
              <a:rPr lang="en-US" dirty="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a:t>
            </a:r>
            <a:r>
              <a:rPr lang="en-US" smtClean="0"/>
              <a:t>Sharing</a:t>
            </a:r>
            <a:endParaRPr lang="en-US" dirty="0"/>
          </a:p>
        </p:txBody>
      </p:sp>
      <p:sp>
        <p:nvSpPr>
          <p:cNvPr id="3" name="Content Placeholder 2"/>
          <p:cNvSpPr>
            <a:spLocks noGrp="1"/>
          </p:cNvSpPr>
          <p:nvPr>
            <p:ph idx="1"/>
          </p:nvPr>
        </p:nvSpPr>
        <p:spPr/>
        <p:txBody>
          <a:bodyPr/>
          <a:lstStyle/>
          <a:p>
            <a:r>
              <a:rPr lang="en-US" smtClean="0"/>
              <a:t>Allow several </a:t>
            </a:r>
            <a:r>
              <a:rPr lang="en-US" dirty="0" smtClean="0"/>
              <a:t>processes </a:t>
            </a:r>
            <a:r>
              <a:rPr lang="en-US" smtClean="0"/>
              <a:t>to </a:t>
            </a:r>
            <a:r>
              <a:rPr lang="en-US" smtClean="0"/>
              <a:t>access </a:t>
            </a:r>
            <a:r>
              <a:rPr lang="en-US" smtClean="0"/>
              <a:t>the </a:t>
            </a:r>
            <a:r>
              <a:rPr lang="en-US" smtClean="0"/>
              <a:t>same </a:t>
            </a:r>
            <a:r>
              <a:rPr lang="en-US" dirty="0" smtClean="0"/>
              <a:t>portion of memory</a:t>
            </a:r>
          </a:p>
          <a:p>
            <a:r>
              <a:rPr lang="en-US" dirty="0" smtClean="0"/>
              <a:t>Better </a:t>
            </a:r>
            <a:r>
              <a:rPr lang="en-US" smtClean="0"/>
              <a:t>to </a:t>
            </a:r>
            <a:r>
              <a:rPr lang="en-US" smtClean="0"/>
              <a:t>allow each </a:t>
            </a:r>
            <a:r>
              <a:rPr lang="en-US" smtClean="0"/>
              <a:t>process </a:t>
            </a:r>
            <a:r>
              <a:rPr lang="en-US" smtClean="0"/>
              <a:t>access </a:t>
            </a:r>
            <a:r>
              <a:rPr lang="en-US" dirty="0" smtClean="0"/>
              <a:t>to </a:t>
            </a:r>
            <a:r>
              <a:rPr lang="en-US" smtClean="0"/>
              <a:t>the </a:t>
            </a:r>
            <a:r>
              <a:rPr lang="en-US" smtClean="0"/>
              <a:t>same </a:t>
            </a:r>
            <a:r>
              <a:rPr lang="en-US" dirty="0" smtClean="0"/>
              <a:t>copy of </a:t>
            </a:r>
            <a:r>
              <a:rPr lang="en-US" smtClean="0"/>
              <a:t>the </a:t>
            </a:r>
            <a:r>
              <a:rPr lang="en-US" smtClean="0"/>
              <a:t>program rather than have </a:t>
            </a:r>
            <a:r>
              <a:rPr lang="en-US" dirty="0" smtClean="0"/>
              <a:t>their </a:t>
            </a:r>
            <a:r>
              <a:rPr lang="en-US" smtClean="0"/>
              <a:t>own </a:t>
            </a:r>
            <a:r>
              <a:rPr lang="en-US" smtClean="0"/>
              <a:t>separate </a:t>
            </a:r>
            <a:r>
              <a:rPr lang="en-US" dirty="0" smtClean="0"/>
              <a:t>copy</a:t>
            </a:r>
          </a:p>
          <a:p>
            <a:endParaRPr lang="en-US" dirty="0"/>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a:t>
            </a:r>
            <a:r>
              <a:rPr lang="en-US" smtClean="0"/>
              <a:t>Logical Organization</a:t>
            </a:r>
            <a:endParaRPr lang="en-US" dirty="0"/>
          </a:p>
        </p:txBody>
      </p:sp>
      <p:sp>
        <p:nvSpPr>
          <p:cNvPr id="3" name="Content Placeholder 2"/>
          <p:cNvSpPr>
            <a:spLocks noGrp="1"/>
          </p:cNvSpPr>
          <p:nvPr>
            <p:ph idx="1"/>
          </p:nvPr>
        </p:nvSpPr>
        <p:spPr/>
        <p:txBody>
          <a:bodyPr/>
          <a:lstStyle/>
          <a:p>
            <a:r>
              <a:rPr lang="en-US" dirty="0" smtClean="0"/>
              <a:t>Memory </a:t>
            </a:r>
            <a:r>
              <a:rPr lang="en-US" smtClean="0"/>
              <a:t>is </a:t>
            </a:r>
            <a:r>
              <a:rPr lang="en-US" smtClean="0"/>
              <a:t>organized linearly </a:t>
            </a:r>
            <a:r>
              <a:rPr lang="en-US" smtClean="0"/>
              <a:t>(</a:t>
            </a:r>
            <a:r>
              <a:rPr lang="en-US" smtClean="0"/>
              <a:t>usually</a:t>
            </a:r>
            <a:r>
              <a:rPr lang="en-US" dirty="0" smtClean="0"/>
              <a:t>)</a:t>
            </a:r>
          </a:p>
          <a:p>
            <a:r>
              <a:rPr lang="en-US" smtClean="0"/>
              <a:t>Programs are </a:t>
            </a:r>
            <a:r>
              <a:rPr lang="en-US" dirty="0" smtClean="0"/>
              <a:t>written in modules</a:t>
            </a:r>
          </a:p>
          <a:p>
            <a:pPr lvl="1"/>
            <a:r>
              <a:rPr lang="en-US" smtClean="0"/>
              <a:t>Modules </a:t>
            </a:r>
            <a:r>
              <a:rPr lang="en-US" smtClean="0"/>
              <a:t>can </a:t>
            </a:r>
            <a:r>
              <a:rPr lang="en-US" dirty="0" smtClean="0"/>
              <a:t>be </a:t>
            </a:r>
            <a:r>
              <a:rPr lang="en-US" smtClean="0"/>
              <a:t>written </a:t>
            </a:r>
            <a:r>
              <a:rPr lang="en-US" smtClean="0"/>
              <a:t>and </a:t>
            </a:r>
            <a:r>
              <a:rPr lang="en-US" dirty="0" smtClean="0"/>
              <a:t>compiled independently</a:t>
            </a:r>
          </a:p>
          <a:p>
            <a:r>
              <a:rPr lang="en-US" dirty="0" smtClean="0"/>
              <a:t>Different degrees of protection given to modules </a:t>
            </a:r>
            <a:r>
              <a:rPr lang="en-US" smtClean="0"/>
              <a:t>(</a:t>
            </a:r>
            <a:r>
              <a:rPr lang="en-US" smtClean="0"/>
              <a:t>read-only</a:t>
            </a:r>
            <a:r>
              <a:rPr lang="en-US" dirty="0" smtClean="0"/>
              <a:t>, execute-only)</a:t>
            </a:r>
          </a:p>
          <a:p>
            <a:r>
              <a:rPr lang="en-US" smtClean="0"/>
              <a:t>Share </a:t>
            </a:r>
            <a:r>
              <a:rPr lang="en-US" smtClean="0"/>
              <a:t>modules </a:t>
            </a:r>
            <a:r>
              <a:rPr lang="en-US" smtClean="0"/>
              <a:t>among </a:t>
            </a:r>
            <a:r>
              <a:rPr lang="en-US" dirty="0" smtClean="0"/>
              <a:t>processes</a:t>
            </a:r>
          </a:p>
          <a:p>
            <a:r>
              <a:rPr lang="en-US" smtClean="0"/>
              <a:t>Segmentation </a:t>
            </a:r>
            <a:r>
              <a:rPr lang="en-US" dirty="0" smtClean="0"/>
              <a:t>helps here</a:t>
            </a:r>
          </a:p>
          <a:p>
            <a:endParaRPr 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a:t>
            </a:r>
            <a:r>
              <a:rPr lang="en-US" smtClean="0"/>
              <a:t>Physical Organization</a:t>
            </a:r>
            <a:endParaRPr lang="en-US" dirty="0"/>
          </a:p>
        </p:txBody>
      </p:sp>
      <p:sp>
        <p:nvSpPr>
          <p:cNvPr id="3" name="Content Placeholder 2"/>
          <p:cNvSpPr>
            <a:spLocks noGrp="1"/>
          </p:cNvSpPr>
          <p:nvPr>
            <p:ph idx="1"/>
          </p:nvPr>
        </p:nvSpPr>
        <p:spPr/>
        <p:txBody>
          <a:bodyPr/>
          <a:lstStyle/>
          <a:p>
            <a:r>
              <a:rPr lang="en-US" smtClean="0"/>
              <a:t>Cannot leave </a:t>
            </a:r>
            <a:r>
              <a:rPr lang="en-US" smtClean="0"/>
              <a:t>the </a:t>
            </a:r>
            <a:r>
              <a:rPr lang="en-US" smtClean="0"/>
              <a:t>programmer </a:t>
            </a:r>
            <a:r>
              <a:rPr lang="en-US" dirty="0" smtClean="0"/>
              <a:t>with the responsibility </a:t>
            </a:r>
            <a:r>
              <a:rPr lang="en-US" smtClean="0"/>
              <a:t>to </a:t>
            </a:r>
            <a:r>
              <a:rPr lang="en-US" smtClean="0"/>
              <a:t>manage </a:t>
            </a:r>
            <a:r>
              <a:rPr lang="en-US" dirty="0" smtClean="0"/>
              <a:t>memory</a:t>
            </a:r>
          </a:p>
          <a:p>
            <a:r>
              <a:rPr lang="en-US" smtClean="0"/>
              <a:t>Memory </a:t>
            </a:r>
            <a:r>
              <a:rPr lang="en-US" smtClean="0"/>
              <a:t>available </a:t>
            </a:r>
            <a:r>
              <a:rPr lang="en-US" smtClean="0"/>
              <a:t>for </a:t>
            </a:r>
            <a:r>
              <a:rPr lang="en-US" smtClean="0"/>
              <a:t>a program </a:t>
            </a:r>
            <a:r>
              <a:rPr lang="en-US" dirty="0" smtClean="0"/>
              <a:t>plus </a:t>
            </a:r>
            <a:r>
              <a:rPr lang="en-US" smtClean="0"/>
              <a:t>its </a:t>
            </a:r>
            <a:r>
              <a:rPr lang="en-US" smtClean="0"/>
              <a:t>data may </a:t>
            </a:r>
            <a:r>
              <a:rPr lang="en-US" dirty="0" smtClean="0"/>
              <a:t>be insufficient</a:t>
            </a:r>
          </a:p>
          <a:p>
            <a:pPr lvl="1"/>
            <a:r>
              <a:rPr lang="en-US" smtClean="0"/>
              <a:t>Overlaying allows various </a:t>
            </a:r>
            <a:r>
              <a:rPr lang="en-US" dirty="0" smtClean="0"/>
              <a:t>modules to </a:t>
            </a:r>
            <a:r>
              <a:rPr lang="en-US" smtClean="0"/>
              <a:t>be </a:t>
            </a:r>
            <a:r>
              <a:rPr lang="en-US" smtClean="0"/>
              <a:t>assigned </a:t>
            </a:r>
            <a:r>
              <a:rPr lang="en-US" smtClean="0"/>
              <a:t>the </a:t>
            </a:r>
            <a:r>
              <a:rPr lang="en-US" smtClean="0"/>
              <a:t>same </a:t>
            </a:r>
            <a:r>
              <a:rPr lang="en-US" dirty="0" smtClean="0"/>
              <a:t>region of memory but is time consuming </a:t>
            </a:r>
            <a:r>
              <a:rPr lang="en-US" smtClean="0"/>
              <a:t>to </a:t>
            </a:r>
            <a:r>
              <a:rPr lang="en-US" smtClean="0"/>
              <a:t>program</a:t>
            </a:r>
            <a:endParaRPr lang="en-US" dirty="0" smtClean="0"/>
          </a:p>
          <a:p>
            <a:r>
              <a:rPr lang="en-US" smtClean="0"/>
              <a:t>Programmer </a:t>
            </a:r>
            <a:r>
              <a:rPr lang="en-US" dirty="0" smtClean="0"/>
              <a:t>does not know how </a:t>
            </a:r>
            <a:r>
              <a:rPr lang="en-US" smtClean="0"/>
              <a:t>much </a:t>
            </a:r>
            <a:r>
              <a:rPr lang="en-US" smtClean="0"/>
              <a:t>space </a:t>
            </a:r>
            <a:r>
              <a:rPr lang="en-US" dirty="0" smtClean="0"/>
              <a:t>will </a:t>
            </a:r>
            <a:r>
              <a:rPr lang="en-US" smtClean="0"/>
              <a:t>be </a:t>
            </a:r>
            <a:r>
              <a:rPr lang="en-US" smtClean="0"/>
              <a:t>available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Partitioning</a:t>
            </a:r>
            <a:endParaRPr lang="en-NZ" dirty="0"/>
          </a:p>
        </p:txBody>
      </p:sp>
      <p:sp>
        <p:nvSpPr>
          <p:cNvPr id="3" name="Content Placeholder 2"/>
          <p:cNvSpPr>
            <a:spLocks noGrp="1"/>
          </p:cNvSpPr>
          <p:nvPr>
            <p:ph idx="1"/>
          </p:nvPr>
        </p:nvSpPr>
        <p:spPr/>
        <p:txBody>
          <a:bodyPr/>
          <a:lstStyle/>
          <a:p>
            <a:r>
              <a:rPr lang="en-NZ" smtClean="0"/>
              <a:t>An early </a:t>
            </a:r>
            <a:r>
              <a:rPr lang="en-NZ" dirty="0" smtClean="0"/>
              <a:t>method </a:t>
            </a:r>
            <a:r>
              <a:rPr lang="en-NZ" smtClean="0"/>
              <a:t>of </a:t>
            </a:r>
            <a:r>
              <a:rPr lang="en-NZ" smtClean="0"/>
              <a:t>managing </a:t>
            </a:r>
            <a:r>
              <a:rPr lang="en-NZ" dirty="0" smtClean="0"/>
              <a:t>memory</a:t>
            </a:r>
          </a:p>
          <a:p>
            <a:pPr lvl="1"/>
            <a:r>
              <a:rPr lang="en-NZ" smtClean="0"/>
              <a:t>Pre-virtual </a:t>
            </a:r>
            <a:r>
              <a:rPr lang="en-NZ" dirty="0" smtClean="0"/>
              <a:t>memory</a:t>
            </a:r>
          </a:p>
          <a:p>
            <a:pPr lvl="1"/>
            <a:r>
              <a:rPr lang="en-NZ" dirty="0" smtClean="0"/>
              <a:t>Not used much now</a:t>
            </a:r>
          </a:p>
          <a:p>
            <a:r>
              <a:rPr lang="en-NZ" dirty="0" smtClean="0"/>
              <a:t>But, it </a:t>
            </a:r>
            <a:r>
              <a:rPr lang="en-NZ" smtClean="0"/>
              <a:t>will </a:t>
            </a:r>
            <a:r>
              <a:rPr lang="en-NZ" smtClean="0"/>
              <a:t>clarify </a:t>
            </a:r>
            <a:r>
              <a:rPr lang="en-NZ" smtClean="0"/>
              <a:t>the </a:t>
            </a:r>
            <a:r>
              <a:rPr lang="en-NZ" smtClean="0"/>
              <a:t>later </a:t>
            </a:r>
            <a:r>
              <a:rPr lang="en-NZ" dirty="0" smtClean="0"/>
              <a:t>discussion </a:t>
            </a:r>
            <a:r>
              <a:rPr lang="en-NZ" smtClean="0"/>
              <a:t>of </a:t>
            </a:r>
            <a:r>
              <a:rPr lang="en-NZ" smtClean="0"/>
              <a:t>virtual </a:t>
            </a:r>
            <a:r>
              <a:rPr lang="en-NZ" dirty="0" smtClean="0"/>
              <a:t>memory if we look </a:t>
            </a:r>
            <a:r>
              <a:rPr lang="en-NZ" smtClean="0"/>
              <a:t>first </a:t>
            </a:r>
            <a:r>
              <a:rPr lang="en-NZ" smtClean="0"/>
              <a:t>at partitioning</a:t>
            </a:r>
            <a:endParaRPr lang="en-NZ" dirty="0" smtClean="0"/>
          </a:p>
          <a:p>
            <a:pPr lvl="1"/>
            <a:r>
              <a:rPr lang="en-NZ" smtClean="0"/>
              <a:t>Virtual </a:t>
            </a:r>
            <a:r>
              <a:rPr lang="en-NZ" smtClean="0"/>
              <a:t>Memory </a:t>
            </a:r>
            <a:r>
              <a:rPr lang="en-NZ" smtClean="0"/>
              <a:t>has </a:t>
            </a:r>
            <a:r>
              <a:rPr lang="en-NZ" dirty="0" smtClean="0"/>
              <a:t>evolved from </a:t>
            </a:r>
            <a:r>
              <a:rPr lang="en-NZ" smtClean="0"/>
              <a:t>the </a:t>
            </a:r>
            <a:r>
              <a:rPr lang="en-NZ" smtClean="0"/>
              <a:t>partitioning </a:t>
            </a:r>
            <a:r>
              <a:rPr lang="en-NZ" dirty="0" smtClean="0"/>
              <a:t>methods</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a:t>
            </a:r>
            <a:r>
              <a:rPr lang="en-NZ" smtClean="0"/>
              <a:t>of </a:t>
            </a:r>
            <a:r>
              <a:rPr lang="en-NZ" smtClean="0"/>
              <a:t>Partitioning</a:t>
            </a:r>
            <a:endParaRPr lang="en-NZ" dirty="0"/>
          </a:p>
        </p:txBody>
      </p:sp>
      <p:sp>
        <p:nvSpPr>
          <p:cNvPr id="3" name="Content Placeholder 2"/>
          <p:cNvSpPr>
            <a:spLocks noGrp="1"/>
          </p:cNvSpPr>
          <p:nvPr>
            <p:ph idx="1"/>
          </p:nvPr>
        </p:nvSpPr>
        <p:spPr/>
        <p:txBody>
          <a:bodyPr/>
          <a:lstStyle/>
          <a:p>
            <a:r>
              <a:rPr lang="en-NZ" smtClean="0"/>
              <a:t>Fixed </a:t>
            </a:r>
            <a:r>
              <a:rPr lang="en-NZ" smtClean="0"/>
              <a:t>Partitioning</a:t>
            </a:r>
            <a:endParaRPr lang="en-NZ" dirty="0" smtClean="0"/>
          </a:p>
          <a:p>
            <a:r>
              <a:rPr lang="en-NZ" smtClean="0"/>
              <a:t>Dynamic Partitioning</a:t>
            </a:r>
            <a:endParaRPr lang="en-NZ" dirty="0" smtClean="0"/>
          </a:p>
          <a:p>
            <a:r>
              <a:rPr lang="en-NZ" smtClean="0"/>
              <a:t>Simple </a:t>
            </a:r>
            <a:r>
              <a:rPr lang="en-NZ" smtClean="0"/>
              <a:t>Paging</a:t>
            </a:r>
            <a:endParaRPr lang="en-NZ" dirty="0" smtClean="0"/>
          </a:p>
          <a:p>
            <a:r>
              <a:rPr lang="en-NZ" smtClean="0"/>
              <a:t>Simple </a:t>
            </a:r>
            <a:r>
              <a:rPr lang="en-NZ" smtClean="0"/>
              <a:t>Segmentation</a:t>
            </a:r>
            <a:endParaRPr lang="en-NZ" dirty="0" smtClean="0"/>
          </a:p>
          <a:p>
            <a:r>
              <a:rPr lang="en-NZ" smtClean="0"/>
              <a:t>Virtual </a:t>
            </a:r>
            <a:r>
              <a:rPr lang="en-NZ" smtClean="0"/>
              <a:t>Memory </a:t>
            </a:r>
            <a:r>
              <a:rPr lang="en-NZ" smtClean="0"/>
              <a:t>Paging</a:t>
            </a:r>
            <a:endParaRPr lang="en-NZ" dirty="0" smtClean="0"/>
          </a:p>
          <a:p>
            <a:r>
              <a:rPr lang="en-NZ" smtClean="0"/>
              <a:t>Virtual </a:t>
            </a:r>
            <a:r>
              <a:rPr lang="en-NZ" smtClean="0"/>
              <a:t>Memory </a:t>
            </a:r>
            <a:r>
              <a:rPr lang="en-NZ" smtClean="0"/>
              <a:t>Segmentation</a:t>
            </a:r>
            <a:endParaRPr lang="en-NZ" dirty="0"/>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a:t>
            </a:r>
            <a:r>
              <a:rPr lang="en-US" smtClean="0"/>
              <a:t>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smtClean="0"/>
              <a:t>Equal-size partitions </a:t>
            </a:r>
            <a:r>
              <a:rPr lang="en-US" sz="2000" dirty="0" smtClean="0"/>
              <a:t>(see </a:t>
            </a:r>
            <a:r>
              <a:rPr lang="en-US" sz="2000" smtClean="0"/>
              <a:t>fig </a:t>
            </a:r>
            <a:r>
              <a:rPr lang="en-US" sz="2000" smtClean="0"/>
              <a:t>7.3a)</a:t>
            </a:r>
            <a:endParaRPr lang="en-US" dirty="0" smtClean="0"/>
          </a:p>
          <a:p>
            <a:pPr lvl="1"/>
            <a:r>
              <a:rPr lang="en-US" smtClean="0"/>
              <a:t>Any </a:t>
            </a:r>
            <a:r>
              <a:rPr lang="en-US" dirty="0" smtClean="0"/>
              <a:t>process whose size is </a:t>
            </a:r>
            <a:r>
              <a:rPr lang="en-US" smtClean="0"/>
              <a:t>less </a:t>
            </a:r>
            <a:r>
              <a:rPr lang="en-US" smtClean="0"/>
              <a:t>than </a:t>
            </a:r>
            <a:r>
              <a:rPr lang="en-US" smtClean="0"/>
              <a:t>or </a:t>
            </a:r>
            <a:r>
              <a:rPr lang="en-US" smtClean="0"/>
              <a:t>equal </a:t>
            </a:r>
            <a:r>
              <a:rPr lang="en-US" dirty="0" smtClean="0"/>
              <a:t>to </a:t>
            </a:r>
            <a:r>
              <a:rPr lang="en-US" smtClean="0"/>
              <a:t>the </a:t>
            </a:r>
            <a:r>
              <a:rPr lang="en-US" smtClean="0"/>
              <a:t>partition </a:t>
            </a:r>
            <a:r>
              <a:rPr lang="en-US" smtClean="0"/>
              <a:t>size </a:t>
            </a:r>
            <a:r>
              <a:rPr lang="en-US" smtClean="0"/>
              <a:t>can </a:t>
            </a:r>
            <a:r>
              <a:rPr lang="en-US" smtClean="0"/>
              <a:t>be </a:t>
            </a:r>
            <a:r>
              <a:rPr lang="en-US" smtClean="0"/>
              <a:t>loaded </a:t>
            </a:r>
            <a:r>
              <a:rPr lang="en-US" smtClean="0"/>
              <a:t>into </a:t>
            </a:r>
            <a:r>
              <a:rPr lang="en-US" smtClean="0"/>
              <a:t>an available partition</a:t>
            </a:r>
            <a:endParaRPr lang="en-US" dirty="0" smtClean="0"/>
          </a:p>
          <a:p>
            <a:r>
              <a:rPr lang="en-US" smtClean="0"/>
              <a:t>The </a:t>
            </a:r>
            <a:r>
              <a:rPr lang="en-US" smtClean="0"/>
              <a:t>operating </a:t>
            </a:r>
            <a:r>
              <a:rPr lang="en-US" smtClean="0"/>
              <a:t>system </a:t>
            </a:r>
            <a:r>
              <a:rPr lang="en-US" smtClean="0"/>
              <a:t>can swap a </a:t>
            </a:r>
            <a:r>
              <a:rPr lang="en-US" dirty="0" smtClean="0"/>
              <a:t>process out </a:t>
            </a:r>
            <a:r>
              <a:rPr lang="en-US" smtClean="0"/>
              <a:t>of </a:t>
            </a:r>
            <a:r>
              <a:rPr lang="en-US" smtClean="0"/>
              <a:t>a partition</a:t>
            </a:r>
            <a:endParaRPr lang="en-US" dirty="0" smtClean="0"/>
          </a:p>
          <a:p>
            <a:pPr lvl="1"/>
            <a:r>
              <a:rPr lang="en-US" dirty="0" smtClean="0"/>
              <a:t>If </a:t>
            </a:r>
            <a:r>
              <a:rPr lang="en-US" smtClean="0"/>
              <a:t>none </a:t>
            </a:r>
            <a:r>
              <a:rPr lang="en-US" smtClean="0"/>
              <a:t>are </a:t>
            </a:r>
            <a:r>
              <a:rPr lang="en-US" smtClean="0"/>
              <a:t>in </a:t>
            </a:r>
            <a:r>
              <a:rPr lang="en-US" smtClean="0"/>
              <a:t>a ready </a:t>
            </a:r>
            <a:r>
              <a:rPr lang="en-US" dirty="0" smtClean="0"/>
              <a:t>or </a:t>
            </a:r>
            <a:r>
              <a:rPr lang="en-US" smtClean="0"/>
              <a:t>running </a:t>
            </a:r>
            <a:r>
              <a:rPr lang="en-US" smtClean="0"/>
              <a:t>state</a:t>
            </a:r>
            <a:endParaRPr lang="en-US" dirty="0" smtClean="0"/>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smtClean="0"/>
              <a:t>Fixed </a:t>
            </a:r>
            <a:r>
              <a:rPr lang="en-US" smtClean="0"/>
              <a:t>Partitioning </a:t>
            </a:r>
            <a:r>
              <a:rPr lang="en-US" dirty="0" smtClean="0"/>
              <a:t>Problems</a:t>
            </a:r>
            <a:endParaRPr lang="en-US" dirty="0"/>
          </a:p>
        </p:txBody>
      </p:sp>
      <p:sp>
        <p:nvSpPr>
          <p:cNvPr id="3" name="Content Placeholder 2"/>
          <p:cNvSpPr>
            <a:spLocks noGrp="1"/>
          </p:cNvSpPr>
          <p:nvPr>
            <p:ph idx="1"/>
          </p:nvPr>
        </p:nvSpPr>
        <p:spPr/>
        <p:txBody>
          <a:bodyPr/>
          <a:lstStyle/>
          <a:p>
            <a:r>
              <a:rPr lang="en-US" smtClean="0"/>
              <a:t>A program may </a:t>
            </a:r>
            <a:r>
              <a:rPr lang="en-US" dirty="0" smtClean="0"/>
              <a:t>not fit </a:t>
            </a:r>
            <a:r>
              <a:rPr lang="en-US" smtClean="0"/>
              <a:t>in </a:t>
            </a:r>
            <a:r>
              <a:rPr lang="en-US" smtClean="0"/>
              <a:t>a partition</a:t>
            </a:r>
            <a:r>
              <a:rPr lang="en-US" dirty="0" smtClean="0"/>
              <a:t>.  </a:t>
            </a:r>
          </a:p>
          <a:p>
            <a:pPr lvl="1"/>
            <a:r>
              <a:rPr lang="en-US" smtClean="0"/>
              <a:t>The </a:t>
            </a:r>
            <a:r>
              <a:rPr lang="en-US" smtClean="0"/>
              <a:t>programmer </a:t>
            </a:r>
            <a:r>
              <a:rPr lang="en-US" dirty="0" smtClean="0"/>
              <a:t>must design </a:t>
            </a:r>
            <a:r>
              <a:rPr lang="en-US" smtClean="0"/>
              <a:t>the </a:t>
            </a:r>
            <a:r>
              <a:rPr lang="en-US" smtClean="0"/>
              <a:t>program </a:t>
            </a:r>
            <a:r>
              <a:rPr lang="en-US" smtClean="0"/>
              <a:t>with </a:t>
            </a:r>
            <a:r>
              <a:rPr lang="en-US" smtClean="0"/>
              <a:t>overlays</a:t>
            </a:r>
            <a:endParaRPr lang="en-US" dirty="0" smtClean="0"/>
          </a:p>
          <a:p>
            <a:r>
              <a:rPr lang="en-US" smtClean="0"/>
              <a:t>Main </a:t>
            </a:r>
            <a:r>
              <a:rPr lang="en-US" dirty="0" smtClean="0"/>
              <a:t>memory use is inefficient.  </a:t>
            </a:r>
          </a:p>
          <a:p>
            <a:pPr lvl="1"/>
            <a:r>
              <a:rPr lang="en-US" smtClean="0"/>
              <a:t>Any program</a:t>
            </a:r>
            <a:r>
              <a:rPr lang="en-US" dirty="0" smtClean="0"/>
              <a:t>, </a:t>
            </a:r>
            <a:r>
              <a:rPr lang="en-US" smtClean="0"/>
              <a:t>no </a:t>
            </a:r>
            <a:r>
              <a:rPr lang="en-US" smtClean="0"/>
              <a:t>matter </a:t>
            </a:r>
            <a:r>
              <a:rPr lang="en-US" smtClean="0"/>
              <a:t>how </a:t>
            </a:r>
            <a:r>
              <a:rPr lang="en-US" smtClean="0"/>
              <a:t>small</a:t>
            </a:r>
            <a:r>
              <a:rPr lang="en-US" dirty="0" smtClean="0"/>
              <a:t>, </a:t>
            </a:r>
            <a:r>
              <a:rPr lang="en-US" smtClean="0"/>
              <a:t>occupies </a:t>
            </a:r>
            <a:r>
              <a:rPr lang="en-US" smtClean="0"/>
              <a:t>an </a:t>
            </a:r>
            <a:r>
              <a:rPr lang="en-US" smtClean="0"/>
              <a:t>entire </a:t>
            </a:r>
            <a:r>
              <a:rPr lang="en-US" smtClean="0"/>
              <a:t>partition</a:t>
            </a:r>
            <a:r>
              <a:rPr lang="en-US" dirty="0" smtClean="0"/>
              <a:t>.</a:t>
            </a:r>
          </a:p>
          <a:p>
            <a:pPr lvl="1"/>
            <a:r>
              <a:rPr lang="en-US" dirty="0" smtClean="0"/>
              <a:t>This is results </a:t>
            </a:r>
            <a:r>
              <a:rPr lang="en-US" smtClean="0"/>
              <a:t>in </a:t>
            </a:r>
            <a:r>
              <a:rPr lang="en-US" b="1" i="1" smtClean="0"/>
              <a:t>internal fragmentation</a:t>
            </a:r>
            <a:r>
              <a:rPr lang="en-US" b="1" i="1" dirty="0" smtClean="0"/>
              <a:t>.</a:t>
            </a:r>
          </a:p>
          <a:p>
            <a:pPr lvl="1"/>
            <a:endParaRPr lang="en-US" dirty="0"/>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smtClean="0"/>
              <a:t>Solution </a:t>
            </a:r>
            <a:r>
              <a:rPr lang="en-NZ" smtClean="0"/>
              <a:t>– </a:t>
            </a:r>
            <a:r>
              <a:rPr lang="en-NZ" smtClean="0"/>
              <a:t>Unequal </a:t>
            </a:r>
            <a:r>
              <a:rPr lang="en-NZ" smtClean="0"/>
              <a:t>Size </a:t>
            </a:r>
            <a:r>
              <a:rPr lang="en-NZ" smtClean="0"/>
              <a:t>Partitions</a:t>
            </a:r>
            <a:endParaRPr lang="en-NZ" dirty="0"/>
          </a:p>
        </p:txBody>
      </p:sp>
      <p:sp>
        <p:nvSpPr>
          <p:cNvPr id="3" name="Content Placeholder 2"/>
          <p:cNvSpPr>
            <a:spLocks noGrp="1"/>
          </p:cNvSpPr>
          <p:nvPr>
            <p:ph idx="1"/>
          </p:nvPr>
        </p:nvSpPr>
        <p:spPr>
          <a:xfrm>
            <a:off x="457200" y="1600200"/>
            <a:ext cx="7239000" cy="4953000"/>
          </a:xfrm>
        </p:spPr>
        <p:txBody>
          <a:bodyPr/>
          <a:lstStyle/>
          <a:p>
            <a:r>
              <a:rPr lang="en-NZ" dirty="0" smtClean="0"/>
              <a:t>Lessens both problems</a:t>
            </a:r>
          </a:p>
          <a:p>
            <a:pPr lvl="1"/>
            <a:r>
              <a:rPr lang="en-NZ" dirty="0" smtClean="0"/>
              <a:t> but doesn’t  solve completely</a:t>
            </a:r>
          </a:p>
          <a:p>
            <a:r>
              <a:rPr lang="en-NZ" dirty="0" smtClean="0"/>
              <a:t>In Fig </a:t>
            </a:r>
            <a:r>
              <a:rPr lang="en-NZ" dirty="0" smtClean="0"/>
              <a:t>7.3b</a:t>
            </a:r>
            <a:r>
              <a:rPr lang="en-NZ" dirty="0" smtClean="0"/>
              <a:t>,</a:t>
            </a:r>
          </a:p>
          <a:p>
            <a:pPr lvl="1"/>
            <a:r>
              <a:rPr lang="en-NZ" smtClean="0"/>
              <a:t>Programs </a:t>
            </a:r>
            <a:r>
              <a:rPr lang="en-NZ" dirty="0" smtClean="0"/>
              <a:t>up to </a:t>
            </a:r>
            <a:r>
              <a:rPr lang="en-NZ" smtClean="0"/>
              <a:t>16M </a:t>
            </a:r>
            <a:r>
              <a:rPr lang="en-NZ" smtClean="0"/>
              <a:t>can </a:t>
            </a:r>
            <a:r>
              <a:rPr lang="en-NZ" smtClean="0"/>
              <a:t>be </a:t>
            </a:r>
            <a:r>
              <a:rPr lang="en-NZ" smtClean="0"/>
              <a:t>accommodated </a:t>
            </a:r>
            <a:r>
              <a:rPr lang="en-NZ" smtClean="0"/>
              <a:t>without </a:t>
            </a:r>
            <a:r>
              <a:rPr lang="en-NZ" smtClean="0"/>
              <a:t>overlay</a:t>
            </a:r>
            <a:endParaRPr lang="en-NZ" dirty="0" smtClean="0"/>
          </a:p>
          <a:p>
            <a:pPr lvl="1"/>
            <a:r>
              <a:rPr lang="en-NZ" smtClean="0"/>
              <a:t>Smaller programs can </a:t>
            </a:r>
            <a:r>
              <a:rPr lang="en-NZ" smtClean="0"/>
              <a:t>be </a:t>
            </a:r>
            <a:r>
              <a:rPr lang="en-NZ" smtClean="0"/>
              <a:t>placed </a:t>
            </a:r>
            <a:r>
              <a:rPr lang="en-NZ" smtClean="0"/>
              <a:t>in </a:t>
            </a:r>
            <a:r>
              <a:rPr lang="en-NZ" smtClean="0"/>
              <a:t>smaller partitions</a:t>
            </a:r>
            <a:r>
              <a:rPr lang="en-NZ" dirty="0" smtClean="0"/>
              <a:t>, </a:t>
            </a:r>
            <a:r>
              <a:rPr lang="en-NZ" smtClean="0"/>
              <a:t>reducing </a:t>
            </a:r>
            <a:r>
              <a:rPr lang="en-NZ" smtClean="0"/>
              <a:t>internal fragmentation</a:t>
            </a:r>
            <a:endParaRPr lang="en-NZ" dirty="0"/>
          </a:p>
        </p:txBody>
      </p:sp>
      <p:pic>
        <p:nvPicPr>
          <p:cNvPr id="4" name="Content Placeholder 3" descr="Fig07_02.gif"/>
          <p:cNvPicPr>
            <a:picLocks noChangeAspect="1"/>
          </p:cNvPicPr>
          <p:nvPr/>
        </p:nvPicPr>
        <p:blipFill>
          <a:blip r:embed="rId2"/>
          <a:srcRect l="56661" b="7026"/>
          <a:stretch>
            <a:fillRect/>
          </a:stretch>
        </p:blipFill>
        <p:spPr bwMode="auto">
          <a:xfrm>
            <a:off x="7337219" y="1447799"/>
            <a:ext cx="1806781" cy="5105401"/>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Placement Algorithm</a:t>
            </a:r>
            <a:endParaRPr lang="en-US" dirty="0"/>
          </a:p>
        </p:txBody>
      </p:sp>
      <p:sp>
        <p:nvSpPr>
          <p:cNvPr id="3" name="Content Placeholder 2"/>
          <p:cNvSpPr>
            <a:spLocks noGrp="1"/>
          </p:cNvSpPr>
          <p:nvPr>
            <p:ph idx="1"/>
          </p:nvPr>
        </p:nvSpPr>
        <p:spPr/>
        <p:txBody>
          <a:bodyPr/>
          <a:lstStyle/>
          <a:p>
            <a:r>
              <a:rPr lang="en-US" smtClean="0"/>
              <a:t>Equal-size</a:t>
            </a:r>
            <a:endParaRPr lang="en-US" dirty="0" smtClean="0"/>
          </a:p>
          <a:p>
            <a:pPr lvl="1"/>
            <a:r>
              <a:rPr lang="en-US" smtClean="0"/>
              <a:t>Placement is trivial </a:t>
            </a:r>
            <a:r>
              <a:rPr lang="en-US" dirty="0" smtClean="0"/>
              <a:t>(no options)</a:t>
            </a:r>
          </a:p>
          <a:p>
            <a:r>
              <a:rPr lang="en-US" smtClean="0"/>
              <a:t>Unequal-size</a:t>
            </a:r>
            <a:endParaRPr lang="en-US" dirty="0" smtClean="0"/>
          </a:p>
          <a:p>
            <a:pPr lvl="1"/>
            <a:r>
              <a:rPr lang="en-US" smtClean="0"/>
              <a:t>Can assign each </a:t>
            </a:r>
            <a:r>
              <a:rPr lang="en-US" dirty="0" smtClean="0"/>
              <a:t>process to </a:t>
            </a:r>
            <a:r>
              <a:rPr lang="en-US" smtClean="0"/>
              <a:t>the </a:t>
            </a:r>
            <a:r>
              <a:rPr lang="en-US" smtClean="0"/>
              <a:t>smallest partition </a:t>
            </a:r>
            <a:r>
              <a:rPr lang="en-US" dirty="0" smtClean="0"/>
              <a:t>within which it will fit</a:t>
            </a:r>
          </a:p>
          <a:p>
            <a:pPr lvl="1"/>
            <a:r>
              <a:rPr lang="en-US" dirty="0" smtClean="0"/>
              <a:t>Queue </a:t>
            </a:r>
            <a:r>
              <a:rPr lang="en-US" smtClean="0"/>
              <a:t>for </a:t>
            </a:r>
            <a:r>
              <a:rPr lang="en-US" smtClean="0"/>
              <a:t>each partition</a:t>
            </a:r>
            <a:endParaRPr lang="en-US" dirty="0" smtClean="0"/>
          </a:p>
          <a:p>
            <a:pPr lvl="1"/>
            <a:r>
              <a:rPr lang="en-US" smtClean="0"/>
              <a:t>Processes </a:t>
            </a:r>
            <a:r>
              <a:rPr lang="en-US" smtClean="0"/>
              <a:t>are assigned </a:t>
            </a:r>
            <a:r>
              <a:rPr lang="en-US" dirty="0" smtClean="0"/>
              <a:t>in </a:t>
            </a:r>
            <a:r>
              <a:rPr lang="en-US" smtClean="0"/>
              <a:t>such </a:t>
            </a:r>
            <a:r>
              <a:rPr lang="en-US" smtClean="0"/>
              <a:t>a way as </a:t>
            </a:r>
            <a:r>
              <a:rPr lang="en-US" dirty="0" smtClean="0"/>
              <a:t>to </a:t>
            </a:r>
            <a:r>
              <a:rPr lang="en-US" smtClean="0"/>
              <a:t>minimize </a:t>
            </a:r>
            <a:r>
              <a:rPr lang="en-US" smtClean="0"/>
              <a:t>wasted </a:t>
            </a:r>
            <a:r>
              <a:rPr lang="en-US" dirty="0" smtClean="0"/>
              <a:t>memory </a:t>
            </a:r>
            <a:r>
              <a:rPr lang="en-US" smtClean="0"/>
              <a:t>within </a:t>
            </a:r>
            <a:r>
              <a:rPr lang="en-US" smtClean="0"/>
              <a:t>a partition</a:t>
            </a:r>
            <a:endParaRPr lang="en-US" dirty="0" smtClean="0"/>
          </a:p>
          <a:p>
            <a:pPr lvl="1"/>
            <a:endParaRPr lang="en-US" dirty="0"/>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a:t>
            </a:r>
            <a:r>
              <a:rPr lang="en-US" smtClean="0"/>
              <a:t>Partitioning</a:t>
            </a:r>
            <a:endParaRPr lang="en-US" dirty="0"/>
          </a:p>
        </p:txBody>
      </p:sp>
      <p:pic>
        <p:nvPicPr>
          <p:cNvPr id="4" name="Content Placeholder 3" descr="Fig07_03.gif"/>
          <p:cNvPicPr>
            <a:picLocks noGrp="1" noChangeAspect="1"/>
          </p:cNvPicPr>
          <p:nvPr>
            <p:ph idx="1"/>
          </p:nvPr>
        </p:nvPicPr>
        <p:blipFill>
          <a:blip r:embed="rId3"/>
          <a:stretch>
            <a:fillRect/>
          </a:stretch>
        </p:blipFill>
        <p:spPr>
          <a:xfrm>
            <a:off x="1155104" y="1219200"/>
            <a:ext cx="7464602" cy="5410200"/>
          </a:xfrm>
        </p:spPr>
      </p:pic>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Roadmap</a:t>
            </a:r>
            <a:endParaRPr lang="en-NZ" dirty="0"/>
          </a:p>
        </p:txBody>
      </p:sp>
      <p:sp>
        <p:nvSpPr>
          <p:cNvPr id="3" name="Content Placeholder 2"/>
          <p:cNvSpPr>
            <a:spLocks noGrp="1"/>
          </p:cNvSpPr>
          <p:nvPr>
            <p:ph idx="1"/>
          </p:nvPr>
        </p:nvSpPr>
        <p:spPr/>
        <p:txBody>
          <a:bodyPr/>
          <a:lstStyle/>
          <a:p>
            <a:r>
              <a:rPr lang="en-NZ" smtClean="0"/>
              <a:t>Basic </a:t>
            </a:r>
            <a:r>
              <a:rPr lang="en-NZ" dirty="0" smtClean="0"/>
              <a:t>requirements of </a:t>
            </a:r>
            <a:r>
              <a:rPr lang="en-NZ" smtClean="0"/>
              <a:t>Memory </a:t>
            </a:r>
            <a:r>
              <a:rPr lang="en-NZ" smtClean="0"/>
              <a:t>Management</a:t>
            </a:r>
            <a:endParaRPr lang="en-NZ" dirty="0" smtClean="0"/>
          </a:p>
          <a:p>
            <a:r>
              <a:rPr lang="en-NZ" smtClean="0"/>
              <a:t>Memory </a:t>
            </a:r>
            <a:r>
              <a:rPr lang="en-NZ" smtClean="0"/>
              <a:t>Partitioning</a:t>
            </a:r>
            <a:endParaRPr lang="en-NZ" dirty="0" smtClean="0"/>
          </a:p>
          <a:p>
            <a:r>
              <a:rPr lang="en-NZ" smtClean="0"/>
              <a:t>Basic </a:t>
            </a:r>
            <a:r>
              <a:rPr lang="en-NZ" dirty="0" smtClean="0"/>
              <a:t>blocks of </a:t>
            </a:r>
            <a:r>
              <a:rPr lang="en-NZ" smtClean="0"/>
              <a:t>memory </a:t>
            </a:r>
            <a:r>
              <a:rPr lang="en-NZ" smtClean="0"/>
              <a:t>management</a:t>
            </a:r>
            <a:endParaRPr lang="en-NZ" dirty="0" smtClean="0"/>
          </a:p>
          <a:p>
            <a:pPr lvl="1"/>
            <a:r>
              <a:rPr lang="en-NZ" smtClean="0"/>
              <a:t>Paging</a:t>
            </a:r>
            <a:endParaRPr lang="en-NZ" dirty="0" smtClean="0"/>
          </a:p>
          <a:p>
            <a:pPr lvl="1"/>
            <a:r>
              <a:rPr lang="en-NZ" smtClean="0"/>
              <a:t>Segmentation</a:t>
            </a:r>
            <a:endParaRPr lang="en-NZ"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smtClean="0"/>
              <a:t>Remaining </a:t>
            </a:r>
            <a:r>
              <a:rPr lang="en-NZ" dirty="0" smtClean="0"/>
              <a:t>Problems with </a:t>
            </a:r>
            <a:r>
              <a:rPr lang="en-NZ" smtClean="0"/>
              <a:t>Fixed </a:t>
            </a:r>
            <a:r>
              <a:rPr lang="en-NZ" smtClean="0"/>
              <a:t>Partitions</a:t>
            </a:r>
            <a:endParaRPr lang="en-NZ" dirty="0"/>
          </a:p>
        </p:txBody>
      </p:sp>
      <p:sp>
        <p:nvSpPr>
          <p:cNvPr id="3" name="Content Placeholder 2"/>
          <p:cNvSpPr>
            <a:spLocks noGrp="1"/>
          </p:cNvSpPr>
          <p:nvPr>
            <p:ph idx="1"/>
          </p:nvPr>
        </p:nvSpPr>
        <p:spPr/>
        <p:txBody>
          <a:bodyPr/>
          <a:lstStyle/>
          <a:p>
            <a:r>
              <a:rPr lang="en-NZ" dirty="0" smtClean="0"/>
              <a:t>The number </a:t>
            </a:r>
            <a:r>
              <a:rPr lang="en-NZ" smtClean="0"/>
              <a:t>of </a:t>
            </a:r>
            <a:r>
              <a:rPr lang="en-NZ" smtClean="0"/>
              <a:t>active </a:t>
            </a:r>
            <a:r>
              <a:rPr lang="en-NZ" dirty="0" smtClean="0"/>
              <a:t>processes is limited by the system </a:t>
            </a:r>
          </a:p>
          <a:p>
            <a:pPr lvl="1"/>
            <a:r>
              <a:rPr lang="en-NZ" dirty="0" smtClean="0"/>
              <a:t>I.E limited by the pre-determined number </a:t>
            </a:r>
            <a:r>
              <a:rPr lang="en-NZ" smtClean="0"/>
              <a:t>of </a:t>
            </a:r>
            <a:r>
              <a:rPr lang="en-NZ" smtClean="0"/>
              <a:t>partitions</a:t>
            </a:r>
            <a:endParaRPr lang="en-NZ" dirty="0" smtClean="0"/>
          </a:p>
          <a:p>
            <a:r>
              <a:rPr lang="en-NZ" smtClean="0"/>
              <a:t>A large </a:t>
            </a:r>
            <a:r>
              <a:rPr lang="en-NZ" dirty="0" smtClean="0"/>
              <a:t>number of </a:t>
            </a:r>
            <a:r>
              <a:rPr lang="en-NZ" smtClean="0"/>
              <a:t>very </a:t>
            </a:r>
            <a:r>
              <a:rPr lang="en-NZ" smtClean="0"/>
              <a:t>small </a:t>
            </a:r>
            <a:r>
              <a:rPr lang="en-NZ" dirty="0" smtClean="0"/>
              <a:t>process will not use </a:t>
            </a:r>
            <a:r>
              <a:rPr lang="en-NZ" smtClean="0"/>
              <a:t>the </a:t>
            </a:r>
            <a:r>
              <a:rPr lang="en-NZ" smtClean="0"/>
              <a:t>space </a:t>
            </a:r>
            <a:r>
              <a:rPr lang="en-NZ" dirty="0" smtClean="0"/>
              <a:t>efficiently</a:t>
            </a:r>
          </a:p>
          <a:p>
            <a:pPr lvl="1"/>
            <a:r>
              <a:rPr lang="en-NZ" dirty="0" smtClean="0"/>
              <a:t>In either fixed </a:t>
            </a:r>
            <a:r>
              <a:rPr lang="en-NZ" smtClean="0"/>
              <a:t>or </a:t>
            </a:r>
            <a:r>
              <a:rPr lang="en-NZ" smtClean="0"/>
              <a:t>variable </a:t>
            </a:r>
            <a:r>
              <a:rPr lang="en-NZ" smtClean="0"/>
              <a:t>length </a:t>
            </a:r>
            <a:r>
              <a:rPr lang="en-NZ" smtClean="0"/>
              <a:t>partition </a:t>
            </a:r>
            <a:r>
              <a:rPr lang="en-NZ" dirty="0" smtClean="0"/>
              <a:t>methods</a:t>
            </a:r>
          </a:p>
          <a:p>
            <a:endParaRPr lang="en-NZ"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smtClean="0"/>
              <a:t>Partitions are </a:t>
            </a:r>
            <a:r>
              <a:rPr lang="en-US" smtClean="0"/>
              <a:t>of </a:t>
            </a:r>
            <a:r>
              <a:rPr lang="en-US" smtClean="0"/>
              <a:t>variable </a:t>
            </a:r>
            <a:r>
              <a:rPr lang="en-US" smtClean="0"/>
              <a:t>length </a:t>
            </a:r>
            <a:r>
              <a:rPr lang="en-US" smtClean="0"/>
              <a:t>and </a:t>
            </a:r>
            <a:r>
              <a:rPr lang="en-US" dirty="0" smtClean="0"/>
              <a:t>number</a:t>
            </a:r>
          </a:p>
          <a:p>
            <a:r>
              <a:rPr lang="en-US" dirty="0" smtClean="0"/>
              <a:t>Process </a:t>
            </a:r>
            <a:r>
              <a:rPr lang="en-US" smtClean="0"/>
              <a:t>is </a:t>
            </a:r>
            <a:r>
              <a:rPr lang="en-US" smtClean="0"/>
              <a:t>allocated exactly as </a:t>
            </a:r>
            <a:r>
              <a:rPr lang="en-US" dirty="0" smtClean="0"/>
              <a:t>much </a:t>
            </a:r>
            <a:r>
              <a:rPr lang="en-US" smtClean="0"/>
              <a:t>memory </a:t>
            </a:r>
            <a:r>
              <a:rPr lang="en-US" smtClean="0"/>
              <a:t>as </a:t>
            </a:r>
            <a:r>
              <a:rPr lang="en-US" dirty="0" smtClean="0"/>
              <a:t>required</a:t>
            </a:r>
            <a:endParaRPr lang="en-US" dirty="0" smtClean="0"/>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smtClean="0"/>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smtClean="0"/>
              <a:t>External Fragmentation</a:t>
            </a:r>
            <a:endParaRPr lang="en-NZ" b="1" i="1" dirty="0" smtClean="0"/>
          </a:p>
          <a:p>
            <a:r>
              <a:rPr lang="en-NZ" smtClean="0"/>
              <a:t>Memory external to all </a:t>
            </a:r>
            <a:r>
              <a:rPr lang="en-NZ" dirty="0" smtClean="0"/>
              <a:t>processes </a:t>
            </a:r>
            <a:r>
              <a:rPr lang="en-NZ" smtClean="0"/>
              <a:t>is fragmented</a:t>
            </a:r>
            <a:endParaRPr lang="en-NZ" dirty="0" smtClean="0"/>
          </a:p>
          <a:p>
            <a:r>
              <a:rPr lang="en-NZ" smtClean="0"/>
              <a:t>Can </a:t>
            </a:r>
            <a:r>
              <a:rPr lang="en-NZ" dirty="0" smtClean="0"/>
              <a:t>resolve </a:t>
            </a:r>
            <a:r>
              <a:rPr lang="en-NZ" smtClean="0"/>
              <a:t>using </a:t>
            </a:r>
            <a:r>
              <a:rPr lang="en-NZ" b="1" i="1" smtClean="0"/>
              <a:t>compaction</a:t>
            </a:r>
            <a:endParaRPr lang="en-NZ" b="1" i="1" dirty="0" smtClean="0"/>
          </a:p>
          <a:p>
            <a:pPr lvl="1"/>
            <a:r>
              <a:rPr lang="en-NZ" dirty="0" smtClean="0"/>
              <a:t>OS moves processes </a:t>
            </a:r>
            <a:r>
              <a:rPr lang="en-NZ" smtClean="0"/>
              <a:t>so that they are </a:t>
            </a:r>
            <a:r>
              <a:rPr lang="en-NZ" dirty="0" smtClean="0"/>
              <a:t>contiguous</a:t>
            </a:r>
          </a:p>
          <a:p>
            <a:pPr lvl="1"/>
            <a:r>
              <a:rPr lang="en-NZ" dirty="0" smtClean="0"/>
              <a:t>Time </a:t>
            </a:r>
            <a:r>
              <a:rPr lang="en-NZ" smtClean="0"/>
              <a:t>consuming and wastes </a:t>
            </a:r>
            <a:r>
              <a:rPr lang="en-NZ" dirty="0" smtClean="0"/>
              <a:t>CPU time</a:t>
            </a:r>
            <a:endParaRPr lang="en-NZ" dirty="0" smtClean="0"/>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OS (8M)</a:t>
              </a:r>
              <a:endParaRPr lang="en-NZ" dirty="0"/>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P1 </a:t>
            </a:r>
          </a:p>
          <a:p>
            <a:pPr algn="ctr"/>
            <a:r>
              <a:rPr lang="en-NZ" dirty="0" smtClean="0">
                <a:solidFill>
                  <a:schemeClr val="tx1"/>
                </a:solidFill>
              </a:rPr>
              <a:t>(20M)</a:t>
            </a:r>
            <a:endParaRPr lang="en-NZ" dirty="0">
              <a:solidFill>
                <a:schemeClr val="tx1"/>
              </a:solidFill>
            </a:endParaRP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P3</a:t>
            </a:r>
          </a:p>
          <a:p>
            <a:pPr algn="ctr"/>
            <a:r>
              <a:rPr lang="en-NZ" dirty="0" smtClean="0"/>
              <a:t>(18M)</a:t>
            </a:r>
            <a:endParaRPr lang="en-NZ" dirty="0"/>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smtClean="0"/>
              <a:t>Empty (56M)</a:t>
            </a:r>
            <a:endParaRPr lang="en-NZ" dirty="0"/>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smtClean="0"/>
              <a:t>Empty (4M)</a:t>
            </a:r>
            <a:endParaRPr lang="en-NZ" dirty="0"/>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P4(8M)</a:t>
            </a:r>
            <a:endParaRPr lang="en-NZ" dirty="0"/>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smtClean="0"/>
              <a:t>Empty (6M)</a:t>
            </a:r>
            <a:endParaRPr lang="en-NZ" dirty="0"/>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smtClean="0"/>
              <a:t>Empty (6M)</a:t>
            </a:r>
            <a:endParaRPr lang="en-NZ" dirty="0"/>
          </a:p>
        </p:txBody>
      </p:sp>
      <p:sp>
        <p:nvSpPr>
          <p:cNvPr id="19" name="TextBox 18"/>
          <p:cNvSpPr txBox="1"/>
          <p:nvPr/>
        </p:nvSpPr>
        <p:spPr>
          <a:xfrm>
            <a:off x="1219200" y="6488668"/>
            <a:ext cx="2108269" cy="369332"/>
          </a:xfrm>
          <a:prstGeom prst="rect">
            <a:avLst/>
          </a:prstGeom>
          <a:noFill/>
        </p:spPr>
        <p:txBody>
          <a:bodyPr wrap="none" rtlCol="0">
            <a:spAutoFit/>
          </a:bodyPr>
          <a:lstStyle/>
          <a:p>
            <a:r>
              <a:rPr lang="en-NZ" dirty="0" smtClean="0"/>
              <a:t>Refer to Figure 7.4</a:t>
            </a:r>
            <a:endParaRPr lang="en-NZ"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Operating </a:t>
            </a:r>
            <a:r>
              <a:rPr lang="en-US" dirty="0" smtClean="0"/>
              <a:t>system must decide which free block </a:t>
            </a:r>
            <a:r>
              <a:rPr lang="en-US" smtClean="0"/>
              <a:t>to </a:t>
            </a:r>
            <a:r>
              <a:rPr lang="en-US" smtClean="0"/>
              <a:t>allocate </a:t>
            </a:r>
            <a:r>
              <a:rPr lang="en-US" smtClean="0"/>
              <a:t>to </a:t>
            </a:r>
            <a:r>
              <a:rPr lang="en-US" smtClean="0"/>
              <a:t>a </a:t>
            </a:r>
            <a:r>
              <a:rPr lang="en-US" dirty="0" smtClean="0"/>
              <a:t>process</a:t>
            </a:r>
          </a:p>
          <a:p>
            <a:r>
              <a:rPr lang="en-US" smtClean="0"/>
              <a:t>Best-fit </a:t>
            </a:r>
            <a:r>
              <a:rPr lang="en-US" smtClean="0"/>
              <a:t>algorithm</a:t>
            </a:r>
            <a:endParaRPr lang="en-US" dirty="0" smtClean="0"/>
          </a:p>
          <a:p>
            <a:pPr lvl="1"/>
            <a:r>
              <a:rPr lang="en-US" dirty="0" smtClean="0"/>
              <a:t>Chooses the </a:t>
            </a:r>
            <a:r>
              <a:rPr lang="en-US" smtClean="0"/>
              <a:t>block </a:t>
            </a:r>
            <a:r>
              <a:rPr lang="en-US" smtClean="0"/>
              <a:t>that </a:t>
            </a:r>
            <a:r>
              <a:rPr lang="en-US" dirty="0" smtClean="0"/>
              <a:t>is closest in size to the request</a:t>
            </a:r>
          </a:p>
          <a:p>
            <a:pPr lvl="1"/>
            <a:r>
              <a:rPr lang="en-US" dirty="0" smtClean="0"/>
              <a:t>Worst </a:t>
            </a:r>
            <a:r>
              <a:rPr lang="en-US" smtClean="0"/>
              <a:t>performer </a:t>
            </a:r>
            <a:r>
              <a:rPr lang="en-US" smtClean="0"/>
              <a:t>overall</a:t>
            </a:r>
            <a:endParaRPr lang="en-US" dirty="0" smtClean="0"/>
          </a:p>
          <a:p>
            <a:pPr lvl="1"/>
            <a:r>
              <a:rPr lang="en-US" smtClean="0"/>
              <a:t>Since </a:t>
            </a:r>
            <a:r>
              <a:rPr lang="en-US" smtClean="0"/>
              <a:t>smallest </a:t>
            </a:r>
            <a:r>
              <a:rPr lang="en-US" dirty="0" smtClean="0"/>
              <a:t>block is found for process, </a:t>
            </a:r>
            <a:r>
              <a:rPr lang="en-US" smtClean="0"/>
              <a:t>the </a:t>
            </a:r>
            <a:r>
              <a:rPr lang="en-US" smtClean="0"/>
              <a:t>smallest amount </a:t>
            </a:r>
            <a:r>
              <a:rPr lang="en-US" smtClean="0"/>
              <a:t>of </a:t>
            </a:r>
            <a:r>
              <a:rPr lang="en-US" smtClean="0"/>
              <a:t>fragmentation </a:t>
            </a:r>
            <a:r>
              <a:rPr lang="en-US" dirty="0" smtClean="0"/>
              <a:t>is left</a:t>
            </a:r>
          </a:p>
          <a:p>
            <a:pPr lvl="1"/>
            <a:r>
              <a:rPr lang="en-US" smtClean="0"/>
              <a:t>Memory </a:t>
            </a:r>
            <a:r>
              <a:rPr lang="en-US" smtClean="0"/>
              <a:t>compaction </a:t>
            </a:r>
            <a:r>
              <a:rPr lang="en-US" dirty="0" smtClean="0"/>
              <a:t>must be done more often</a:t>
            </a:r>
          </a:p>
          <a:p>
            <a:endParaRPr lang="en-US" dirty="0"/>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First-fit </a:t>
            </a:r>
            <a:r>
              <a:rPr lang="en-US" smtClean="0"/>
              <a:t>algorithm</a:t>
            </a:r>
            <a:endParaRPr lang="en-US" dirty="0" smtClean="0"/>
          </a:p>
          <a:p>
            <a:pPr lvl="1"/>
            <a:r>
              <a:rPr lang="en-US" smtClean="0"/>
              <a:t>Scans </a:t>
            </a:r>
            <a:r>
              <a:rPr lang="en-US" dirty="0" smtClean="0"/>
              <a:t>memory form the </a:t>
            </a:r>
            <a:r>
              <a:rPr lang="en-US" smtClean="0"/>
              <a:t>beginning </a:t>
            </a:r>
            <a:r>
              <a:rPr lang="en-US" smtClean="0"/>
              <a:t>and </a:t>
            </a:r>
            <a:r>
              <a:rPr lang="en-US" dirty="0" smtClean="0"/>
              <a:t>chooses the </a:t>
            </a:r>
            <a:r>
              <a:rPr lang="en-US" smtClean="0"/>
              <a:t>first </a:t>
            </a:r>
            <a:r>
              <a:rPr lang="en-US" smtClean="0"/>
              <a:t>available </a:t>
            </a:r>
            <a:r>
              <a:rPr lang="en-US" smtClean="0"/>
              <a:t>block </a:t>
            </a:r>
            <a:r>
              <a:rPr lang="en-US" smtClean="0"/>
              <a:t>that </a:t>
            </a:r>
            <a:r>
              <a:rPr lang="en-US" smtClean="0"/>
              <a:t>is </a:t>
            </a:r>
            <a:r>
              <a:rPr lang="en-US" smtClean="0"/>
              <a:t>large </a:t>
            </a:r>
            <a:r>
              <a:rPr lang="en-US" dirty="0" smtClean="0"/>
              <a:t>enough</a:t>
            </a:r>
          </a:p>
          <a:p>
            <a:pPr lvl="1"/>
            <a:r>
              <a:rPr lang="en-US" smtClean="0"/>
              <a:t>Fastest</a:t>
            </a:r>
            <a:endParaRPr lang="en-US" dirty="0" smtClean="0"/>
          </a:p>
          <a:p>
            <a:pPr lvl="1"/>
            <a:r>
              <a:rPr lang="en-US" smtClean="0"/>
              <a:t>May have many </a:t>
            </a:r>
            <a:r>
              <a:rPr lang="en-US" smtClean="0"/>
              <a:t>process </a:t>
            </a:r>
            <a:r>
              <a:rPr lang="en-US" smtClean="0"/>
              <a:t>loaded </a:t>
            </a:r>
            <a:r>
              <a:rPr lang="en-US" dirty="0" smtClean="0"/>
              <a:t>in the front end of </a:t>
            </a:r>
            <a:r>
              <a:rPr lang="en-US" smtClean="0"/>
              <a:t>memory </a:t>
            </a:r>
            <a:r>
              <a:rPr lang="en-US" smtClean="0"/>
              <a:t>that </a:t>
            </a:r>
            <a:r>
              <a:rPr lang="en-US" dirty="0" smtClean="0"/>
              <a:t>must </a:t>
            </a:r>
            <a:r>
              <a:rPr lang="en-US" smtClean="0"/>
              <a:t>be </a:t>
            </a:r>
            <a:r>
              <a:rPr lang="en-US" smtClean="0"/>
              <a:t>searched </a:t>
            </a:r>
            <a:r>
              <a:rPr lang="en-US" dirty="0" smtClean="0"/>
              <a:t>over when trying to </a:t>
            </a:r>
            <a:r>
              <a:rPr lang="en-US" smtClean="0"/>
              <a:t>find </a:t>
            </a:r>
            <a:r>
              <a:rPr lang="en-US" smtClean="0"/>
              <a:t>a </a:t>
            </a:r>
            <a:r>
              <a:rPr lang="en-US" dirty="0" smtClean="0"/>
              <a:t>free block</a:t>
            </a:r>
            <a:endParaRPr lang="en-US" dirty="0"/>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dirty="0" smtClean="0"/>
              <a:t>Next-fit</a:t>
            </a:r>
          </a:p>
          <a:p>
            <a:pPr lvl="1"/>
            <a:r>
              <a:rPr lang="en-US" smtClean="0"/>
              <a:t>Scans </a:t>
            </a:r>
            <a:r>
              <a:rPr lang="en-US" dirty="0" smtClean="0"/>
              <a:t>memory from </a:t>
            </a:r>
            <a:r>
              <a:rPr lang="en-US" smtClean="0"/>
              <a:t>the </a:t>
            </a:r>
            <a:r>
              <a:rPr lang="en-US" smtClean="0"/>
              <a:t>location </a:t>
            </a:r>
            <a:r>
              <a:rPr lang="en-US" dirty="0" smtClean="0"/>
              <a:t>of </a:t>
            </a:r>
            <a:r>
              <a:rPr lang="en-US" smtClean="0"/>
              <a:t>the </a:t>
            </a:r>
            <a:r>
              <a:rPr lang="en-US" smtClean="0"/>
              <a:t>last placement</a:t>
            </a:r>
            <a:endParaRPr lang="en-US" dirty="0" smtClean="0"/>
          </a:p>
          <a:p>
            <a:pPr lvl="1"/>
            <a:r>
              <a:rPr lang="en-US" dirty="0" smtClean="0"/>
              <a:t>More </a:t>
            </a:r>
            <a:r>
              <a:rPr lang="en-US" smtClean="0"/>
              <a:t>often </a:t>
            </a:r>
            <a:r>
              <a:rPr lang="en-US" smtClean="0"/>
              <a:t>allocate a </a:t>
            </a:r>
            <a:r>
              <a:rPr lang="en-US" dirty="0" smtClean="0"/>
              <a:t>block of </a:t>
            </a:r>
            <a:r>
              <a:rPr lang="en-US" smtClean="0"/>
              <a:t>memory </a:t>
            </a:r>
            <a:r>
              <a:rPr lang="en-US" smtClean="0"/>
              <a:t>at </a:t>
            </a:r>
            <a:r>
              <a:rPr lang="en-US" dirty="0" smtClean="0"/>
              <a:t>the end of memory where </a:t>
            </a:r>
            <a:r>
              <a:rPr lang="en-US" smtClean="0"/>
              <a:t>the </a:t>
            </a:r>
            <a:r>
              <a:rPr lang="en-US" smtClean="0"/>
              <a:t>largest </a:t>
            </a:r>
            <a:r>
              <a:rPr lang="en-US" dirty="0" smtClean="0"/>
              <a:t>block is found</a:t>
            </a:r>
          </a:p>
          <a:p>
            <a:pPr lvl="1"/>
            <a:r>
              <a:rPr lang="en-US" smtClean="0"/>
              <a:t>The </a:t>
            </a:r>
            <a:r>
              <a:rPr lang="en-US" smtClean="0"/>
              <a:t>largest </a:t>
            </a:r>
            <a:r>
              <a:rPr lang="en-US" dirty="0" smtClean="0"/>
              <a:t>block of memory is broken up </a:t>
            </a:r>
            <a:r>
              <a:rPr lang="en-US" smtClean="0"/>
              <a:t>into </a:t>
            </a:r>
            <a:r>
              <a:rPr lang="en-US" smtClean="0"/>
              <a:t>smaller </a:t>
            </a:r>
            <a:r>
              <a:rPr lang="en-US" dirty="0" smtClean="0"/>
              <a:t>blocks</a:t>
            </a:r>
          </a:p>
          <a:p>
            <a:pPr lvl="1"/>
            <a:r>
              <a:rPr lang="en-US" smtClean="0"/>
              <a:t>Compaction </a:t>
            </a:r>
            <a:r>
              <a:rPr lang="en-US" dirty="0" smtClean="0"/>
              <a:t>is required </a:t>
            </a:r>
            <a:r>
              <a:rPr lang="en-US" smtClean="0"/>
              <a:t>to </a:t>
            </a:r>
            <a:r>
              <a:rPr lang="en-US" smtClean="0"/>
              <a:t>obtain a large </a:t>
            </a:r>
            <a:r>
              <a:rPr lang="en-US" smtClean="0"/>
              <a:t>block </a:t>
            </a:r>
            <a:r>
              <a:rPr lang="en-US" smtClean="0"/>
              <a:t>at </a:t>
            </a:r>
            <a:r>
              <a:rPr lang="en-US" dirty="0" smtClean="0"/>
              <a:t>the end of memory</a:t>
            </a:r>
          </a:p>
          <a:p>
            <a:endParaRPr lang="en-US" dirty="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Allocation</a:t>
            </a:r>
            <a:endParaRPr lang="en-US" dirty="0"/>
          </a:p>
        </p:txBody>
      </p:sp>
      <p:pic>
        <p:nvPicPr>
          <p:cNvPr id="4" name="Content Placeholder 3" descr="Fig07_05.gif"/>
          <p:cNvPicPr>
            <a:picLocks noGrp="1" noChangeAspect="1"/>
          </p:cNvPicPr>
          <p:nvPr>
            <p:ph idx="1"/>
          </p:nvPr>
        </p:nvPicPr>
        <p:blipFill>
          <a:blip r:embed="rId3"/>
          <a:stretch>
            <a:fillRect/>
          </a:stretch>
        </p:blipFill>
        <p:spPr>
          <a:xfrm>
            <a:off x="2440200" y="1143000"/>
            <a:ext cx="4380409" cy="5715000"/>
          </a:xfrm>
        </p:spPr>
      </p:pic>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Buddy System</a:t>
            </a:r>
            <a:endParaRPr lang="en-US" dirty="0"/>
          </a:p>
        </p:txBody>
      </p:sp>
      <p:sp>
        <p:nvSpPr>
          <p:cNvPr id="3" name="Content Placeholder 2"/>
          <p:cNvSpPr>
            <a:spLocks noGrp="1"/>
          </p:cNvSpPr>
          <p:nvPr>
            <p:ph idx="1"/>
          </p:nvPr>
        </p:nvSpPr>
        <p:spPr/>
        <p:txBody>
          <a:bodyPr/>
          <a:lstStyle/>
          <a:p>
            <a:r>
              <a:rPr lang="en-US" smtClean="0"/>
              <a:t>Entire </a:t>
            </a:r>
            <a:r>
              <a:rPr lang="en-US" smtClean="0"/>
              <a:t>space available </a:t>
            </a:r>
            <a:r>
              <a:rPr lang="en-US" smtClean="0"/>
              <a:t>is </a:t>
            </a:r>
            <a:r>
              <a:rPr lang="en-US" smtClean="0"/>
              <a:t>treated as a </a:t>
            </a:r>
            <a:r>
              <a:rPr lang="en-US" dirty="0" smtClean="0"/>
              <a:t>single block of 2</a:t>
            </a:r>
            <a:r>
              <a:rPr lang="en-US" baseline="30000" dirty="0" smtClean="0"/>
              <a:t>U</a:t>
            </a:r>
          </a:p>
          <a:p>
            <a:r>
              <a:rPr lang="en-US" smtClean="0"/>
              <a:t>If </a:t>
            </a:r>
            <a:r>
              <a:rPr lang="en-US" smtClean="0"/>
              <a:t>a </a:t>
            </a:r>
            <a:r>
              <a:rPr lang="en-US" dirty="0" smtClean="0"/>
              <a:t>request of size </a:t>
            </a:r>
            <a:r>
              <a:rPr lang="en-US" i="1" dirty="0" smtClean="0"/>
              <a:t>s </a:t>
            </a:r>
            <a:r>
              <a:rPr lang="en-US" dirty="0" smtClean="0"/>
              <a:t>where </a:t>
            </a:r>
            <a:r>
              <a:rPr lang="en-US" dirty="0" smtClean="0"/>
              <a:t>2</a:t>
            </a:r>
            <a:r>
              <a:rPr lang="en-US" i="1" baseline="30000" dirty="0" smtClean="0"/>
              <a:t>U</a:t>
            </a:r>
            <a:r>
              <a:rPr lang="en-US" baseline="30000" dirty="0" smtClean="0"/>
              <a:t>-1</a:t>
            </a:r>
            <a:r>
              <a:rPr lang="en-US" dirty="0" smtClean="0"/>
              <a:t> &lt; </a:t>
            </a:r>
            <a:r>
              <a:rPr lang="en-US" i="1" dirty="0" smtClean="0"/>
              <a:t>s </a:t>
            </a:r>
            <a:r>
              <a:rPr lang="en-US" dirty="0" smtClean="0"/>
              <a:t>&lt;= </a:t>
            </a:r>
            <a:r>
              <a:rPr lang="en-US" dirty="0" smtClean="0"/>
              <a:t>2</a:t>
            </a:r>
            <a:r>
              <a:rPr lang="en-US" i="1" baseline="30000" dirty="0" smtClean="0"/>
              <a:t>U</a:t>
            </a:r>
            <a:endParaRPr lang="en-US" i="1" dirty="0" smtClean="0"/>
          </a:p>
          <a:p>
            <a:pPr lvl="1"/>
            <a:r>
              <a:rPr lang="en-US" dirty="0" smtClean="0"/>
              <a:t>entire </a:t>
            </a:r>
            <a:r>
              <a:rPr lang="en-US" dirty="0" smtClean="0"/>
              <a:t>block </a:t>
            </a:r>
            <a:r>
              <a:rPr lang="en-US" smtClean="0"/>
              <a:t>is </a:t>
            </a:r>
            <a:r>
              <a:rPr lang="en-US" smtClean="0"/>
              <a:t>allocated</a:t>
            </a:r>
            <a:endParaRPr lang="en-US" dirty="0" smtClean="0"/>
          </a:p>
          <a:p>
            <a:r>
              <a:rPr lang="en-US" dirty="0" smtClean="0"/>
              <a:t>Otherwise block is split into </a:t>
            </a:r>
            <a:r>
              <a:rPr lang="en-US" smtClean="0"/>
              <a:t>two </a:t>
            </a:r>
            <a:r>
              <a:rPr lang="en-US" smtClean="0"/>
              <a:t>equal </a:t>
            </a:r>
            <a:r>
              <a:rPr lang="en-US" dirty="0" smtClean="0"/>
              <a:t>buddies</a:t>
            </a:r>
          </a:p>
          <a:p>
            <a:pPr lvl="1"/>
            <a:r>
              <a:rPr lang="en-US" dirty="0" smtClean="0"/>
              <a:t>Process continues </a:t>
            </a:r>
            <a:r>
              <a:rPr lang="en-US" smtClean="0"/>
              <a:t>until </a:t>
            </a:r>
            <a:r>
              <a:rPr lang="en-US" smtClean="0"/>
              <a:t>smallest </a:t>
            </a:r>
            <a:r>
              <a:rPr lang="en-US" smtClean="0"/>
              <a:t>block </a:t>
            </a:r>
            <a:r>
              <a:rPr lang="en-US" smtClean="0"/>
              <a:t>greater than </a:t>
            </a:r>
            <a:r>
              <a:rPr lang="en-US" smtClean="0"/>
              <a:t>or </a:t>
            </a:r>
            <a:r>
              <a:rPr lang="en-US" smtClean="0"/>
              <a:t>equal </a:t>
            </a:r>
            <a:r>
              <a:rPr lang="en-US" dirty="0" smtClean="0"/>
              <a:t>to </a:t>
            </a:r>
            <a:r>
              <a:rPr lang="en-US" i="1" dirty="0" smtClean="0"/>
              <a:t>s </a:t>
            </a:r>
            <a:r>
              <a:rPr lang="en-US" smtClean="0"/>
              <a:t>is </a:t>
            </a:r>
            <a:r>
              <a:rPr lang="en-US" smtClean="0"/>
              <a:t>generated</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smtClean="0"/>
              <a:t>Example </a:t>
            </a:r>
            <a:r>
              <a:rPr lang="en-US" dirty="0" smtClean="0"/>
              <a:t>of Buddy System</a:t>
            </a:r>
            <a:endParaRPr lang="en-US" dirty="0"/>
          </a:p>
        </p:txBody>
      </p:sp>
      <p:pic>
        <p:nvPicPr>
          <p:cNvPr id="4" name="Content Placeholder 3" descr="Fig07_06.gif"/>
          <p:cNvPicPr>
            <a:picLocks noGrp="1" noChangeAspect="1"/>
          </p:cNvPicPr>
          <p:nvPr>
            <p:ph idx="1"/>
          </p:nvPr>
        </p:nvPicPr>
        <p:blipFill>
          <a:blip r:embed="rId3"/>
          <a:stretch>
            <a:fillRect/>
          </a:stretch>
        </p:blipFill>
        <p:spPr>
          <a:xfrm>
            <a:off x="685801" y="1066800"/>
            <a:ext cx="8412156" cy="5594342"/>
          </a:xfrm>
        </p:spPr>
      </p:pic>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smtClean="0"/>
              <a:t>T</a:t>
            </a:r>
            <a:r>
              <a:rPr lang="en-US" smtClean="0"/>
              <a:t>ree Representation </a:t>
            </a:r>
            <a:r>
              <a:rPr lang="en-US" dirty="0" smtClean="0"/>
              <a:t>of Buddy System</a:t>
            </a:r>
            <a:endParaRPr lang="en-US" dirty="0"/>
          </a:p>
        </p:txBody>
      </p:sp>
      <p:pic>
        <p:nvPicPr>
          <p:cNvPr id="4" name="Content Placeholder 3" descr="Fig07_07.gif"/>
          <p:cNvPicPr>
            <a:picLocks noGrp="1" noChangeAspect="1"/>
          </p:cNvPicPr>
          <p:nvPr>
            <p:ph idx="1"/>
          </p:nvPr>
        </p:nvPicPr>
        <p:blipFill>
          <a:blip r:embed="rId3"/>
          <a:stretch>
            <a:fillRect/>
          </a:stretch>
        </p:blipFill>
        <p:spPr>
          <a:xfrm>
            <a:off x="1258261" y="1524000"/>
            <a:ext cx="6531428" cy="5181600"/>
          </a:xfrm>
        </p:spPr>
      </p:pic>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need for </a:t>
            </a:r>
            <a:r>
              <a:rPr lang="en-NZ" smtClean="0"/>
              <a:t>memory </a:t>
            </a:r>
            <a:r>
              <a:rPr lang="en-NZ" smtClean="0"/>
              <a:t>management</a:t>
            </a:r>
            <a:endParaRPr lang="en-NZ" dirty="0"/>
          </a:p>
        </p:txBody>
      </p:sp>
      <p:sp>
        <p:nvSpPr>
          <p:cNvPr id="3" name="Content Placeholder 2"/>
          <p:cNvSpPr>
            <a:spLocks noGrp="1"/>
          </p:cNvSpPr>
          <p:nvPr>
            <p:ph idx="1"/>
          </p:nvPr>
        </p:nvSpPr>
        <p:spPr/>
        <p:txBody>
          <a:bodyPr/>
          <a:lstStyle/>
          <a:p>
            <a:r>
              <a:rPr lang="en-NZ" dirty="0" smtClean="0"/>
              <a:t>Memory </a:t>
            </a:r>
            <a:r>
              <a:rPr lang="en-NZ" smtClean="0"/>
              <a:t>is </a:t>
            </a:r>
            <a:r>
              <a:rPr lang="en-NZ" smtClean="0"/>
              <a:t>cheap today</a:t>
            </a:r>
            <a:r>
              <a:rPr lang="en-NZ" smtClean="0"/>
              <a:t>, </a:t>
            </a:r>
            <a:r>
              <a:rPr lang="en-NZ" smtClean="0"/>
              <a:t>and </a:t>
            </a:r>
            <a:r>
              <a:rPr lang="en-NZ" smtClean="0"/>
              <a:t>getting </a:t>
            </a:r>
            <a:r>
              <a:rPr lang="en-NZ" smtClean="0"/>
              <a:t>cheaper</a:t>
            </a:r>
            <a:endParaRPr lang="en-NZ" dirty="0" smtClean="0"/>
          </a:p>
          <a:p>
            <a:pPr lvl="1"/>
            <a:r>
              <a:rPr lang="en-NZ" smtClean="0"/>
              <a:t>But </a:t>
            </a:r>
            <a:r>
              <a:rPr lang="en-NZ" smtClean="0"/>
              <a:t>applications are demanding </a:t>
            </a:r>
            <a:r>
              <a:rPr lang="en-NZ" smtClean="0"/>
              <a:t>more </a:t>
            </a:r>
            <a:r>
              <a:rPr lang="en-NZ" smtClean="0"/>
              <a:t>and </a:t>
            </a:r>
            <a:r>
              <a:rPr lang="en-NZ" dirty="0" smtClean="0"/>
              <a:t>more memory, there is never enough! </a:t>
            </a:r>
          </a:p>
          <a:p>
            <a:r>
              <a:rPr lang="en-NZ" smtClean="0"/>
              <a:t>Memory </a:t>
            </a:r>
            <a:r>
              <a:rPr lang="en-NZ" smtClean="0"/>
              <a:t>Management</a:t>
            </a:r>
            <a:r>
              <a:rPr lang="en-NZ" dirty="0" smtClean="0"/>
              <a:t>, </a:t>
            </a:r>
            <a:r>
              <a:rPr lang="en-NZ" smtClean="0"/>
              <a:t>involves </a:t>
            </a:r>
            <a:r>
              <a:rPr lang="en-NZ" smtClean="0"/>
              <a:t>swapping </a:t>
            </a:r>
            <a:r>
              <a:rPr lang="en-NZ" dirty="0" smtClean="0"/>
              <a:t>blocks </a:t>
            </a:r>
            <a:r>
              <a:rPr lang="en-NZ" smtClean="0"/>
              <a:t>of </a:t>
            </a:r>
            <a:r>
              <a:rPr lang="en-NZ" smtClean="0"/>
              <a:t>data </a:t>
            </a:r>
            <a:r>
              <a:rPr lang="en-NZ" smtClean="0"/>
              <a:t>from </a:t>
            </a:r>
            <a:r>
              <a:rPr lang="en-NZ" smtClean="0"/>
              <a:t>secondary storage</a:t>
            </a:r>
            <a:r>
              <a:rPr lang="en-NZ" dirty="0" smtClean="0"/>
              <a:t>. </a:t>
            </a:r>
          </a:p>
          <a:p>
            <a:r>
              <a:rPr lang="en-NZ" dirty="0" smtClean="0"/>
              <a:t>Memory I/O is </a:t>
            </a:r>
            <a:r>
              <a:rPr lang="en-NZ" smtClean="0"/>
              <a:t>slow </a:t>
            </a:r>
            <a:r>
              <a:rPr lang="en-NZ" smtClean="0"/>
              <a:t>compared </a:t>
            </a:r>
            <a:r>
              <a:rPr lang="en-NZ" smtClean="0"/>
              <a:t>to </a:t>
            </a:r>
            <a:r>
              <a:rPr lang="en-NZ" smtClean="0"/>
              <a:t>a </a:t>
            </a:r>
            <a:r>
              <a:rPr lang="en-NZ" dirty="0" smtClean="0"/>
              <a:t>CPU</a:t>
            </a:r>
          </a:p>
          <a:p>
            <a:pPr lvl="1"/>
            <a:r>
              <a:rPr lang="en-NZ" dirty="0" smtClean="0"/>
              <a:t>The OS must cleverly time </a:t>
            </a:r>
            <a:r>
              <a:rPr lang="en-NZ" smtClean="0"/>
              <a:t>the </a:t>
            </a:r>
            <a:r>
              <a:rPr lang="en-NZ" smtClean="0"/>
              <a:t>swapping </a:t>
            </a:r>
            <a:r>
              <a:rPr lang="en-NZ" smtClean="0"/>
              <a:t>to </a:t>
            </a:r>
            <a:r>
              <a:rPr lang="en-NZ" smtClean="0"/>
              <a:t>maximise </a:t>
            </a:r>
            <a:r>
              <a:rPr lang="en-NZ" dirty="0" smtClean="0"/>
              <a:t>the CPU’s efficiency</a:t>
            </a:r>
          </a:p>
          <a:p>
            <a:pPr lvl="1"/>
            <a:endParaRPr lang="en-NZ" dirty="0"/>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sp>
        <p:nvSpPr>
          <p:cNvPr id="3" name="Content Placeholder 2"/>
          <p:cNvSpPr>
            <a:spLocks noGrp="1"/>
          </p:cNvSpPr>
          <p:nvPr>
            <p:ph idx="1"/>
          </p:nvPr>
        </p:nvSpPr>
        <p:spPr/>
        <p:txBody>
          <a:bodyPr/>
          <a:lstStyle/>
          <a:p>
            <a:r>
              <a:rPr lang="en-US" smtClean="0"/>
              <a:t>When </a:t>
            </a:r>
            <a:r>
              <a:rPr lang="en-US" smtClean="0"/>
              <a:t>program loaded </a:t>
            </a:r>
            <a:r>
              <a:rPr lang="en-US" dirty="0" smtClean="0"/>
              <a:t>into memory </a:t>
            </a:r>
            <a:r>
              <a:rPr lang="en-US" smtClean="0"/>
              <a:t>the </a:t>
            </a:r>
            <a:r>
              <a:rPr lang="en-US" smtClean="0"/>
              <a:t>actual (absolute</a:t>
            </a:r>
            <a:r>
              <a:rPr lang="en-US" dirty="0" smtClean="0"/>
              <a:t>) </a:t>
            </a:r>
            <a:r>
              <a:rPr lang="en-US" smtClean="0"/>
              <a:t>memory </a:t>
            </a:r>
            <a:r>
              <a:rPr lang="en-US" smtClean="0"/>
              <a:t>locations are </a:t>
            </a:r>
            <a:r>
              <a:rPr lang="en-US" dirty="0" smtClean="0"/>
              <a:t>determined</a:t>
            </a:r>
          </a:p>
          <a:p>
            <a:r>
              <a:rPr lang="en-US" smtClean="0"/>
              <a:t>A </a:t>
            </a:r>
            <a:r>
              <a:rPr lang="en-US" smtClean="0"/>
              <a:t>process </a:t>
            </a:r>
            <a:r>
              <a:rPr lang="en-US" smtClean="0"/>
              <a:t>may </a:t>
            </a:r>
            <a:r>
              <a:rPr lang="en-US" dirty="0" smtClean="0"/>
              <a:t>occupy </a:t>
            </a:r>
            <a:r>
              <a:rPr lang="en-US" smtClean="0"/>
              <a:t>different </a:t>
            </a:r>
            <a:r>
              <a:rPr lang="en-US" smtClean="0"/>
              <a:t>partitions </a:t>
            </a:r>
            <a:r>
              <a:rPr lang="en-US" smtClean="0"/>
              <a:t>which </a:t>
            </a:r>
            <a:r>
              <a:rPr lang="en-US" smtClean="0"/>
              <a:t>means </a:t>
            </a:r>
            <a:r>
              <a:rPr lang="en-US" smtClean="0"/>
              <a:t>different </a:t>
            </a:r>
            <a:r>
              <a:rPr lang="en-US" smtClean="0"/>
              <a:t>absolute </a:t>
            </a:r>
            <a:r>
              <a:rPr lang="en-US" smtClean="0"/>
              <a:t>memory </a:t>
            </a:r>
            <a:r>
              <a:rPr lang="en-US" smtClean="0"/>
              <a:t>locations </a:t>
            </a:r>
            <a:r>
              <a:rPr lang="en-US" dirty="0" smtClean="0"/>
              <a:t>during </a:t>
            </a:r>
            <a:r>
              <a:rPr lang="en-US" dirty="0" smtClean="0"/>
              <a:t>execution</a:t>
            </a:r>
          </a:p>
          <a:p>
            <a:pPr lvl="1"/>
            <a:r>
              <a:rPr lang="en-US" smtClean="0"/>
              <a:t>Swapping</a:t>
            </a:r>
            <a:endParaRPr lang="en-US" dirty="0" smtClean="0"/>
          </a:p>
          <a:p>
            <a:pPr lvl="1"/>
            <a:r>
              <a:rPr lang="en-US" smtClean="0"/>
              <a:t>Compaction</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Addresses</a:t>
            </a:r>
            <a:endParaRPr lang="en-US" dirty="0"/>
          </a:p>
        </p:txBody>
      </p:sp>
      <p:sp>
        <p:nvSpPr>
          <p:cNvPr id="3" name="Content Placeholder 2"/>
          <p:cNvSpPr>
            <a:spLocks noGrp="1"/>
          </p:cNvSpPr>
          <p:nvPr>
            <p:ph idx="1"/>
          </p:nvPr>
        </p:nvSpPr>
        <p:spPr/>
        <p:txBody>
          <a:bodyPr/>
          <a:lstStyle/>
          <a:p>
            <a:r>
              <a:rPr lang="en-US" smtClean="0"/>
              <a:t>Logical</a:t>
            </a:r>
            <a:endParaRPr lang="en-US" dirty="0" smtClean="0"/>
          </a:p>
          <a:p>
            <a:pPr lvl="1"/>
            <a:r>
              <a:rPr lang="en-US" dirty="0" smtClean="0"/>
              <a:t>Reference </a:t>
            </a:r>
            <a:r>
              <a:rPr lang="en-US" smtClean="0"/>
              <a:t>to </a:t>
            </a:r>
            <a:r>
              <a:rPr lang="en-US" smtClean="0"/>
              <a:t>a </a:t>
            </a:r>
            <a:r>
              <a:rPr lang="en-US" smtClean="0"/>
              <a:t>memory </a:t>
            </a:r>
            <a:r>
              <a:rPr lang="en-US" smtClean="0"/>
              <a:t>location </a:t>
            </a:r>
            <a:r>
              <a:rPr lang="en-US" dirty="0" smtClean="0"/>
              <a:t>independent of the </a:t>
            </a:r>
            <a:r>
              <a:rPr lang="en-US" smtClean="0"/>
              <a:t>current </a:t>
            </a:r>
            <a:r>
              <a:rPr lang="en-US" smtClean="0"/>
              <a:t>assignment </a:t>
            </a:r>
            <a:r>
              <a:rPr lang="en-US" smtClean="0"/>
              <a:t>of </a:t>
            </a:r>
            <a:r>
              <a:rPr lang="en-US" smtClean="0"/>
              <a:t>data </a:t>
            </a:r>
            <a:r>
              <a:rPr lang="en-US" dirty="0" smtClean="0"/>
              <a:t>to </a:t>
            </a:r>
            <a:r>
              <a:rPr lang="en-US" dirty="0" smtClean="0"/>
              <a:t>memory.</a:t>
            </a:r>
            <a:endParaRPr lang="en-US" dirty="0" smtClean="0"/>
          </a:p>
          <a:p>
            <a:r>
              <a:rPr lang="en-US" smtClean="0"/>
              <a:t>Relative</a:t>
            </a:r>
            <a:endParaRPr lang="en-US" dirty="0" smtClean="0"/>
          </a:p>
          <a:p>
            <a:pPr lvl="1"/>
            <a:r>
              <a:rPr lang="en-US" smtClean="0"/>
              <a:t>Address </a:t>
            </a:r>
            <a:r>
              <a:rPr lang="en-US" smtClean="0"/>
              <a:t>expressed </a:t>
            </a:r>
            <a:r>
              <a:rPr lang="en-US" smtClean="0"/>
              <a:t>as a location relative </a:t>
            </a:r>
            <a:r>
              <a:rPr lang="en-US" dirty="0" smtClean="0"/>
              <a:t>to some known </a:t>
            </a:r>
            <a:r>
              <a:rPr lang="en-US" dirty="0" smtClean="0"/>
              <a:t>point.</a:t>
            </a:r>
            <a:endParaRPr lang="en-US" dirty="0" smtClean="0"/>
          </a:p>
          <a:p>
            <a:r>
              <a:rPr lang="en-US" smtClean="0"/>
              <a:t>Physical </a:t>
            </a:r>
            <a:r>
              <a:rPr lang="en-US" smtClean="0"/>
              <a:t>or </a:t>
            </a:r>
            <a:r>
              <a:rPr lang="en-US" smtClean="0"/>
              <a:t>Absolute</a:t>
            </a:r>
            <a:endParaRPr lang="en-US" dirty="0" smtClean="0"/>
          </a:p>
          <a:p>
            <a:pPr lvl="1"/>
            <a:r>
              <a:rPr lang="en-US" smtClean="0"/>
              <a:t>The </a:t>
            </a:r>
            <a:r>
              <a:rPr lang="en-US" smtClean="0"/>
              <a:t>absolute address </a:t>
            </a:r>
            <a:r>
              <a:rPr lang="en-US" smtClean="0"/>
              <a:t>or </a:t>
            </a:r>
            <a:r>
              <a:rPr lang="en-US" smtClean="0"/>
              <a:t>actual location </a:t>
            </a:r>
            <a:r>
              <a:rPr lang="en-US" smtClean="0"/>
              <a:t>in </a:t>
            </a:r>
            <a:r>
              <a:rPr lang="en-US" smtClean="0"/>
              <a:t>main </a:t>
            </a:r>
            <a:r>
              <a:rPr lang="en-US" dirty="0" smtClean="0"/>
              <a:t>memory.</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828800" y="1143000"/>
            <a:ext cx="5437675" cy="5486400"/>
          </a:xfrm>
        </p:spPr>
      </p:pic>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Base </a:t>
            </a:r>
            <a:r>
              <a:rPr lang="en-US" dirty="0" smtClean="0"/>
              <a:t>register</a:t>
            </a:r>
          </a:p>
          <a:p>
            <a:pPr lvl="1"/>
            <a:r>
              <a:rPr lang="en-US" smtClean="0"/>
              <a:t>Starting address </a:t>
            </a:r>
            <a:r>
              <a:rPr lang="en-US" dirty="0" smtClean="0"/>
              <a:t>for the process</a:t>
            </a:r>
          </a:p>
          <a:p>
            <a:r>
              <a:rPr lang="en-US" dirty="0" smtClean="0"/>
              <a:t>Bounds register</a:t>
            </a:r>
          </a:p>
          <a:p>
            <a:pPr lvl="1"/>
            <a:r>
              <a:rPr lang="en-US" smtClean="0"/>
              <a:t>Ending </a:t>
            </a:r>
            <a:r>
              <a:rPr lang="en-US" smtClean="0"/>
              <a:t>location </a:t>
            </a:r>
            <a:r>
              <a:rPr lang="en-US" dirty="0" smtClean="0"/>
              <a:t>of the process</a:t>
            </a:r>
          </a:p>
          <a:p>
            <a:r>
              <a:rPr lang="en-US" smtClean="0"/>
              <a:t>These </a:t>
            </a:r>
            <a:r>
              <a:rPr lang="en-US" smtClean="0"/>
              <a:t>values are </a:t>
            </a:r>
            <a:r>
              <a:rPr lang="en-US" dirty="0" smtClean="0"/>
              <a:t>set when the process </a:t>
            </a:r>
            <a:r>
              <a:rPr lang="en-US" smtClean="0"/>
              <a:t>is </a:t>
            </a:r>
            <a:r>
              <a:rPr lang="en-US" smtClean="0"/>
              <a:t>loaded </a:t>
            </a:r>
            <a:r>
              <a:rPr lang="en-US" dirty="0" smtClean="0"/>
              <a:t>or when the process </a:t>
            </a:r>
            <a:r>
              <a:rPr lang="en-US" smtClean="0"/>
              <a:t>is </a:t>
            </a:r>
            <a:r>
              <a:rPr lang="en-US" smtClean="0"/>
              <a:t>swapped </a:t>
            </a:r>
            <a:r>
              <a:rPr lang="en-US" dirty="0" smtClean="0"/>
              <a:t>in</a:t>
            </a:r>
            <a:endParaRPr lang="en-US" dirty="0"/>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The </a:t>
            </a:r>
            <a:r>
              <a:rPr lang="en-US" smtClean="0"/>
              <a:t>value </a:t>
            </a:r>
            <a:r>
              <a:rPr lang="en-US" dirty="0" smtClean="0"/>
              <a:t>of </a:t>
            </a:r>
            <a:r>
              <a:rPr lang="en-US" smtClean="0"/>
              <a:t>the </a:t>
            </a:r>
            <a:r>
              <a:rPr lang="en-US" smtClean="0"/>
              <a:t>base </a:t>
            </a:r>
            <a:r>
              <a:rPr lang="en-US" dirty="0" smtClean="0"/>
              <a:t>register </a:t>
            </a:r>
            <a:r>
              <a:rPr lang="en-US" smtClean="0"/>
              <a:t>is </a:t>
            </a:r>
            <a:r>
              <a:rPr lang="en-US" smtClean="0"/>
              <a:t>added </a:t>
            </a:r>
            <a:r>
              <a:rPr lang="en-US" smtClean="0"/>
              <a:t>to </a:t>
            </a:r>
            <a:r>
              <a:rPr lang="en-US" smtClean="0"/>
              <a:t>a relative address </a:t>
            </a:r>
            <a:r>
              <a:rPr lang="en-US" dirty="0" smtClean="0"/>
              <a:t>to </a:t>
            </a:r>
            <a:r>
              <a:rPr lang="en-US" smtClean="0"/>
              <a:t>produce </a:t>
            </a:r>
            <a:r>
              <a:rPr lang="en-US" smtClean="0"/>
              <a:t>an absolute address</a:t>
            </a:r>
            <a:endParaRPr lang="en-US" dirty="0" smtClean="0"/>
          </a:p>
          <a:p>
            <a:r>
              <a:rPr lang="en-US" dirty="0" smtClean="0"/>
              <a:t>The </a:t>
            </a:r>
            <a:r>
              <a:rPr lang="en-US" smtClean="0"/>
              <a:t>resulting </a:t>
            </a:r>
            <a:r>
              <a:rPr lang="en-US" smtClean="0"/>
              <a:t>address </a:t>
            </a:r>
            <a:r>
              <a:rPr lang="en-US" smtClean="0"/>
              <a:t>is </a:t>
            </a:r>
            <a:r>
              <a:rPr lang="en-US" smtClean="0"/>
              <a:t>compared </a:t>
            </a:r>
            <a:r>
              <a:rPr lang="en-US" dirty="0" smtClean="0"/>
              <a:t>with </a:t>
            </a:r>
            <a:r>
              <a:rPr lang="en-US" smtClean="0"/>
              <a:t>the </a:t>
            </a:r>
            <a:r>
              <a:rPr lang="en-US" smtClean="0"/>
              <a:t>value </a:t>
            </a:r>
            <a:r>
              <a:rPr lang="en-US" dirty="0" smtClean="0"/>
              <a:t>in the bounds register</a:t>
            </a:r>
          </a:p>
          <a:p>
            <a:r>
              <a:rPr lang="en-US" dirty="0" smtClean="0"/>
              <a:t>If </a:t>
            </a:r>
            <a:r>
              <a:rPr lang="en-US" smtClean="0"/>
              <a:t>the </a:t>
            </a:r>
            <a:r>
              <a:rPr lang="en-US" smtClean="0"/>
              <a:t>address </a:t>
            </a:r>
            <a:r>
              <a:rPr lang="en-US" dirty="0" smtClean="0"/>
              <a:t>is not within bounds</a:t>
            </a:r>
            <a:r>
              <a:rPr lang="en-US" smtClean="0"/>
              <a:t>, </a:t>
            </a:r>
            <a:r>
              <a:rPr lang="en-US" smtClean="0"/>
              <a:t>an </a:t>
            </a:r>
            <a:r>
              <a:rPr lang="en-US" dirty="0" smtClean="0"/>
              <a:t>interrupt </a:t>
            </a:r>
            <a:r>
              <a:rPr lang="en-US" smtClean="0"/>
              <a:t>is </a:t>
            </a:r>
            <a:r>
              <a:rPr lang="en-US" smtClean="0"/>
              <a:t>generated </a:t>
            </a:r>
            <a:r>
              <a:rPr lang="en-US" dirty="0" smtClean="0"/>
              <a:t>to </a:t>
            </a:r>
            <a:r>
              <a:rPr lang="en-US" smtClean="0"/>
              <a:t>the </a:t>
            </a:r>
            <a:r>
              <a:rPr lang="en-US" smtClean="0"/>
              <a:t>operating </a:t>
            </a:r>
            <a:r>
              <a:rPr lang="en-US" dirty="0" smtClean="0"/>
              <a:t>system</a:t>
            </a:r>
          </a:p>
          <a:p>
            <a:endParaRPr lang="en-US" dirty="0"/>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Partition </a:t>
            </a:r>
            <a:r>
              <a:rPr lang="en-US" dirty="0" smtClean="0"/>
              <a:t>memory </a:t>
            </a:r>
            <a:r>
              <a:rPr lang="en-US" smtClean="0"/>
              <a:t>into </a:t>
            </a:r>
            <a:r>
              <a:rPr lang="en-US" smtClean="0"/>
              <a:t>small equal </a:t>
            </a:r>
            <a:r>
              <a:rPr lang="en-US" dirty="0" smtClean="0"/>
              <a:t>fixed-size </a:t>
            </a:r>
            <a:r>
              <a:rPr lang="en-US" smtClean="0"/>
              <a:t>chunks </a:t>
            </a:r>
            <a:r>
              <a:rPr lang="en-US" smtClean="0"/>
              <a:t>and </a:t>
            </a:r>
            <a:r>
              <a:rPr lang="en-US" smtClean="0"/>
              <a:t>divide </a:t>
            </a:r>
            <a:r>
              <a:rPr lang="en-US" smtClean="0"/>
              <a:t>each </a:t>
            </a:r>
            <a:r>
              <a:rPr lang="en-US" dirty="0" smtClean="0"/>
              <a:t>process into </a:t>
            </a:r>
            <a:r>
              <a:rPr lang="en-US" smtClean="0"/>
              <a:t>the </a:t>
            </a:r>
            <a:r>
              <a:rPr lang="en-US" smtClean="0"/>
              <a:t>same </a:t>
            </a:r>
            <a:r>
              <a:rPr lang="en-US" dirty="0" smtClean="0"/>
              <a:t>size chunks</a:t>
            </a:r>
          </a:p>
          <a:p>
            <a:r>
              <a:rPr lang="en-US" dirty="0" smtClean="0"/>
              <a:t>The chunks </a:t>
            </a:r>
            <a:r>
              <a:rPr lang="en-US" smtClean="0"/>
              <a:t>of </a:t>
            </a:r>
            <a:r>
              <a:rPr lang="en-US" smtClean="0"/>
              <a:t>a </a:t>
            </a:r>
            <a:r>
              <a:rPr lang="en-US" smtClean="0"/>
              <a:t>process </a:t>
            </a:r>
            <a:r>
              <a:rPr lang="en-US" smtClean="0"/>
              <a:t>are called </a:t>
            </a:r>
            <a:r>
              <a:rPr lang="en-US" b="1" i="1" smtClean="0"/>
              <a:t>pages</a:t>
            </a:r>
            <a:r>
              <a:rPr lang="en-US" smtClean="0"/>
              <a:t> </a:t>
            </a:r>
            <a:endParaRPr lang="en-US" dirty="0" smtClean="0"/>
          </a:p>
          <a:p>
            <a:r>
              <a:rPr lang="en-US" dirty="0" smtClean="0"/>
              <a:t>The chunks </a:t>
            </a:r>
            <a:r>
              <a:rPr lang="en-US" dirty="0" smtClean="0"/>
              <a:t>of </a:t>
            </a:r>
            <a:r>
              <a:rPr lang="en-US" smtClean="0"/>
              <a:t>memory </a:t>
            </a:r>
            <a:r>
              <a:rPr lang="en-US" smtClean="0"/>
              <a:t>are called </a:t>
            </a:r>
            <a:r>
              <a:rPr lang="en-US" b="1" i="1" smtClean="0"/>
              <a:t>frames</a:t>
            </a:r>
            <a:endParaRPr lang="en-US" b="1" i="1"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Operating </a:t>
            </a:r>
            <a:r>
              <a:rPr lang="en-US" smtClean="0"/>
              <a:t>system </a:t>
            </a:r>
            <a:r>
              <a:rPr lang="en-US" smtClean="0"/>
              <a:t>maintains a page table </a:t>
            </a:r>
            <a:r>
              <a:rPr lang="en-US" smtClean="0"/>
              <a:t>for </a:t>
            </a:r>
            <a:r>
              <a:rPr lang="en-US" smtClean="0"/>
              <a:t>each </a:t>
            </a:r>
            <a:r>
              <a:rPr lang="en-US" dirty="0" smtClean="0"/>
              <a:t>process</a:t>
            </a:r>
          </a:p>
          <a:p>
            <a:pPr lvl="1"/>
            <a:r>
              <a:rPr lang="en-US" smtClean="0"/>
              <a:t>Contains </a:t>
            </a:r>
            <a:r>
              <a:rPr lang="en-US" smtClean="0"/>
              <a:t>the </a:t>
            </a:r>
            <a:r>
              <a:rPr lang="en-US" smtClean="0"/>
              <a:t>frame location </a:t>
            </a:r>
            <a:r>
              <a:rPr lang="en-US" smtClean="0"/>
              <a:t>for </a:t>
            </a:r>
            <a:r>
              <a:rPr lang="en-US" smtClean="0"/>
              <a:t>each page </a:t>
            </a:r>
            <a:r>
              <a:rPr lang="en-US" dirty="0" smtClean="0"/>
              <a:t>in the process</a:t>
            </a:r>
          </a:p>
          <a:p>
            <a:pPr lvl="1"/>
            <a:r>
              <a:rPr lang="en-US" smtClean="0"/>
              <a:t>Memory </a:t>
            </a:r>
            <a:r>
              <a:rPr lang="en-US" smtClean="0"/>
              <a:t>address </a:t>
            </a:r>
            <a:r>
              <a:rPr lang="en-US" dirty="0" smtClean="0"/>
              <a:t>consist </a:t>
            </a:r>
            <a:r>
              <a:rPr lang="en-US" smtClean="0"/>
              <a:t>of </a:t>
            </a:r>
            <a:r>
              <a:rPr lang="en-US" smtClean="0"/>
              <a:t>a page </a:t>
            </a:r>
            <a:r>
              <a:rPr lang="en-US" smtClean="0"/>
              <a:t>number </a:t>
            </a:r>
            <a:r>
              <a:rPr lang="en-US" smtClean="0"/>
              <a:t>and </a:t>
            </a:r>
            <a:r>
              <a:rPr lang="en-US" dirty="0" smtClean="0"/>
              <a:t>offset within </a:t>
            </a:r>
            <a:r>
              <a:rPr lang="en-US" smtClean="0"/>
              <a:t>the </a:t>
            </a:r>
            <a:r>
              <a:rPr lang="en-US" smtClean="0"/>
              <a:t>page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Processes and Frames</a:t>
            </a:r>
            <a:endParaRPr lang="en-NZ" dirty="0"/>
          </a:p>
        </p:txBody>
      </p:sp>
      <p:pic>
        <p:nvPicPr>
          <p:cNvPr id="1026"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a:t>
            </a:r>
            <a:r>
              <a:rPr lang="en-NZ" dirty="0" smtClean="0">
                <a:solidFill>
                  <a:schemeClr val="tx1"/>
                </a:solidFill>
              </a:rPr>
              <a:t>.0</a:t>
            </a:r>
            <a:endParaRPr lang="en-NZ" dirty="0">
              <a:solidFill>
                <a:schemeClr val="tx1"/>
              </a:solidFill>
            </a:endParaRP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B.1</a:t>
            </a:r>
            <a:endParaRPr lang="en-NZ" dirty="0">
              <a:solidFill>
                <a:schemeClr val="tx1"/>
              </a:solidFill>
            </a:endParaRP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a:t>
            </a:r>
            <a:r>
              <a:rPr lang="en-NZ" dirty="0" smtClean="0">
                <a:solidFill>
                  <a:schemeClr val="tx1"/>
                </a:solidFill>
              </a:rPr>
              <a:t>.2</a:t>
            </a:r>
            <a:endParaRPr lang="en-NZ" dirty="0">
              <a:solidFill>
                <a:schemeClr val="tx1"/>
              </a:solidFill>
            </a:endParaRP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a:t>
            </a:r>
            <a:r>
              <a:rPr lang="en-NZ" dirty="0" smtClean="0">
                <a:solidFill>
                  <a:schemeClr val="tx1"/>
                </a:solidFill>
              </a:rPr>
              <a:t>.0</a:t>
            </a:r>
            <a:endParaRPr lang="en-NZ" dirty="0">
              <a:solidFill>
                <a:schemeClr val="tx1"/>
              </a:solidFill>
            </a:endParaRP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a:t>
            </a:r>
            <a:r>
              <a:rPr lang="en-NZ" dirty="0" smtClean="0">
                <a:solidFill>
                  <a:schemeClr val="tx1"/>
                </a:solidFill>
              </a:rPr>
              <a:t>.1</a:t>
            </a:r>
            <a:endParaRPr lang="en-NZ" dirty="0">
              <a:solidFill>
                <a:schemeClr val="tx1"/>
              </a:solidFill>
            </a:endParaRP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a:t>
            </a:r>
            <a:r>
              <a:rPr lang="en-NZ" dirty="0" smtClean="0">
                <a:solidFill>
                  <a:schemeClr val="tx1"/>
                </a:solidFill>
              </a:rPr>
              <a:t>.2</a:t>
            </a:r>
            <a:endParaRPr lang="en-NZ" dirty="0">
              <a:solidFill>
                <a:schemeClr val="tx1"/>
              </a:solidFill>
            </a:endParaRP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a:t>
            </a:r>
            <a:r>
              <a:rPr lang="en-NZ" dirty="0" smtClean="0">
                <a:solidFill>
                  <a:schemeClr val="tx1"/>
                </a:solidFill>
              </a:rPr>
              <a:t>.3</a:t>
            </a:r>
            <a:endParaRPr lang="en-NZ" dirty="0">
              <a:solidFill>
                <a:schemeClr val="tx1"/>
              </a:solidFill>
            </a:endParaRP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a:t>
            </a:r>
            <a:r>
              <a:rPr lang="en-NZ" dirty="0" smtClean="0">
                <a:solidFill>
                  <a:schemeClr val="tx1"/>
                </a:solidFill>
              </a:rPr>
              <a:t>.0</a:t>
            </a:r>
            <a:endParaRPr lang="en-NZ" dirty="0">
              <a:solidFill>
                <a:schemeClr val="tx1"/>
              </a:solidFill>
            </a:endParaRP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a:t>
            </a:r>
            <a:r>
              <a:rPr lang="en-NZ" dirty="0" smtClean="0">
                <a:solidFill>
                  <a:schemeClr val="tx1"/>
                </a:solidFill>
              </a:rPr>
              <a:t>.1</a:t>
            </a:r>
            <a:endParaRPr lang="en-NZ" dirty="0">
              <a:solidFill>
                <a:schemeClr val="tx1"/>
              </a:solidFill>
            </a:endParaRP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a:t>
            </a:r>
            <a:r>
              <a:rPr lang="en-NZ" dirty="0" smtClean="0">
                <a:solidFill>
                  <a:schemeClr val="tx1"/>
                </a:solidFill>
              </a:rPr>
              <a:t>.2</a:t>
            </a:r>
            <a:endParaRPr lang="en-NZ" dirty="0">
              <a:solidFill>
                <a:schemeClr val="tx1"/>
              </a:solidFill>
            </a:endParaRP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a:t>
            </a:r>
            <a:r>
              <a:rPr lang="en-NZ" dirty="0" smtClean="0">
                <a:solidFill>
                  <a:schemeClr val="tx1"/>
                </a:solidFill>
              </a:rPr>
              <a:t>.3</a:t>
            </a:r>
            <a:endParaRPr lang="en-NZ" dirty="0">
              <a:solidFill>
                <a:schemeClr val="tx1"/>
              </a:solidFill>
            </a:endParaRP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D.4</a:t>
            </a:r>
            <a:endParaRPr lang="en-NZ" dirty="0">
              <a:solidFill>
                <a:schemeClr val="tx1"/>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Table</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304800" y="1752600"/>
            <a:ext cx="8749545" cy="3495449"/>
          </a:xfrm>
        </p:spPr>
      </p:pic>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sp>
        <p:nvSpPr>
          <p:cNvPr id="3" name="Content Placeholder 2"/>
          <p:cNvSpPr>
            <a:spLocks noGrp="1"/>
          </p:cNvSpPr>
          <p:nvPr>
            <p:ph idx="1"/>
          </p:nvPr>
        </p:nvSpPr>
        <p:spPr/>
        <p:txBody>
          <a:bodyPr/>
          <a:lstStyle/>
          <a:p>
            <a:r>
              <a:rPr lang="en-US" dirty="0" smtClean="0"/>
              <a:t>A program can be subdivided into segments</a:t>
            </a:r>
          </a:p>
          <a:p>
            <a:pPr lvl="1"/>
            <a:r>
              <a:rPr lang="en-US" dirty="0" smtClean="0"/>
              <a:t>Segments may vary in length</a:t>
            </a:r>
            <a:endParaRPr lang="en-US" dirty="0" smtClean="0"/>
          </a:p>
          <a:p>
            <a:pPr lvl="1"/>
            <a:r>
              <a:rPr lang="en-US" dirty="0" smtClean="0"/>
              <a:t>There is </a:t>
            </a:r>
            <a:r>
              <a:rPr lang="en-US" dirty="0" smtClean="0"/>
              <a:t>a maximum </a:t>
            </a:r>
            <a:r>
              <a:rPr lang="en-US" dirty="0" smtClean="0"/>
              <a:t>segment length</a:t>
            </a:r>
          </a:p>
          <a:p>
            <a:r>
              <a:rPr lang="en-US" dirty="0" smtClean="0"/>
              <a:t>Addressing </a:t>
            </a:r>
            <a:r>
              <a:rPr lang="en-US" dirty="0" smtClean="0"/>
              <a:t>consist of two </a:t>
            </a:r>
            <a:r>
              <a:rPr lang="en-US" dirty="0" smtClean="0"/>
              <a:t>parts</a:t>
            </a:r>
          </a:p>
          <a:p>
            <a:pPr lvl="1"/>
            <a:r>
              <a:rPr lang="en-US" dirty="0" smtClean="0"/>
              <a:t>a </a:t>
            </a:r>
            <a:r>
              <a:rPr lang="en-US" dirty="0" smtClean="0"/>
              <a:t>segment number </a:t>
            </a:r>
            <a:r>
              <a:rPr lang="en-US" dirty="0" smtClean="0"/>
              <a:t>and </a:t>
            </a:r>
          </a:p>
          <a:p>
            <a:pPr lvl="1"/>
            <a:r>
              <a:rPr lang="en-US" dirty="0" smtClean="0"/>
              <a:t>an </a:t>
            </a:r>
            <a:r>
              <a:rPr lang="en-US" dirty="0" smtClean="0"/>
              <a:t>offset</a:t>
            </a:r>
          </a:p>
          <a:p>
            <a:r>
              <a:rPr lang="en-US" dirty="0" smtClean="0"/>
              <a:t>Segmentation is similar to dynamic partitioning</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Memory </a:t>
            </a:r>
            <a:r>
              <a:rPr lang="en-US" smtClean="0"/>
              <a:t>Management</a:t>
            </a:r>
            <a:endParaRPr lang="en-US" dirty="0" smtClean="0"/>
          </a:p>
        </p:txBody>
      </p:sp>
      <p:sp>
        <p:nvSpPr>
          <p:cNvPr id="4" name="Content Placeholder 3"/>
          <p:cNvSpPr>
            <a:spLocks noGrp="1"/>
          </p:cNvSpPr>
          <p:nvPr>
            <p:ph idx="1"/>
          </p:nvPr>
        </p:nvSpPr>
        <p:spPr/>
        <p:txBody>
          <a:bodyPr/>
          <a:lstStyle/>
          <a:p>
            <a:pPr indent="0">
              <a:buNone/>
            </a:pPr>
            <a:endParaRPr lang="en-US" i="1" dirty="0" smtClean="0"/>
          </a:p>
          <a:p>
            <a:pPr indent="0">
              <a:buNone/>
            </a:pPr>
            <a:endParaRPr lang="en-US" i="1" dirty="0" smtClean="0"/>
          </a:p>
          <a:p>
            <a:pPr indent="0">
              <a:buNone/>
            </a:pPr>
            <a:r>
              <a:rPr lang="en-US" i="1" dirty="0" smtClean="0"/>
              <a:t>Memory needs to </a:t>
            </a:r>
            <a:r>
              <a:rPr lang="en-US" i="1" smtClean="0"/>
              <a:t>be </a:t>
            </a:r>
            <a:r>
              <a:rPr lang="en-US" i="1" smtClean="0"/>
              <a:t>allocated </a:t>
            </a:r>
            <a:r>
              <a:rPr lang="en-US" i="1" dirty="0" smtClean="0"/>
              <a:t>to </a:t>
            </a:r>
            <a:r>
              <a:rPr lang="en-US" i="1" smtClean="0"/>
              <a:t>ensure </a:t>
            </a:r>
            <a:r>
              <a:rPr lang="en-US" i="1" smtClean="0"/>
              <a:t>a reasonable </a:t>
            </a:r>
            <a:r>
              <a:rPr lang="en-US" i="1" dirty="0" smtClean="0"/>
              <a:t>supply </a:t>
            </a:r>
            <a:r>
              <a:rPr lang="en-US" i="1" smtClean="0"/>
              <a:t>of </a:t>
            </a:r>
            <a:r>
              <a:rPr lang="en-US" i="1" smtClean="0"/>
              <a:t>ready </a:t>
            </a:r>
            <a:r>
              <a:rPr lang="en-US" i="1" dirty="0" smtClean="0"/>
              <a:t>processes to </a:t>
            </a:r>
            <a:r>
              <a:rPr lang="en-US" i="1" smtClean="0"/>
              <a:t>consume </a:t>
            </a:r>
            <a:r>
              <a:rPr lang="en-US" i="1" smtClean="0"/>
              <a:t>available </a:t>
            </a:r>
            <a:r>
              <a:rPr lang="en-US" i="1" dirty="0" smtClean="0"/>
              <a:t>processor time</a:t>
            </a:r>
          </a:p>
          <a:p>
            <a:endParaRPr lang="en-US" dirty="0" smtClean="0"/>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Addresses</a:t>
            </a:r>
            <a:endParaRPr lang="en-US" dirty="0"/>
          </a:p>
        </p:txBody>
      </p:sp>
      <p:pic>
        <p:nvPicPr>
          <p:cNvPr id="4" name="Content Placeholder 3" descr="Fig07_11.gif"/>
          <p:cNvPicPr>
            <a:picLocks noGrp="1" noChangeAspect="1"/>
          </p:cNvPicPr>
          <p:nvPr>
            <p:ph idx="1"/>
          </p:nvPr>
        </p:nvPicPr>
        <p:blipFill>
          <a:blip r:embed="rId3"/>
          <a:stretch>
            <a:fillRect/>
          </a:stretch>
        </p:blipFill>
        <p:spPr>
          <a:xfrm>
            <a:off x="1295400" y="1219199"/>
            <a:ext cx="6842760" cy="5482981"/>
          </a:xfrm>
        </p:spPr>
      </p:pic>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pic>
        <p:nvPicPr>
          <p:cNvPr id="4" name="Content Placeholder 3" descr="Fig07_12a.gif"/>
          <p:cNvPicPr>
            <a:picLocks noGrp="1" noChangeAspect="1"/>
          </p:cNvPicPr>
          <p:nvPr>
            <p:ph idx="1"/>
          </p:nvPr>
        </p:nvPicPr>
        <p:blipFill>
          <a:blip r:embed="rId3"/>
          <a:stretch>
            <a:fillRect/>
          </a:stretch>
        </p:blipFill>
        <p:spPr>
          <a:xfrm>
            <a:off x="381001" y="1295400"/>
            <a:ext cx="8623524" cy="5411048"/>
          </a:xfrm>
        </p:spPr>
      </p:pic>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682090" y="1295399"/>
            <a:ext cx="8080910" cy="5492345"/>
          </a:xfrm>
        </p:spPr>
      </p:pic>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Memory </a:t>
            </a:r>
            <a:r>
              <a:rPr lang="en-NZ" smtClean="0"/>
              <a:t>Management </a:t>
            </a:r>
            <a:r>
              <a:rPr lang="en-NZ" dirty="0" smtClean="0"/>
              <a:t>Requirements</a:t>
            </a:r>
            <a:endParaRPr lang="en-NZ" dirty="0"/>
          </a:p>
        </p:txBody>
      </p:sp>
      <p:sp>
        <p:nvSpPr>
          <p:cNvPr id="3" name="Content Placeholder 2"/>
          <p:cNvSpPr>
            <a:spLocks noGrp="1"/>
          </p:cNvSpPr>
          <p:nvPr>
            <p:ph idx="1"/>
          </p:nvPr>
        </p:nvSpPr>
        <p:spPr/>
        <p:txBody>
          <a:bodyPr/>
          <a:lstStyle/>
          <a:p>
            <a:r>
              <a:rPr lang="en-NZ" smtClean="0"/>
              <a:t>Relocation</a:t>
            </a:r>
            <a:endParaRPr lang="en-NZ" dirty="0" smtClean="0"/>
          </a:p>
          <a:p>
            <a:r>
              <a:rPr lang="en-NZ" dirty="0" smtClean="0"/>
              <a:t>Protection</a:t>
            </a:r>
          </a:p>
          <a:p>
            <a:r>
              <a:rPr lang="en-NZ" smtClean="0"/>
              <a:t>Sharing</a:t>
            </a:r>
            <a:endParaRPr lang="en-NZ" dirty="0" smtClean="0"/>
          </a:p>
          <a:p>
            <a:r>
              <a:rPr lang="en-NZ" smtClean="0"/>
              <a:t>Logical organisation</a:t>
            </a:r>
            <a:endParaRPr lang="en-NZ" dirty="0" smtClean="0"/>
          </a:p>
          <a:p>
            <a:r>
              <a:rPr lang="en-NZ" smtClean="0"/>
              <a:t>Physical organisation</a:t>
            </a:r>
            <a:endParaRPr lang="en-NZ" dirty="0"/>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a:t>
            </a:r>
            <a:r>
              <a:rPr lang="en-US" smtClean="0"/>
              <a:t>Relocation</a:t>
            </a:r>
            <a:endParaRPr lang="en-US" dirty="0"/>
          </a:p>
        </p:txBody>
      </p:sp>
      <p:sp>
        <p:nvSpPr>
          <p:cNvPr id="3" name="Content Placeholder 2"/>
          <p:cNvSpPr>
            <a:spLocks noGrp="1"/>
          </p:cNvSpPr>
          <p:nvPr>
            <p:ph idx="1"/>
          </p:nvPr>
        </p:nvSpPr>
        <p:spPr/>
        <p:txBody>
          <a:bodyPr/>
          <a:lstStyle/>
          <a:p>
            <a:r>
              <a:rPr lang="en-US" smtClean="0"/>
              <a:t>The </a:t>
            </a:r>
            <a:r>
              <a:rPr lang="en-US" smtClean="0"/>
              <a:t>programmer </a:t>
            </a:r>
            <a:r>
              <a:rPr lang="en-US" dirty="0" smtClean="0"/>
              <a:t>does not know where </a:t>
            </a:r>
            <a:r>
              <a:rPr lang="en-US" smtClean="0"/>
              <a:t>the </a:t>
            </a:r>
            <a:r>
              <a:rPr lang="en-US" smtClean="0"/>
              <a:t>program </a:t>
            </a:r>
            <a:r>
              <a:rPr lang="en-US" dirty="0" smtClean="0"/>
              <a:t>will </a:t>
            </a:r>
            <a:r>
              <a:rPr lang="en-US" smtClean="0"/>
              <a:t>be </a:t>
            </a:r>
            <a:r>
              <a:rPr lang="en-US" smtClean="0"/>
              <a:t>placed </a:t>
            </a:r>
            <a:r>
              <a:rPr lang="en-US" dirty="0" smtClean="0"/>
              <a:t>in memory when it is executed, </a:t>
            </a:r>
          </a:p>
          <a:p>
            <a:pPr lvl="1"/>
            <a:r>
              <a:rPr lang="en-US" smtClean="0"/>
              <a:t>it </a:t>
            </a:r>
            <a:r>
              <a:rPr lang="en-US" smtClean="0"/>
              <a:t>may </a:t>
            </a:r>
            <a:r>
              <a:rPr lang="en-US" smtClean="0"/>
              <a:t>be </a:t>
            </a:r>
            <a:r>
              <a:rPr lang="en-US" smtClean="0"/>
              <a:t>swapped </a:t>
            </a:r>
            <a:r>
              <a:rPr lang="en-US" dirty="0" smtClean="0"/>
              <a:t>to </a:t>
            </a:r>
            <a:r>
              <a:rPr lang="en-US" smtClean="0"/>
              <a:t>disk </a:t>
            </a:r>
            <a:r>
              <a:rPr lang="en-US" smtClean="0"/>
              <a:t>and </a:t>
            </a:r>
            <a:r>
              <a:rPr lang="en-US" dirty="0" smtClean="0"/>
              <a:t>return </a:t>
            </a:r>
            <a:r>
              <a:rPr lang="en-US" smtClean="0"/>
              <a:t>to </a:t>
            </a:r>
            <a:r>
              <a:rPr lang="en-US" smtClean="0"/>
              <a:t>main </a:t>
            </a:r>
            <a:r>
              <a:rPr lang="en-US" smtClean="0"/>
              <a:t>memory </a:t>
            </a:r>
            <a:r>
              <a:rPr lang="en-US" smtClean="0"/>
              <a:t>at a </a:t>
            </a:r>
            <a:r>
              <a:rPr lang="en-US" smtClean="0"/>
              <a:t>different </a:t>
            </a:r>
            <a:r>
              <a:rPr lang="en-US" smtClean="0"/>
              <a:t>location </a:t>
            </a:r>
            <a:r>
              <a:rPr lang="en-US" smtClean="0"/>
              <a:t>(</a:t>
            </a:r>
            <a:r>
              <a:rPr lang="en-US" smtClean="0"/>
              <a:t>relocated</a:t>
            </a:r>
            <a:r>
              <a:rPr lang="en-US" dirty="0" smtClean="0"/>
              <a:t>)</a:t>
            </a:r>
          </a:p>
          <a:p>
            <a:r>
              <a:rPr lang="en-US" dirty="0" smtClean="0"/>
              <a:t>Memory references must </a:t>
            </a:r>
            <a:r>
              <a:rPr lang="en-US" smtClean="0"/>
              <a:t>be </a:t>
            </a:r>
            <a:r>
              <a:rPr lang="en-US" smtClean="0"/>
              <a:t>translated </a:t>
            </a:r>
            <a:r>
              <a:rPr lang="en-US" dirty="0" smtClean="0"/>
              <a:t>to </a:t>
            </a:r>
            <a:r>
              <a:rPr lang="en-US" smtClean="0"/>
              <a:t>the </a:t>
            </a:r>
            <a:r>
              <a:rPr lang="en-US" smtClean="0"/>
              <a:t>actual physical </a:t>
            </a:r>
            <a:r>
              <a:rPr lang="en-US" smtClean="0"/>
              <a:t>memory </a:t>
            </a:r>
            <a:r>
              <a:rPr lang="en-US" smtClean="0"/>
              <a:t>address</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smtClean="0"/>
              <a:t>Memory </a:t>
            </a:r>
            <a:r>
              <a:rPr lang="en-NZ" smtClean="0"/>
              <a:t>Management </a:t>
            </a:r>
            <a:r>
              <a:rPr lang="en-NZ" dirty="0" smtClean="0"/>
              <a:t>Terms</a:t>
            </a:r>
            <a:endParaRPr lang="en-NZ" dirty="0"/>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gridCol w="6324600"/>
              </a:tblGrid>
              <a:tr h="370840">
                <a:tc>
                  <a:txBody>
                    <a:bodyPr/>
                    <a:lstStyle/>
                    <a:p>
                      <a:r>
                        <a:rPr lang="en-NZ" sz="3200" dirty="0" smtClean="0"/>
                        <a:t>Term</a:t>
                      </a:r>
                      <a:endParaRPr lang="en-NZ" sz="3200" dirty="0"/>
                    </a:p>
                  </a:txBody>
                  <a:tcPr/>
                </a:tc>
                <a:tc>
                  <a:txBody>
                    <a:bodyPr/>
                    <a:lstStyle/>
                    <a:p>
                      <a:r>
                        <a:rPr lang="en-NZ" sz="3200" dirty="0" smtClean="0"/>
                        <a:t>Description</a:t>
                      </a:r>
                      <a:endParaRPr lang="en-NZ" sz="3200" dirty="0"/>
                    </a:p>
                  </a:txBody>
                  <a:tcPr/>
                </a:tc>
              </a:tr>
              <a:tr h="370840">
                <a:tc>
                  <a:txBody>
                    <a:bodyPr/>
                    <a:lstStyle/>
                    <a:p>
                      <a:r>
                        <a:rPr lang="en-NZ" sz="3200" smtClean="0"/>
                        <a:t>Frame</a:t>
                      </a:r>
                      <a:endParaRPr lang="en-NZ" sz="3200" dirty="0"/>
                    </a:p>
                  </a:txBody>
                  <a:tcPr/>
                </a:tc>
                <a:tc>
                  <a:txBody>
                    <a:bodyPr/>
                    <a:lstStyle/>
                    <a:p>
                      <a:r>
                        <a:rPr lang="en-NZ" sz="3200" b="1" i="1" dirty="0" smtClean="0"/>
                        <a:t>Fixed</a:t>
                      </a:r>
                      <a:r>
                        <a:rPr lang="en-NZ" sz="3200" dirty="0" smtClean="0"/>
                        <a:t>-length block </a:t>
                      </a:r>
                      <a:r>
                        <a:rPr lang="en-NZ" sz="3200" smtClean="0"/>
                        <a:t>of </a:t>
                      </a:r>
                      <a:r>
                        <a:rPr lang="en-NZ" sz="3200" smtClean="0"/>
                        <a:t>main </a:t>
                      </a:r>
                      <a:r>
                        <a:rPr lang="en-NZ" sz="3200" dirty="0" smtClean="0"/>
                        <a:t>memory.</a:t>
                      </a:r>
                      <a:endParaRPr lang="en-NZ" sz="3200" dirty="0"/>
                    </a:p>
                  </a:txBody>
                  <a:tcPr/>
                </a:tc>
              </a:tr>
              <a:tr h="370840">
                <a:tc>
                  <a:txBody>
                    <a:bodyPr/>
                    <a:lstStyle/>
                    <a:p>
                      <a:r>
                        <a:rPr lang="en-NZ" sz="3200" smtClean="0"/>
                        <a:t>Page</a:t>
                      </a:r>
                      <a:endParaRPr lang="en-NZ" sz="3200" dirty="0"/>
                    </a:p>
                  </a:txBody>
                  <a:tcPr/>
                </a:tc>
                <a:tc>
                  <a:txBody>
                    <a:bodyPr/>
                    <a:lstStyle/>
                    <a:p>
                      <a:r>
                        <a:rPr lang="en-NZ" sz="3200" b="1" i="1" dirty="0" smtClean="0"/>
                        <a:t>Fixed</a:t>
                      </a:r>
                      <a:r>
                        <a:rPr lang="en-NZ" sz="3200" dirty="0" smtClean="0"/>
                        <a:t>-length block </a:t>
                      </a:r>
                      <a:r>
                        <a:rPr lang="en-NZ" sz="3200" smtClean="0"/>
                        <a:t>of </a:t>
                      </a:r>
                      <a:r>
                        <a:rPr lang="en-NZ" sz="3200" smtClean="0"/>
                        <a:t>data </a:t>
                      </a:r>
                      <a:r>
                        <a:rPr lang="en-NZ" sz="3200" smtClean="0"/>
                        <a:t>in </a:t>
                      </a:r>
                      <a:r>
                        <a:rPr lang="en-NZ" sz="3200" smtClean="0"/>
                        <a:t>secondary </a:t>
                      </a:r>
                      <a:r>
                        <a:rPr lang="en-NZ" sz="3200" dirty="0" smtClean="0"/>
                        <a:t>memory (e.g. on disk). </a:t>
                      </a:r>
                      <a:endParaRPr lang="en-NZ" sz="3200" dirty="0"/>
                    </a:p>
                  </a:txBody>
                  <a:tcPr/>
                </a:tc>
              </a:tr>
              <a:tr h="370840">
                <a:tc>
                  <a:txBody>
                    <a:bodyPr/>
                    <a:lstStyle/>
                    <a:p>
                      <a:r>
                        <a:rPr lang="en-NZ" sz="3200" dirty="0" smtClean="0"/>
                        <a:t>Segment</a:t>
                      </a:r>
                      <a:endParaRPr lang="en-NZ" sz="3200" dirty="0"/>
                    </a:p>
                  </a:txBody>
                  <a:tcPr/>
                </a:tc>
                <a:tc>
                  <a:txBody>
                    <a:bodyPr/>
                    <a:lstStyle/>
                    <a:p>
                      <a:r>
                        <a:rPr lang="en-NZ" sz="3200" b="1" i="1" smtClean="0"/>
                        <a:t>Variable-length</a:t>
                      </a:r>
                      <a:r>
                        <a:rPr lang="en-NZ" sz="3200" smtClean="0"/>
                        <a:t> </a:t>
                      </a:r>
                      <a:r>
                        <a:rPr lang="en-NZ" sz="3200" dirty="0" smtClean="0"/>
                        <a:t>block </a:t>
                      </a:r>
                      <a:r>
                        <a:rPr lang="en-NZ" sz="3200" smtClean="0"/>
                        <a:t>of </a:t>
                      </a:r>
                      <a:r>
                        <a:rPr lang="en-NZ" sz="3200" smtClean="0"/>
                        <a:t>data that </a:t>
                      </a:r>
                      <a:r>
                        <a:rPr lang="en-NZ" sz="3200" dirty="0" smtClean="0"/>
                        <a:t>resides </a:t>
                      </a:r>
                      <a:r>
                        <a:rPr lang="en-NZ" sz="3200" smtClean="0"/>
                        <a:t>in </a:t>
                      </a:r>
                      <a:r>
                        <a:rPr lang="en-NZ" sz="3200" smtClean="0"/>
                        <a:t>secondary </a:t>
                      </a:r>
                      <a:r>
                        <a:rPr lang="en-NZ" sz="3200" dirty="0" smtClean="0"/>
                        <a:t>memory. </a:t>
                      </a:r>
                    </a:p>
                  </a:txBody>
                  <a:tcPr/>
                </a:tc>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smtClean="0"/>
              <a:t>Table </a:t>
            </a:r>
            <a:r>
              <a:rPr lang="en-NZ" b="1" dirty="0" smtClean="0"/>
              <a:t>7.1 </a:t>
            </a:r>
            <a:r>
              <a:rPr lang="en-NZ" b="1" smtClean="0"/>
              <a:t>Memory </a:t>
            </a:r>
            <a:r>
              <a:rPr lang="en-NZ" b="1" smtClean="0"/>
              <a:t>Management </a:t>
            </a:r>
            <a:r>
              <a:rPr lang="en-NZ" b="1" dirty="0" smtClean="0"/>
              <a:t>Terms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Addressing</a:t>
            </a:r>
            <a:endParaRPr lang="en-US" dirty="0"/>
          </a:p>
        </p:txBody>
      </p:sp>
      <p:pic>
        <p:nvPicPr>
          <p:cNvPr id="4" name="Content Placeholder 3" descr="Fig07_01.gif"/>
          <p:cNvPicPr>
            <a:picLocks noGrp="1" noChangeAspect="1"/>
          </p:cNvPicPr>
          <p:nvPr>
            <p:ph idx="1"/>
          </p:nvPr>
        </p:nvPicPr>
        <p:blipFill>
          <a:blip r:embed="rId3"/>
          <a:stretch>
            <a:fillRect/>
          </a:stretch>
        </p:blipFill>
        <p:spPr>
          <a:xfrm>
            <a:off x="1676400" y="1284774"/>
            <a:ext cx="6030320" cy="5497026"/>
          </a:xfrm>
        </p:spPr>
      </p:pic>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r>
              <a:rPr lang="en-US" dirty="0" smtClean="0"/>
              <a:t>Processes should not </a:t>
            </a:r>
            <a:r>
              <a:rPr lang="en-US" smtClean="0"/>
              <a:t>be </a:t>
            </a:r>
            <a:r>
              <a:rPr lang="en-US" smtClean="0"/>
              <a:t>able </a:t>
            </a:r>
            <a:r>
              <a:rPr lang="en-US" dirty="0" smtClean="0"/>
              <a:t>to reference </a:t>
            </a:r>
            <a:r>
              <a:rPr lang="en-US" smtClean="0"/>
              <a:t>memory </a:t>
            </a:r>
            <a:r>
              <a:rPr lang="en-US" smtClean="0"/>
              <a:t>locations </a:t>
            </a:r>
            <a:r>
              <a:rPr lang="en-US" smtClean="0"/>
              <a:t>in </a:t>
            </a:r>
            <a:r>
              <a:rPr lang="en-US" smtClean="0"/>
              <a:t>another </a:t>
            </a:r>
            <a:r>
              <a:rPr lang="en-US" dirty="0" smtClean="0"/>
              <a:t>process without permission</a:t>
            </a:r>
          </a:p>
          <a:p>
            <a:r>
              <a:rPr lang="en-US" dirty="0" smtClean="0"/>
              <a:t>Impossible to </a:t>
            </a:r>
            <a:r>
              <a:rPr lang="en-US" smtClean="0"/>
              <a:t>check </a:t>
            </a:r>
            <a:r>
              <a:rPr lang="en-US" smtClean="0"/>
              <a:t>absolute addresses at </a:t>
            </a:r>
            <a:r>
              <a:rPr lang="en-US" dirty="0" smtClean="0"/>
              <a:t>compile time</a:t>
            </a:r>
          </a:p>
          <a:p>
            <a:r>
              <a:rPr lang="en-US" dirty="0" smtClean="0"/>
              <a:t>Must be </a:t>
            </a:r>
            <a:r>
              <a:rPr lang="en-US" smtClean="0"/>
              <a:t>checked </a:t>
            </a:r>
            <a:r>
              <a:rPr lang="en-US" smtClean="0"/>
              <a:t>at </a:t>
            </a:r>
            <a:r>
              <a:rPr lang="en-US" dirty="0" smtClean="0"/>
              <a:t>run time</a:t>
            </a:r>
          </a:p>
          <a:p>
            <a:endParaRPr lang="en-US" dirty="0"/>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3221</Words>
  <Application>Microsoft Office PowerPoint</Application>
  <PresentationFormat>On-screen Show (4:3)</PresentationFormat>
  <Paragraphs>399</Paragraphs>
  <Slides>42</Slides>
  <Notes>40</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Office Theme</vt:lpstr>
      <vt:lpstr>Custom Design</vt:lpstr>
      <vt:lpstr>Chapter 7 Memory Management</vt:lpstr>
      <vt:lpstr>Roadmap</vt:lpstr>
      <vt:lpstr>The need for memory management</vt:lpstr>
      <vt:lpstr>Memory Management</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Dynamic Partitioning</vt:lpstr>
      <vt:lpstr>Dynamic Partitioning</vt:lpstr>
      <vt:lpstr>Dynamic Partitioning</vt:lpstr>
      <vt:lpstr>Allocation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Paging</vt:lpstr>
      <vt:lpstr>Segmentation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2008-04-03T13:46:15Z</dcterms:created>
  <dcterms:modified xsi:type="dcterms:W3CDTF">2008-10-07T09:08:16Z</dcterms:modified>
</cp:coreProperties>
</file>