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13"/>
  </p:notesMasterIdLst>
  <p:sldIdLst>
    <p:sldId id="256" r:id="rId3"/>
    <p:sldId id="321" r:id="rId4"/>
    <p:sldId id="322" r:id="rId5"/>
    <p:sldId id="257" r:id="rId6"/>
    <p:sldId id="323" r:id="rId7"/>
    <p:sldId id="258" r:id="rId8"/>
    <p:sldId id="259" r:id="rId9"/>
    <p:sldId id="260" r:id="rId10"/>
    <p:sldId id="261" r:id="rId11"/>
    <p:sldId id="262" r:id="rId12"/>
    <p:sldId id="263" r:id="rId13"/>
    <p:sldId id="324" r:id="rId14"/>
    <p:sldId id="264" r:id="rId15"/>
    <p:sldId id="265" r:id="rId16"/>
    <p:sldId id="266" r:id="rId17"/>
    <p:sldId id="268" r:id="rId18"/>
    <p:sldId id="270" r:id="rId19"/>
    <p:sldId id="269" r:id="rId20"/>
    <p:sldId id="272" r:id="rId21"/>
    <p:sldId id="325" r:id="rId22"/>
    <p:sldId id="271" r:id="rId23"/>
    <p:sldId id="273" r:id="rId24"/>
    <p:sldId id="274" r:id="rId25"/>
    <p:sldId id="275" r:id="rId26"/>
    <p:sldId id="277" r:id="rId27"/>
    <p:sldId id="278" r:id="rId28"/>
    <p:sldId id="279" r:id="rId29"/>
    <p:sldId id="280" r:id="rId30"/>
    <p:sldId id="326"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327" r:id="rId46"/>
    <p:sldId id="295" r:id="rId47"/>
    <p:sldId id="328" r:id="rId48"/>
    <p:sldId id="329" r:id="rId49"/>
    <p:sldId id="330" r:id="rId50"/>
    <p:sldId id="296" r:id="rId51"/>
    <p:sldId id="331" r:id="rId52"/>
    <p:sldId id="297" r:id="rId53"/>
    <p:sldId id="298" r:id="rId54"/>
    <p:sldId id="332" r:id="rId55"/>
    <p:sldId id="299" r:id="rId56"/>
    <p:sldId id="333" r:id="rId57"/>
    <p:sldId id="334" r:id="rId58"/>
    <p:sldId id="300" r:id="rId59"/>
    <p:sldId id="335" r:id="rId60"/>
    <p:sldId id="301" r:id="rId61"/>
    <p:sldId id="336" r:id="rId62"/>
    <p:sldId id="302" r:id="rId63"/>
    <p:sldId id="337" r:id="rId64"/>
    <p:sldId id="303" r:id="rId65"/>
    <p:sldId id="338" r:id="rId66"/>
    <p:sldId id="306" r:id="rId67"/>
    <p:sldId id="307" r:id="rId68"/>
    <p:sldId id="308" r:id="rId69"/>
    <p:sldId id="339" r:id="rId70"/>
    <p:sldId id="309" r:id="rId71"/>
    <p:sldId id="304" r:id="rId72"/>
    <p:sldId id="340" r:id="rId73"/>
    <p:sldId id="341" r:id="rId74"/>
    <p:sldId id="310" r:id="rId75"/>
    <p:sldId id="342" r:id="rId76"/>
    <p:sldId id="311" r:id="rId77"/>
    <p:sldId id="312" r:id="rId78"/>
    <p:sldId id="313" r:id="rId79"/>
    <p:sldId id="343" r:id="rId80"/>
    <p:sldId id="314" r:id="rId81"/>
    <p:sldId id="315" r:id="rId82"/>
    <p:sldId id="316" r:id="rId83"/>
    <p:sldId id="317" r:id="rId84"/>
    <p:sldId id="318" r:id="rId85"/>
    <p:sldId id="344" r:id="rId86"/>
    <p:sldId id="319" r:id="rId87"/>
    <p:sldId id="357" r:id="rId88"/>
    <p:sldId id="358" r:id="rId89"/>
    <p:sldId id="345" r:id="rId90"/>
    <p:sldId id="360" r:id="rId91"/>
    <p:sldId id="346" r:id="rId92"/>
    <p:sldId id="347" r:id="rId93"/>
    <p:sldId id="348" r:id="rId94"/>
    <p:sldId id="361" r:id="rId95"/>
    <p:sldId id="350" r:id="rId96"/>
    <p:sldId id="362" r:id="rId97"/>
    <p:sldId id="363" r:id="rId98"/>
    <p:sldId id="365" r:id="rId99"/>
    <p:sldId id="364" r:id="rId100"/>
    <p:sldId id="351" r:id="rId101"/>
    <p:sldId id="366" r:id="rId102"/>
    <p:sldId id="352" r:id="rId103"/>
    <p:sldId id="367" r:id="rId104"/>
    <p:sldId id="368" r:id="rId105"/>
    <p:sldId id="353" r:id="rId106"/>
    <p:sldId id="369" r:id="rId107"/>
    <p:sldId id="370" r:id="rId108"/>
    <p:sldId id="371" r:id="rId109"/>
    <p:sldId id="355" r:id="rId110"/>
    <p:sldId id="356" r:id="rId111"/>
    <p:sldId id="372" r:id="rId1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0243" autoAdjust="0"/>
  </p:normalViewPr>
  <p:slideViewPr>
    <p:cSldViewPr>
      <p:cViewPr varScale="1">
        <p:scale>
          <a:sx n="40" d="100"/>
          <a:sy n="40" d="100"/>
        </p:scale>
        <p:origin x="-195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1/26/2009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In the steady state, practically all of main memory will be occupied with process pieces, so that the processor and operating system have direct access to as many processes as possible.</a:t>
            </a:r>
          </a:p>
          <a:p>
            <a:endParaRPr lang="en-NZ" dirty="0" smtClean="0"/>
          </a:p>
          <a:p>
            <a:r>
              <a:rPr lang="en-NZ" dirty="0" smtClean="0"/>
              <a:t>Thus, when the operating system brings one piece in, it must throw another out.</a:t>
            </a:r>
          </a:p>
          <a:p>
            <a:endParaRPr lang="en-NZ" dirty="0" smtClean="0"/>
          </a:p>
          <a:p>
            <a:r>
              <a:rPr lang="en-NZ" dirty="0" smtClean="0"/>
              <a:t>If it throws out a piece just before it is used, then it will just have to go get that piece again almost immediately.</a:t>
            </a:r>
          </a:p>
          <a:p>
            <a:pPr lvl="1">
              <a:buFont typeface="Arial" pitchFamily="34" charset="0"/>
              <a:buChar char="•"/>
            </a:pPr>
            <a:r>
              <a:rPr lang="en-NZ" baseline="0" dirty="0" smtClean="0"/>
              <a:t> </a:t>
            </a:r>
            <a:r>
              <a:rPr lang="en-NZ" dirty="0" smtClean="0"/>
              <a:t>Too much of this leads to a condition known as thrashing</a:t>
            </a:r>
          </a:p>
          <a:p>
            <a:pPr lvl="1">
              <a:buFont typeface="Arial" pitchFamily="34" charset="0"/>
              <a:buChar char="•"/>
            </a:pPr>
            <a:r>
              <a:rPr lang="en-NZ" dirty="0" smtClean="0"/>
              <a:t> The system spends most of its time swapping pieces rather than executing instructions.</a:t>
            </a:r>
          </a:p>
          <a:p>
            <a:pPr lvl="0">
              <a:buFont typeface="Arial" pitchFamily="34" charset="0"/>
              <a:buNone/>
            </a:pPr>
            <a:endParaRPr lang="en-NZ" dirty="0" smtClean="0"/>
          </a:p>
          <a:p>
            <a:pPr lvl="0">
              <a:buFont typeface="Arial" pitchFamily="34" charset="0"/>
              <a:buNone/>
            </a:pPr>
            <a:r>
              <a:rPr lang="en-NZ" dirty="0" smtClean="0"/>
              <a:t>The avoidance of thrashing was a major research area in the 1970s and led to a variety of complex but effective algorithms. </a:t>
            </a:r>
          </a:p>
          <a:p>
            <a:pPr lvl="1">
              <a:buFont typeface="Arial" pitchFamily="34" charset="0"/>
              <a:buNone/>
            </a:pPr>
            <a:r>
              <a:rPr lang="en-NZ" dirty="0" smtClean="0"/>
              <a:t>In essence, the operating system tries to guess, 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Page table</a:t>
            </a:r>
            <a:endParaRPr lang="en-NZ" b="0" dirty="0" smtClean="0"/>
          </a:p>
          <a:p>
            <a:pPr lvl="1">
              <a:buFont typeface="Arial" pitchFamily="34" charset="0"/>
              <a:buChar char="•"/>
            </a:pPr>
            <a:r>
              <a:rPr lang="en-NZ" b="0" baseline="0" dirty="0" smtClean="0"/>
              <a:t> </a:t>
            </a:r>
            <a:r>
              <a:rPr lang="en-NZ" dirty="0" smtClean="0"/>
              <a:t>May also span multiple pages.</a:t>
            </a:r>
          </a:p>
          <a:p>
            <a:pPr lvl="1">
              <a:buFont typeface="Arial" pitchFamily="34" charset="0"/>
              <a:buChar char="•"/>
            </a:pPr>
            <a:r>
              <a:rPr lang="en-NZ" baseline="0" dirty="0" smtClean="0"/>
              <a:t> </a:t>
            </a:r>
            <a:r>
              <a:rPr lang="en-NZ" dirty="0" smtClean="0"/>
              <a:t>Each page table entry refers to one virtual page of the process.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virtual address in Linux is viewed as consisting of four fields (Figure 8.25).</a:t>
            </a:r>
          </a:p>
          <a:p>
            <a:endParaRPr lang="en-NZ" dirty="0" smtClean="0"/>
          </a:p>
          <a:p>
            <a:r>
              <a:rPr lang="en-NZ" dirty="0" smtClean="0"/>
              <a:t>The leftmost (most significant) field is used as an index into the page directory. </a:t>
            </a:r>
          </a:p>
          <a:p>
            <a:endParaRPr lang="en-NZ" dirty="0" smtClean="0"/>
          </a:p>
          <a:p>
            <a:r>
              <a:rPr lang="en-NZ" dirty="0" smtClean="0"/>
              <a:t>The next field serves as an index into the page middle directory. </a:t>
            </a:r>
          </a:p>
          <a:p>
            <a:endParaRPr lang="en-NZ" dirty="0" smtClean="0"/>
          </a:p>
          <a:p>
            <a:r>
              <a:rPr lang="en-NZ" dirty="0" smtClean="0"/>
              <a:t>The third field serves as an index into the page table. </a:t>
            </a:r>
          </a:p>
          <a:p>
            <a:endParaRPr lang="en-NZ" dirty="0" smtClean="0"/>
          </a:p>
          <a:p>
            <a:r>
              <a:rPr lang="en-NZ" dirty="0" smtClean="0"/>
              <a:t>The fourth field gives the offset within the selected page of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Linux page replacement algorithm is based on the clock algorithm described in Section 8.2 (see Figure 8.16). </a:t>
            </a:r>
          </a:p>
          <a:p>
            <a:endParaRPr lang="en-NZ" dirty="0" smtClean="0"/>
          </a:p>
          <a:p>
            <a:r>
              <a:rPr lang="en-NZ" dirty="0" smtClean="0"/>
              <a:t>In the simple clock algorithm, a use bit and a modify bit are associated with each page in main memory. </a:t>
            </a:r>
          </a:p>
          <a:p>
            <a:endParaRPr lang="en-NZ" dirty="0" smtClean="0"/>
          </a:p>
          <a:p>
            <a:r>
              <a:rPr lang="en-NZ" dirty="0" smtClean="0"/>
              <a:t>In the Linux scheme, the use bit is replaced with an 8-bit age variable.</a:t>
            </a:r>
          </a:p>
          <a:p>
            <a:pPr lvl="1"/>
            <a:r>
              <a:rPr lang="en-NZ" dirty="0" smtClean="0"/>
              <a:t>Each time that a page is accessed, the age variable is incremented. </a:t>
            </a:r>
          </a:p>
          <a:p>
            <a:pPr lvl="0"/>
            <a:endParaRPr lang="en-NZ" dirty="0" smtClean="0"/>
          </a:p>
          <a:p>
            <a:pPr lvl="0"/>
            <a:r>
              <a:rPr lang="en-NZ" dirty="0" smtClean="0"/>
              <a:t>In the background, Linux periodically sweeps through the global page pool and decrements the age variable for each page as it rotates through all the pages in main memory. </a:t>
            </a:r>
          </a:p>
          <a:p>
            <a:pPr lvl="1">
              <a:buFont typeface="Arial" pitchFamily="34" charset="0"/>
              <a:buChar char="•"/>
            </a:pPr>
            <a:r>
              <a:rPr lang="en-NZ" dirty="0" smtClean="0"/>
              <a:t> A page with an age of 0 is an “old” page that has not been referenced in some time and is the best candidate for replacement.</a:t>
            </a:r>
          </a:p>
          <a:p>
            <a:pPr lvl="1">
              <a:buFont typeface="Arial" pitchFamily="34" charset="0"/>
              <a:buChar char="•"/>
            </a:pPr>
            <a:r>
              <a:rPr lang="en-NZ" dirty="0" smtClean="0"/>
              <a:t> The larger the value of age, the more frequently a page has been used in recent times and the less eligible it is for replacement.</a:t>
            </a:r>
          </a:p>
          <a:p>
            <a:pPr lvl="0">
              <a:buFont typeface="Arial" pitchFamily="34" charset="0"/>
              <a:buChar char="•"/>
            </a:pPr>
            <a:endParaRPr lang="en-NZ" dirty="0" smtClean="0"/>
          </a:p>
          <a:p>
            <a:pPr lvl="0">
              <a:buFont typeface="Arial" pitchFamily="34" charset="0"/>
              <a:buChar char="•"/>
            </a:pPr>
            <a:r>
              <a:rPr lang="en-NZ" dirty="0" smtClean="0"/>
              <a:t>Thus, the Linux algorithm is a form of least frequently used policy.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105</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Windows virtual memory manager controls how memory is allocated and how paging is performed. </a:t>
            </a:r>
          </a:p>
          <a:p>
            <a:endParaRPr lang="en-NZ" dirty="0" smtClean="0"/>
          </a:p>
          <a:p>
            <a:r>
              <a:rPr lang="en-NZ" dirty="0" smtClean="0"/>
              <a:t>The memory manager is designed to operate over a variety of platforms and use page sizes ranging from 4 Kbytes to 64 Kbytes. </a:t>
            </a:r>
          </a:p>
          <a:p>
            <a:endParaRPr lang="en-NZ" dirty="0" smtClean="0"/>
          </a:p>
          <a:p>
            <a:r>
              <a:rPr lang="en-NZ" dirty="0" smtClean="0"/>
              <a:t>Intel and AMD64 platforms have 4096 bytes per page and Intel Itanium platforms have 8192 bytes per page.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106</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32-bit platforms, each Windows user process sees a separate 32-bit address space, allowing 4 Gbytes of virtual memory per process. </a:t>
            </a:r>
          </a:p>
          <a:p>
            <a:endParaRPr lang="en-NZ" dirty="0" smtClean="0"/>
          </a:p>
          <a:p>
            <a:r>
              <a:rPr lang="en-NZ" dirty="0" smtClean="0"/>
              <a:t>By default, a portion of this memory is reserved for the operating system, so each user actually has 2 Gbytes of available virtual address space </a:t>
            </a:r>
          </a:p>
          <a:p>
            <a:pPr lvl="1">
              <a:buFont typeface="Arial" pitchFamily="34" charset="0"/>
              <a:buChar char="•"/>
            </a:pPr>
            <a:r>
              <a:rPr lang="en-NZ" dirty="0" smtClean="0"/>
              <a:t> and all processes share the same 2 Gbytes of system space.</a:t>
            </a:r>
          </a:p>
          <a:p>
            <a:pPr lvl="1">
              <a:buFont typeface="Arial" pitchFamily="34" charset="0"/>
              <a:buChar char="•"/>
            </a:pPr>
            <a:endParaRPr lang="en-NZ" dirty="0" smtClean="0"/>
          </a:p>
          <a:p>
            <a:pPr lvl="0">
              <a:buFont typeface="Arial" pitchFamily="34" charset="0"/>
              <a:buNone/>
            </a:pPr>
            <a:r>
              <a:rPr lang="en-NZ" dirty="0" smtClean="0"/>
              <a:t>There is an option that allows user space to be increased to 3 Gbytes, leaving 1 Gbyte for system space</a:t>
            </a:r>
            <a:r>
              <a:rPr lang="en-NZ" baseline="0" dirty="0" smtClean="0"/>
              <a:t> </a:t>
            </a:r>
            <a:r>
              <a:rPr lang="en-NZ" dirty="0" smtClean="0"/>
              <a:t>to support large memory-intensive applications on servers with multiple gigabytes of RAM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107</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This figure shows the default virtual address space seen by a normal 32-bit user process. </a:t>
            </a:r>
          </a:p>
          <a:p>
            <a:endParaRPr lang="en-NZ" dirty="0" smtClean="0"/>
          </a:p>
          <a:p>
            <a:r>
              <a:rPr lang="en-NZ" dirty="0" smtClean="0"/>
              <a:t>It consists of four regions:</a:t>
            </a:r>
          </a:p>
          <a:p>
            <a:pPr lvl="0"/>
            <a:r>
              <a:rPr lang="en-NZ" dirty="0" smtClean="0"/>
              <a:t>• 0x00000000 to 0x0000FFFF: </a:t>
            </a:r>
          </a:p>
          <a:p>
            <a:pPr lvl="1">
              <a:buFont typeface="Arial" pitchFamily="34" charset="0"/>
              <a:buChar char="•"/>
            </a:pPr>
            <a:r>
              <a:rPr lang="en-NZ" dirty="0" smtClean="0"/>
              <a:t> Set aside to help programmers catch NULL-pointer assignments.</a:t>
            </a:r>
          </a:p>
          <a:p>
            <a:pPr lvl="0"/>
            <a:r>
              <a:rPr lang="en-NZ" dirty="0" smtClean="0"/>
              <a:t>• 0x00010000 to 0x7FFEFFFF: </a:t>
            </a:r>
          </a:p>
          <a:p>
            <a:pPr lvl="1"/>
            <a:r>
              <a:rPr lang="en-NZ" dirty="0" smtClean="0"/>
              <a:t>Available user address space. This space is divided into pages that may be loaded into main memory.</a:t>
            </a:r>
          </a:p>
          <a:p>
            <a:pPr lvl="0"/>
            <a:r>
              <a:rPr lang="en-NZ" dirty="0" smtClean="0"/>
              <a:t>• 0x7FFF0000 to 0x7FFFFFFF:</a:t>
            </a:r>
          </a:p>
          <a:p>
            <a:pPr lvl="1">
              <a:buFont typeface="Arial" pitchFamily="34" charset="0"/>
              <a:buChar char="•"/>
            </a:pPr>
            <a:r>
              <a:rPr lang="en-NZ" dirty="0" smtClean="0"/>
              <a:t> A guard page inaccessible to the user.</a:t>
            </a:r>
          </a:p>
          <a:p>
            <a:pPr lvl="1">
              <a:buFont typeface="Arial" pitchFamily="34" charset="0"/>
              <a:buChar char="•"/>
            </a:pPr>
            <a:r>
              <a:rPr lang="en-NZ" dirty="0" smtClean="0"/>
              <a:t> This page makes it easier for the operating system to check on out-of-bounds pointer references.</a:t>
            </a:r>
          </a:p>
          <a:p>
            <a:r>
              <a:rPr lang="en-NZ" dirty="0" smtClean="0"/>
              <a:t>• 0x80000000 to 0xFFFFFFFF:</a:t>
            </a:r>
          </a:p>
          <a:p>
            <a:pPr lvl="1">
              <a:buFont typeface="Arial" pitchFamily="34" charset="0"/>
              <a:buChar char="•"/>
            </a:pPr>
            <a:r>
              <a:rPr lang="en-NZ" baseline="0" dirty="0" smtClean="0"/>
              <a:t> </a:t>
            </a:r>
            <a:r>
              <a:rPr lang="en-NZ" dirty="0" smtClean="0"/>
              <a:t>System address space. </a:t>
            </a:r>
          </a:p>
          <a:p>
            <a:pPr lvl="1">
              <a:buFont typeface="Arial" pitchFamily="34" charset="0"/>
              <a:buChar char="•"/>
            </a:pPr>
            <a:r>
              <a:rPr lang="en-NZ" dirty="0" smtClean="0"/>
              <a:t> This 2-Gbyte process is used for the Windows Executive, Kernel, and device drivers.</a:t>
            </a:r>
          </a:p>
          <a:p>
            <a:endParaRPr lang="en-NZ" dirty="0" smtClean="0"/>
          </a:p>
          <a:p>
            <a:r>
              <a:rPr lang="en-NZ" dirty="0" smtClean="0"/>
              <a:t>On 64-bit platforms, 8TB of user address space is available in Windows Vista.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108</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process is created, it can in principle make use of the entire user space of almost 2 Gbytes. </a:t>
            </a:r>
          </a:p>
          <a:p>
            <a:pPr lvl="0">
              <a:buFont typeface="Arial" pitchFamily="34" charset="0"/>
              <a:buNone/>
            </a:pPr>
            <a:endParaRPr lang="en-NZ" dirty="0" smtClean="0"/>
          </a:p>
          <a:p>
            <a:pPr lvl="0">
              <a:buFont typeface="Arial" pitchFamily="34" charset="0"/>
              <a:buNone/>
            </a:pPr>
            <a:r>
              <a:rPr lang="en-NZ" dirty="0" smtClean="0"/>
              <a:t>This space is divided into fixed-size pages, any of which can be brought into main memory, but the operating system manages them in contiguous regions allocated on 64-Kbyte boundaries.</a:t>
            </a:r>
          </a:p>
          <a:p>
            <a:pPr lvl="0">
              <a:buFont typeface="Arial" pitchFamily="34" charset="0"/>
              <a:buNone/>
            </a:pPr>
            <a:endParaRPr lang="en-NZ" dirty="0" smtClean="0"/>
          </a:p>
          <a:p>
            <a:pPr lvl="0">
              <a:buFont typeface="Arial" pitchFamily="34" charset="0"/>
              <a:buNone/>
            </a:pPr>
            <a:r>
              <a:rPr lang="en-NZ" dirty="0" smtClean="0"/>
              <a:t>A region can be in one of three states:</a:t>
            </a:r>
          </a:p>
          <a:p>
            <a:pPr lvl="0">
              <a:buFont typeface="Arial" pitchFamily="34" charset="0"/>
              <a:buNone/>
            </a:pPr>
            <a:r>
              <a:rPr lang="en-NZ" b="1" dirty="0" smtClean="0"/>
              <a:t>Available: </a:t>
            </a:r>
          </a:p>
          <a:p>
            <a:pPr lvl="1">
              <a:buFont typeface="Arial" pitchFamily="34" charset="0"/>
              <a:buChar char="•"/>
            </a:pPr>
            <a:r>
              <a:rPr lang="en-NZ" dirty="0" smtClean="0"/>
              <a:t>Addresses not currently used by this process.</a:t>
            </a:r>
          </a:p>
          <a:p>
            <a:pPr lvl="0">
              <a:buFont typeface="Arial" pitchFamily="34" charset="0"/>
              <a:buNone/>
            </a:pPr>
            <a:r>
              <a:rPr lang="en-NZ" b="1" dirty="0" smtClean="0"/>
              <a:t>Reserved: </a:t>
            </a:r>
          </a:p>
          <a:p>
            <a:pPr lvl="1">
              <a:buFont typeface="Arial" pitchFamily="34" charset="0"/>
              <a:buChar char="•"/>
            </a:pPr>
            <a:r>
              <a:rPr lang="en-NZ" dirty="0" smtClean="0"/>
              <a:t>Addresses that the virtual memory manager has set aside for a process so they cannot be allocated to another use (e.g., preserving space for a stack to grow).</a:t>
            </a:r>
          </a:p>
          <a:p>
            <a:pPr lvl="0">
              <a:buFont typeface="Arial" pitchFamily="34" charset="0"/>
              <a:buNone/>
            </a:pPr>
            <a:r>
              <a:rPr lang="en-NZ" b="1" dirty="0" smtClean="0"/>
              <a:t>Committed: </a:t>
            </a:r>
          </a:p>
          <a:p>
            <a:pPr lvl="1">
              <a:buFont typeface="Arial" pitchFamily="34" charset="0"/>
              <a:buChar char="•"/>
            </a:pPr>
            <a:r>
              <a:rPr lang="en-NZ" dirty="0" smtClean="0"/>
              <a:t>Addresses for which the virtual memory manager has initialized for use by the process to access virtual memory pages.</a:t>
            </a:r>
          </a:p>
          <a:p>
            <a:pPr lvl="1">
              <a:buFont typeface="Arial" pitchFamily="34" charset="0"/>
              <a:buChar char="•"/>
            </a:pPr>
            <a:r>
              <a:rPr lang="en-NZ" dirty="0" smtClean="0"/>
              <a:t> These pages can reside either on disk or in physical memory.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109</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resident set management scheme used by Windows is variable allocation, local scope </a:t>
            </a:r>
          </a:p>
          <a:p>
            <a:endParaRPr lang="en-NZ" dirty="0" smtClean="0"/>
          </a:p>
          <a:p>
            <a:r>
              <a:rPr lang="en-NZ" dirty="0" smtClean="0"/>
              <a:t>When a process is first activated, it is assigned data structures to manage its working set.</a:t>
            </a:r>
          </a:p>
          <a:p>
            <a:pPr lvl="1">
              <a:buFont typeface="Arial" pitchFamily="34" charset="0"/>
              <a:buChar char="•"/>
            </a:pPr>
            <a:r>
              <a:rPr lang="en-NZ" baseline="0" dirty="0" smtClean="0"/>
              <a:t> </a:t>
            </a:r>
            <a:r>
              <a:rPr lang="en-NZ" dirty="0" smtClean="0"/>
              <a:t>As the pages needed by the process are brought into physical memory the memory manager uses the data structures to keep track of the pages assigned to the process. </a:t>
            </a:r>
          </a:p>
          <a:p>
            <a:pPr lvl="0">
              <a:buFont typeface="Arial" pitchFamily="34" charset="0"/>
              <a:buNone/>
            </a:pPr>
            <a:endParaRPr lang="en-NZ" dirty="0" smtClean="0"/>
          </a:p>
          <a:p>
            <a:pPr lvl="0">
              <a:buFont typeface="Arial" pitchFamily="34" charset="0"/>
              <a:buNone/>
            </a:pPr>
            <a:r>
              <a:rPr lang="en-NZ" dirty="0" smtClean="0"/>
              <a:t>Working sets of active processes are adjusted using the following general conventions:</a:t>
            </a:r>
          </a:p>
          <a:p>
            <a:pPr lvl="1">
              <a:buFont typeface="Arial" pitchFamily="34" charset="0"/>
              <a:buChar char="•"/>
            </a:pPr>
            <a:r>
              <a:rPr lang="en-NZ" dirty="0" smtClean="0"/>
              <a:t> When main memory is plentiful, the virtual memory manager allows the resident sets of active processes to grow. </a:t>
            </a:r>
          </a:p>
          <a:p>
            <a:pPr lvl="2">
              <a:buFont typeface="Arial" pitchFamily="34" charset="0"/>
              <a:buChar char="•"/>
            </a:pPr>
            <a:r>
              <a:rPr lang="en-NZ" dirty="0" smtClean="0"/>
              <a:t>To do this, when a page fault occurs, a new physical page is added to the process but no older page is swapped out, resulting in an increase of the resident set of that process by one page</a:t>
            </a:r>
          </a:p>
          <a:p>
            <a:pPr lvl="1">
              <a:buFont typeface="Arial" pitchFamily="34" charset="0"/>
              <a:buChar char="•"/>
            </a:pPr>
            <a:r>
              <a:rPr lang="en-NZ" dirty="0" smtClean="0"/>
              <a:t> When memory becomes scarce, the virtual memory manager recovers memory for the system by removing less recently used pages out of the working sets of active processes, reducing the size of those resident sets.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principle of locality states that program and data references within a process tend to cluster.</a:t>
            </a:r>
          </a:p>
          <a:p>
            <a:pPr lvl="1"/>
            <a:r>
              <a:rPr lang="en-NZ" dirty="0" smtClean="0"/>
              <a:t>Hence, the assumption that only a few pieces of a process will be needed over a short period of time is valid.</a:t>
            </a:r>
          </a:p>
          <a:p>
            <a:pPr lvl="0"/>
            <a:endParaRPr lang="en-NZ" dirty="0" smtClean="0"/>
          </a:p>
          <a:p>
            <a:pPr lvl="0"/>
            <a:r>
              <a:rPr lang="en-NZ" dirty="0" smtClean="0"/>
              <a:t>Also, it should be possible to make intelligent guesses about which pieces of a process will be needed in the near future, which avoids</a:t>
            </a:r>
          </a:p>
          <a:p>
            <a:r>
              <a:rPr lang="en-NZ" dirty="0" smtClean="0"/>
              <a:t>thrashing.</a:t>
            </a:r>
          </a:p>
          <a:p>
            <a:endParaRPr lang="en-NZ" dirty="0" smtClean="0"/>
          </a:p>
          <a:p>
            <a:r>
              <a:rPr lang="en-NZ" dirty="0" smtClean="0"/>
              <a:t>One way to confirm the principle of locality is to look at the performance of processes in a virtual memory environment.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Give a brief</a:t>
            </a:r>
            <a:r>
              <a:rPr lang="en-NZ" baseline="0" dirty="0" smtClean="0"/>
              <a:t> description of this figure to the students – the detail probably not be clear in the presentation, but it is the overall clustering that is important and interesting</a:t>
            </a:r>
          </a:p>
          <a:p>
            <a:endParaRPr lang="en-NZ" dirty="0" smtClean="0"/>
          </a:p>
          <a:p>
            <a:r>
              <a:rPr lang="en-NZ" dirty="0" smtClean="0"/>
              <a:t>Figure 8.1 is a rather famous diagram that dramatically illustrates the principle of locality [HATF72]. </a:t>
            </a:r>
          </a:p>
          <a:p>
            <a:endParaRPr lang="en-NZ" dirty="0" smtClean="0"/>
          </a:p>
          <a:p>
            <a:endParaRPr lang="en-NZ" dirty="0" smtClean="0"/>
          </a:p>
          <a:p>
            <a:r>
              <a:rPr lang="en-NZ" dirty="0" smtClean="0"/>
              <a:t>Note that during the lifetime of the process, references are confined to a subset of pages.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virtual memory to be practical and effective, two ingredients are needed. </a:t>
            </a:r>
          </a:p>
          <a:p>
            <a:endParaRPr lang="en-NZ" dirty="0" smtClean="0"/>
          </a:p>
          <a:p>
            <a:pPr marL="228600" indent="-228600">
              <a:buAutoNum type="arabicParenR"/>
            </a:pPr>
            <a:r>
              <a:rPr lang="en-NZ" dirty="0" smtClean="0"/>
              <a:t>there must be hardware support for the paging and/or segmentation scheme to be employed. </a:t>
            </a:r>
          </a:p>
          <a:p>
            <a:pPr marL="228600" indent="-228600">
              <a:buAutoNum type="arabicParenR"/>
            </a:pPr>
            <a:endParaRPr lang="en-NZ" dirty="0" smtClean="0"/>
          </a:p>
          <a:p>
            <a:pPr marL="228600" indent="-228600">
              <a:buAutoNum type="arabicParenR"/>
            </a:pPr>
            <a:r>
              <a:rPr lang="en-NZ" dirty="0" smtClean="0"/>
              <a:t>the operating system must include software for managing the movement of pages and/or segments between secondary memory</a:t>
            </a:r>
          </a:p>
          <a:p>
            <a:r>
              <a:rPr lang="en-NZ" dirty="0" smtClean="0"/>
              <a:t>and main memory.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smtClean="0"/>
              <a:t>In the discussion of simple paging, we indicated that each process has its own page table.</a:t>
            </a:r>
            <a:r>
              <a:rPr lang="en-NZ" baseline="0" dirty="0" smtClean="0"/>
              <a:t> </a:t>
            </a:r>
            <a:endParaRPr lang="en-NZ" dirty="0" smtClean="0"/>
          </a:p>
          <a:p>
            <a:pPr lvl="1">
              <a:buFont typeface="Arial" pitchFamily="34" charset="0"/>
              <a:buChar char="•"/>
            </a:pPr>
            <a:r>
              <a:rPr lang="en-NZ" dirty="0" smtClean="0"/>
              <a:t> When all of its pages are loaded into main memory, the page table for a process is created and loaded into main memory.</a:t>
            </a:r>
          </a:p>
          <a:p>
            <a:pPr lvl="0">
              <a:buFont typeface="Arial" pitchFamily="34" charset="0"/>
              <a:buNone/>
            </a:pPr>
            <a:endParaRPr lang="en-NZ" baseline="0" dirty="0" smtClean="0"/>
          </a:p>
          <a:p>
            <a:pPr lvl="0">
              <a:buFont typeface="Arial" pitchFamily="34" charset="0"/>
              <a:buNone/>
            </a:pPr>
            <a:r>
              <a:rPr lang="en-NZ" dirty="0" smtClean="0"/>
              <a:t>Each page table entry contains the frame number of the corresponding page in main memory.</a:t>
            </a:r>
          </a:p>
          <a:p>
            <a:pPr lvl="0">
              <a:buFont typeface="Arial" pitchFamily="34" charset="0"/>
              <a:buNone/>
            </a:pPr>
            <a:endParaRPr lang="en-NZ" dirty="0" smtClean="0"/>
          </a:p>
          <a:p>
            <a:pPr lvl="0">
              <a:buFont typeface="Arial" pitchFamily="34" charset="0"/>
              <a:buNone/>
            </a:pPr>
            <a:r>
              <a:rPr lang="en-NZ" dirty="0" smtClean="0"/>
              <a:t>A page table is also needed for a virtual memory scheme based on paging.</a:t>
            </a:r>
          </a:p>
          <a:p>
            <a:pPr lvl="0">
              <a:buFont typeface="Arial" pitchFamily="34" charset="0"/>
              <a:buNone/>
            </a:pPr>
            <a:endParaRPr lang="en-NZ" dirty="0" smtClean="0"/>
          </a:p>
          <a:p>
            <a:pPr lvl="0">
              <a:buFont typeface="Arial" pitchFamily="34" charset="0"/>
              <a:buNone/>
            </a:pPr>
            <a:r>
              <a:rPr lang="en-NZ" dirty="0" smtClean="0"/>
              <a:t>Again, it is typical to associate a unique page table with each process. </a:t>
            </a:r>
            <a:r>
              <a:rPr lang="en-NZ" b="1" dirty="0" smtClean="0"/>
              <a:t>(Figure 8.2a – next slide). </a:t>
            </a:r>
          </a:p>
          <a:p>
            <a:pPr lvl="1">
              <a:buFont typeface="Arial" pitchFamily="34" charset="0"/>
              <a:buChar char="•"/>
            </a:pPr>
            <a:r>
              <a:rPr lang="en-NZ" baseline="0" dirty="0" smtClean="0"/>
              <a:t> </a:t>
            </a:r>
            <a:r>
              <a:rPr lang="en-NZ" dirty="0" smtClean="0"/>
              <a:t>The page table entries become more complex because only some of the pages of a process may be in main memory.</a:t>
            </a:r>
          </a:p>
          <a:p>
            <a:pPr lvl="1">
              <a:buFont typeface="Arial" pitchFamily="34" charset="0"/>
              <a:buChar char="•"/>
            </a:pPr>
            <a:r>
              <a:rPr lang="en-NZ" dirty="0" smtClean="0"/>
              <a:t> A bit is needed in each page table entry to indicate whether the corresponding page is present (P) in main memory or not.</a:t>
            </a:r>
          </a:p>
          <a:p>
            <a:pPr lvl="1">
              <a:buFont typeface="Arial" pitchFamily="34" charset="0"/>
              <a:buChar char="•"/>
            </a:pPr>
            <a:r>
              <a:rPr lang="en-NZ" baseline="0" dirty="0" smtClean="0"/>
              <a:t> </a:t>
            </a:r>
            <a:r>
              <a:rPr lang="en-NZ" dirty="0" smtClean="0"/>
              <a:t>If the bit indicates that the page is in memory, then the entry also includes the frame number of that page.</a:t>
            </a:r>
          </a:p>
          <a:p>
            <a:pPr lvl="1">
              <a:buFont typeface="Arial" pitchFamily="34" charset="0"/>
              <a:buChar char="•"/>
            </a:pPr>
            <a:r>
              <a:rPr lang="en-NZ" dirty="0" smtClean="0"/>
              <a:t> The page table entry includes a modify (M) bit, indicating whether</a:t>
            </a:r>
            <a:r>
              <a:rPr lang="en-NZ" baseline="0" dirty="0" smtClean="0"/>
              <a:t> </a:t>
            </a:r>
            <a:r>
              <a:rPr lang="en-NZ" dirty="0" smtClean="0"/>
              <a:t>the contents of the corresponding page have been altered since</a:t>
            </a:r>
            <a:r>
              <a:rPr lang="en-NZ" baseline="0" dirty="0" smtClean="0"/>
              <a:t> </a:t>
            </a:r>
            <a:r>
              <a:rPr lang="en-NZ" dirty="0" smtClean="0"/>
              <a:t>the page was last loaded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This is a repeat of the notes on the previous slide</a:t>
            </a:r>
          </a:p>
          <a:p>
            <a:pPr lvl="0">
              <a:buFont typeface="Arial" pitchFamily="34" charset="0"/>
              <a:buNone/>
            </a:pPr>
            <a:endParaRPr lang="en-NZ" dirty="0" smtClean="0"/>
          </a:p>
          <a:p>
            <a:pPr lvl="0">
              <a:buFont typeface="Arial" pitchFamily="34" charset="0"/>
              <a:buNone/>
            </a:pPr>
            <a:r>
              <a:rPr lang="en-NZ" dirty="0" smtClean="0"/>
              <a:t>It is typical to associate a unique page table with each process. </a:t>
            </a:r>
            <a:r>
              <a:rPr lang="en-NZ" b="1" dirty="0" smtClean="0"/>
              <a:t>(Figure 8.2a – this slide). </a:t>
            </a:r>
          </a:p>
          <a:p>
            <a:pPr lvl="1">
              <a:buFont typeface="Arial" pitchFamily="34" charset="0"/>
              <a:buChar char="•"/>
            </a:pPr>
            <a:r>
              <a:rPr lang="en-NZ" dirty="0" smtClean="0"/>
              <a:t> A bit is needed in each page table entry to indicate whether the corresponding page is present (P) in main memory or not.</a:t>
            </a:r>
          </a:p>
          <a:p>
            <a:pPr lvl="1">
              <a:buFont typeface="Arial" pitchFamily="34" charset="0"/>
              <a:buChar char="•"/>
            </a:pPr>
            <a:r>
              <a:rPr lang="en-NZ" baseline="0" dirty="0" smtClean="0"/>
              <a:t> </a:t>
            </a:r>
            <a:r>
              <a:rPr lang="en-NZ" dirty="0" smtClean="0"/>
              <a:t>If the bit indicates that the page is in memory, then the entry also includes the frame number of that page.</a:t>
            </a:r>
          </a:p>
          <a:p>
            <a:pPr lvl="1">
              <a:buFont typeface="Arial" pitchFamily="34" charset="0"/>
              <a:buChar char="•"/>
            </a:pPr>
            <a:r>
              <a:rPr lang="en-NZ" dirty="0" smtClean="0"/>
              <a:t> The page table entry includes a modify (M) bit, indicating whether</a:t>
            </a:r>
            <a:r>
              <a:rPr lang="en-NZ" baseline="0" dirty="0" smtClean="0"/>
              <a:t> </a:t>
            </a:r>
            <a:r>
              <a:rPr lang="en-NZ" dirty="0" smtClean="0"/>
              <a:t>the contents of the corresponding page have been altered since</a:t>
            </a:r>
            <a:r>
              <a:rPr lang="en-NZ" baseline="0" dirty="0" smtClean="0"/>
              <a:t> </a:t>
            </a:r>
            <a:r>
              <a:rPr lang="en-NZ" dirty="0" smtClean="0"/>
              <a:t>the page was last loaded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NZ" dirty="0" smtClean="0"/>
              <a:t>The basic mechanism for reading a word from memory involves using a page table</a:t>
            </a:r>
            <a:r>
              <a:rPr lang="en-NZ" baseline="0" dirty="0" smtClean="0"/>
              <a:t> </a:t>
            </a:r>
            <a:r>
              <a:rPr lang="en-NZ" dirty="0" smtClean="0"/>
              <a:t>to translate a virtual/logical address, </a:t>
            </a:r>
          </a:p>
          <a:p>
            <a:pPr lvl="1"/>
            <a:r>
              <a:rPr lang="en-NZ" dirty="0" smtClean="0"/>
              <a:t>consisting of page number and offset, </a:t>
            </a:r>
          </a:p>
          <a:p>
            <a:pPr lvl="1"/>
            <a:endParaRPr lang="en-NZ" dirty="0" smtClean="0"/>
          </a:p>
          <a:p>
            <a:pPr lvl="0"/>
            <a:r>
              <a:rPr lang="en-NZ" dirty="0" smtClean="0"/>
              <a:t>Into a physical address, </a:t>
            </a:r>
          </a:p>
          <a:p>
            <a:pPr lvl="1"/>
            <a:r>
              <a:rPr lang="en-NZ" dirty="0" smtClean="0"/>
              <a:t>consisting of frame number and offset, </a:t>
            </a:r>
          </a:p>
          <a:p>
            <a:pPr lvl="1"/>
            <a:endParaRPr lang="en-NZ" dirty="0" smtClean="0"/>
          </a:p>
          <a:p>
            <a:pPr lvl="0"/>
            <a:r>
              <a:rPr lang="en-NZ" dirty="0" smtClean="0"/>
              <a:t>Because the page table is of variable length, depending on the size of the process, we cannot expect to hold it in registers.</a:t>
            </a:r>
          </a:p>
          <a:p>
            <a:pPr lvl="1"/>
            <a:r>
              <a:rPr lang="en-NZ" dirty="0" smtClean="0"/>
              <a:t>Instead, it must be in main memory to be accessed.</a:t>
            </a:r>
          </a:p>
          <a:p>
            <a:pPr lvl="1"/>
            <a:endParaRPr lang="en-NZ" dirty="0" smtClean="0"/>
          </a:p>
          <a:p>
            <a:pPr lvl="0"/>
            <a:r>
              <a:rPr lang="en-NZ" dirty="0" smtClean="0"/>
              <a:t>Figure 8.3 suggests a hardware implementation.</a:t>
            </a:r>
          </a:p>
          <a:p>
            <a:pPr lvl="0"/>
            <a:endParaRPr lang="en-NZ" dirty="0" smtClean="0"/>
          </a:p>
          <a:p>
            <a:pPr lvl="0"/>
            <a:r>
              <a:rPr lang="en-NZ" dirty="0" smtClean="0"/>
              <a:t>When a particular process is running, a register holds the starting address of the page table for that process.</a:t>
            </a:r>
          </a:p>
          <a:p>
            <a:pPr lvl="1">
              <a:buFont typeface="Arial" pitchFamily="34" charset="0"/>
              <a:buChar char="•"/>
            </a:pPr>
            <a:r>
              <a:rPr lang="en-NZ" dirty="0" smtClean="0"/>
              <a:t> The page number of a virtual address is used to index that table and look up the corresponding frame number.</a:t>
            </a:r>
          </a:p>
          <a:p>
            <a:pPr lvl="1">
              <a:buFont typeface="Arial" pitchFamily="34" charset="0"/>
              <a:buChar char="•"/>
            </a:pPr>
            <a:r>
              <a:rPr lang="en-NZ" dirty="0" smtClean="0"/>
              <a:t> This is combined with the offset portion of the virtual address to produce the desired real address. </a:t>
            </a:r>
          </a:p>
          <a:p>
            <a:pPr lvl="0">
              <a:buFont typeface="Arial" pitchFamily="34" charset="0"/>
              <a:buNone/>
            </a:pPr>
            <a:endParaRPr lang="en-NZ" dirty="0" smtClean="0"/>
          </a:p>
          <a:p>
            <a:pPr lvl="0">
              <a:buFont typeface="Arial" pitchFamily="34" charset="0"/>
              <a:buNone/>
            </a:pPr>
            <a:r>
              <a:rPr lang="en-NZ" dirty="0" smtClean="0"/>
              <a:t>Typically, the page number field is longer than the frame number field (n &gt; 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8.4 shows an example of a two-level scheme typical for use with a 32-bit address. </a:t>
            </a:r>
          </a:p>
          <a:p>
            <a:endParaRPr lang="en-NZ" dirty="0" smtClean="0"/>
          </a:p>
          <a:p>
            <a:r>
              <a:rPr lang="en-NZ" dirty="0" smtClean="0"/>
              <a:t>If we assume byte-level addressing and 4-kbyte (2</a:t>
            </a:r>
            <a:r>
              <a:rPr lang="en-NZ" baseline="30000" dirty="0" smtClean="0"/>
              <a:t>12</a:t>
            </a:r>
            <a:r>
              <a:rPr lang="en-NZ" dirty="0" smtClean="0"/>
              <a:t>) pages, </a:t>
            </a:r>
          </a:p>
          <a:p>
            <a:pPr lvl="1">
              <a:buFont typeface="Arial" pitchFamily="34" charset="0"/>
              <a:buChar char="•"/>
            </a:pPr>
            <a:r>
              <a:rPr lang="en-NZ" dirty="0" smtClean="0"/>
              <a:t> then the 4-Gbyte (2</a:t>
            </a:r>
            <a:r>
              <a:rPr lang="en-NZ" sz="1200" kern="1200" baseline="30000" dirty="0" smtClean="0">
                <a:solidFill>
                  <a:schemeClr val="tx1"/>
                </a:solidFill>
                <a:latin typeface="+mn-lt"/>
                <a:ea typeface="+mn-ea"/>
                <a:cs typeface="+mn-cs"/>
              </a:rPr>
              <a:t>32</a:t>
            </a:r>
            <a:r>
              <a:rPr lang="en-NZ" dirty="0" smtClean="0"/>
              <a:t>) virtual address space is composed of 220pages. </a:t>
            </a:r>
          </a:p>
          <a:p>
            <a:pPr lvl="0">
              <a:buFont typeface="Arial" pitchFamily="34" charset="0"/>
              <a:buNone/>
            </a:pPr>
            <a:endParaRPr lang="en-NZ" dirty="0" smtClean="0"/>
          </a:p>
          <a:p>
            <a:pPr lvl="0">
              <a:buFont typeface="Arial" pitchFamily="34" charset="0"/>
              <a:buNone/>
            </a:pPr>
            <a:r>
              <a:rPr lang="en-NZ" dirty="0" smtClean="0"/>
              <a:t>If each of these pages is mapped by a 4-byte page table entry (PTE), we can create a user page table composed of 2</a:t>
            </a:r>
            <a:r>
              <a:rPr lang="en-NZ" sz="1200" kern="1200" baseline="30000" dirty="0" smtClean="0">
                <a:solidFill>
                  <a:schemeClr val="tx1"/>
                </a:solidFill>
                <a:latin typeface="+mn-lt"/>
                <a:ea typeface="+mn-ea"/>
                <a:cs typeface="+mn-cs"/>
              </a:rPr>
              <a:t>20 </a:t>
            </a:r>
            <a:r>
              <a:rPr lang="en-NZ" dirty="0" smtClean="0"/>
              <a:t>PTEs requiring 4 Mbyte (2</a:t>
            </a:r>
            <a:r>
              <a:rPr lang="en-NZ" sz="1200" kern="1200" baseline="30000" dirty="0" smtClean="0">
                <a:solidFill>
                  <a:schemeClr val="tx1"/>
                </a:solidFill>
                <a:latin typeface="+mn-lt"/>
                <a:ea typeface="+mn-ea"/>
                <a:cs typeface="+mn-cs"/>
              </a:rPr>
              <a:t>22 </a:t>
            </a:r>
            <a:r>
              <a:rPr lang="en-NZ" dirty="0" smtClean="0"/>
              <a:t>) bytes.</a:t>
            </a:r>
          </a:p>
          <a:p>
            <a:pPr lvl="0">
              <a:buFont typeface="Arial" pitchFamily="34" charset="0"/>
              <a:buNone/>
            </a:pPr>
            <a:endParaRPr lang="en-NZ" dirty="0" smtClean="0"/>
          </a:p>
          <a:p>
            <a:pPr lvl="0">
              <a:buFont typeface="Arial" pitchFamily="34" charset="0"/>
              <a:buNone/>
            </a:pPr>
            <a:r>
              <a:rPr lang="en-NZ" dirty="0" smtClean="0"/>
              <a:t>This huge user page table, occupying 2</a:t>
            </a:r>
            <a:r>
              <a:rPr lang="en-NZ" sz="1200" kern="1200" baseline="30000" dirty="0" smtClean="0">
                <a:solidFill>
                  <a:schemeClr val="tx1"/>
                </a:solidFill>
                <a:latin typeface="+mn-lt"/>
                <a:ea typeface="+mn-ea"/>
                <a:cs typeface="+mn-cs"/>
              </a:rPr>
              <a:t>10 </a:t>
            </a:r>
            <a:r>
              <a:rPr lang="en-NZ" dirty="0" smtClean="0"/>
              <a:t>pages, can be kept in virtual memory and mapped by a root page table with 2</a:t>
            </a:r>
            <a:r>
              <a:rPr lang="en-NZ" sz="1200" kern="1200" baseline="30000" dirty="0" smtClean="0">
                <a:solidFill>
                  <a:schemeClr val="tx1"/>
                </a:solidFill>
                <a:latin typeface="+mn-lt"/>
                <a:ea typeface="+mn-ea"/>
                <a:cs typeface="+mn-cs"/>
              </a:rPr>
              <a:t>10 </a:t>
            </a:r>
            <a:r>
              <a:rPr lang="en-NZ" dirty="0" smtClean="0"/>
              <a:t>PTEs occupying</a:t>
            </a:r>
          </a:p>
          <a:p>
            <a:r>
              <a:rPr lang="en-NZ" dirty="0" smtClean="0"/>
              <a:t>4 Kbyte (2</a:t>
            </a:r>
            <a:r>
              <a:rPr lang="en-NZ" sz="1200" kern="1200" baseline="30000" dirty="0" smtClean="0">
                <a:solidFill>
                  <a:schemeClr val="tx1"/>
                </a:solidFill>
                <a:latin typeface="+mn-lt"/>
                <a:ea typeface="+mn-ea"/>
                <a:cs typeface="+mn-cs"/>
              </a:rPr>
              <a:t>12 </a:t>
            </a:r>
            <a:r>
              <a:rPr lang="en-NZ" dirty="0" smtClean="0"/>
              <a:t>) of main memory.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8.5 shows the steps involved in address translation for this scheme.</a:t>
            </a:r>
          </a:p>
          <a:p>
            <a:endParaRPr lang="en-NZ" dirty="0" smtClean="0"/>
          </a:p>
          <a:p>
            <a:r>
              <a:rPr lang="en-NZ" dirty="0" smtClean="0"/>
              <a:t>The root page always remains in main memory.</a:t>
            </a:r>
          </a:p>
          <a:p>
            <a:endParaRPr lang="en-NZ" dirty="0" smtClean="0"/>
          </a:p>
          <a:p>
            <a:r>
              <a:rPr lang="en-NZ" dirty="0" smtClean="0"/>
              <a:t>The first 10 bits of a virtual address are used to index into the root page to find a PTE for a page of the user page table. </a:t>
            </a:r>
          </a:p>
          <a:p>
            <a:pPr lvl="1">
              <a:buFont typeface="Arial" pitchFamily="34" charset="0"/>
              <a:buChar char="•"/>
            </a:pPr>
            <a:r>
              <a:rPr lang="en-NZ" dirty="0" smtClean="0"/>
              <a:t> If that page is </a:t>
            </a:r>
            <a:r>
              <a:rPr lang="en-NZ" b="1" dirty="0" smtClean="0"/>
              <a:t>not </a:t>
            </a:r>
            <a:r>
              <a:rPr lang="en-NZ" dirty="0" smtClean="0"/>
              <a:t>in main memory, a page fault occurs.</a:t>
            </a:r>
          </a:p>
          <a:p>
            <a:pPr lvl="1">
              <a:buFont typeface="Arial" pitchFamily="34" charset="0"/>
              <a:buChar char="•"/>
            </a:pPr>
            <a:r>
              <a:rPr lang="en-NZ" baseline="0" dirty="0" smtClean="0"/>
              <a:t> </a:t>
            </a:r>
            <a:r>
              <a:rPr lang="en-NZ" dirty="0" smtClean="0"/>
              <a:t>If that page </a:t>
            </a:r>
            <a:r>
              <a:rPr lang="en-NZ" b="1" dirty="0" smtClean="0"/>
              <a:t>is </a:t>
            </a:r>
            <a:r>
              <a:rPr lang="en-NZ" dirty="0" smtClean="0"/>
              <a:t>in main memory, then the next 10 bits of the virtual address index into the user PTE page to find the PTE for the page that is referenced by the virtual address.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Memory management is a complex interrelationship between processor hardware and operating system software.</a:t>
            </a:r>
          </a:p>
          <a:p>
            <a:endParaRPr lang="en-NZ" dirty="0" smtClean="0"/>
          </a:p>
          <a:p>
            <a:r>
              <a:rPr lang="en-NZ" dirty="0" smtClean="0"/>
              <a:t>We focus first on the hardware aspect of virtual memory, looking at the use of paging, segmentation, and combined paging and segmentation.</a:t>
            </a:r>
          </a:p>
          <a:p>
            <a:endParaRPr lang="en-NZ" dirty="0" smtClean="0"/>
          </a:p>
          <a:p>
            <a:r>
              <a:rPr lang="en-NZ" dirty="0" smtClean="0"/>
              <a:t>Then we look at the issues involved in the design of a virtual memory facility in operating systems.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page number portion of a virtual address is mapped into a hash value using a simple hashing function.</a:t>
            </a:r>
          </a:p>
          <a:p>
            <a:endParaRPr lang="en-NZ" dirty="0" smtClean="0"/>
          </a:p>
          <a:p>
            <a:r>
              <a:rPr lang="en-NZ" dirty="0" smtClean="0"/>
              <a:t>The hash value is a pointer to the inverted page table, which contains the page table entries.</a:t>
            </a:r>
          </a:p>
          <a:p>
            <a:endParaRPr lang="en-NZ" dirty="0" smtClean="0"/>
          </a:p>
          <a:p>
            <a:r>
              <a:rPr lang="en-NZ" dirty="0" smtClean="0"/>
              <a:t>There is one entry in the inverted page table for each real memory page frame rather than one per virtual page.</a:t>
            </a:r>
          </a:p>
          <a:p>
            <a:pPr lvl="1">
              <a:buFont typeface="Arial" pitchFamily="34" charset="0"/>
              <a:buChar char="•"/>
            </a:pPr>
            <a:r>
              <a:rPr lang="en-NZ" dirty="0" smtClean="0"/>
              <a:t> Thus a fixed proportion of real memory is required for the tables regardless of the number of processes or virtual pages supported. </a:t>
            </a:r>
          </a:p>
          <a:p>
            <a:pPr lvl="0">
              <a:buFont typeface="Arial" pitchFamily="34" charset="0"/>
              <a:buNone/>
            </a:pPr>
            <a:endParaRPr lang="en-NZ" dirty="0" smtClean="0"/>
          </a:p>
          <a:p>
            <a:pPr lvl="0">
              <a:buFont typeface="Arial" pitchFamily="34" charset="0"/>
              <a:buNone/>
            </a:pPr>
            <a:r>
              <a:rPr lang="en-NZ" dirty="0" smtClean="0"/>
              <a:t>Because more than one virtual address may map into the same hash table entry, a chaining technique is used for managing the overflow.</a:t>
            </a:r>
          </a:p>
          <a:p>
            <a:pPr lvl="1">
              <a:buFont typeface="Arial" pitchFamily="34" charset="0"/>
              <a:buNone/>
            </a:pPr>
            <a:r>
              <a:rPr lang="en-NZ" dirty="0" smtClean="0"/>
              <a:t>The hashing technique results in chains that are typically short—between one and two entries.</a:t>
            </a:r>
          </a:p>
          <a:p>
            <a:pPr lvl="1">
              <a:buFont typeface="Arial" pitchFamily="34" charset="0"/>
              <a:buNone/>
            </a:pPr>
            <a:endParaRPr lang="en-NZ" dirty="0" smtClean="0"/>
          </a:p>
          <a:p>
            <a:pPr lvl="0">
              <a:buFont typeface="Arial" pitchFamily="34" charset="0"/>
              <a:buNone/>
            </a:pPr>
            <a:r>
              <a:rPr lang="en-NZ" dirty="0" smtClean="0"/>
              <a:t>The page table’s structure is called inverted because it indexes page table entries by frame number rather than by virtual page</a:t>
            </a:r>
          </a:p>
          <a:p>
            <a:r>
              <a:rPr lang="en-NZ" dirty="0" smtClean="0"/>
              <a:t>number</a:t>
            </a:r>
            <a:endParaRPr lang="en-US" dirty="0" smtClean="0"/>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Page number: </a:t>
            </a:r>
          </a:p>
          <a:p>
            <a:pPr lvl="1">
              <a:buFont typeface="Arial" pitchFamily="34" charset="0"/>
              <a:buChar char="•"/>
            </a:pPr>
            <a:r>
              <a:rPr lang="en-NZ" dirty="0" smtClean="0"/>
              <a:t> This is the page number portion of the virtual address.</a:t>
            </a:r>
          </a:p>
          <a:p>
            <a:endParaRPr lang="en-NZ" b="1" dirty="0" smtClean="0"/>
          </a:p>
          <a:p>
            <a:r>
              <a:rPr lang="en-NZ" b="1" dirty="0" smtClean="0"/>
              <a:t>Process identifier: </a:t>
            </a:r>
          </a:p>
          <a:p>
            <a:pPr lvl="1">
              <a:buFont typeface="Arial" pitchFamily="34" charset="0"/>
              <a:buChar char="•"/>
            </a:pPr>
            <a:r>
              <a:rPr lang="en-NZ" dirty="0" smtClean="0"/>
              <a:t> The process that owns this page. </a:t>
            </a:r>
          </a:p>
          <a:p>
            <a:pPr lvl="1">
              <a:buFont typeface="Arial" pitchFamily="34" charset="0"/>
              <a:buChar char="•"/>
            </a:pPr>
            <a:r>
              <a:rPr lang="en-NZ" dirty="0" smtClean="0"/>
              <a:t> The combination of page number and process identifier identify a page within the virtual address space of a particular process.</a:t>
            </a:r>
          </a:p>
          <a:p>
            <a:pPr lvl="1">
              <a:buFont typeface="Arial" pitchFamily="34" charset="0"/>
              <a:buNone/>
            </a:pPr>
            <a:endParaRPr lang="en-NZ" dirty="0" smtClean="0"/>
          </a:p>
          <a:p>
            <a:r>
              <a:rPr lang="en-NZ" b="1" dirty="0" smtClean="0"/>
              <a:t>Control bits: </a:t>
            </a:r>
          </a:p>
          <a:p>
            <a:pPr lvl="1">
              <a:buFont typeface="Arial" pitchFamily="34" charset="0"/>
              <a:buChar char="•"/>
            </a:pPr>
            <a:r>
              <a:rPr lang="en-NZ" dirty="0" smtClean="0"/>
              <a:t> This field includes flags, such as valid, referenced, and modified; and protection and locking information.</a:t>
            </a:r>
          </a:p>
          <a:p>
            <a:pPr lvl="0"/>
            <a:endParaRPr lang="en-NZ" dirty="0" smtClean="0"/>
          </a:p>
          <a:p>
            <a:pPr lvl="0"/>
            <a:r>
              <a:rPr lang="en-NZ" b="1" dirty="0" smtClean="0"/>
              <a:t>Chain pointer: </a:t>
            </a:r>
          </a:p>
          <a:p>
            <a:pPr lvl="1">
              <a:buFont typeface="Arial" pitchFamily="34" charset="0"/>
              <a:buChar char="•"/>
            </a:pPr>
            <a:r>
              <a:rPr lang="en-NZ" b="0" dirty="0" smtClean="0"/>
              <a:t>Contains the index value (number between 0 and 2</a:t>
            </a:r>
            <a:r>
              <a:rPr lang="en-NZ" sz="1200" kern="1200" baseline="30000" dirty="0" smtClean="0">
                <a:solidFill>
                  <a:schemeClr val="tx1"/>
                </a:solidFill>
                <a:latin typeface="+mn-lt"/>
                <a:ea typeface="+mn-ea"/>
                <a:cs typeface="+mn-cs"/>
              </a:rPr>
              <a:t>m</a:t>
            </a:r>
            <a:r>
              <a:rPr lang="en-NZ" b="0" dirty="0" smtClean="0"/>
              <a:t> - 1) of the next entry in the chain.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0" dirty="0" smtClean="0"/>
              <a:t>Otherwise, Null if there are no chained entries for this entry.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previous</a:t>
            </a:r>
            <a:r>
              <a:rPr lang="en-US" baseline="0" dirty="0" smtClean="0"/>
              <a:t> description of the fields</a:t>
            </a:r>
          </a:p>
          <a:p>
            <a:endParaRPr lang="en-US" baseline="0" dirty="0" smtClean="0"/>
          </a:p>
          <a:p>
            <a:r>
              <a:rPr lang="en-NZ" dirty="0" smtClean="0"/>
              <a:t>In this example, the virtual address includes an </a:t>
            </a:r>
            <a:r>
              <a:rPr lang="en-NZ" i="1" dirty="0" smtClean="0"/>
              <a:t>n</a:t>
            </a:r>
            <a:r>
              <a:rPr lang="en-NZ" dirty="0" smtClean="0"/>
              <a:t>-bit page number, with </a:t>
            </a:r>
            <a:r>
              <a:rPr lang="en-NZ" i="1" dirty="0" smtClean="0"/>
              <a:t>n</a:t>
            </a:r>
            <a:r>
              <a:rPr lang="en-NZ" dirty="0" smtClean="0"/>
              <a:t> &gt; </a:t>
            </a:r>
            <a:r>
              <a:rPr lang="en-NZ" i="1" dirty="0" smtClean="0"/>
              <a:t>m</a:t>
            </a:r>
            <a:r>
              <a:rPr lang="en-NZ" dirty="0" smtClean="0"/>
              <a:t>.</a:t>
            </a:r>
          </a:p>
          <a:p>
            <a:endParaRPr lang="en-NZ" dirty="0" smtClean="0"/>
          </a:p>
          <a:p>
            <a:r>
              <a:rPr lang="en-NZ" dirty="0" smtClean="0"/>
              <a:t>The hash function maps the </a:t>
            </a:r>
            <a:r>
              <a:rPr lang="en-NZ" i="1" dirty="0" smtClean="0"/>
              <a:t>n</a:t>
            </a:r>
            <a:r>
              <a:rPr lang="en-NZ" dirty="0" smtClean="0"/>
              <a:t>-bit page number into an m-bit quantity, which is used to index into the inverted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cache functions in the same way as a memory cache and contains those page table entries that have been most recently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flowchart shows that if the desired page is not in main memory, a page fault interrupt causes the page fault handling routine to be invoked. </a:t>
            </a:r>
          </a:p>
          <a:p>
            <a:endParaRPr lang="en-NZ" dirty="0" smtClean="0"/>
          </a:p>
          <a:p>
            <a:r>
              <a:rPr lang="en-NZ" dirty="0" smtClean="0"/>
              <a:t>To keep the flowchart simple, the fact that the operating system may dispatch another process while disk I/O is underway is not shown. </a:t>
            </a:r>
          </a:p>
          <a:p>
            <a:endParaRPr lang="en-NZ" dirty="0" smtClean="0"/>
          </a:p>
          <a:p>
            <a:r>
              <a:rPr lang="en-NZ" dirty="0" smtClean="0"/>
              <a:t>By the principle of locality, most virtual memory references will be to locations in recently used pages. Therefore</a:t>
            </a:r>
            <a:r>
              <a:rPr lang="en-NZ" dirty="0" smtClean="0"/>
              <a:t>, most </a:t>
            </a:r>
            <a:r>
              <a:rPr lang="en-NZ" dirty="0" smtClean="0"/>
              <a:t>references will involve page table entries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Because the TLB only contains some of the entries in a full page table, we cannot simply index into the TLB based on page number. </a:t>
            </a:r>
          </a:p>
          <a:p>
            <a:pPr lvl="1">
              <a:buFont typeface="Arial" pitchFamily="34" charset="0"/>
              <a:buChar char="•"/>
            </a:pPr>
            <a:r>
              <a:rPr lang="en-NZ" dirty="0" smtClean="0"/>
              <a:t> Instead, each entry in the TLB must include the page number as well as the complete page table entry.</a:t>
            </a:r>
          </a:p>
          <a:p>
            <a:pPr lvl="0">
              <a:buFont typeface="Arial" pitchFamily="34" charset="0"/>
              <a:buNone/>
            </a:pPr>
            <a:endParaRPr lang="en-NZ" dirty="0" smtClean="0"/>
          </a:p>
          <a:p>
            <a:pPr lvl="0">
              <a:buFont typeface="Arial" pitchFamily="34" charset="0"/>
              <a:buNone/>
            </a:pPr>
            <a:r>
              <a:rPr lang="en-NZ" dirty="0" smtClean="0"/>
              <a:t>The processor is equipped with hardware that allows it to interrogate simultaneously a number of TLB entries to determine if there is a match on page number.</a:t>
            </a:r>
          </a:p>
          <a:p>
            <a:pPr lvl="0">
              <a:buFont typeface="Arial" pitchFamily="34" charset="0"/>
              <a:buNone/>
            </a:pPr>
            <a:endParaRPr lang="en-NZ" dirty="0" smtClean="0"/>
          </a:p>
          <a:p>
            <a:r>
              <a:rPr lang="en-NZ" dirty="0" smtClean="0"/>
              <a:t>This technique is referred to as associative mapping.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a:t>
            </a:r>
            <a:r>
              <a:rPr lang="en-NZ" baseline="0" dirty="0" smtClean="0"/>
              <a:t>ome key terms related to virtual memory.</a:t>
            </a:r>
          </a:p>
          <a:p>
            <a:endParaRPr lang="en-NZ" baseline="0"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contrasts associative mapping with direct mapping</a:t>
            </a:r>
            <a:r>
              <a:rPr lang="en-US" baseline="0" dirty="0" smtClean="0"/>
              <a:t> </a:t>
            </a:r>
            <a:r>
              <a:rPr lang="en-NZ" dirty="0" smtClean="0"/>
              <a:t>or indexing, used for lookup in the page table.</a:t>
            </a:r>
          </a:p>
          <a:p>
            <a:endParaRPr lang="en-NZ" dirty="0" smtClean="0"/>
          </a:p>
          <a:p>
            <a:r>
              <a:rPr lang="en-NZ" dirty="0" smtClean="0"/>
              <a:t>The design of the TLB also must consider the way in which entries are organized in the TLB and which entry to replace when a new entry is brought in.</a:t>
            </a:r>
          </a:p>
          <a:p>
            <a:pPr lvl="1"/>
            <a:r>
              <a:rPr lang="en-NZ" dirty="0" smtClean="0"/>
              <a:t>These issues must be </a:t>
            </a:r>
            <a:r>
              <a:rPr lang="en-NZ" dirty="0" smtClean="0"/>
              <a:t>considered </a:t>
            </a:r>
            <a:r>
              <a:rPr lang="en-NZ" dirty="0" smtClean="0"/>
              <a:t>in any hardware cache design. </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virtual memory mechanism must interact with the cache system (not the TLB cache, but the main memory cache)</a:t>
            </a:r>
          </a:p>
          <a:p>
            <a:endParaRPr lang="en-NZ" dirty="0" smtClean="0"/>
          </a:p>
          <a:p>
            <a:r>
              <a:rPr lang="en-NZ" dirty="0" smtClean="0"/>
              <a:t>A virtual address will generally be in the form of a page number, offset.</a:t>
            </a:r>
          </a:p>
          <a:p>
            <a:endParaRPr lang="en-NZ" dirty="0" smtClean="0"/>
          </a:p>
          <a:p>
            <a:r>
              <a:rPr lang="en-NZ" dirty="0" smtClean="0"/>
              <a:t>First, the memory system consults the TLB to see if the matching page table entry is present. </a:t>
            </a:r>
          </a:p>
          <a:p>
            <a:pPr lvl="0">
              <a:buFont typeface="Arial" pitchFamily="34" charset="0"/>
              <a:buChar char="•"/>
            </a:pPr>
            <a:r>
              <a:rPr lang="en-NZ" dirty="0" smtClean="0"/>
              <a:t> If </a:t>
            </a:r>
            <a:r>
              <a:rPr lang="en-NZ" b="1" dirty="0" smtClean="0"/>
              <a:t>it is</a:t>
            </a:r>
            <a:r>
              <a:rPr lang="en-NZ" dirty="0" smtClean="0"/>
              <a:t>, the real (physical) address is generated by combining the frame number with the offset. </a:t>
            </a:r>
          </a:p>
          <a:p>
            <a:pPr lvl="0">
              <a:buFont typeface="Arial" pitchFamily="34" charset="0"/>
              <a:buChar char="•"/>
            </a:pPr>
            <a:endParaRPr lang="en-NZ" dirty="0" smtClean="0"/>
          </a:p>
          <a:p>
            <a:pPr lvl="0">
              <a:buFont typeface="Arial" pitchFamily="34" charset="0"/>
              <a:buChar char="•"/>
            </a:pPr>
            <a:r>
              <a:rPr lang="en-NZ" dirty="0" smtClean="0"/>
              <a:t> If </a:t>
            </a:r>
            <a:r>
              <a:rPr lang="en-NZ" b="1" dirty="0" smtClean="0"/>
              <a:t>not</a:t>
            </a:r>
            <a:r>
              <a:rPr lang="en-NZ" dirty="0" smtClean="0"/>
              <a:t>, the entry is accessed from a page table. </a:t>
            </a:r>
          </a:p>
          <a:p>
            <a:pPr lvl="1">
              <a:buFont typeface="Arial" pitchFamily="34" charset="0"/>
              <a:buChar char="•"/>
            </a:pPr>
            <a:r>
              <a:rPr lang="en-NZ" dirty="0" smtClean="0"/>
              <a:t> Once the real address is generated, which is in the form of a tag and a remainder, the cache is consulted to see if the block containing that word is present. </a:t>
            </a:r>
          </a:p>
          <a:p>
            <a:pPr lvl="2">
              <a:buFont typeface="Arial" pitchFamily="34" charset="0"/>
              <a:buChar char="•"/>
            </a:pPr>
            <a:r>
              <a:rPr lang="en-NZ" dirty="0" smtClean="0"/>
              <a:t>If so, it is returned to the CPU. </a:t>
            </a:r>
          </a:p>
          <a:p>
            <a:pPr lvl="2">
              <a:buFont typeface="Arial" pitchFamily="34" charset="0"/>
              <a:buChar char="•"/>
            </a:pPr>
            <a:r>
              <a:rPr lang="en-NZ" dirty="0" smtClean="0"/>
              <a:t>If not, the word is retrieved from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important hardware design decision is the size of page to be used.</a:t>
            </a:r>
          </a:p>
          <a:p>
            <a:endParaRPr lang="en-NZ" dirty="0" smtClean="0"/>
          </a:p>
          <a:p>
            <a:r>
              <a:rPr lang="en-NZ" dirty="0" smtClean="0"/>
              <a:t>There are several factors to consider. </a:t>
            </a:r>
          </a:p>
          <a:p>
            <a:pPr lvl="1">
              <a:buFont typeface="Arial" pitchFamily="34" charset="0"/>
              <a:buChar char="•"/>
            </a:pPr>
            <a:r>
              <a:rPr lang="en-NZ" dirty="0" smtClean="0"/>
              <a:t> </a:t>
            </a:r>
            <a:r>
              <a:rPr lang="en-NZ" b="1" dirty="0" smtClean="0"/>
              <a:t>internal fragmentation. </a:t>
            </a:r>
            <a:r>
              <a:rPr lang="en-NZ" dirty="0" smtClean="0"/>
              <a:t>Clearly, the smaller the page size, the less the amount of internal fragmentation. To optimize the use of main memory, we would like to reduce internal fragmentation. </a:t>
            </a:r>
          </a:p>
          <a:p>
            <a:pPr lvl="1">
              <a:buFont typeface="Arial" pitchFamily="34" charset="0"/>
              <a:buChar char="•"/>
            </a:pPr>
            <a:r>
              <a:rPr lang="en-NZ" dirty="0" smtClean="0"/>
              <a:t> BUT </a:t>
            </a:r>
            <a:r>
              <a:rPr lang="en-NZ" b="1" dirty="0" smtClean="0"/>
              <a:t>the smaller the page, the greater the number of pages required per process. </a:t>
            </a:r>
            <a:r>
              <a:rPr lang="en-NZ" dirty="0" smtClean="0"/>
              <a:t>More pages per process means larger page tables. For large programs in a heavily multiprogrammed environment, this may mean that some portion of the page tables of active processes must be in virtual memory, not in main memory. </a:t>
            </a:r>
          </a:p>
          <a:p>
            <a:pPr lvl="1">
              <a:buFont typeface="Arial" pitchFamily="34" charset="0"/>
              <a:buChar char="•"/>
            </a:pPr>
            <a:r>
              <a:rPr lang="en-NZ" dirty="0" smtClean="0"/>
              <a:t>The physical characteristics of most secondary-memory devices, which are rotational, favour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Complicating these matters is the effect of page size on the rate at which page faults occur.</a:t>
            </a:r>
          </a:p>
          <a:p>
            <a:endParaRPr lang="en-NZ" dirty="0" smtClean="0"/>
          </a:p>
          <a:p>
            <a:r>
              <a:rPr lang="en-NZ" dirty="0" smtClean="0"/>
              <a:t>This behavior, is based on the principle of locality. </a:t>
            </a:r>
          </a:p>
          <a:p>
            <a:endParaRPr lang="en-NZ" dirty="0" smtClean="0"/>
          </a:p>
          <a:p>
            <a:r>
              <a:rPr lang="en-NZ" dirty="0" smtClean="0"/>
              <a:t>If the page size is very small, then ordinarily a relatively large number of pages will be available in main memory for a process.</a:t>
            </a:r>
          </a:p>
          <a:p>
            <a:pPr lvl="1">
              <a:buFont typeface="Arial" pitchFamily="34" charset="0"/>
              <a:buChar char="•"/>
            </a:pPr>
            <a:r>
              <a:rPr lang="en-NZ" dirty="0" smtClean="0"/>
              <a:t> After a time, the pages in memory will all contain portions of the process near recent references.</a:t>
            </a:r>
          </a:p>
          <a:p>
            <a:pPr lvl="1">
              <a:buFont typeface="Arial" pitchFamily="34" charset="0"/>
              <a:buChar char="•"/>
            </a:pPr>
            <a:r>
              <a:rPr lang="en-NZ" dirty="0" smtClean="0"/>
              <a:t> Thus, the page fault rate should be low.</a:t>
            </a:r>
          </a:p>
          <a:p>
            <a:pPr lvl="0">
              <a:buFont typeface="Arial" pitchFamily="34" charset="0"/>
              <a:buNone/>
            </a:pPr>
            <a:endParaRPr lang="en-NZ" dirty="0" smtClean="0"/>
          </a:p>
          <a:p>
            <a:pPr lvl="0">
              <a:buFont typeface="Arial" pitchFamily="34" charset="0"/>
              <a:buNone/>
            </a:pPr>
            <a:r>
              <a:rPr lang="en-NZ" dirty="0" smtClean="0"/>
              <a:t>As the size of the page is increased, each individual page will contain locations further and further from any particular recent reference.</a:t>
            </a:r>
          </a:p>
          <a:p>
            <a:pPr lvl="1">
              <a:buFont typeface="Arial" pitchFamily="34" charset="0"/>
              <a:buChar char="•"/>
            </a:pPr>
            <a:r>
              <a:rPr lang="en-NZ" dirty="0" smtClean="0"/>
              <a:t> Thus the effect of the principle of locality is weakened and the page fault rate begins to rise. </a:t>
            </a:r>
          </a:p>
          <a:p>
            <a:pPr lvl="1">
              <a:buFont typeface="Arial" pitchFamily="34" charset="0"/>
              <a:buChar char="•"/>
            </a:pPr>
            <a:endParaRPr lang="en-NZ" dirty="0" smtClean="0"/>
          </a:p>
          <a:p>
            <a:pPr lvl="0">
              <a:buFont typeface="Arial" pitchFamily="34" charset="0"/>
              <a:buNone/>
            </a:pPr>
            <a:r>
              <a:rPr lang="en-NZ" dirty="0" smtClean="0"/>
              <a:t>Eventually, however, the page fault rate will begin to fall as the size of a page approaches the size of the entire process (point </a:t>
            </a:r>
            <a:r>
              <a:rPr lang="en-NZ" i="1" dirty="0" smtClean="0"/>
              <a:t>P</a:t>
            </a:r>
            <a:r>
              <a:rPr lang="en-NZ" dirty="0" smtClean="0"/>
              <a:t> in the diagram).</a:t>
            </a:r>
          </a:p>
          <a:p>
            <a:pPr lvl="1">
              <a:buFont typeface="Arial" pitchFamily="34" charset="0"/>
              <a:buChar char="•"/>
            </a:pPr>
            <a:r>
              <a:rPr lang="en-NZ" dirty="0" smtClean="0"/>
              <a:t> When a single page encompasses the entire process, there will be no page faults.</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Much of this is explained on the previous slide</a:t>
            </a:r>
          </a:p>
          <a:p>
            <a:endParaRPr lang="en-NZ" dirty="0" smtClean="0"/>
          </a:p>
          <a:p>
            <a:r>
              <a:rPr lang="en-NZ" dirty="0" smtClean="0"/>
              <a:t>A further complication is that the page fault rate is also determined by the number of frames allocated to a process. </a:t>
            </a:r>
          </a:p>
          <a:p>
            <a:endParaRPr lang="en-NZ" dirty="0" smtClean="0"/>
          </a:p>
          <a:p>
            <a:r>
              <a:rPr lang="en-NZ" dirty="0" smtClean="0"/>
              <a:t>Figure 8.11b shows that, for a fixed page size, the fault rate drops as the number of pages maintained in main memory grows.</a:t>
            </a:r>
          </a:p>
          <a:p>
            <a:pPr lvl="1">
              <a:buFont typeface="Arial" pitchFamily="34" charset="0"/>
              <a:buChar char="•"/>
            </a:pPr>
            <a:r>
              <a:rPr lang="en-NZ" dirty="0" smtClean="0"/>
              <a:t> Thus, a software policy (the amount of memory to allocate to each process) interacts with a hardware design decision (page size).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Finally, the design issue of page size is related to the size of physical main memory and program size.</a:t>
            </a:r>
          </a:p>
          <a:p>
            <a:endParaRPr lang="en-NZ" dirty="0" smtClean="0"/>
          </a:p>
          <a:p>
            <a:r>
              <a:rPr lang="en-NZ" dirty="0" smtClean="0"/>
              <a:t>At the same time that main memory is getting larger, the address space used by applications is also growing. </a:t>
            </a:r>
          </a:p>
          <a:p>
            <a:endParaRPr lang="en-NZ" dirty="0" smtClean="0"/>
          </a:p>
          <a:p>
            <a:r>
              <a:rPr lang="en-NZ" dirty="0" smtClean="0"/>
              <a:t>The trend is most obvious on personal computers and workstations, where applications are becoming increasingly complex. </a:t>
            </a:r>
          </a:p>
          <a:p>
            <a:pPr lvl="1">
              <a:buFont typeface="Arial" pitchFamily="34" charset="0"/>
              <a:buChar char="•"/>
            </a:pPr>
            <a:r>
              <a:rPr lang="en-NZ" dirty="0" smtClean="0"/>
              <a:t> Furthermore, contemporary programming techniques used in large pro grams tend to decrease the locality of references within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smtClean="0"/>
              <a:t>Segmentation allows the programmer to view memory as consisting of multiple address spaces or segments. </a:t>
            </a:r>
          </a:p>
          <a:p>
            <a:endParaRPr lang="en-NZ" dirty="0" smtClean="0"/>
          </a:p>
          <a:p>
            <a:r>
              <a:rPr lang="en-NZ" dirty="0" smtClean="0"/>
              <a:t>Segments may be of unequal, indeed dynamic, size. </a:t>
            </a:r>
          </a:p>
          <a:p>
            <a:endParaRPr lang="en-NZ" dirty="0" smtClean="0"/>
          </a:p>
          <a:p>
            <a:r>
              <a:rPr lang="en-NZ" dirty="0" smtClean="0"/>
              <a:t>Memory references consist of a form of address (segment number, offset).</a:t>
            </a:r>
          </a:p>
          <a:p>
            <a:endParaRPr lang="en-NZ" dirty="0" smtClean="0"/>
          </a:p>
          <a:p>
            <a:r>
              <a:rPr lang="en-NZ" dirty="0" smtClean="0"/>
              <a:t>This organization has a number of advantages to the programmer over a nonsegmented address space:</a:t>
            </a:r>
          </a:p>
          <a:p>
            <a:endParaRPr lang="en-NZ" dirty="0" smtClean="0"/>
          </a:p>
          <a:p>
            <a:pPr marL="228600" indent="-228600">
              <a:buAutoNum type="arabicPeriod"/>
            </a:pPr>
            <a:r>
              <a:rPr lang="en-NZ" b="1" dirty="0" smtClean="0"/>
              <a:t>It simplifies the handling of growing data structures</a:t>
            </a:r>
            <a:r>
              <a:rPr lang="en-NZ" dirty="0" smtClean="0"/>
              <a:t>. </a:t>
            </a:r>
          </a:p>
          <a:p>
            <a:pPr marL="685800" lvl="1" indent="-228600">
              <a:buFont typeface="Arial" pitchFamily="34" charset="0"/>
              <a:buChar cha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smtClean="0"/>
          </a:p>
          <a:p>
            <a:r>
              <a:rPr lang="en-NZ" dirty="0" smtClean="0"/>
              <a:t>2. </a:t>
            </a:r>
            <a:r>
              <a:rPr lang="en-NZ" b="1" dirty="0" smtClean="0"/>
              <a:t>It allows programs to be altered and recompiled independently, </a:t>
            </a:r>
          </a:p>
          <a:p>
            <a:pPr lvl="1">
              <a:buFont typeface="Arial" pitchFamily="34" charset="0"/>
              <a:buChar char="•"/>
            </a:pPr>
            <a:r>
              <a:rPr lang="en-NZ" b="1" dirty="0" smtClean="0"/>
              <a:t> </a:t>
            </a:r>
            <a:r>
              <a:rPr lang="en-NZ" dirty="0" smtClean="0"/>
              <a:t>without requiring the entire set of programs to be relinked and reloaded.</a:t>
            </a:r>
          </a:p>
          <a:p>
            <a:pPr lvl="1">
              <a:buFont typeface="Arial" pitchFamily="34" charset="0"/>
              <a:buChar char="•"/>
            </a:pPr>
            <a:r>
              <a:rPr lang="en-NZ" dirty="0" smtClean="0"/>
              <a:t> Again, this is accomplished using multiple segments.</a:t>
            </a:r>
          </a:p>
          <a:p>
            <a:pPr lvl="1">
              <a:buFont typeface="Arial" pitchFamily="34" charset="0"/>
              <a:buNone/>
            </a:pPr>
            <a:endParaRPr lang="en-NZ" dirty="0" smtClean="0"/>
          </a:p>
          <a:p>
            <a:r>
              <a:rPr lang="en-NZ" dirty="0" smtClean="0"/>
              <a:t>3. </a:t>
            </a:r>
            <a:r>
              <a:rPr lang="en-NZ" b="1" dirty="0" smtClean="0"/>
              <a:t>It lends itself to sharing among processes</a:t>
            </a:r>
            <a:r>
              <a:rPr lang="en-NZ" dirty="0" smtClean="0"/>
              <a:t>. </a:t>
            </a:r>
          </a:p>
          <a:p>
            <a:pPr lvl="1">
              <a:buFont typeface="Arial" pitchFamily="34" charset="0"/>
              <a:buChar char="•"/>
            </a:pPr>
            <a:r>
              <a:rPr lang="en-NZ" dirty="0" smtClean="0"/>
              <a:t> A programmer can place a utility program or a useful table of data in a segment that can be referenced by other processes.</a:t>
            </a:r>
          </a:p>
          <a:p>
            <a:pPr lvl="1">
              <a:buFont typeface="Arial" pitchFamily="34" charset="0"/>
              <a:buNone/>
            </a:pPr>
            <a:endParaRPr lang="en-NZ" dirty="0" smtClean="0"/>
          </a:p>
          <a:p>
            <a:r>
              <a:rPr lang="en-NZ" dirty="0" smtClean="0"/>
              <a:t>4. </a:t>
            </a:r>
            <a:r>
              <a:rPr lang="en-NZ" b="1" dirty="0" smtClean="0"/>
              <a:t>It lends itself to protection.</a:t>
            </a:r>
          </a:p>
          <a:p>
            <a:pPr lvl="1">
              <a:buFont typeface="Arial" pitchFamily="34" charset="0"/>
              <a:buChar cha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smtClean="0"/>
              <a:t>Each segment table entry contains the starting address of the corresponding segment in main memory, as well as the length of the segment.</a:t>
            </a:r>
          </a:p>
          <a:p>
            <a:endParaRPr lang="en-NZ" dirty="0" smtClean="0"/>
          </a:p>
          <a:p>
            <a:r>
              <a:rPr lang="en-NZ" dirty="0" smtClean="0"/>
              <a:t>The same device, a segment table, is needed when we consider a virtual memory scheme based on segmentation. </a:t>
            </a:r>
          </a:p>
          <a:p>
            <a:pPr lvl="1">
              <a:buFont typeface="Arial" pitchFamily="34" charset="0"/>
              <a:buChar char="•"/>
            </a:pPr>
            <a:r>
              <a:rPr lang="en-NZ" dirty="0" smtClean="0"/>
              <a:t> Again, it is typical to associate a unique segment table with each process. </a:t>
            </a:r>
          </a:p>
          <a:p>
            <a:pPr lvl="0">
              <a:buFont typeface="Arial" pitchFamily="34" charset="0"/>
              <a:buChar char="•"/>
            </a:pPr>
            <a:endParaRPr lang="en-NZ" dirty="0" smtClean="0"/>
          </a:p>
          <a:p>
            <a:pPr lvl="0">
              <a:buFont typeface="Arial" pitchFamily="34" charset="0"/>
              <a:buNone/>
            </a:pPr>
            <a:r>
              <a:rPr lang="en-NZ" b="1" dirty="0" smtClean="0"/>
              <a:t>But </a:t>
            </a:r>
            <a:r>
              <a:rPr lang="en-NZ" b="0" dirty="0" smtClean="0"/>
              <a:t>b</a:t>
            </a:r>
            <a:r>
              <a:rPr lang="en-NZ" dirty="0" smtClean="0"/>
              <a:t>ecause only some of the segments of a process may be in main memory, a bit is needed in each segment table entry to indicate whether the corresponding segment is present in main memory or not.</a:t>
            </a:r>
          </a:p>
          <a:p>
            <a:pPr lvl="1">
              <a:buFont typeface="Arial" pitchFamily="34" charset="0"/>
              <a:buChar char="•"/>
            </a:pPr>
            <a:r>
              <a:rPr lang="en-NZ" baseline="0" dirty="0" smtClean="0"/>
              <a:t> </a:t>
            </a:r>
            <a:r>
              <a:rPr lang="en-NZ" dirty="0" smtClean="0"/>
              <a:t>If the bit indicates that the segment is in memory, then the entry also includes the starting address and length of that segment.</a:t>
            </a:r>
          </a:p>
          <a:p>
            <a:pPr lvl="1">
              <a:buFont typeface="Arial" pitchFamily="34" charset="0"/>
              <a:buNone/>
            </a:pPr>
            <a:endParaRPr lang="en-NZ" dirty="0" smtClean="0"/>
          </a:p>
          <a:p>
            <a:r>
              <a:rPr lang="en-NZ" dirty="0" smtClean="0"/>
              <a:t>Another control bit in the segmentation table entry is a </a:t>
            </a:r>
            <a:r>
              <a:rPr lang="en-NZ" b="1" dirty="0" smtClean="0"/>
              <a:t>modify bit</a:t>
            </a:r>
            <a:r>
              <a:rPr lang="en-NZ" dirty="0" smtClean="0"/>
              <a:t>, indicating whether the contents of the corresponding segment have been altered since the segment was last loaded into main memory. </a:t>
            </a:r>
          </a:p>
          <a:p>
            <a:pPr lvl="1">
              <a:buFont typeface="Arial" pitchFamily="34" charset="0"/>
              <a:buChar char="•"/>
            </a:pPr>
            <a:r>
              <a:rPr lang="en-NZ" dirty="0" smtClean="0"/>
              <a:t> If there has been no change, then it is not necessary to write the segment out when it comes time to replace the segment in the frame that it currently occupies. </a:t>
            </a:r>
          </a:p>
          <a:p>
            <a:pPr lvl="0">
              <a:buFont typeface="Arial" pitchFamily="34" charset="0"/>
              <a:buNone/>
            </a:pPr>
            <a:endParaRPr lang="en-NZ" dirty="0" smtClean="0"/>
          </a:p>
          <a:p>
            <a:pPr lvl="0">
              <a:buFont typeface="Arial" pitchFamily="34" charset="0"/>
              <a:buNone/>
            </a:pPr>
            <a:r>
              <a:rPr lang="en-NZ" dirty="0" smtClean="0"/>
              <a:t>Other control bits may also be present</a:t>
            </a:r>
            <a:r>
              <a:rPr lang="en-NZ" dirty="0" smtClean="0"/>
              <a: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characteristics of paging and segmentation are the keys to this breakthrough in memory management:</a:t>
            </a:r>
          </a:p>
          <a:p>
            <a:endParaRPr lang="en-NZ" dirty="0" smtClean="0"/>
          </a:p>
          <a:p>
            <a:pPr marL="228600" indent="-228600">
              <a:buAutoNum type="arabicPeriod"/>
            </a:pPr>
            <a:r>
              <a:rPr lang="en-NZ" dirty="0" smtClean="0"/>
              <a:t>All memory references within a process are logical addresses that are dynamically translated into physical addresses at run time.</a:t>
            </a:r>
          </a:p>
          <a:p>
            <a:pPr marL="685800" lvl="1" indent="-228600">
              <a:buFont typeface="Arial" pitchFamily="34" charset="0"/>
              <a:buChar char="•"/>
            </a:pPr>
            <a:r>
              <a:rPr lang="en-NZ" dirty="0" smtClean="0"/>
              <a:t>A process may be swapped in and out of main memory occupying different regions of main memory at different times during the course of execution.</a:t>
            </a:r>
          </a:p>
          <a:p>
            <a:r>
              <a:rPr lang="en-NZ" dirty="0" smtClean="0"/>
              <a:t>2. A process may be broken up into a number of pieces (pages or segments) and these pieces need not be contiguously located in main memory during execution.</a:t>
            </a:r>
          </a:p>
          <a:p>
            <a:pPr lvl="1">
              <a:buFont typeface="Arial" pitchFamily="34" charset="0"/>
              <a:buChar char="•"/>
            </a:pPr>
            <a:r>
              <a:rPr lang="en-NZ" dirty="0" smtClean="0"/>
              <a:t>The combination of dynamic run-time address translation and the use of a page or segment table permits this.</a:t>
            </a:r>
            <a:endParaRPr lang="en-US" dirty="0" smtClean="0"/>
          </a:p>
          <a:p>
            <a:endParaRPr lang="en-US" dirty="0" smtClean="0"/>
          </a:p>
          <a:p>
            <a:pPr marL="228600" lvl="0" indent="-22860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Reading a word from memory involves the translation of a virtual, or logical, address, consisting of segment number and offset, into a physical address, using a segment table. </a:t>
            </a:r>
          </a:p>
          <a:p>
            <a:endParaRPr lang="en-NZ" dirty="0" smtClean="0"/>
          </a:p>
          <a:p>
            <a:pPr lvl="0">
              <a:buFont typeface="Arial" pitchFamily="34" charset="0"/>
              <a:buNone/>
            </a:pPr>
            <a:r>
              <a:rPr lang="en-NZ" dirty="0" smtClean="0"/>
              <a:t>We cannot expect to hold the segment table in registers because it is of variable length, depending on the size of the process</a:t>
            </a:r>
          </a:p>
          <a:p>
            <a:pPr lvl="1">
              <a:buFont typeface="Arial" pitchFamily="34" charset="0"/>
              <a:buChar char="•"/>
            </a:pPr>
            <a:r>
              <a:rPr lang="en-NZ" dirty="0" smtClean="0"/>
              <a:t> Instead, it must be in main memory to be accessed. </a:t>
            </a:r>
          </a:p>
          <a:p>
            <a:pPr lvl="1">
              <a:buFont typeface="Arial" pitchFamily="34" charset="0"/>
              <a:buChar char="•"/>
            </a:pPr>
            <a:endParaRPr lang="en-NZ" dirty="0" smtClean="0"/>
          </a:p>
          <a:p>
            <a:pPr lvl="0">
              <a:buFont typeface="Arial" pitchFamily="34" charset="0"/>
              <a:buNone/>
            </a:pPr>
            <a:r>
              <a:rPr lang="en-NZ" dirty="0" smtClean="0"/>
              <a:t>This figure suggests a hardware implementation of this scheme (note similarity to Figure 8.3).</a:t>
            </a:r>
          </a:p>
          <a:p>
            <a:pPr lvl="0">
              <a:buFont typeface="Arial" pitchFamily="34" charset="0"/>
              <a:buNone/>
            </a:pPr>
            <a:endParaRPr lang="en-NZ" dirty="0" smtClean="0"/>
          </a:p>
          <a:p>
            <a:pPr lvl="0">
              <a:buFont typeface="Arial" pitchFamily="34" charset="0"/>
              <a:buNone/>
            </a:pPr>
            <a:r>
              <a:rPr lang="en-NZ" dirty="0" smtClean="0"/>
              <a:t>When a particular process is running, a register holds the starting address of the segment table for that process.</a:t>
            </a:r>
          </a:p>
          <a:p>
            <a:pPr lvl="1">
              <a:buFont typeface="Arial" pitchFamily="34" charset="0"/>
              <a:buChar char="•"/>
            </a:pPr>
            <a:r>
              <a:rPr lang="en-NZ" dirty="0" smtClean="0"/>
              <a:t>The segment number of a virtual address is used to index that table and look up the corresponding main memory address for the start of the segment.</a:t>
            </a:r>
          </a:p>
          <a:p>
            <a:pPr lvl="1">
              <a:buFont typeface="Arial" pitchFamily="34" charset="0"/>
              <a:buChar char="•"/>
            </a:pPr>
            <a:r>
              <a:rPr lang="en-NZ" dirty="0" smtClean="0"/>
              <a:t> This is added to 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combined paging/segmentation system, a user’s address space is broken up into a number of segments, </a:t>
            </a:r>
          </a:p>
          <a:p>
            <a:pPr lvl="1">
              <a:buFont typeface="Arial" pitchFamily="34" charset="0"/>
              <a:buChar char="•"/>
            </a:pPr>
            <a:r>
              <a:rPr lang="en-NZ" dirty="0" smtClean="0"/>
              <a:t> at the discretion of the programmer.</a:t>
            </a:r>
          </a:p>
          <a:p>
            <a:pPr lvl="0">
              <a:buFont typeface="Arial" pitchFamily="34" charset="0"/>
              <a:buNone/>
            </a:pPr>
            <a:endParaRPr lang="en-NZ" dirty="0" smtClean="0"/>
          </a:p>
          <a:p>
            <a:pPr lvl="0">
              <a:buFont typeface="Arial" pitchFamily="34" charset="0"/>
              <a:buNone/>
            </a:pPr>
            <a:r>
              <a:rPr lang="en-NZ" dirty="0" smtClean="0"/>
              <a:t>Each segment is, in turn, broken up into a number of fixed-size pages, </a:t>
            </a:r>
          </a:p>
          <a:p>
            <a:pPr lvl="1">
              <a:buFont typeface="Arial" pitchFamily="34" charset="0"/>
              <a:buChar char="•"/>
            </a:pPr>
            <a:r>
              <a:rPr lang="en-NZ" dirty="0" smtClean="0"/>
              <a:t> which are equal in length to a main memory frame.</a:t>
            </a:r>
          </a:p>
          <a:p>
            <a:pPr lvl="0">
              <a:buFont typeface="Arial" pitchFamily="34" charset="0"/>
              <a:buNone/>
            </a:pPr>
            <a:endParaRPr lang="en-NZ" dirty="0" smtClean="0"/>
          </a:p>
          <a:p>
            <a:pPr lvl="0">
              <a:buFont typeface="Arial" pitchFamily="34" charset="0"/>
              <a:buNone/>
            </a:pPr>
            <a:r>
              <a:rPr lang="en-NZ" dirty="0" smtClean="0"/>
              <a:t> If a segment has length less than that of a page, the segment occupies just one page. </a:t>
            </a:r>
          </a:p>
          <a:p>
            <a:pPr lvl="0">
              <a:buFont typeface="Arial" pitchFamily="34" charset="0"/>
              <a:buNone/>
            </a:pPr>
            <a:endParaRPr lang="en-NZ" dirty="0" smtClean="0"/>
          </a:p>
          <a:p>
            <a:pPr lvl="0">
              <a:buFont typeface="Arial" pitchFamily="34" charset="0"/>
              <a:buNone/>
            </a:pPr>
            <a:r>
              <a:rPr lang="en-NZ" dirty="0" smtClean="0"/>
              <a:t>From the programmer’s point of view, a logical address still consists of a segment number and a segment offset. </a:t>
            </a:r>
          </a:p>
          <a:p>
            <a:pPr lvl="0">
              <a:buFont typeface="Arial" pitchFamily="34" charset="0"/>
              <a:buNone/>
            </a:pPr>
            <a:endParaRPr lang="en-NZ" dirty="0" smtClean="0"/>
          </a:p>
          <a:p>
            <a:pPr lvl="0">
              <a:buFont typeface="Arial" pitchFamily="34" charset="0"/>
              <a:buNone/>
            </a:pPr>
            <a:r>
              <a:rPr lang="en-NZ" dirty="0" smtClean="0"/>
              <a:t>From the system’s point of view, the segment offset is viewed as a page number and page offset for a page within the 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(8.2c) suggests the segment table entry and page table entry formats.</a:t>
            </a:r>
          </a:p>
          <a:p>
            <a:endParaRPr lang="en-NZ" dirty="0" smtClean="0"/>
          </a:p>
          <a:p>
            <a:r>
              <a:rPr lang="en-NZ" dirty="0" smtClean="0"/>
              <a:t>As before, the segment table entry contains the length of the segment.</a:t>
            </a:r>
          </a:p>
          <a:p>
            <a:endParaRPr lang="en-NZ" dirty="0" smtClean="0"/>
          </a:p>
          <a:p>
            <a:r>
              <a:rPr lang="en-NZ" dirty="0" smtClean="0"/>
              <a:t>It also contains a base field, which now refers to a page table.</a:t>
            </a:r>
          </a:p>
          <a:p>
            <a:pPr lvl="1">
              <a:buFont typeface="Arial" pitchFamily="34" charset="0"/>
              <a:buChar char="•"/>
            </a:pPr>
            <a:r>
              <a:rPr lang="en-NZ" dirty="0" smtClean="0"/>
              <a:t> The present and modified bits are not needed because these matters are handled at the page level.</a:t>
            </a:r>
          </a:p>
          <a:p>
            <a:pPr lvl="1">
              <a:buFont typeface="Arial" pitchFamily="34" charset="0"/>
              <a:buChar char="•"/>
            </a:pPr>
            <a:r>
              <a:rPr lang="en-NZ" dirty="0" smtClean="0"/>
              <a:t> Other control bits may be used, for purposes of sharing and protection.</a:t>
            </a:r>
          </a:p>
          <a:p>
            <a:pPr lvl="1">
              <a:buFont typeface="Arial" pitchFamily="34" charset="0"/>
              <a:buChar char="•"/>
            </a:pPr>
            <a:endParaRPr lang="en-NZ" dirty="0" smtClean="0"/>
          </a:p>
          <a:p>
            <a:pPr lvl="0">
              <a:buFont typeface="Arial" pitchFamily="34" charset="0"/>
              <a:buNone/>
            </a:pPr>
            <a:r>
              <a:rPr lang="en-NZ" dirty="0" smtClean="0"/>
              <a:t>The page table entry is essentially the same as is used in a pure paging system. </a:t>
            </a:r>
          </a:p>
          <a:p>
            <a:pPr lvl="1">
              <a:buFont typeface="Arial" pitchFamily="34" charset="0"/>
              <a:buChar char="•"/>
            </a:pPr>
            <a:r>
              <a:rPr lang="en-NZ" dirty="0" smtClean="0"/>
              <a:t> Each page number is mapped into a corresponding frame number if the page is present in main memory.</a:t>
            </a:r>
          </a:p>
          <a:p>
            <a:pPr lvl="1">
              <a:buFont typeface="Arial" pitchFamily="34" charset="0"/>
              <a:buChar char="•"/>
            </a:pPr>
            <a:r>
              <a:rPr lang="en-NZ" baseline="0" dirty="0" smtClean="0"/>
              <a:t> </a:t>
            </a:r>
            <a:r>
              <a:rPr lang="en-NZ" dirty="0" smtClean="0"/>
              <a:t>The modified bit indicates whether this page needs to be written back out when the frame is allocated to another page.</a:t>
            </a:r>
          </a:p>
          <a:p>
            <a:pPr lvl="1">
              <a:buFont typeface="Arial" pitchFamily="34" charset="0"/>
              <a:buChar char="•"/>
            </a:pPr>
            <a:r>
              <a:rPr lang="en-NZ" baseline="0" dirty="0" smtClean="0"/>
              <a:t> </a:t>
            </a:r>
            <a:r>
              <a:rPr lang="en-NZ" dirty="0" smtClean="0"/>
              <a:t>There may be other control bits dealing with protection or other 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suggests a structure to support combined paging/segmentation (note similarity to Figure 8.5).</a:t>
            </a:r>
          </a:p>
          <a:p>
            <a:endParaRPr lang="en-NZ" dirty="0" smtClean="0"/>
          </a:p>
          <a:p>
            <a:r>
              <a:rPr lang="en-NZ" dirty="0" smtClean="0"/>
              <a:t>Associated with each process is a segment table and a number of page tables, one per process segment.</a:t>
            </a:r>
          </a:p>
          <a:p>
            <a:endParaRPr lang="en-NZ" dirty="0" smtClean="0"/>
          </a:p>
          <a:p>
            <a:r>
              <a:rPr lang="en-NZ" dirty="0" smtClean="0"/>
              <a:t>When a particular process is running, a register holds the starting address of the segment table for that process. </a:t>
            </a:r>
          </a:p>
          <a:p>
            <a:endParaRPr lang="en-NZ" dirty="0" smtClean="0"/>
          </a:p>
          <a:p>
            <a:r>
              <a:rPr lang="en-NZ" dirty="0" smtClean="0"/>
              <a:t>Presented with a virtual address, the processor uses the segment number portion to index into the process segment table to find the page table for that segment.</a:t>
            </a:r>
          </a:p>
          <a:p>
            <a:pPr lvl="1">
              <a:buFont typeface="Arial" pitchFamily="34" charset="0"/>
              <a:buChar char="•"/>
            </a:pPr>
            <a:r>
              <a:rPr lang="en-NZ" dirty="0" smtClean="0"/>
              <a:t> Then the page number portion of the virtual address is used to index the page table and look up the corresponding frame number.</a:t>
            </a:r>
          </a:p>
          <a:p>
            <a:pPr lvl="1">
              <a:buFont typeface="Arial" pitchFamily="34" charset="0"/>
              <a:buChar char="•"/>
            </a:pPr>
            <a:r>
              <a:rPr lang="en-NZ" baseline="0" dirty="0" smtClean="0"/>
              <a:t> </a:t>
            </a:r>
            <a:r>
              <a:rPr lang="en-NZ" dirty="0" smtClean="0"/>
              <a:t>This is combined with 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Segmentation lends itself to the implementation of protection and sharing policies.</a:t>
            </a:r>
          </a:p>
          <a:p>
            <a:endParaRPr lang="en-NZ" dirty="0" smtClean="0"/>
          </a:p>
          <a:p>
            <a:r>
              <a:rPr lang="en-NZ" dirty="0" smtClean="0"/>
              <a:t>As each segment table entry includes a length as well as a base address, a program cannot inadvertently access a main memory location beyond the limits of a segment.</a:t>
            </a:r>
          </a:p>
          <a:p>
            <a:endParaRPr lang="en-NZ" dirty="0" smtClean="0"/>
          </a:p>
          <a:p>
            <a:r>
              <a:rPr lang="en-NZ" dirty="0" smtClean="0"/>
              <a:t>To achieve sharing, it is possible for a segment to be referenced in the segment tables of more than one process.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8.14 illustrates the types of protection relationships that can be enforced in such a system.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design of the memory management portion of an operating system depends on three fundamental areas of choice:</a:t>
            </a:r>
          </a:p>
          <a:p>
            <a:pPr lvl="1"/>
            <a:r>
              <a:rPr lang="en-NZ" dirty="0" smtClean="0"/>
              <a:t>• Whether or not to use virtual memory techniques</a:t>
            </a:r>
          </a:p>
          <a:p>
            <a:pPr lvl="1"/>
            <a:r>
              <a:rPr lang="en-NZ" dirty="0" smtClean="0"/>
              <a:t>• The use of paging or segmentation or both</a:t>
            </a:r>
          </a:p>
          <a:p>
            <a:pPr lvl="1"/>
            <a:r>
              <a:rPr lang="en-NZ" dirty="0" smtClean="0"/>
              <a:t>• The algorithms employed for various aspects of memory management</a:t>
            </a:r>
          </a:p>
          <a:p>
            <a:pPr lvl="0"/>
            <a:endParaRPr lang="en-NZ" dirty="0" smtClean="0"/>
          </a:p>
          <a:p>
            <a:pPr lvl="0"/>
            <a:r>
              <a:rPr lang="en-NZ" dirty="0" smtClean="0"/>
              <a:t>The</a:t>
            </a:r>
            <a:r>
              <a:rPr lang="en-NZ" baseline="0" dirty="0" smtClean="0"/>
              <a:t> first two are determined largely by hardware support. But, with few exceptions (DOS for old PC’s) all major OS’s </a:t>
            </a:r>
            <a:r>
              <a:rPr lang="en-NZ" baseline="0" dirty="0" smtClean="0"/>
              <a:t>support </a:t>
            </a:r>
            <a:r>
              <a:rPr lang="en-NZ" baseline="0" dirty="0" smtClean="0"/>
              <a:t>Virtual Memory.</a:t>
            </a:r>
          </a:p>
          <a:p>
            <a:pPr lvl="0"/>
            <a:endParaRPr lang="en-NZ" baseline="0" dirty="0" smtClean="0"/>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We would like to minimize the rate at which page faults occur, because page faults cause considerable software overhead.</a:t>
            </a:r>
          </a:p>
          <a:p>
            <a:pPr lvl="1">
              <a:buFont typeface="Arial" pitchFamily="34" charset="0"/>
              <a:buChar char="•"/>
            </a:pPr>
            <a:r>
              <a:rPr lang="en-NZ" dirty="0" smtClean="0"/>
              <a:t>At a minimum, the overhead includes deciding which resident page or pages to replace, </a:t>
            </a:r>
          </a:p>
          <a:p>
            <a:pPr lvl="1">
              <a:buFont typeface="Arial" pitchFamily="34" charset="0"/>
              <a:buChar char="•"/>
            </a:pPr>
            <a:r>
              <a:rPr lang="en-NZ" dirty="0" smtClean="0"/>
              <a:t> and the I/O of exchanging pages.</a:t>
            </a:r>
          </a:p>
          <a:p>
            <a:pPr lvl="1">
              <a:buFont typeface="Arial" pitchFamily="34" charset="0"/>
              <a:buChar char="•"/>
            </a:pPr>
            <a:r>
              <a:rPr lang="en-NZ" dirty="0" smtClean="0"/>
              <a:t>Also, the operating system must schedule another process to run during the page I/O, causing a process switch.</a:t>
            </a:r>
          </a:p>
          <a:p>
            <a:pPr lvl="0">
              <a:buFont typeface="Arial" pitchFamily="34" charset="0"/>
              <a:buNone/>
            </a:pPr>
            <a:endParaRPr lang="en-NZ" dirty="0" smtClean="0"/>
          </a:p>
          <a:p>
            <a:pPr lvl="0">
              <a:buFont typeface="Arial" pitchFamily="34" charset="0"/>
              <a:buNone/>
            </a:pPr>
            <a:r>
              <a:rPr lang="en-NZ" dirty="0" smtClean="0"/>
              <a:t>In all of the areas referred to in Table 8.4, there is no definitive policy that works best.</a:t>
            </a:r>
          </a:p>
          <a:p>
            <a:pPr lvl="0">
              <a:buFont typeface="Arial" pitchFamily="34" charset="0"/>
              <a:buNone/>
            </a:pPr>
            <a:endParaRPr lang="en-NZ" dirty="0" smtClean="0"/>
          </a:p>
          <a:p>
            <a:pPr lvl="0">
              <a:buFont typeface="Arial" pitchFamily="34" charset="0"/>
              <a:buNone/>
            </a:pPr>
            <a:r>
              <a:rPr lang="en-NZ" dirty="0" smtClean="0"/>
              <a:t>The performance of any particular set of policies depends on </a:t>
            </a:r>
          </a:p>
          <a:p>
            <a:pPr lvl="1">
              <a:buFont typeface="Arial" pitchFamily="34" charset="0"/>
              <a:buChar char="•"/>
            </a:pPr>
            <a:r>
              <a:rPr lang="en-NZ" dirty="0" smtClean="0"/>
              <a:t> main memory size, </a:t>
            </a:r>
          </a:p>
          <a:p>
            <a:pPr lvl="1">
              <a:buFont typeface="Arial" pitchFamily="34" charset="0"/>
              <a:buChar char="•"/>
            </a:pPr>
            <a:r>
              <a:rPr lang="en-NZ" dirty="0" smtClean="0"/>
              <a:t> the relative speed of main and secondary memory, </a:t>
            </a:r>
          </a:p>
          <a:p>
            <a:pPr lvl="1">
              <a:buFont typeface="Arial" pitchFamily="34" charset="0"/>
              <a:buChar char="•"/>
            </a:pPr>
            <a:r>
              <a:rPr lang="en-NZ" dirty="0" smtClean="0"/>
              <a:t> the size and number of processes competing for resources, </a:t>
            </a:r>
          </a:p>
          <a:p>
            <a:pPr lvl="1">
              <a:buFont typeface="Arial" pitchFamily="34" charset="0"/>
              <a:buChar char="•"/>
            </a:pPr>
            <a:r>
              <a:rPr lang="en-NZ" dirty="0" smtClean="0"/>
              <a:t> and the execution behaviour of individual programs.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fetch policy determines when a page should be brought into main memory. </a:t>
            </a:r>
          </a:p>
          <a:p>
            <a:endParaRPr lang="en-NZ" dirty="0" smtClean="0"/>
          </a:p>
          <a:p>
            <a:r>
              <a:rPr lang="en-NZ" dirty="0" smtClean="0"/>
              <a:t>The two common alternatives are demand paging and prepaging</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If</a:t>
            </a:r>
            <a:r>
              <a:rPr lang="en-NZ" dirty="0" smtClean="0"/>
              <a:t> the piece (segment or page) that holds the next instruction to be fetched and the piece that holds the next data location to be accessed are in main memory, </a:t>
            </a:r>
          </a:p>
          <a:p>
            <a:pPr lvl="1">
              <a:buFont typeface="Arial" pitchFamily="34" charset="0"/>
              <a:buChar char="•"/>
            </a:pPr>
            <a:r>
              <a:rPr lang="en-NZ" dirty="0" smtClean="0"/>
              <a:t>then execution may proceed</a:t>
            </a:r>
            <a:r>
              <a:rPr lang="en-NZ" baseline="0" dirty="0" smtClean="0"/>
              <a:t> (at least for a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With </a:t>
            </a:r>
            <a:r>
              <a:rPr lang="en-NZ" b="1" dirty="0" smtClean="0"/>
              <a:t>demand paging, </a:t>
            </a:r>
          </a:p>
          <a:p>
            <a:pPr lvl="1">
              <a:buFont typeface="Arial" pitchFamily="34" charset="0"/>
              <a:buChar char="•"/>
            </a:pPr>
            <a:r>
              <a:rPr lang="en-NZ" b="0" dirty="0" smtClean="0"/>
              <a:t> A </a:t>
            </a:r>
            <a:r>
              <a:rPr lang="en-NZ" dirty="0" smtClean="0"/>
              <a:t>page is brought into main memory only when a reference is made to a location on that page. </a:t>
            </a:r>
          </a:p>
          <a:p>
            <a:pPr lvl="1">
              <a:buFont typeface="Arial" pitchFamily="34" charset="0"/>
              <a:buChar char="•"/>
            </a:pPr>
            <a:r>
              <a:rPr lang="en-NZ" dirty="0" smtClean="0"/>
              <a:t> When a process is first started, there will be a flurry of page faults.</a:t>
            </a:r>
          </a:p>
          <a:p>
            <a:pPr lvl="1">
              <a:buFont typeface="Arial" pitchFamily="34" charset="0"/>
              <a:buChar char="•"/>
            </a:pPr>
            <a:r>
              <a:rPr lang="en-NZ" dirty="0" smtClean="0"/>
              <a:t> As more and more pages are brought in, the principle of locality suggests that most future references will be to pages that have recently been brought in.</a:t>
            </a:r>
          </a:p>
          <a:p>
            <a:pPr lvl="1">
              <a:buFont typeface="Arial" pitchFamily="34" charset="0"/>
              <a:buChar char="•"/>
            </a:pPr>
            <a:r>
              <a:rPr lang="en-NZ" dirty="0" smtClean="0"/>
              <a:t> Thus, after a time</a:t>
            </a:r>
            <a:r>
              <a:rPr lang="en-NZ" dirty="0" smtClean="0"/>
              <a:t>, matters </a:t>
            </a:r>
            <a:r>
              <a:rPr lang="en-NZ" dirty="0" smtClean="0"/>
              <a:t>should settle down and the number of page faults should drop to a very low level.</a:t>
            </a:r>
          </a:p>
          <a:p>
            <a:pPr lvl="1">
              <a:buFont typeface="Arial" pitchFamily="34" charset="0"/>
              <a:buNone/>
            </a:pPr>
            <a:endParaRPr lang="en-NZ" dirty="0" smtClean="0"/>
          </a:p>
          <a:p>
            <a:r>
              <a:rPr lang="en-NZ" dirty="0" smtClean="0"/>
              <a:t>With </a:t>
            </a:r>
            <a:r>
              <a:rPr lang="en-NZ" b="1" dirty="0" smtClean="0"/>
              <a:t>prepaging</a:t>
            </a:r>
            <a:r>
              <a:rPr lang="en-NZ" dirty="0" smtClean="0"/>
              <a:t>, </a:t>
            </a:r>
          </a:p>
          <a:p>
            <a:pPr lvl="1">
              <a:buFont typeface="Arial" pitchFamily="34" charset="0"/>
              <a:buChar char="•"/>
            </a:pPr>
            <a:r>
              <a:rPr lang="en-NZ" dirty="0" smtClean="0"/>
              <a:t> Pages other than the one demanded by a page fault are brought in. </a:t>
            </a:r>
          </a:p>
          <a:p>
            <a:pPr lvl="1">
              <a:buFont typeface="Arial" pitchFamily="34" charset="0"/>
              <a:buChar char="•"/>
            </a:pPr>
            <a:r>
              <a:rPr lang="en-NZ" dirty="0" smtClean="0"/>
              <a:t> If the pages of a process are stored contiguously in secondary memory, then it is more efficient to bring in a number of contiguous pages at one time rather than bringing them in one at a time over an extended period.</a:t>
            </a:r>
          </a:p>
          <a:p>
            <a:pPr lvl="1">
              <a:buFont typeface="Arial" pitchFamily="34" charset="0"/>
              <a:buChar char="•"/>
            </a:pPr>
            <a:r>
              <a:rPr lang="en-NZ" dirty="0" smtClean="0"/>
              <a:t> Of course, this policy is ineffective if most of the extra pages that are brought in are not referenced.</a:t>
            </a:r>
          </a:p>
          <a:p>
            <a:pPr lvl="1">
              <a:buFont typeface="Arial" pitchFamily="34" charset="0"/>
              <a:buChar char="•"/>
            </a:pPr>
            <a:endParaRPr lang="en-NZ" dirty="0" smtClean="0"/>
          </a:p>
          <a:p>
            <a:r>
              <a:rPr lang="en-NZ" dirty="0" smtClean="0"/>
              <a:t>The prepaging policy could be employed either when a process first starts up, in which case the programmer would somehow have to designate desired pages, or every time a page fault occurs. </a:t>
            </a:r>
          </a:p>
          <a:p>
            <a:pPr lvl="1"/>
            <a:r>
              <a:rPr lang="en-NZ" dirty="0" smtClean="0"/>
              <a:t>The latter would seem preferable because it is invisible to the programmer. </a:t>
            </a:r>
          </a:p>
          <a:p>
            <a:pPr lvl="0"/>
            <a:endParaRPr lang="en-NZ" dirty="0" smtClean="0"/>
          </a:p>
          <a:p>
            <a:pPr lvl="0"/>
            <a:r>
              <a:rPr lang="en-NZ" dirty="0" smtClean="0"/>
              <a:t>However, the utility of prepaging has not been established.</a:t>
            </a:r>
          </a:p>
          <a:p>
            <a:pPr lvl="0"/>
            <a:endParaRPr lang="en-NZ" dirty="0" smtClean="0"/>
          </a:p>
          <a:p>
            <a:r>
              <a:rPr lang="en-NZ" dirty="0" smtClean="0"/>
              <a:t>Prepaging should not be confused with swapping.</a:t>
            </a:r>
          </a:p>
          <a:p>
            <a:pPr lvl="1">
              <a:buFont typeface="Arial" pitchFamily="34" charset="0"/>
              <a:buChar char="•"/>
            </a:pPr>
            <a:r>
              <a:rPr lang="en-NZ" dirty="0" smtClean="0"/>
              <a:t> When a process is swapped out of memory and put in a suspended state, all of its resident pages are moved out.</a:t>
            </a:r>
          </a:p>
          <a:p>
            <a:pPr lvl="1">
              <a:buFont typeface="Arial" pitchFamily="34" charset="0"/>
              <a:buChar char="•"/>
            </a:pPr>
            <a:r>
              <a:rPr lang="en-NZ" baseline="0" dirty="0" smtClean="0"/>
              <a:t> </a:t>
            </a:r>
            <a:r>
              <a:rPr lang="en-NZ" dirty="0" smtClean="0"/>
              <a:t>When the process is resumed, all of the pages that were previously in main memory are returned to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a:t>
            </a:r>
            <a:r>
              <a:rPr lang="en-NZ" b="1" dirty="0" smtClean="0"/>
              <a:t>placement policy </a:t>
            </a:r>
            <a:r>
              <a:rPr lang="en-NZ" dirty="0" smtClean="0"/>
              <a:t>determines where in real memory a process piece is to reside.</a:t>
            </a:r>
          </a:p>
          <a:p>
            <a:endParaRPr lang="en-NZ" dirty="0" smtClean="0"/>
          </a:p>
          <a:p>
            <a:r>
              <a:rPr lang="en-NZ" dirty="0" smtClean="0"/>
              <a:t>In a pure segmentation system, the placement policy is an important design issue;</a:t>
            </a:r>
          </a:p>
          <a:p>
            <a:pPr lvl="1"/>
            <a:r>
              <a:rPr lang="en-NZ" dirty="0" smtClean="0"/>
              <a:t>policies such as best-fit, first-fit, and etc are possible alternatives. </a:t>
            </a:r>
          </a:p>
          <a:p>
            <a:pPr lvl="1"/>
            <a:endParaRPr lang="en-NZ" dirty="0" smtClean="0"/>
          </a:p>
          <a:p>
            <a:pPr lvl="0"/>
            <a:r>
              <a:rPr lang="en-NZ" dirty="0" smtClean="0"/>
              <a:t>However, for a system that uses either pure paging or paging combined with segmentation, </a:t>
            </a:r>
          </a:p>
          <a:p>
            <a:pPr lvl="1"/>
            <a:r>
              <a:rPr lang="en-NZ" dirty="0" smtClean="0"/>
              <a:t>placement is usually irrelevant because the address translation hardware and the main memory access hardware can perform their functions for any page-frame combination with equal efficiency.</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This topic is sometimes difficult to explain because several interrelated concepts are involved:</a:t>
            </a:r>
          </a:p>
          <a:p>
            <a:pPr lvl="1"/>
            <a:r>
              <a:rPr lang="en-NZ" dirty="0" smtClean="0"/>
              <a:t>• How many page frames are to be allocated to each active process</a:t>
            </a:r>
          </a:p>
          <a:p>
            <a:pPr lvl="1"/>
            <a:r>
              <a:rPr lang="en-NZ" dirty="0" smtClean="0"/>
              <a:t>• Whether the set of pages to be considered for replacement should be limited to those of the process that caused the page fault or encompass all the page frames in main memory</a:t>
            </a:r>
          </a:p>
          <a:p>
            <a:pPr lvl="1"/>
            <a:r>
              <a:rPr lang="en-NZ" dirty="0" smtClean="0"/>
              <a:t>• Among the set of pages considered, which particular page should be selected for replacement</a:t>
            </a:r>
          </a:p>
          <a:p>
            <a:pPr lvl="1"/>
            <a:endParaRPr lang="en-NZ" dirty="0" smtClean="0"/>
          </a:p>
          <a:p>
            <a:r>
              <a:rPr lang="en-NZ" dirty="0" smtClean="0"/>
              <a:t>When all of the frames in main memory are occupied and it is necessary to bring in a new page to satisfy a page fault, </a:t>
            </a:r>
          </a:p>
          <a:p>
            <a:pPr lvl="1"/>
            <a:r>
              <a:rPr lang="en-NZ" dirty="0" smtClean="0"/>
              <a:t>the replacement policy determines which page currently in memory is to be replaced.</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tradeoff that must be considered is that the more elaborate and </a:t>
            </a:r>
            <a:r>
              <a:rPr lang="en-NZ" dirty="0" smtClean="0"/>
              <a:t>sophisticated </a:t>
            </a:r>
            <a:r>
              <a:rPr lang="en-NZ" dirty="0" smtClean="0"/>
              <a:t>the replacement policy, the greater the hardware and software overhead to implement it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Camera jumps to animation</a:t>
            </a:r>
            <a:r>
              <a:rPr lang="en-US" baseline="0" dirty="0" smtClean="0"/>
              <a:t> of Page Replacement Algorithm </a:t>
            </a:r>
            <a:r>
              <a:rPr lang="en-US" dirty="0" smtClean="0"/>
              <a:t>http://gaia.ecs.csus.edu/~zhangd/oscal/PagingApplet.html</a:t>
            </a:r>
          </a:p>
          <a:p>
            <a:endParaRPr lang="en-US" dirty="0" smtClean="0"/>
          </a:p>
          <a:p>
            <a:r>
              <a:rPr lang="en-NZ" dirty="0" smtClean="0"/>
              <a:t>One restriction on replacement policy needs to be mentioned before looking at various algorithms: </a:t>
            </a:r>
          </a:p>
          <a:p>
            <a:pPr lvl="1">
              <a:buFont typeface="Arial" pitchFamily="34" charset="0"/>
              <a:buChar char="•"/>
            </a:pPr>
            <a:r>
              <a:rPr lang="en-NZ" dirty="0" smtClean="0"/>
              <a:t> Some of the frames in main memory may be locked.</a:t>
            </a:r>
          </a:p>
          <a:p>
            <a:pPr lvl="1">
              <a:buFont typeface="Arial" pitchFamily="34" charset="0"/>
              <a:buChar char="•"/>
            </a:pPr>
            <a:r>
              <a:rPr lang="en-NZ" dirty="0" smtClean="0"/>
              <a:t> When a frame is locked, the page currently stored in that frame may not be replaced. </a:t>
            </a:r>
          </a:p>
          <a:p>
            <a:pPr lvl="1">
              <a:buFont typeface="Arial" pitchFamily="34" charset="0"/>
              <a:buChar char="•"/>
            </a:pPr>
            <a:r>
              <a:rPr lang="en-NZ" dirty="0" smtClean="0"/>
              <a:t> Much of the kernel of the operating system is held on locked frames, as well as key control structures. </a:t>
            </a:r>
          </a:p>
          <a:p>
            <a:pPr lvl="1">
              <a:buFont typeface="Arial" pitchFamily="34" charset="0"/>
              <a:buChar char="•"/>
            </a:pPr>
            <a:r>
              <a:rPr lang="en-NZ" dirty="0" smtClean="0"/>
              <a:t> In addition, I/O buffers and other time-critical areas may be locked into main memory frames.</a:t>
            </a:r>
          </a:p>
          <a:p>
            <a:pPr lvl="1">
              <a:buFont typeface="Arial" pitchFamily="34" charset="0"/>
              <a:buChar char="•"/>
            </a:pPr>
            <a:endParaRPr lang="en-NZ" dirty="0" smtClean="0"/>
          </a:p>
          <a:p>
            <a:pPr lvl="0">
              <a:buFont typeface="Arial" pitchFamily="34" charset="0"/>
              <a:buNone/>
            </a:pPr>
            <a:r>
              <a:rPr lang="en-NZ" dirty="0" smtClean="0"/>
              <a:t>Locking is achieved by associating a lock bit with each frame. </a:t>
            </a:r>
          </a:p>
          <a:p>
            <a:pPr lvl="0">
              <a:buFont typeface="Arial" pitchFamily="34" charset="0"/>
              <a:buNone/>
            </a:pPr>
            <a:endParaRPr lang="en-NZ" dirty="0" smtClean="0"/>
          </a:p>
          <a:p>
            <a:pPr lvl="0">
              <a:buFont typeface="Arial" pitchFamily="34" charset="0"/>
              <a:buNone/>
            </a:pPr>
            <a:r>
              <a:rPr lang="en-NZ" dirty="0" smtClean="0"/>
              <a:t>This bit may be kept in a frame table as well as being included in the current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8.15 gives an example of the optimal policy. The example assumes a</a:t>
            </a:r>
          </a:p>
          <a:p>
            <a:r>
              <a:rPr lang="en-NZ" dirty="0" smtClean="0"/>
              <a:t>fixed frame allocation (fixed resident set size) for this process of three frames. The</a:t>
            </a:r>
          </a:p>
          <a:p>
            <a:r>
              <a:rPr lang="en-NZ" dirty="0" smtClean="0"/>
              <a:t>execution of the process requires reference to five distinct pages. The page address</a:t>
            </a:r>
          </a:p>
          <a:p>
            <a:r>
              <a:rPr lang="en-NZ" dirty="0" smtClean="0"/>
              <a:t>stream formed by executing the program is</a:t>
            </a:r>
          </a:p>
          <a:p>
            <a:r>
              <a:rPr lang="en-NZ" dirty="0" smtClean="0"/>
              <a:t>232152453252</a:t>
            </a:r>
          </a:p>
          <a:p>
            <a:r>
              <a:rPr lang="en-NZ" dirty="0" smtClean="0"/>
              <a:t>which means that the first page referenced is 2, the second page referenced is 3, and</a:t>
            </a:r>
          </a:p>
          <a:p>
            <a:r>
              <a:rPr lang="en-NZ" dirty="0" smtClean="0"/>
              <a:t>so on. The optimal policy produces three page faults after the frame allocation has</a:t>
            </a:r>
          </a:p>
          <a:p>
            <a:r>
              <a:rPr lang="en-NZ" dirty="0" smtClean="0"/>
              <a:t>been filled.</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optimal policy selects for replacement that page for which the time to the next reference is the longest. </a:t>
            </a:r>
          </a:p>
          <a:p>
            <a:pPr lvl="1">
              <a:buFont typeface="Arial" pitchFamily="34" charset="0"/>
              <a:buChar char="•"/>
            </a:pPr>
            <a:r>
              <a:rPr lang="en-NZ" dirty="0" smtClean="0"/>
              <a:t> This policy results in the fewest number of page faults. </a:t>
            </a:r>
          </a:p>
          <a:p>
            <a:pPr lvl="1">
              <a:buFont typeface="Arial" pitchFamily="34" charset="0"/>
              <a:buChar char="•"/>
            </a:pPr>
            <a:r>
              <a:rPr lang="en-NZ" dirty="0" smtClean="0"/>
              <a:t> </a:t>
            </a:r>
            <a:r>
              <a:rPr lang="en-NZ" b="1" dirty="0" smtClean="0"/>
              <a:t>BUT </a:t>
            </a:r>
            <a:r>
              <a:rPr lang="en-NZ" dirty="0" smtClean="0"/>
              <a:t>Clearly, this policy is impossible to implement, because it would require the operating system to have perfect knowledge of future events. </a:t>
            </a:r>
          </a:p>
          <a:p>
            <a:pPr lvl="1">
              <a:buFont typeface="Arial" pitchFamily="34" charset="0"/>
              <a:buChar char="•"/>
            </a:pPr>
            <a:r>
              <a:rPr lang="en-NZ" dirty="0" smtClean="0"/>
              <a:t>However, it does serve as a standard against which to judge real world algorithms.</a:t>
            </a:r>
            <a:br>
              <a:rPr lang="en-NZ" dirty="0" smtClean="0"/>
            </a:b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 recently used (LRU) policy replaces the page in memory that has not been referenced for the longest time. </a:t>
            </a:r>
          </a:p>
          <a:p>
            <a:endParaRPr lang="en-NZ" dirty="0" smtClean="0"/>
          </a:p>
          <a:p>
            <a:r>
              <a:rPr lang="en-NZ" dirty="0" smtClean="0"/>
              <a:t>By the principle of locality, this should be the page least likely to be referenced in the near future.</a:t>
            </a:r>
          </a:p>
          <a:p>
            <a:pPr lvl="1"/>
            <a:r>
              <a:rPr lang="en-NZ" dirty="0" smtClean="0"/>
              <a:t>And, in fact, the LRU policy does nearly as well as the optimal policy.</a:t>
            </a:r>
          </a:p>
          <a:p>
            <a:pPr lvl="1"/>
            <a:endParaRPr lang="en-NZ" dirty="0" smtClean="0"/>
          </a:p>
          <a:p>
            <a:pPr lvl="0"/>
            <a:r>
              <a:rPr lang="en-NZ" dirty="0" smtClean="0"/>
              <a:t>The problem with this approach is the difficulty in implementation.</a:t>
            </a:r>
          </a:p>
          <a:p>
            <a:pPr lvl="0"/>
            <a:endParaRPr lang="en-NZ" dirty="0" smtClean="0"/>
          </a:p>
          <a:p>
            <a:pPr lvl="0"/>
            <a:r>
              <a:rPr lang="en-NZ" dirty="0" smtClean="0"/>
              <a:t>One approach would be to tag each page with the time of its last reference; </a:t>
            </a:r>
          </a:p>
          <a:p>
            <a:pPr lvl="1">
              <a:buFont typeface="Arial" pitchFamily="34" charset="0"/>
              <a:buChar char="•"/>
            </a:pPr>
            <a:r>
              <a:rPr lang="en-NZ" dirty="0" smtClean="0"/>
              <a:t> this would have to be done at each memory reference, both instruction and data.</a:t>
            </a:r>
          </a:p>
          <a:p>
            <a:pPr lvl="1">
              <a:buFont typeface="Arial" pitchFamily="34" charset="0"/>
              <a:buChar char="•"/>
            </a:pPr>
            <a:r>
              <a:rPr lang="en-NZ" dirty="0" smtClean="0"/>
              <a:t> Even if the hardware would support such a scheme, the overhead would be tremendous.</a:t>
            </a:r>
          </a:p>
          <a:p>
            <a:pPr lvl="1">
              <a:buFont typeface="Arial" pitchFamily="34" charset="0"/>
              <a:buChar char="•"/>
            </a:pPr>
            <a:r>
              <a:rPr lang="en-NZ" dirty="0" smtClean="0"/>
              <a:t> Alternatively, one could maintain a stack of page 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first-in-first-out (FIFO) policy treats the page frames allocated to a process as a circular buffer, and pages are removed in round-robin style.</a:t>
            </a:r>
          </a:p>
          <a:p>
            <a:endParaRPr lang="en-NZ" dirty="0" smtClean="0"/>
          </a:p>
          <a:p>
            <a:r>
              <a:rPr lang="en-NZ" dirty="0" smtClean="0"/>
              <a:t>All that is required is a pointer that circles through the page frames of the process. </a:t>
            </a:r>
          </a:p>
          <a:p>
            <a:pPr lvl="1"/>
            <a:r>
              <a:rPr lang="en-NZ" dirty="0" smtClean="0"/>
              <a:t>This is one of the simplest page replacement policies to implement.</a:t>
            </a:r>
          </a:p>
          <a:p>
            <a:pPr lvl="1"/>
            <a:endParaRPr lang="en-NZ" dirty="0" smtClean="0"/>
          </a:p>
          <a:p>
            <a:pPr lvl="0"/>
            <a:r>
              <a:rPr lang="en-NZ" dirty="0" smtClean="0"/>
              <a:t>The logic behind this choice is that one is replacing the page that has been in memory the longest:</a:t>
            </a:r>
          </a:p>
          <a:p>
            <a:pPr lvl="1">
              <a:buFont typeface="Arial" pitchFamily="34" charset="0"/>
              <a:buChar char="•"/>
            </a:pPr>
            <a:r>
              <a:rPr lang="en-NZ" dirty="0" smtClean="0"/>
              <a:t>A page fetched into memory a long time ago may have now fallen out of use.</a:t>
            </a:r>
          </a:p>
          <a:p>
            <a:pPr lvl="1">
              <a:buFont typeface="Arial" pitchFamily="34" charset="0"/>
              <a:buChar char="•"/>
            </a:pPr>
            <a:r>
              <a:rPr lang="en-NZ" dirty="0" smtClean="0"/>
              <a:t> This reasoning will often be wrong, because there will often be regions of program or data that are heavily used throughout the life of a program.</a:t>
            </a:r>
          </a:p>
          <a:p>
            <a:pPr lvl="1">
              <a:buFont typeface="Arial" pitchFamily="34" charset="0"/>
              <a:buChar char="•"/>
            </a:pPr>
            <a:r>
              <a:rPr lang="en-NZ" baseline="0" dirty="0" smtClean="0"/>
              <a:t> </a:t>
            </a:r>
            <a:r>
              <a:rPr lang="en-NZ" dirty="0" smtClean="0"/>
              <a:t>Those pages will be repeatedly paged in and out by the FIFO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Continuing our example in Figure 8.15, the FIFO policy results in six page faults.</a:t>
            </a:r>
          </a:p>
          <a:p>
            <a:endParaRPr lang="en-NZ" dirty="0" smtClean="0"/>
          </a:p>
          <a:p>
            <a:r>
              <a:rPr lang="en-NZ" dirty="0" smtClean="0"/>
              <a:t>Note that LRU recognizes that pages 2 and 5 are referenced more frequently than other pages, whereas FIFO does not.</a:t>
            </a:r>
          </a:p>
          <a:p>
            <a:endParaRPr lang="en-NZ" dirty="0" smtClean="0"/>
          </a:p>
          <a:p>
            <a:r>
              <a:rPr lang="en-NZ" dirty="0" smtClean="0"/>
              <a:t>Although the LRU policy does nearly as well as an optimal policy, it is difficult to implement and imposes significant overhead.</a:t>
            </a:r>
          </a:p>
          <a:p>
            <a:pPr lvl="1">
              <a:buFont typeface="Arial" pitchFamily="34" charset="0"/>
              <a:buChar char="•"/>
            </a:pPr>
            <a:r>
              <a:rPr lang="en-NZ" dirty="0" smtClean="0"/>
              <a:t> On the other hand, the FIFO policy is very simple to implement but performs relatively poorly. </a:t>
            </a:r>
          </a:p>
          <a:p>
            <a:pPr lvl="0">
              <a:buFont typeface="Arial" pitchFamily="34" charset="0"/>
              <a:buNone/>
            </a:pPr>
            <a:endParaRPr lang="en-NZ" dirty="0" smtClean="0"/>
          </a:p>
          <a:p>
            <a:pPr lvl="0">
              <a:buFont typeface="Arial" pitchFamily="34" charset="0"/>
              <a:buNone/>
            </a:pPr>
            <a:r>
              <a:rPr lang="en-NZ" dirty="0" smtClean="0"/>
              <a:t>Over the years, operating system designers have tried a number of other algorithms to approximate the performance of LRU while imposing little overhead.</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Suppose that it is time to bring a new process into memory. </a:t>
            </a:r>
          </a:p>
          <a:p>
            <a:endParaRPr lang="en-NZ" dirty="0" smtClean="0"/>
          </a:p>
          <a:p>
            <a:r>
              <a:rPr lang="en-NZ" dirty="0" smtClean="0"/>
              <a:t>The operating system begins by bringing in only one or a few pieces, to include the initial program piece and the initial data piece to which those instructions refer. </a:t>
            </a:r>
          </a:p>
          <a:p>
            <a:endParaRPr lang="en-NZ" dirty="0" smtClean="0"/>
          </a:p>
          <a:p>
            <a:r>
              <a:rPr lang="en-NZ" dirty="0" smtClean="0"/>
              <a:t>The portion of a process that is actually in main memory at any time is defined to be the </a:t>
            </a:r>
            <a:r>
              <a:rPr lang="en-NZ" b="1" dirty="0" smtClean="0"/>
              <a:t>resident set of the process</a:t>
            </a:r>
            <a:r>
              <a:rPr lang="en-NZ" dirty="0" smtClean="0"/>
              <a:t>.</a:t>
            </a:r>
          </a:p>
          <a:p>
            <a:pPr lvl="1">
              <a:buFont typeface="Arial" pitchFamily="34" charset="0"/>
              <a:buChar char="•"/>
            </a:pPr>
            <a:r>
              <a:rPr lang="en-NZ" dirty="0" smtClean="0"/>
              <a:t> As the process executes, things proceed smoothly as long as all memory references are to locations that are in the resident set.</a:t>
            </a:r>
          </a:p>
          <a:p>
            <a:pPr lvl="1">
              <a:buFont typeface="Arial" pitchFamily="34" charset="0"/>
              <a:buChar char="•"/>
            </a:pPr>
            <a:r>
              <a:rPr lang="en-NZ" baseline="0" dirty="0" smtClean="0"/>
              <a:t> </a:t>
            </a:r>
            <a:r>
              <a:rPr lang="en-NZ" dirty="0" smtClean="0"/>
              <a:t>Using the segment or page table, the processor always is able to deter mine whether this is so. </a:t>
            </a:r>
          </a:p>
          <a:p>
            <a:pPr lvl="0">
              <a:buFont typeface="Arial" pitchFamily="34" charset="0"/>
              <a:buNone/>
            </a:pPr>
            <a:endParaRPr lang="en-NZ" dirty="0" smtClean="0"/>
          </a:p>
          <a:p>
            <a:pPr lvl="0">
              <a:buFont typeface="Arial" pitchFamily="34" charset="0"/>
              <a:buNone/>
            </a:pPr>
            <a:r>
              <a:rPr lang="en-NZ" dirty="0" smtClean="0"/>
              <a:t>If the processor encounters a logical address that </a:t>
            </a:r>
            <a:r>
              <a:rPr lang="en-NZ" b="1" dirty="0" smtClean="0"/>
              <a:t>is not </a:t>
            </a:r>
            <a:r>
              <a:rPr lang="en-NZ" dirty="0" smtClean="0"/>
              <a:t>in main memory, </a:t>
            </a:r>
          </a:p>
          <a:p>
            <a:pPr lvl="1">
              <a:buFont typeface="Arial" pitchFamily="34" charset="0"/>
              <a:buChar char="•"/>
            </a:pPr>
            <a:r>
              <a:rPr lang="en-NZ" dirty="0" smtClean="0"/>
              <a:t> it generates an interrupt indicating a memory access fault.</a:t>
            </a:r>
          </a:p>
          <a:p>
            <a:pPr lvl="0">
              <a:buFont typeface="Arial" pitchFamily="34" charset="0"/>
              <a:buNone/>
            </a:pPr>
            <a:endParaRPr lang="en-NZ" dirty="0" smtClean="0"/>
          </a:p>
          <a:p>
            <a:pPr lvl="0">
              <a:buFont typeface="Arial" pitchFamily="34" charset="0"/>
              <a:buNone/>
            </a:pPr>
            <a:r>
              <a:rPr lang="en-NZ" dirty="0" smtClean="0"/>
              <a:t>The operating system puts the interrupted process in a blocking state and takes control.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Camera jumps to animation of clock policy</a:t>
            </a:r>
            <a:r>
              <a:rPr lang="en-NZ" baseline="0" dirty="0" smtClean="0"/>
              <a:t> at http://gaia.ecs.csus.edu/~zhangd/oscal/ClockFiles/Clock.htm</a:t>
            </a:r>
            <a:endParaRPr lang="en-NZ" dirty="0" smtClean="0"/>
          </a:p>
          <a:p>
            <a:endParaRPr lang="en-NZ" dirty="0" smtClean="0"/>
          </a:p>
          <a:p>
            <a:r>
              <a:rPr lang="en-NZ" dirty="0" smtClean="0"/>
              <a:t>The simplest form of clock policy requires the association of an additional bit with each frame, referred to as the use bit.</a:t>
            </a:r>
          </a:p>
          <a:p>
            <a:endParaRPr lang="en-NZ" dirty="0" smtClean="0"/>
          </a:p>
          <a:p>
            <a:r>
              <a:rPr lang="en-NZ" dirty="0" smtClean="0"/>
              <a:t>When a page is first loaded into a frame in memory, the use bit for that frame is set to 1.</a:t>
            </a:r>
          </a:p>
          <a:p>
            <a:pPr lvl="1">
              <a:buFont typeface="Arial" pitchFamily="34" charset="0"/>
              <a:buChar char="•"/>
            </a:pPr>
            <a:r>
              <a:rPr lang="en-NZ" dirty="0" smtClean="0"/>
              <a:t> Whenever the page is subsequently referenced (after the reference that generated the page fault), its use bit is set to 1.</a:t>
            </a:r>
          </a:p>
          <a:p>
            <a:pPr lvl="1">
              <a:buFont typeface="Arial" pitchFamily="34" charset="0"/>
              <a:buChar char="•"/>
            </a:pPr>
            <a:endParaRPr lang="en-NZ" dirty="0" smtClean="0"/>
          </a:p>
          <a:p>
            <a:pPr lvl="0">
              <a:buFont typeface="Arial" pitchFamily="34" charset="0"/>
              <a:buNone/>
            </a:pPr>
            <a:r>
              <a:rPr lang="en-NZ" dirty="0" smtClean="0"/>
              <a:t>The set of frames that are candidates for replacement is considered to be a circular buffer, with which a pointer is associated.</a:t>
            </a:r>
          </a:p>
          <a:p>
            <a:pPr lvl="1">
              <a:buFont typeface="Arial" pitchFamily="34" charset="0"/>
              <a:buChar char="•"/>
            </a:pPr>
            <a:r>
              <a:rPr lang="en-NZ" dirty="0" smtClean="0"/>
              <a:t> When a page is replaced, the pointer is set to indicate the next frame in the buffer after the one just updated.</a:t>
            </a:r>
          </a:p>
          <a:p>
            <a:pPr lvl="1">
              <a:buFont typeface="Arial" pitchFamily="34" charset="0"/>
              <a:buChar char="•"/>
            </a:pPr>
            <a:r>
              <a:rPr lang="en-NZ" dirty="0" smtClean="0"/>
              <a:t> When it comes time to replace a page, the operating system scans the buffer to find a frame with a use bit set to zero.</a:t>
            </a:r>
          </a:p>
          <a:p>
            <a:pPr lvl="1">
              <a:buFont typeface="Arial" pitchFamily="34" charset="0"/>
              <a:buChar char="•"/>
            </a:pPr>
            <a:r>
              <a:rPr lang="en-NZ" baseline="0" dirty="0" smtClean="0"/>
              <a:t> </a:t>
            </a:r>
            <a:r>
              <a:rPr lang="en-NZ" dirty="0" smtClean="0"/>
              <a:t>Each time it encounters a frame with a use bit of 1, it resets that bit to zero and continues on. </a:t>
            </a:r>
          </a:p>
          <a:p>
            <a:pPr lvl="1">
              <a:buFont typeface="Arial" pitchFamily="34" charset="0"/>
              <a:buChar char="•"/>
            </a:pPr>
            <a:r>
              <a:rPr lang="en-NZ" dirty="0" smtClean="0"/>
              <a:t> If any of the frames in the buffer have a use bit of zero at the beginning of this process, the first such frame encountered is chosen for replacement.</a:t>
            </a:r>
          </a:p>
          <a:p>
            <a:pPr lvl="1">
              <a:buFont typeface="Arial" pitchFamily="34" charset="0"/>
              <a:buChar char="•"/>
            </a:pPr>
            <a:r>
              <a:rPr lang="en-NZ" dirty="0" smtClean="0"/>
              <a:t>If all of the frames have a use bit of 1, then the pointer will make one complete cycle through the buffer, setting all the use bits to zero, and stop at its original position, replacing the page in that frame.</a:t>
            </a:r>
          </a:p>
          <a:p>
            <a:pPr lvl="0">
              <a:buFont typeface="Arial" pitchFamily="34" charset="0"/>
              <a:buNone/>
            </a:pPr>
            <a:endParaRPr lang="en-NZ" dirty="0" smtClean="0"/>
          </a:p>
          <a:p>
            <a:pPr lvl="0">
              <a:buFont typeface="Arial" pitchFamily="34" charset="0"/>
              <a:buNone/>
            </a:pPr>
            <a:r>
              <a:rPr lang="en-NZ" dirty="0" smtClean="0"/>
              <a:t>This policy is similar to FIFO, except that, in the clock policy, any frame with a use bit of 1 is passed over by the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presence of an asterisk indicates that the corresponding use bit is equal to 1,</a:t>
            </a:r>
          </a:p>
          <a:p>
            <a:pPr lvl="1"/>
            <a:r>
              <a:rPr lang="en-NZ" dirty="0" smtClean="0"/>
              <a:t>and the arrow indicates the current position of the pointer. </a:t>
            </a:r>
          </a:p>
          <a:p>
            <a:pPr lvl="1"/>
            <a:endParaRPr lang="en-NZ" dirty="0" smtClean="0"/>
          </a:p>
          <a:p>
            <a:pPr lvl="0"/>
            <a:r>
              <a:rPr lang="en-NZ" dirty="0" smtClean="0"/>
              <a:t>Note that the clock policy is adept at protecting frames 2 and 5 from replacement.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Continued on next slide</a:t>
            </a:r>
          </a:p>
          <a:p>
            <a:endParaRPr lang="en-NZ" dirty="0" smtClean="0"/>
          </a:p>
          <a:p>
            <a:r>
              <a:rPr lang="en-NZ" dirty="0" smtClean="0"/>
              <a:t>This figure (8.16) provides an example of the simple clock policy mechanism.</a:t>
            </a:r>
          </a:p>
          <a:p>
            <a:endParaRPr lang="en-NZ" dirty="0" smtClean="0"/>
          </a:p>
          <a:p>
            <a:r>
              <a:rPr lang="en-NZ" dirty="0" smtClean="0"/>
              <a:t>A circular buffer of </a:t>
            </a:r>
            <a:r>
              <a:rPr lang="en-NZ" i="1" dirty="0" smtClean="0"/>
              <a:t>n</a:t>
            </a:r>
            <a:r>
              <a:rPr lang="en-NZ" dirty="0" smtClean="0"/>
              <a:t> main memory frames is available for page replacement. </a:t>
            </a:r>
          </a:p>
          <a:p>
            <a:endParaRPr lang="en-NZ" dirty="0" smtClean="0"/>
          </a:p>
          <a:p>
            <a:r>
              <a:rPr lang="en-NZ" dirty="0" smtClean="0"/>
              <a:t>Just prior to the replacement of a page from the buffer with incoming page 727, </a:t>
            </a:r>
          </a:p>
          <a:p>
            <a:pPr lvl="1">
              <a:buFont typeface="Arial" pitchFamily="34" charset="0"/>
              <a:buChar char="•"/>
            </a:pPr>
            <a:r>
              <a:rPr lang="en-NZ" dirty="0" smtClean="0"/>
              <a:t> the next frame pointer points at frame 2, which contains page 45.</a:t>
            </a:r>
          </a:p>
          <a:p>
            <a:pPr lvl="0">
              <a:buFont typeface="Arial" pitchFamily="34" charset="0"/>
              <a:buNone/>
            </a:pPr>
            <a:endParaRPr lang="en-NZ" dirty="0" smtClean="0"/>
          </a:p>
          <a:p>
            <a:pPr lvl="0">
              <a:buFont typeface="Arial" pitchFamily="34" charset="0"/>
              <a:buNone/>
            </a:pPr>
            <a:r>
              <a:rPr lang="en-NZ" dirty="0" smtClean="0"/>
              <a:t>The clock policy is now executed.</a:t>
            </a:r>
          </a:p>
          <a:p>
            <a:pPr lvl="1">
              <a:buFont typeface="Arial" pitchFamily="34" charset="0"/>
              <a:buChar char="•"/>
            </a:pPr>
            <a:r>
              <a:rPr lang="en-NZ" dirty="0" smtClean="0"/>
              <a:t> Because the use bit for page 45 in frame 2 is equal to 1, this page is not replaced.</a:t>
            </a:r>
          </a:p>
          <a:p>
            <a:pPr lvl="1">
              <a:buFont typeface="Arial" pitchFamily="34" charset="0"/>
              <a:buChar char="•"/>
            </a:pPr>
            <a:r>
              <a:rPr lang="en-NZ" dirty="0" smtClean="0"/>
              <a:t> Instead, the use bit is set to zero and the pointer advances. </a:t>
            </a:r>
          </a:p>
          <a:p>
            <a:pPr lvl="1">
              <a:buFont typeface="Arial" pitchFamily="34" charset="0"/>
              <a:buChar char="•"/>
            </a:pPr>
            <a:r>
              <a:rPr lang="en-NZ" dirty="0" smtClean="0"/>
              <a:t> Similarly, page 191 in frame 3 is not replaced; its use bit is set to zero and the pointer advances. </a:t>
            </a:r>
          </a:p>
          <a:p>
            <a:pPr lvl="1">
              <a:buFont typeface="Arial" pitchFamily="34" charset="0"/>
              <a:buChar char="•"/>
            </a:pPr>
            <a:r>
              <a:rPr lang="en-NZ" dirty="0" smtClean="0"/>
              <a:t> In the next frame, frame 4, the use bit is set to 0.Therefore, page 556 is replaced with page 727.</a:t>
            </a:r>
          </a:p>
          <a:p>
            <a:pPr lvl="1">
              <a:buFont typeface="Arial" pitchFamily="34" charset="0"/>
              <a:buChar char="•"/>
            </a:pPr>
            <a:r>
              <a:rPr lang="en-NZ" dirty="0" smtClean="0"/>
              <a:t>The use bit is set to 1 for this frame and the pointer advances to frame 5, completing the page replacement procedure.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Explanation on previous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Explanation two slides previous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Figure 8.17 shows the results of an experiment reported in, which compares the four algorithms that we have been discussing; </a:t>
            </a:r>
          </a:p>
          <a:p>
            <a:endParaRPr lang="en-NZ" dirty="0" smtClean="0"/>
          </a:p>
          <a:p>
            <a:r>
              <a:rPr lang="en-NZ" dirty="0" smtClean="0"/>
              <a:t>It is assumed that the number of page frames assigned to a process is fixed.</a:t>
            </a:r>
          </a:p>
          <a:p>
            <a:endParaRPr lang="en-NZ" dirty="0" smtClean="0"/>
          </a:p>
          <a:p>
            <a:r>
              <a:rPr lang="en-NZ" dirty="0" smtClean="0"/>
              <a:t>The results are based on the execution of 0.25 x 10</a:t>
            </a:r>
            <a:r>
              <a:rPr lang="en-NZ" baseline="30000" dirty="0" smtClean="0"/>
              <a:t>6 </a:t>
            </a:r>
            <a:r>
              <a:rPr lang="en-NZ" dirty="0" smtClean="0"/>
              <a:t>references in a FORTRAN program, using a page size of 256 words.</a:t>
            </a:r>
          </a:p>
          <a:p>
            <a:endParaRPr lang="en-NZ" dirty="0" smtClean="0"/>
          </a:p>
          <a:p>
            <a:r>
              <a:rPr lang="en-NZ" dirty="0" smtClean="0"/>
              <a:t>Baer ran the experiment with frame allocations of 6, 8, 10, 12, and 14 frames.</a:t>
            </a:r>
          </a:p>
          <a:p>
            <a:endParaRPr lang="en-NZ" dirty="0" smtClean="0"/>
          </a:p>
          <a:p>
            <a:r>
              <a:rPr lang="en-NZ" dirty="0" smtClean="0"/>
              <a:t>The differences among the four policies are most striking at small allocations, with FIFO being over a factor of 2 worse than optimal.</a:t>
            </a:r>
          </a:p>
          <a:p>
            <a:endParaRPr lang="en-NZ" dirty="0" smtClean="0"/>
          </a:p>
          <a:p>
            <a:r>
              <a:rPr lang="en-NZ" dirty="0" smtClean="0"/>
              <a:t>All four curves have the same shape as the idealized behavior shown in Figure 8.11b. </a:t>
            </a:r>
          </a:p>
          <a:p>
            <a:endParaRPr lang="en-NZ" dirty="0" smtClean="0"/>
          </a:p>
          <a:p>
            <a:r>
              <a:rPr lang="en-NZ" dirty="0" smtClean="0"/>
              <a:t>In order to run efficiently, we would like to be to the </a:t>
            </a:r>
            <a:r>
              <a:rPr lang="en-NZ" dirty="0" smtClean="0"/>
              <a:t>right of </a:t>
            </a:r>
            <a:r>
              <a:rPr lang="en-NZ" dirty="0" smtClean="0"/>
              <a:t>the knee of the curve (with a small page fault rate) while at the same time keeping a</a:t>
            </a:r>
          </a:p>
          <a:p>
            <a:r>
              <a:rPr lang="en-NZ" dirty="0" smtClean="0"/>
              <a:t>small frame allocation (to the left of the knee of the curve).</a:t>
            </a:r>
          </a:p>
          <a:p>
            <a:endParaRPr lang="en-NZ" dirty="0" smtClean="0"/>
          </a:p>
          <a:p>
            <a:r>
              <a:rPr lang="en-NZ" dirty="0" smtClean="0"/>
              <a:t>These two constraints indicate that a desirable mode of operation would be at the knee of the curve.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smtClean="0"/>
              <a:t>Although LRU and the clock policies are superior to FIFO, </a:t>
            </a:r>
          </a:p>
          <a:p>
            <a:pPr lvl="1"/>
            <a:r>
              <a:rPr lang="en-NZ" dirty="0" smtClean="0"/>
              <a:t>they both involve complexity and overhead not suffered with FIFO.</a:t>
            </a:r>
          </a:p>
          <a:p>
            <a:pPr lvl="1"/>
            <a:endParaRPr lang="en-NZ" dirty="0" smtClean="0"/>
          </a:p>
          <a:p>
            <a:pPr lvl="0"/>
            <a:r>
              <a:rPr lang="en-NZ" dirty="0" smtClean="0"/>
              <a:t>There is also the related issue that the cost of replacing a page that has been modified is greater than for one that has not, </a:t>
            </a:r>
          </a:p>
          <a:p>
            <a:pPr lvl="1"/>
            <a:r>
              <a:rPr lang="en-NZ" dirty="0" smtClean="0"/>
              <a:t>because the former must be written back out to secondary memory.</a:t>
            </a:r>
          </a:p>
          <a:p>
            <a:pPr lvl="1"/>
            <a:endParaRPr lang="en-NZ" dirty="0" smtClean="0"/>
          </a:p>
          <a:p>
            <a:r>
              <a:rPr lang="en-NZ" dirty="0" smtClean="0"/>
              <a:t>An interesting strategy that can improve paging performance and allow the use of a simpler page replacement policy is page buffering.</a:t>
            </a:r>
          </a:p>
          <a:p>
            <a:endParaRPr lang="en-NZ" dirty="0" smtClean="0"/>
          </a:p>
          <a:p>
            <a:r>
              <a:rPr lang="en-NZ" dirty="0" smtClean="0"/>
              <a:t>E.G.</a:t>
            </a:r>
            <a:r>
              <a:rPr lang="en-NZ" baseline="0" dirty="0" smtClean="0"/>
              <a:t> </a:t>
            </a:r>
            <a:r>
              <a:rPr lang="en-NZ" dirty="0" smtClean="0"/>
              <a:t>VAX VMS approach.</a:t>
            </a:r>
          </a:p>
          <a:p>
            <a:endParaRPr lang="en-NZ" dirty="0" smtClean="0"/>
          </a:p>
          <a:p>
            <a:r>
              <a:rPr lang="en-NZ" dirty="0" smtClean="0"/>
              <a:t> The page replacement algorithm is simple FIFO. </a:t>
            </a:r>
          </a:p>
          <a:p>
            <a:pPr lvl="0"/>
            <a:r>
              <a:rPr lang="en-NZ" dirty="0" smtClean="0"/>
              <a:t>To improve performance, a replaced page is not lost but rather is assigned to one of two lists: </a:t>
            </a:r>
          </a:p>
          <a:p>
            <a:pPr lvl="1">
              <a:buFont typeface="Arial" pitchFamily="34" charset="0"/>
              <a:buChar char="•"/>
            </a:pPr>
            <a:r>
              <a:rPr lang="en-NZ" dirty="0" smtClean="0"/>
              <a:t> the </a:t>
            </a:r>
            <a:r>
              <a:rPr lang="en-NZ" b="1" dirty="0" smtClean="0"/>
              <a:t>free page </a:t>
            </a:r>
            <a:r>
              <a:rPr lang="en-NZ" dirty="0" smtClean="0"/>
              <a:t>list if the page has not been modified, or </a:t>
            </a:r>
          </a:p>
          <a:p>
            <a:pPr lvl="1">
              <a:buFont typeface="Arial" pitchFamily="34" charset="0"/>
              <a:buChar char="•"/>
            </a:pPr>
            <a:r>
              <a:rPr lang="en-NZ" dirty="0" smtClean="0"/>
              <a:t> the </a:t>
            </a:r>
            <a:r>
              <a:rPr lang="en-NZ" b="1" dirty="0" smtClean="0"/>
              <a:t>modified page </a:t>
            </a:r>
            <a:r>
              <a:rPr lang="en-NZ" dirty="0" smtClean="0"/>
              <a:t>list if it has.</a:t>
            </a:r>
          </a:p>
          <a:p>
            <a:pPr lvl="1">
              <a:buFont typeface="Arial" pitchFamily="34" charset="0"/>
              <a:buChar char="•"/>
            </a:pPr>
            <a:endParaRPr lang="en-NZ" dirty="0" smtClean="0"/>
          </a:p>
          <a:p>
            <a:pPr lvl="0">
              <a:buFont typeface="Arial" pitchFamily="34" charset="0"/>
              <a:buNone/>
            </a:pPr>
            <a:r>
              <a:rPr lang="en-NZ" b="1" dirty="0" smtClean="0"/>
              <a:t>Note that the page is not physically moved about in main memory; </a:t>
            </a:r>
          </a:p>
          <a:p>
            <a:pPr lvl="1">
              <a:buFont typeface="Arial" pitchFamily="34" charset="0"/>
              <a:buNone/>
            </a:pPr>
            <a:r>
              <a:rPr lang="en-NZ" dirty="0" smtClean="0"/>
              <a:t>instead, the entry in the page table for this page is removed and placed in either the free or modified page list.</a:t>
            </a:r>
          </a:p>
          <a:p>
            <a:endParaRPr lang="en-NZ" dirty="0" smtClean="0"/>
          </a:p>
          <a:p>
            <a:r>
              <a:rPr lang="en-NZ" dirty="0" smtClean="0"/>
              <a:t>The free page list is a list of page frames available for reading in pages. </a:t>
            </a:r>
          </a:p>
          <a:p>
            <a:pPr lvl="1">
              <a:buFont typeface="Arial" pitchFamily="34" charset="0"/>
              <a:buChar char="•"/>
            </a:pPr>
            <a:r>
              <a:rPr lang="en-NZ" dirty="0" smtClean="0"/>
              <a:t> When a page is to be read in, the page frame at the head of the list is used, destroying the page that was there.</a:t>
            </a:r>
          </a:p>
          <a:p>
            <a:pPr lvl="1">
              <a:buFont typeface="Arial" pitchFamily="34" charset="0"/>
              <a:buChar char="•"/>
            </a:pPr>
            <a:r>
              <a:rPr lang="en-NZ" dirty="0" smtClean="0"/>
              <a:t> When an unmodified page is to be replaced, it remains in memory and its page frame is added to the tail of the free page list.</a:t>
            </a:r>
          </a:p>
          <a:p>
            <a:pPr lvl="1">
              <a:buFont typeface="Arial" pitchFamily="34" charset="0"/>
              <a:buChar char="•"/>
            </a:pPr>
            <a:r>
              <a:rPr lang="en-NZ" baseline="0" dirty="0" smtClean="0"/>
              <a:t> </a:t>
            </a:r>
            <a:r>
              <a:rPr lang="en-NZ" dirty="0" smtClean="0"/>
              <a:t>Similarly, when a modified page is to be written out and replaced, its page frame is added to the tail of the modified page list.</a:t>
            </a:r>
          </a:p>
          <a:p>
            <a:endParaRPr lang="en-NZ" dirty="0" smtClean="0"/>
          </a:p>
          <a:p>
            <a:r>
              <a:rPr lang="en-NZ" dirty="0" smtClean="0"/>
              <a:t>The important aspect of these manoeuvres is that the page to be replaced remains in memory.</a:t>
            </a:r>
          </a:p>
          <a:p>
            <a:pPr lvl="1">
              <a:buFont typeface="Arial" pitchFamily="34" charset="0"/>
              <a:buChar char="•"/>
            </a:pPr>
            <a:r>
              <a:rPr lang="en-NZ" dirty="0" smtClean="0"/>
              <a:t> If the process references that page, it is returned to the resident set of that process at little cost. </a:t>
            </a:r>
          </a:p>
          <a:p>
            <a:pPr lvl="1">
              <a:buFont typeface="Arial" pitchFamily="34" charset="0"/>
              <a:buChar char="•"/>
            </a:pPr>
            <a:r>
              <a:rPr lang="en-NZ" dirty="0" smtClean="0"/>
              <a:t> In effect, the free and modified page lists act as a cache of pages. </a:t>
            </a:r>
          </a:p>
          <a:p>
            <a:pPr lvl="0">
              <a:buFont typeface="Arial" pitchFamily="34" charset="0"/>
              <a:buNone/>
            </a:pPr>
            <a:endParaRPr lang="en-NZ" dirty="0" smtClean="0"/>
          </a:p>
          <a:p>
            <a:pPr lvl="0">
              <a:buFont typeface="Arial" pitchFamily="34" charset="0"/>
              <a:buNone/>
            </a:pPr>
            <a:r>
              <a:rPr lang="en-NZ" dirty="0" smtClean="0"/>
              <a:t>The modified page list serves another useful function: </a:t>
            </a:r>
          </a:p>
          <a:p>
            <a:pPr lvl="1">
              <a:buFont typeface="Arial" pitchFamily="34" charset="0"/>
              <a:buNone/>
            </a:pPr>
            <a:r>
              <a:rPr lang="en-NZ" dirty="0" smtClean="0"/>
              <a:t>Modified pages are written out in clusters rather than one at a time - significantly reducing the number of I/O operations and therefore the amount of disk access time.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Main memory size is getting larger and the locality of applications is decreasing. </a:t>
            </a:r>
          </a:p>
          <a:p>
            <a:pPr lvl="1"/>
            <a:r>
              <a:rPr lang="en-NZ" dirty="0" smtClean="0"/>
              <a:t>In compensation, cache sizes have been increasing.</a:t>
            </a:r>
          </a:p>
          <a:p>
            <a:pPr lvl="1"/>
            <a:endParaRPr lang="en-NZ" dirty="0" smtClean="0"/>
          </a:p>
          <a:p>
            <a:pPr lvl="0"/>
            <a:r>
              <a:rPr lang="en-NZ" dirty="0" smtClean="0"/>
              <a:t>Large cache sizes, even multimegabyte ones, are now feasible design alternatives.</a:t>
            </a:r>
          </a:p>
          <a:p>
            <a:pPr lvl="0"/>
            <a:endParaRPr lang="en-NZ" dirty="0" smtClean="0"/>
          </a:p>
          <a:p>
            <a:pPr lvl="0"/>
            <a:r>
              <a:rPr lang="en-NZ" dirty="0" smtClean="0"/>
              <a:t>With a large cache, the replacement of virtual memory pages can have a performance impact.</a:t>
            </a:r>
          </a:p>
          <a:p>
            <a:pPr lvl="1">
              <a:buFont typeface="Arial" pitchFamily="34" charset="0"/>
              <a:buChar char="•"/>
            </a:pPr>
            <a:r>
              <a:rPr lang="en-NZ" dirty="0" smtClean="0"/>
              <a:t> If the page frame selected for replacement is in the cache, then that cache block is lost as well as the page that it holds.</a:t>
            </a:r>
          </a:p>
          <a:p>
            <a:pPr lvl="0">
              <a:buFont typeface="Arial" pitchFamily="34" charset="0"/>
              <a:buNone/>
            </a:pPr>
            <a:endParaRPr lang="en-NZ" dirty="0" smtClean="0"/>
          </a:p>
          <a:p>
            <a:pPr lvl="0">
              <a:buFont typeface="Arial" pitchFamily="34" charset="0"/>
              <a:buNone/>
            </a:pPr>
            <a:r>
              <a:rPr lang="en-NZ" dirty="0" smtClean="0"/>
              <a:t>In systems that use some form of page buffering, it is possible to improve cache performance by supplementing the page replacement policy with a policy for page placement in the page buffer.</a:t>
            </a:r>
          </a:p>
          <a:p>
            <a:pPr lvl="0">
              <a:buFont typeface="Arial" pitchFamily="34" charset="0"/>
              <a:buNone/>
            </a:pPr>
            <a:endParaRPr lang="en-NZ" dirty="0" smtClean="0"/>
          </a:p>
          <a:p>
            <a:pPr lvl="0">
              <a:buFont typeface="Arial" pitchFamily="34" charset="0"/>
              <a:buNone/>
            </a:pPr>
            <a:r>
              <a:rPr lang="en-NZ" dirty="0" smtClean="0"/>
              <a:t>Most operating systems place pages by selecting an arbitrary page frame from the page buffer; typically a first-in-first-out discipline</a:t>
            </a:r>
          </a:p>
          <a:p>
            <a:r>
              <a:rPr lang="en-NZ" dirty="0" smtClean="0"/>
              <a:t>is used. </a:t>
            </a:r>
          </a:p>
          <a:p>
            <a:pPr lvl="1">
              <a:buFont typeface="Arial" pitchFamily="34" charset="0"/>
              <a:buChar char="•"/>
            </a:pPr>
            <a:r>
              <a:rPr lang="en-NZ" dirty="0" smtClean="0"/>
              <a:t> Careful page placement strategy can result in 10 to 20% fewer cache misses than naive placement.</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paged virtual memory, it is not necessary and indeed may not be possible to bring all of the pages of a process into main memory to prepare it for execution. </a:t>
            </a:r>
          </a:p>
          <a:p>
            <a:endParaRPr lang="en-NZ" dirty="0" smtClean="0"/>
          </a:p>
          <a:p>
            <a:r>
              <a:rPr lang="en-NZ" dirty="0" smtClean="0"/>
              <a:t>Thus, the operating system must decide how many pages to bring in</a:t>
            </a:r>
          </a:p>
          <a:p>
            <a:pPr lvl="1"/>
            <a:r>
              <a:rPr lang="en-NZ" dirty="0" smtClean="0"/>
              <a:t>IE , how much main memory to allocate to a particular process. </a:t>
            </a:r>
          </a:p>
          <a:p>
            <a:pPr lvl="1"/>
            <a:endParaRPr lang="en-NZ" dirty="0" smtClean="0"/>
          </a:p>
          <a:p>
            <a:pPr lvl="0"/>
            <a:r>
              <a:rPr lang="en-NZ" dirty="0" smtClean="0"/>
              <a:t>Several factors come into play:</a:t>
            </a:r>
          </a:p>
          <a:p>
            <a:pPr lvl="1"/>
            <a:r>
              <a:rPr lang="en-NZ" dirty="0" smtClean="0"/>
              <a:t>• The smaller the amount of memory allocated to a process, the more processes that can reside in main memory at any one time. This increases the probability that the operating system will find at least one ready process at any given time and hence reduces the time lost due to swapping.</a:t>
            </a:r>
          </a:p>
          <a:p>
            <a:pPr lvl="1"/>
            <a:r>
              <a:rPr lang="en-NZ" dirty="0" smtClean="0"/>
              <a:t>• If a relatively small number of pages of a process are in main memory, then, despite the principle of locality, the rate of page faults will be rather high </a:t>
            </a:r>
          </a:p>
          <a:p>
            <a:pPr lvl="1"/>
            <a:r>
              <a:rPr lang="en-NZ" dirty="0" smtClean="0"/>
              <a:t>• Beyond a certain size, additional allocation of main memory to a particular process will have no noticeable effect on the page fault rate for that process because of the principle of locality.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For the execution of this process to proceed later, the operating system will need to bring into main memory the piece of the process that contains the logical address that caused the access fault. </a:t>
            </a:r>
          </a:p>
          <a:p>
            <a:pPr lvl="0">
              <a:buFont typeface="Arial" pitchFamily="34" charset="0"/>
              <a:buNone/>
            </a:pPr>
            <a:endParaRPr lang="en-NZ" dirty="0" smtClean="0"/>
          </a:p>
          <a:p>
            <a:pPr lvl="0">
              <a:buFont typeface="Arial" pitchFamily="34" charset="0"/>
              <a:buNone/>
            </a:pPr>
            <a:r>
              <a:rPr lang="en-NZ" dirty="0" smtClean="0"/>
              <a:t>For this purpose, the operating system issues a disk I/O read request.</a:t>
            </a:r>
          </a:p>
          <a:p>
            <a:pPr lvl="0">
              <a:buFont typeface="Arial" pitchFamily="34" charset="0"/>
              <a:buNone/>
            </a:pPr>
            <a:endParaRPr lang="en-NZ" dirty="0" smtClean="0"/>
          </a:p>
          <a:p>
            <a:pPr lvl="0">
              <a:buFont typeface="Arial" pitchFamily="34" charset="0"/>
              <a:buNone/>
            </a:pPr>
            <a:r>
              <a:rPr lang="en-NZ" dirty="0" smtClean="0"/>
              <a:t>After the I/O request has been issued, the operating system can dispatch an other process to run while the disk I/O is performed.</a:t>
            </a:r>
          </a:p>
          <a:p>
            <a:pPr lvl="0">
              <a:buFont typeface="Arial" pitchFamily="34" charset="0"/>
              <a:buNone/>
            </a:pPr>
            <a:endParaRPr lang="en-NZ" dirty="0" smtClean="0"/>
          </a:p>
          <a:p>
            <a:pPr lvl="0">
              <a:buFont typeface="Arial" pitchFamily="34" charset="0"/>
              <a:buNone/>
            </a:pPr>
            <a:r>
              <a:rPr lang="en-NZ" dirty="0" smtClean="0"/>
              <a:t>Once the desired piece has been brought into main memory, an I/O interrupt is issued, giving control back to the operating system, which places the affected process back into a Ready state.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 </a:t>
            </a:r>
            <a:r>
              <a:rPr lang="en-NZ" b="1" dirty="0" smtClean="0"/>
              <a:t>fixed-allocation policy </a:t>
            </a:r>
            <a:r>
              <a:rPr lang="en-NZ" dirty="0" smtClean="0"/>
              <a:t>gives a process a fixed number of frames in main memory within which to execute.</a:t>
            </a:r>
          </a:p>
          <a:p>
            <a:pPr lvl="1">
              <a:buFont typeface="Arial" pitchFamily="34" charset="0"/>
              <a:buChar char="•"/>
            </a:pPr>
            <a:r>
              <a:rPr lang="en-NZ" baseline="0" dirty="0" smtClean="0"/>
              <a:t> </a:t>
            </a:r>
            <a:r>
              <a:rPr lang="en-NZ" dirty="0" smtClean="0"/>
              <a:t>That number is decided at initial load time (process creation time) and may be determined based on the type of process (interactive, batch, type of application) or may be based on guidance from the programmer or system manager.</a:t>
            </a:r>
          </a:p>
          <a:p>
            <a:pPr lvl="1">
              <a:buFont typeface="Arial" pitchFamily="34" charset="0"/>
              <a:buChar char="•"/>
            </a:pPr>
            <a:r>
              <a:rPr lang="en-NZ" dirty="0" smtClean="0"/>
              <a:t> Whenever a page fault occurs in the execution of a process, one of the pages of that process must be replaced by the needed page.</a:t>
            </a:r>
          </a:p>
          <a:p>
            <a:endParaRPr lang="en-NZ" dirty="0" smtClean="0"/>
          </a:p>
          <a:p>
            <a:r>
              <a:rPr lang="en-NZ" b="1" dirty="0" smtClean="0"/>
              <a:t>A variable-allocation policy </a:t>
            </a:r>
            <a:r>
              <a:rPr lang="en-NZ" dirty="0" smtClean="0"/>
              <a:t>allows the number of page frames allocated to a process to be varied over the lifetime of the process.</a:t>
            </a:r>
          </a:p>
          <a:p>
            <a:pPr lvl="1">
              <a:buFont typeface="Arial" pitchFamily="34" charset="0"/>
              <a:buChar char="•"/>
            </a:pPr>
            <a:r>
              <a:rPr lang="en-NZ" baseline="0" dirty="0" smtClean="0"/>
              <a:t> </a:t>
            </a:r>
            <a:r>
              <a:rPr lang="en-NZ" dirty="0" smtClean="0"/>
              <a:t>Ideally, a process that is suffering persistently high levels of page faults, indicating that the principle of locality only holds in a weak form for that process, will be given additional page frames to reduce the page fault rate; </a:t>
            </a:r>
          </a:p>
          <a:p>
            <a:pPr lvl="1">
              <a:buFont typeface="Arial" pitchFamily="34" charset="0"/>
              <a:buChar char="•"/>
            </a:pPr>
            <a:r>
              <a:rPr lang="en-NZ" dirty="0" smtClean="0"/>
              <a:t> whereas a process with an exceptionally low page fault rate will be given a reduced allocation, with the hope that this will not noticeably increase the page fault rate.</a:t>
            </a:r>
          </a:p>
          <a:p>
            <a:pPr lvl="1">
              <a:buFont typeface="Arial" pitchFamily="34" charset="0"/>
              <a:buChar char="•"/>
            </a:pPr>
            <a:r>
              <a:rPr lang="en-NZ" baseline="0" dirty="0" smtClean="0"/>
              <a:t> </a:t>
            </a:r>
            <a:r>
              <a:rPr lang="en-NZ" dirty="0" smtClean="0"/>
              <a:t>The use of a variable-allocation policy relates to the concept of replacement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scope of a replacement strategy can be categorized as global or local.</a:t>
            </a:r>
          </a:p>
          <a:p>
            <a:endParaRPr lang="en-NZ" dirty="0" smtClean="0"/>
          </a:p>
          <a:p>
            <a:r>
              <a:rPr lang="en-NZ" dirty="0" smtClean="0"/>
              <a:t>Both types of policies are activated by a page fault when there are no free page frames.</a:t>
            </a:r>
          </a:p>
          <a:p>
            <a:endParaRPr lang="en-NZ" dirty="0" smtClean="0"/>
          </a:p>
          <a:p>
            <a:r>
              <a:rPr lang="en-NZ" dirty="0" smtClean="0"/>
              <a:t>A local replacement policy chooses only among the resident pages of the process that generated the page fault in selecting a page to replace.</a:t>
            </a:r>
          </a:p>
          <a:p>
            <a:endParaRPr lang="en-NZ" dirty="0" smtClean="0"/>
          </a:p>
          <a:p>
            <a:r>
              <a:rPr lang="en-NZ" dirty="0" smtClean="0"/>
              <a:t>A global replacement policy considers all unlocked pages in main memory as candidates for replacement, regardless of which process owns a particular page.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that is running in main memory with a fixed number of frames.</a:t>
            </a:r>
          </a:p>
          <a:p>
            <a:endParaRPr lang="en-NZ" dirty="0" smtClean="0"/>
          </a:p>
          <a:p>
            <a:r>
              <a:rPr lang="en-NZ" dirty="0" smtClean="0"/>
              <a:t>When a page fault occurs, the operating system must choose which page from among the currently resident pages for this process is to be replaced.</a:t>
            </a:r>
          </a:p>
          <a:p>
            <a:endParaRPr lang="en-NZ" dirty="0" smtClean="0"/>
          </a:p>
          <a:p>
            <a:r>
              <a:rPr lang="en-NZ" dirty="0" smtClean="0"/>
              <a:t>With a fixed-allocation policy, it is necessary to decide ahead of time the amount of allocation to give to a process.</a:t>
            </a:r>
          </a:p>
          <a:p>
            <a:pPr lvl="1">
              <a:buFont typeface="Arial" pitchFamily="34" charset="0"/>
              <a:buChar char="•"/>
            </a:pPr>
            <a:r>
              <a:rPr lang="en-NZ" baseline="0" dirty="0" smtClean="0"/>
              <a:t> </a:t>
            </a:r>
            <a:r>
              <a:rPr lang="en-NZ" dirty="0" smtClean="0"/>
              <a:t>This could be based on the type of application and the amount requested by the program.</a:t>
            </a:r>
          </a:p>
          <a:p>
            <a:pPr lvl="0">
              <a:buFont typeface="Arial" pitchFamily="34" charset="0"/>
              <a:buNone/>
            </a:pPr>
            <a:endParaRPr lang="en-NZ" dirty="0" smtClean="0"/>
          </a:p>
          <a:p>
            <a:pPr lvl="0">
              <a:buFont typeface="Arial" pitchFamily="34" charset="0"/>
              <a:buNone/>
            </a:pPr>
            <a:r>
              <a:rPr lang="en-NZ" dirty="0" smtClean="0"/>
              <a:t>Two drawbacks: </a:t>
            </a:r>
          </a:p>
          <a:p>
            <a:pPr lvl="1">
              <a:buFont typeface="Arial" pitchFamily="34" charset="0"/>
              <a:buChar char="•"/>
            </a:pPr>
            <a:r>
              <a:rPr lang="en-NZ" dirty="0" smtClean="0"/>
              <a:t> If allocations tend to be too small, then there will be a high page fault rate, causing the entire multiprogramming system to run slowly. </a:t>
            </a:r>
          </a:p>
          <a:p>
            <a:pPr lvl="1">
              <a:buFont typeface="Arial" pitchFamily="34" charset="0"/>
              <a:buChar char="•"/>
            </a:pPr>
            <a:r>
              <a:rPr lang="en-NZ" dirty="0" smtClean="0"/>
              <a:t> If allocations tend to be unnecessarily large, then there will be too few programs in main memory and there will either be considerable processor idle time or considerable time spent in swapping.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This combination is perhaps the easiest to implement and has been adopted in a number of operating systems.</a:t>
            </a:r>
          </a:p>
          <a:p>
            <a:endParaRPr lang="en-NZ" dirty="0" smtClean="0"/>
          </a:p>
          <a:p>
            <a:r>
              <a:rPr lang="en-NZ" dirty="0" smtClean="0"/>
              <a:t>At any given time, there are a number of processes in main memory, each with a certain number of frames allocated to it.</a:t>
            </a:r>
          </a:p>
          <a:p>
            <a:pPr lvl="1">
              <a:buFont typeface="Arial" pitchFamily="34" charset="0"/>
              <a:buNone/>
            </a:pPr>
            <a:r>
              <a:rPr lang="en-NZ" dirty="0" smtClean="0"/>
              <a:t>Typically, the operating system also maintains a list of free frames. </a:t>
            </a:r>
          </a:p>
          <a:p>
            <a:pPr lvl="0">
              <a:buFont typeface="Arial" pitchFamily="34" charset="0"/>
              <a:buNone/>
            </a:pPr>
            <a:endParaRPr lang="en-NZ" dirty="0" smtClean="0"/>
          </a:p>
          <a:p>
            <a:pPr lvl="0">
              <a:buFont typeface="Arial" pitchFamily="34" charset="0"/>
              <a:buNone/>
            </a:pPr>
            <a:r>
              <a:rPr lang="en-NZ" dirty="0" smtClean="0"/>
              <a:t>When a page fault occurs, a free frame is added to the resident set of a process and the page is brought in. </a:t>
            </a:r>
          </a:p>
          <a:p>
            <a:pPr lvl="1">
              <a:buFont typeface="Arial" pitchFamily="34" charset="0"/>
              <a:buNone/>
            </a:pPr>
            <a:r>
              <a:rPr lang="en-NZ" dirty="0" smtClean="0"/>
              <a:t>Thus, a process experiencing page faults will gradually grow in size, which should help reduce overall page faults in the system.</a:t>
            </a:r>
          </a:p>
          <a:p>
            <a:pPr lvl="1">
              <a:buFont typeface="Arial" pitchFamily="34" charset="0"/>
              <a:buNone/>
            </a:pPr>
            <a:endParaRPr lang="en-NZ" dirty="0" smtClean="0"/>
          </a:p>
          <a:p>
            <a:pPr lvl="0">
              <a:buFont typeface="Arial" pitchFamily="34" charset="0"/>
              <a:buNone/>
            </a:pPr>
            <a:r>
              <a:rPr lang="en-NZ" dirty="0" smtClean="0"/>
              <a:t>The difficulty with this approach is in the replacement choice. </a:t>
            </a:r>
          </a:p>
          <a:p>
            <a:pPr lvl="1">
              <a:buFont typeface="Arial" pitchFamily="34" charset="0"/>
              <a:buChar char="•"/>
            </a:pPr>
            <a:r>
              <a:rPr lang="en-NZ" dirty="0" smtClean="0"/>
              <a:t>When there are no free frames available, the operating system must choose a page currently in memory to replace.</a:t>
            </a:r>
          </a:p>
          <a:p>
            <a:pPr lvl="1">
              <a:buFont typeface="Arial" pitchFamily="34" charset="0"/>
              <a:buChar char="•"/>
            </a:pPr>
            <a:r>
              <a:rPr lang="en-NZ" dirty="0" smtClean="0"/>
              <a:t> The selection is made from among all of the frames in memory, except for locked frames such as those of the kernel.</a:t>
            </a:r>
          </a:p>
          <a:p>
            <a:pPr lvl="1">
              <a:buFont typeface="Arial" pitchFamily="34" charset="0"/>
              <a:buChar char="•"/>
            </a:pPr>
            <a:r>
              <a:rPr lang="en-NZ" dirty="0" smtClean="0"/>
              <a:t> The process that suffers the reduction in resident set size may not be optimum.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When a new process is loaded into main memory, allocate to it a certain number of page frames as its resident set, based on application type, program request, or other criteria.</a:t>
            </a:r>
          </a:p>
          <a:p>
            <a:pPr marL="685800" lvl="1" indent="-228600">
              <a:buFont typeface="Arial" pitchFamily="34" charset="0"/>
              <a:buChar char="•"/>
            </a:pPr>
            <a:r>
              <a:rPr lang="en-NZ" dirty="0" smtClean="0"/>
              <a:t>Use either prepaging or demand paging to fill up the allocation.</a:t>
            </a:r>
          </a:p>
          <a:p>
            <a:pPr marL="685800" lvl="1" indent="-228600">
              <a:buFont typeface="Arial" pitchFamily="34" charset="0"/>
              <a:buNone/>
            </a:pPr>
            <a:endParaRPr lang="en-NZ" dirty="0" smtClean="0"/>
          </a:p>
          <a:p>
            <a:r>
              <a:rPr lang="en-NZ" dirty="0" smtClean="0"/>
              <a:t>2. When a page fault occurs, select the page to replace from among the resident set of the process that suffers the fault.</a:t>
            </a:r>
          </a:p>
          <a:p>
            <a:endParaRPr lang="en-NZ" dirty="0" smtClean="0"/>
          </a:p>
          <a:p>
            <a:r>
              <a:rPr lang="en-NZ" dirty="0" smtClean="0"/>
              <a:t>3. From time to time, re-evaluate the allocation provided to the process, and increase or decrease it to improve overall performance.</a:t>
            </a:r>
          </a:p>
          <a:p>
            <a:endParaRPr lang="en-NZ" dirty="0" smtClean="0"/>
          </a:p>
          <a:p>
            <a:r>
              <a:rPr lang="en-NZ" dirty="0" smtClean="0"/>
              <a:t>With this strategy, the decision to increase or decrease a resident set size is a deliberate one and is based on an assessment of the likely future demands of active processes.</a:t>
            </a:r>
          </a:p>
          <a:p>
            <a:pPr lvl="1">
              <a:buFont typeface="Arial" pitchFamily="34" charset="0"/>
              <a:buChar char="•"/>
            </a:pPr>
            <a:r>
              <a:rPr lang="en-NZ" dirty="0" smtClean="0"/>
              <a:t> Because of this evaluation, such a strategy is more complex than a simple global replacement policy.</a:t>
            </a:r>
          </a:p>
          <a:p>
            <a:pPr lvl="1">
              <a:buFont typeface="Arial" pitchFamily="34" charset="0"/>
              <a:buChar char="•"/>
            </a:pPr>
            <a:r>
              <a:rPr lang="en-NZ" dirty="0" smtClean="0"/>
              <a:t> However, it may yield better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cleaning policy is the opposite of a fetch policy; it is concerned with determining when a modified page should be written out to secondary memory. </a:t>
            </a:r>
          </a:p>
          <a:p>
            <a:endParaRPr lang="en-NZ" dirty="0" smtClean="0"/>
          </a:p>
          <a:p>
            <a:r>
              <a:rPr lang="en-NZ" dirty="0" smtClean="0"/>
              <a:t>With </a:t>
            </a:r>
            <a:r>
              <a:rPr lang="en-NZ" b="1" dirty="0" smtClean="0"/>
              <a:t>demand cleaning</a:t>
            </a:r>
            <a:r>
              <a:rPr lang="en-NZ" dirty="0" smtClean="0"/>
              <a:t>, a page is written out to secondary memory only when it has been selected for replacement.</a:t>
            </a:r>
          </a:p>
          <a:p>
            <a:endParaRPr lang="en-NZ" dirty="0" smtClean="0"/>
          </a:p>
          <a:p>
            <a:r>
              <a:rPr lang="en-NZ" dirty="0" smtClean="0"/>
              <a:t>A </a:t>
            </a:r>
            <a:r>
              <a:rPr lang="en-NZ" b="1" dirty="0" smtClean="0"/>
              <a:t>precleaning </a:t>
            </a:r>
            <a:r>
              <a:rPr lang="en-NZ" dirty="0" smtClean="0"/>
              <a:t>policy writes modified pages before their page frames are needed so that pages can be written out in batches.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Clean only pages that are replaceable, but decouple the cleaning and replacement operations.</a:t>
            </a:r>
          </a:p>
          <a:p>
            <a:endParaRPr lang="en-NZ" dirty="0" smtClean="0"/>
          </a:p>
          <a:p>
            <a:r>
              <a:rPr lang="en-NZ" dirty="0" smtClean="0"/>
              <a:t>With page buffering, replaced pages can be placed on two lists: </a:t>
            </a:r>
          </a:p>
          <a:p>
            <a:pPr lvl="1">
              <a:buFont typeface="Arial" pitchFamily="34" charset="0"/>
              <a:buChar char="•"/>
            </a:pPr>
            <a:r>
              <a:rPr lang="en-NZ" dirty="0" smtClean="0"/>
              <a:t> modified and unmodified. </a:t>
            </a:r>
          </a:p>
          <a:p>
            <a:pPr lvl="1">
              <a:buFont typeface="Arial" pitchFamily="34" charset="0"/>
              <a:buChar char="•"/>
            </a:pPr>
            <a:endParaRPr lang="en-NZ" dirty="0" smtClean="0"/>
          </a:p>
          <a:p>
            <a:pPr lvl="0">
              <a:buFont typeface="Arial" pitchFamily="34" charset="0"/>
              <a:buNone/>
            </a:pPr>
            <a:r>
              <a:rPr lang="en-NZ" dirty="0" smtClean="0"/>
              <a:t>The pages on the modified list can periodically be written out in batches and moved to the unmodified list.</a:t>
            </a:r>
          </a:p>
          <a:p>
            <a:pPr lvl="0">
              <a:buFont typeface="Arial" pitchFamily="34" charset="0"/>
              <a:buNone/>
            </a:pPr>
            <a:endParaRPr lang="en-NZ" dirty="0" smtClean="0"/>
          </a:p>
          <a:p>
            <a:pPr lvl="0">
              <a:buFont typeface="Arial" pitchFamily="34" charset="0"/>
              <a:buNone/>
            </a:pPr>
            <a:r>
              <a:rPr lang="en-NZ" dirty="0" smtClean="0"/>
              <a:t>A page on the unmodified list is either reclaimed if it is referenced, or lost when its frame is assigned to another page.</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Load control is concerned with determining the number of processes that will be resident in main memory - the multiprogramming level.</a:t>
            </a:r>
          </a:p>
          <a:p>
            <a:endParaRPr lang="en-NZ" dirty="0" smtClean="0"/>
          </a:p>
          <a:p>
            <a:r>
              <a:rPr lang="en-NZ" dirty="0" smtClean="0"/>
              <a:t>The load control policy is critical in effective memory management. </a:t>
            </a:r>
          </a:p>
          <a:p>
            <a:pPr lvl="1">
              <a:buFont typeface="Arial" pitchFamily="34" charset="0"/>
              <a:buChar char="•"/>
            </a:pPr>
            <a:r>
              <a:rPr lang="en-NZ" dirty="0" smtClean="0"/>
              <a:t> If too few processes are resident at any one time, then there will be many occasions when all processes are blocked, and much time will be spent in swapping.</a:t>
            </a:r>
          </a:p>
          <a:p>
            <a:pPr lvl="1">
              <a:buFont typeface="Arial" pitchFamily="34" charset="0"/>
              <a:buChar char="•"/>
            </a:pPr>
            <a:r>
              <a:rPr lang="en-NZ" dirty="0" smtClean="0"/>
              <a:t> On the other hand, if too many processes are resident, then, on average, the size of the resident set of each process will be inadequate and frequent faulting will occur resulting in thrashing.</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As the multiprogramming level increases from a small value, one would expect to see processor utilization rise, because there is less chance that all resident processes are blocked.</a:t>
            </a:r>
          </a:p>
          <a:p>
            <a:endParaRPr lang="en-NZ" dirty="0" smtClean="0"/>
          </a:p>
          <a:p>
            <a:r>
              <a:rPr lang="en-NZ" dirty="0" smtClean="0"/>
              <a:t>However, a point is reached at which the average resident set is inadequate.</a:t>
            </a:r>
          </a:p>
          <a:p>
            <a:pPr lvl="1">
              <a:buFont typeface="Arial" pitchFamily="34" charset="0"/>
              <a:buChar char="•"/>
            </a:pPr>
            <a:r>
              <a:rPr lang="en-NZ" dirty="0" smtClean="0"/>
              <a:t> At this point, the number of page faults rises dramatically, and processor utilization collapses.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b="1" dirty="0" smtClean="0"/>
              <a:t>More processes may be maintained in main memory. </a:t>
            </a:r>
          </a:p>
          <a:p>
            <a:pPr marL="685800" lvl="1" indent="-228600">
              <a:buFont typeface="Arial" pitchFamily="34" charset="0"/>
              <a:buChar char="•"/>
            </a:pPr>
            <a:r>
              <a:rPr lang="en-NZ" dirty="0" smtClean="0"/>
              <a:t>Because we are only going to load some of the pieces of any particular process, there is room for more processes. </a:t>
            </a:r>
          </a:p>
          <a:p>
            <a:pPr marL="685800" lvl="1" indent="-228600">
              <a:buFont typeface="Arial" pitchFamily="34" charset="0"/>
              <a:buChar char="•"/>
            </a:pPr>
            <a:r>
              <a:rPr lang="en-NZ" dirty="0" smtClean="0"/>
              <a:t>This leads to more efficient utilization of the processor because it is more likely that at least one of the more numerous processes will be in a Ready state at any particular time.</a:t>
            </a:r>
          </a:p>
          <a:p>
            <a:endParaRPr lang="en-NZ" dirty="0" smtClean="0"/>
          </a:p>
          <a:p>
            <a:r>
              <a:rPr lang="en-NZ" dirty="0" smtClean="0"/>
              <a:t>2. </a:t>
            </a:r>
            <a:r>
              <a:rPr lang="en-NZ" b="1" dirty="0" smtClean="0"/>
              <a:t>A process may be larger than all of main memory</a:t>
            </a:r>
            <a:r>
              <a:rPr lang="en-NZ" dirty="0" smtClean="0"/>
              <a:t>.</a:t>
            </a:r>
          </a:p>
          <a:p>
            <a:pPr lvl="1">
              <a:buFont typeface="Arial" pitchFamily="34" charset="0"/>
              <a:buChar char="•"/>
            </a:pPr>
            <a:r>
              <a:rPr lang="en-NZ" dirty="0" smtClean="0"/>
              <a:t> Without the scheme a programmer must be acutely aware of how much memory is available. </a:t>
            </a:r>
          </a:p>
          <a:p>
            <a:pPr lvl="1">
              <a:buFont typeface="Arial" pitchFamily="34" charset="0"/>
              <a:buChar char="•"/>
            </a:pPr>
            <a:r>
              <a:rPr lang="en-NZ" dirty="0" smtClean="0"/>
              <a:t> If the program being written is too large, the programmer must devise ways to structure the program into pieces that can be loaded separately in some sort of overlay strategy. </a:t>
            </a:r>
          </a:p>
          <a:p>
            <a:pPr lvl="1">
              <a:buFont typeface="Arial" pitchFamily="34" charset="0"/>
              <a:buChar char="•"/>
            </a:pPr>
            <a:r>
              <a:rPr lang="en-NZ" baseline="0" dirty="0" smtClean="0"/>
              <a:t> </a:t>
            </a:r>
            <a:r>
              <a:rPr lang="en-NZ" dirty="0" smtClean="0"/>
              <a:t>With virtual memory based on paging or segmentation, that job is left to the operating system and the hardware. As far as the programmer is concerned, he or she is dealing with a huge memory, the size associated with disk storage.</a:t>
            </a:r>
          </a:p>
          <a:p>
            <a:pPr lvl="1">
              <a:buFont typeface="Arial" pitchFamily="34" charset="0"/>
              <a:buChar char="•"/>
            </a:pPr>
            <a:r>
              <a:rPr lang="en-NZ" baseline="0" dirty="0" smtClean="0"/>
              <a:t> </a:t>
            </a:r>
            <a:r>
              <a:rPr lang="en-NZ" dirty="0" smtClean="0"/>
              <a:t>The operating system automatically loads pieces of a process into 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degree of multiprogramming is to be reduced, one</a:t>
            </a:r>
          </a:p>
          <a:p>
            <a:r>
              <a:rPr lang="en-NZ" dirty="0" smtClean="0"/>
              <a:t>or more of the currently resident processes must be suspended (swapped out).</a:t>
            </a:r>
          </a:p>
          <a:p>
            <a:r>
              <a:rPr lang="en-NZ" dirty="0" smtClean="0"/>
              <a:t>[CARR84] lists six possibilities: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Lowest-priority process: </a:t>
            </a:r>
          </a:p>
          <a:p>
            <a:pPr lvl="1">
              <a:buFont typeface="Arial" pitchFamily="34" charset="0"/>
              <a:buChar char="•"/>
            </a:pPr>
            <a:r>
              <a:rPr lang="en-NZ" dirty="0" smtClean="0"/>
              <a:t> This implements a scheduling policy decision and is unrelated to performance issues.</a:t>
            </a:r>
          </a:p>
          <a:p>
            <a:pPr lvl="1"/>
            <a:endParaRPr lang="en-NZ" dirty="0" smtClean="0"/>
          </a:p>
          <a:p>
            <a:r>
              <a:rPr lang="en-NZ" b="1" dirty="0" smtClean="0"/>
              <a:t>Faulting process: </a:t>
            </a:r>
          </a:p>
          <a:p>
            <a:pPr lvl="1">
              <a:buFont typeface="Arial" pitchFamily="34" charset="0"/>
              <a:buChar char="•"/>
            </a:pPr>
            <a:r>
              <a:rPr lang="en-NZ" dirty="0" smtClean="0"/>
              <a:t> There is a greater probability that the faulting task does not have its working set resident, and performance would suffer least by suspending it. </a:t>
            </a:r>
          </a:p>
          <a:p>
            <a:pPr lvl="1">
              <a:buFont typeface="Arial" pitchFamily="34" charset="0"/>
              <a:buChar char="•"/>
            </a:pPr>
            <a:r>
              <a:rPr lang="en-NZ" dirty="0" smtClean="0"/>
              <a:t> Immediate payoff because it blocks a process that is about to be blocked anyway and it eliminates the overhead of a page replacement and I/O operation.</a:t>
            </a:r>
          </a:p>
          <a:p>
            <a:endParaRPr lang="en-NZ" dirty="0" smtClean="0"/>
          </a:p>
          <a:p>
            <a:r>
              <a:rPr lang="en-NZ" b="1" dirty="0" smtClean="0"/>
              <a:t>Last process activated: </a:t>
            </a:r>
          </a:p>
          <a:p>
            <a:pPr lvl="1">
              <a:buFont typeface="Arial" pitchFamily="34" charset="0"/>
              <a:buChar char="•"/>
            </a:pPr>
            <a:r>
              <a:rPr lang="en-NZ" b="1" dirty="0" smtClean="0"/>
              <a:t> </a:t>
            </a:r>
            <a:r>
              <a:rPr lang="en-NZ" dirty="0" smtClean="0"/>
              <a:t>This is the process least likely to have its working set resident.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Process with the smallest resident set: </a:t>
            </a:r>
          </a:p>
          <a:p>
            <a:pPr lvl="1">
              <a:buFont typeface="Arial" pitchFamily="34" charset="0"/>
              <a:buChar char="•"/>
            </a:pPr>
            <a:r>
              <a:rPr lang="en-NZ" b="1" dirty="0" smtClean="0"/>
              <a:t> </a:t>
            </a:r>
            <a:r>
              <a:rPr lang="en-NZ" dirty="0" smtClean="0"/>
              <a:t>This will require the least future effort to reload.</a:t>
            </a:r>
          </a:p>
          <a:p>
            <a:pPr lvl="1">
              <a:buFont typeface="Arial" pitchFamily="34" charset="0"/>
              <a:buChar char="•"/>
            </a:pPr>
            <a:r>
              <a:rPr lang="en-NZ" dirty="0" smtClean="0"/>
              <a:t> However, it penalizes programs with strong locality.</a:t>
            </a:r>
          </a:p>
          <a:p>
            <a:pPr lvl="1">
              <a:buFont typeface="Arial" pitchFamily="34" charset="0"/>
              <a:buChar char="•"/>
            </a:pPr>
            <a:endParaRPr lang="en-NZ" dirty="0" smtClean="0"/>
          </a:p>
          <a:p>
            <a:r>
              <a:rPr lang="en-NZ" b="1" dirty="0" smtClean="0"/>
              <a:t>Largest process:</a:t>
            </a:r>
          </a:p>
          <a:p>
            <a:pPr lvl="1">
              <a:buFont typeface="Arial" pitchFamily="34" charset="0"/>
              <a:buChar char="•"/>
            </a:pPr>
            <a:r>
              <a:rPr lang="en-NZ" dirty="0" smtClean="0"/>
              <a:t> This obtains the most free frames in an overcommitted memory, making additional deactivations unlikely soon.</a:t>
            </a:r>
          </a:p>
          <a:p>
            <a:pPr lvl="0">
              <a:buFont typeface="Arial" pitchFamily="34" charset="0"/>
              <a:buNone/>
            </a:pPr>
            <a:endParaRPr lang="en-NZ" dirty="0" smtClean="0"/>
          </a:p>
          <a:p>
            <a:pPr lvl="0">
              <a:buFont typeface="Arial" pitchFamily="34" charset="0"/>
              <a:buNone/>
            </a:pPr>
            <a:r>
              <a:rPr lang="en-NZ" b="1" dirty="0" smtClean="0"/>
              <a:t>Process with the largest remaining execution window: </a:t>
            </a:r>
          </a:p>
          <a:p>
            <a:pPr lvl="1">
              <a:buFont typeface="Arial" pitchFamily="34" charset="0"/>
              <a:buChar char="•"/>
            </a:pPr>
            <a:r>
              <a:rPr lang="en-NZ" b="1" dirty="0" smtClean="0"/>
              <a:t> </a:t>
            </a:r>
            <a:r>
              <a:rPr lang="en-NZ" dirty="0" smtClean="0"/>
              <a:t>In most process scheduling schemes, a process may only run for a certain quantum of time before being interrupted and placed at the end of the Ready queue. </a:t>
            </a:r>
          </a:p>
          <a:p>
            <a:pPr lvl="1">
              <a:buFont typeface="Arial" pitchFamily="34" charset="0"/>
              <a:buChar char="•"/>
            </a:pPr>
            <a:r>
              <a:rPr lang="en-NZ" dirty="0" smtClean="0"/>
              <a:t> This approximates a shortest-processing-time-first scheduling discipline.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Because UNIX is intended to be machine independent, its memory management scheme will vary from one system to the next.</a:t>
            </a:r>
          </a:p>
          <a:p>
            <a:pPr lvl="1">
              <a:buFont typeface="Arial" pitchFamily="34" charset="0"/>
              <a:buChar char="•"/>
            </a:pPr>
            <a:r>
              <a:rPr lang="en-NZ" dirty="0" smtClean="0"/>
              <a:t> Earlier versions of UNIX simply used variable partitioning with no virtual memory scheme. </a:t>
            </a:r>
          </a:p>
          <a:p>
            <a:pPr lvl="1">
              <a:buFont typeface="Arial" pitchFamily="34" charset="0"/>
              <a:buChar char="•"/>
            </a:pPr>
            <a:r>
              <a:rPr lang="en-NZ" dirty="0" smtClean="0"/>
              <a:t> Current implementations of UNIX and Solaris make use of paged virtual memory.</a:t>
            </a:r>
          </a:p>
          <a:p>
            <a:pPr lvl="0">
              <a:buFont typeface="Arial" pitchFamily="34" charset="0"/>
              <a:buNone/>
            </a:pPr>
            <a:endParaRPr lang="en-NZ" dirty="0" smtClean="0"/>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provides a virtual memory capability that allocates page frames in main memory to processes and also allocates page frames to disk block</a:t>
            </a:r>
          </a:p>
          <a:p>
            <a:r>
              <a:rPr lang="en-NZ" dirty="0" smtClean="0"/>
              <a:t>buffers.</a:t>
            </a:r>
          </a:p>
          <a:p>
            <a:endParaRPr lang="en-NZ" dirty="0" smtClean="0"/>
          </a:p>
          <a:p>
            <a:r>
              <a:rPr lang="en-NZ" dirty="0" smtClean="0"/>
              <a:t>Although this is an effective memory-management scheme for user processes and disk I/O, a paged virtual memory scheme is less suited to managing the memory allocation for the kernel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Page Table:</a:t>
            </a:r>
          </a:p>
          <a:p>
            <a:pPr lvl="1">
              <a:buFont typeface="Arial" pitchFamily="34" charset="0"/>
              <a:buChar char="•"/>
            </a:pPr>
            <a:r>
              <a:rPr lang="en-NZ" dirty="0" smtClean="0"/>
              <a:t>Typically, there will be one page table per process, with one entry for each page in virtual memory for that process.</a:t>
            </a:r>
          </a:p>
          <a:p>
            <a:endParaRPr lang="en-NZ" b="1" dirty="0" smtClean="0"/>
          </a:p>
          <a:p>
            <a:r>
              <a:rPr lang="en-NZ" b="1" dirty="0" smtClean="0"/>
              <a:t>Disk block descriptor: </a:t>
            </a:r>
          </a:p>
          <a:p>
            <a:pPr lvl="1">
              <a:buFont typeface="Arial" pitchFamily="34" charset="0"/>
              <a:buChar char="•"/>
            </a:pPr>
            <a:r>
              <a:rPr lang="en-NZ" dirty="0" smtClean="0"/>
              <a:t> Associated with each page of a process is an entry in this table that describes the disk copy of the virtual page.</a:t>
            </a:r>
          </a:p>
          <a:p>
            <a:pPr lvl="1">
              <a:buFont typeface="Arial" pitchFamily="34" charset="0"/>
              <a:buNone/>
            </a:pPr>
            <a:endParaRPr lang="en-NZ" dirty="0" smtClean="0"/>
          </a:p>
          <a:p>
            <a:r>
              <a:rPr lang="en-NZ" b="1" dirty="0" smtClean="0"/>
              <a:t>Page frame data table: </a:t>
            </a:r>
          </a:p>
          <a:p>
            <a:pPr lvl="1">
              <a:buFont typeface="Arial" pitchFamily="34" charset="0"/>
              <a:buChar char="•"/>
            </a:pPr>
            <a:r>
              <a:rPr lang="en-NZ" b="1" dirty="0" smtClean="0"/>
              <a:t> </a:t>
            </a:r>
            <a:r>
              <a:rPr lang="en-NZ" dirty="0" smtClean="0"/>
              <a:t>Describes each frame of real memory and is indexed by frame number. This table is used by the replacement algorithm.</a:t>
            </a:r>
          </a:p>
          <a:p>
            <a:pPr lvl="1">
              <a:buFont typeface="Arial" pitchFamily="34" charset="0"/>
              <a:buChar char="•"/>
            </a:pPr>
            <a:endParaRPr lang="en-NZ" dirty="0" smtClean="0"/>
          </a:p>
          <a:p>
            <a:r>
              <a:rPr lang="en-NZ" b="1" dirty="0" smtClean="0"/>
              <a:t>Swap-use table: </a:t>
            </a:r>
          </a:p>
          <a:p>
            <a:pPr lvl="1">
              <a:buFont typeface="Arial" pitchFamily="34" charset="0"/>
              <a:buChar char="•"/>
            </a:pPr>
            <a:r>
              <a:rPr lang="en-NZ" b="1" dirty="0" smtClean="0"/>
              <a:t> </a:t>
            </a:r>
            <a:r>
              <a:rPr lang="en-NZ" dirty="0" smtClean="0"/>
              <a:t>There is one swap-use table for each swap device, with one entry for each page on the device.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table 8.2 in the book for a comparison of the </a:t>
            </a:r>
            <a:r>
              <a:rPr lang="en-NZ" dirty="0" smtClean="0"/>
              <a:t>characteristics of paging and segmentation, with and without the use of virtual</a:t>
            </a:r>
          </a:p>
          <a:p>
            <a:r>
              <a:rPr lang="en-NZ" dirty="0" smtClean="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page frame data table is used for page replacement.</a:t>
            </a:r>
          </a:p>
          <a:p>
            <a:endParaRPr lang="en-NZ" dirty="0" smtClean="0"/>
          </a:p>
          <a:p>
            <a:r>
              <a:rPr lang="en-NZ" dirty="0" smtClean="0"/>
              <a:t>Several pointers are used to create lists within this table.</a:t>
            </a:r>
          </a:p>
          <a:p>
            <a:pPr lvl="1">
              <a:buFont typeface="Arial" pitchFamily="34" charset="0"/>
              <a:buChar char="•"/>
            </a:pPr>
            <a:r>
              <a:rPr lang="en-NZ" dirty="0" smtClean="0"/>
              <a:t> All of the available frames are linked together in a list of free frames available for bringing in pages.</a:t>
            </a:r>
          </a:p>
          <a:p>
            <a:pPr lvl="1">
              <a:buFont typeface="Arial" pitchFamily="34" charset="0"/>
              <a:buChar char="•"/>
            </a:pPr>
            <a:r>
              <a:rPr lang="en-NZ" dirty="0" smtClean="0"/>
              <a:t> When the number of available frames drops below a certain threshold, the kernel will steal a number of frames to compensate.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page replacement algorithm used in SVR4 is a refinement of the clock policy algorithm known as the two-handed clock algorithm</a:t>
            </a:r>
          </a:p>
          <a:p>
            <a:endParaRPr lang="en-NZ" dirty="0" smtClean="0"/>
          </a:p>
          <a:p>
            <a:r>
              <a:rPr lang="en-NZ" dirty="0" smtClean="0"/>
              <a:t>The algorithm uses the reference bit in the page table entry for each page in memory that is eligible (not locked) to be swapped out.</a:t>
            </a:r>
          </a:p>
          <a:p>
            <a:pPr lvl="1">
              <a:buFont typeface="Arial" pitchFamily="34" charset="0"/>
              <a:buChar char="•"/>
            </a:pPr>
            <a:r>
              <a:rPr lang="en-NZ" dirty="0" smtClean="0"/>
              <a:t> This bit is set to 0 when the page is first brought in and set to 1 when the page is referenced for a read or write.</a:t>
            </a:r>
          </a:p>
          <a:p>
            <a:pPr lvl="1">
              <a:buFont typeface="Arial" pitchFamily="34" charset="0"/>
              <a:buChar char="•"/>
            </a:pPr>
            <a:r>
              <a:rPr lang="en-NZ" dirty="0" smtClean="0"/>
              <a:t> One hand in the clock algorithm, the fronthand, sweeps through the pages on the list of eligible pages and sets the reference bit to 0 on each page.</a:t>
            </a:r>
          </a:p>
          <a:p>
            <a:pPr lvl="1">
              <a:buFont typeface="Arial" pitchFamily="34" charset="0"/>
              <a:buChar char="•"/>
            </a:pPr>
            <a:r>
              <a:rPr lang="en-NZ" baseline="0" dirty="0" smtClean="0"/>
              <a:t> </a:t>
            </a:r>
            <a:r>
              <a:rPr lang="en-NZ" dirty="0" smtClean="0"/>
              <a:t>Sometime later, the backhand sweeps through the same list and checks the reference bit.</a:t>
            </a:r>
          </a:p>
          <a:p>
            <a:pPr lvl="1">
              <a:buFont typeface="Arial" pitchFamily="34" charset="0"/>
              <a:buChar char="•"/>
            </a:pPr>
            <a:r>
              <a:rPr lang="en-NZ" dirty="0" smtClean="0"/>
              <a:t> If the bit is set to 1, then that page has been referenced since the fronthand swept by; these frames are ignored. </a:t>
            </a:r>
          </a:p>
          <a:p>
            <a:pPr lvl="1">
              <a:buFont typeface="Arial" pitchFamily="34" charset="0"/>
              <a:buChar char="•"/>
            </a:pPr>
            <a:r>
              <a:rPr lang="en-NZ" dirty="0" smtClean="0"/>
              <a:t> If the bit is still set to 0, then the page has not been referenced in the time interval between the visit by fronthand and backhand; these pages are placed on a list to be paged out.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parameters determine the operation of the algorithm:</a:t>
            </a:r>
          </a:p>
          <a:p>
            <a:r>
              <a:rPr lang="en-NZ" b="1" dirty="0" smtClean="0"/>
              <a:t>Scanrate: </a:t>
            </a:r>
            <a:r>
              <a:rPr lang="en-NZ" dirty="0" smtClean="0"/>
              <a:t>The rate at which the two hands scan through the page list, in pages per second</a:t>
            </a:r>
          </a:p>
          <a:p>
            <a:endParaRPr lang="en-NZ" b="1" dirty="0" smtClean="0"/>
          </a:p>
          <a:p>
            <a:r>
              <a:rPr lang="en-NZ" b="1" dirty="0" smtClean="0"/>
              <a:t>Handspread: </a:t>
            </a:r>
            <a:r>
              <a:rPr lang="en-NZ" dirty="0" smtClean="0"/>
              <a:t>The gap between fronthand and backhand</a:t>
            </a:r>
          </a:p>
          <a:p>
            <a:endParaRPr lang="en-NZ" dirty="0" smtClean="0"/>
          </a:p>
          <a:p>
            <a:r>
              <a:rPr lang="en-NZ" dirty="0" smtClean="0"/>
              <a:t>These two parameters have default values set at boot time based on the amount of physical memory.</a:t>
            </a:r>
          </a:p>
          <a:p>
            <a:endParaRPr lang="en-NZ" dirty="0" smtClean="0"/>
          </a:p>
          <a:p>
            <a:r>
              <a:rPr lang="en-NZ" dirty="0" smtClean="0"/>
              <a:t>The scanrate parameter can be altered to meet changing conditions. </a:t>
            </a:r>
          </a:p>
          <a:p>
            <a:pPr lvl="1">
              <a:buFont typeface="Arial" pitchFamily="34" charset="0"/>
              <a:buChar char="•"/>
            </a:pPr>
            <a:r>
              <a:rPr lang="en-NZ" dirty="0" smtClean="0"/>
              <a:t>As the amount of free memory shrinks, the clock hands move more rapidly to free up more pages.</a:t>
            </a:r>
          </a:p>
          <a:p>
            <a:pPr lvl="0">
              <a:buFont typeface="Arial" pitchFamily="34" charset="0"/>
              <a:buNone/>
            </a:pPr>
            <a:endParaRPr lang="en-NZ" dirty="0" smtClean="0"/>
          </a:p>
          <a:p>
            <a:pPr lvl="0">
              <a:buFont typeface="Arial" pitchFamily="34" charset="0"/>
              <a:buNone/>
            </a:pPr>
            <a:r>
              <a:rPr lang="en-NZ" dirty="0" smtClean="0"/>
              <a:t>The handspread parameter, together with scanrate, determines the window of opportunity to use a page before it is swapped out due to lack of use.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kernel generates and destroys small tables and buffers frequently during the course of execution, each of which requires dynamic memory allocation.</a:t>
            </a:r>
          </a:p>
          <a:p>
            <a:endParaRPr lang="en-NZ" dirty="0" smtClean="0"/>
          </a:p>
          <a:p>
            <a:r>
              <a:rPr lang="en-NZ" dirty="0" smtClean="0"/>
              <a:t>Examples include:</a:t>
            </a:r>
          </a:p>
          <a:p>
            <a:pPr lvl="1"/>
            <a:r>
              <a:rPr lang="en-NZ" dirty="0" smtClean="0"/>
              <a:t>• The pathname translation routing may allocate a buffer to copy a pathname from user space.</a:t>
            </a:r>
          </a:p>
          <a:p>
            <a:pPr lvl="1"/>
            <a:r>
              <a:rPr lang="en-NZ" dirty="0" smtClean="0"/>
              <a:t>• The allocb() routine allocates STREAMS buffers of arbitrary size.</a:t>
            </a:r>
          </a:p>
          <a:p>
            <a:pPr lvl="1"/>
            <a:r>
              <a:rPr lang="en-NZ" dirty="0" smtClean="0"/>
              <a:t>• Many UNIX implementations allocate zombie structures to retain exit status and resource usage information about deceased processes.</a:t>
            </a:r>
          </a:p>
          <a:p>
            <a:pPr lvl="1"/>
            <a:r>
              <a:rPr lang="en-NZ" dirty="0" smtClean="0"/>
              <a:t>• In SVR4 and Solaris, the kernel allocates many objects (such as proc structures, vnodes, and file descriptor blocks) dynamically when needed.</a:t>
            </a:r>
          </a:p>
          <a:p>
            <a:pPr lvl="0"/>
            <a:endParaRPr lang="en-NZ" dirty="0" smtClean="0"/>
          </a:p>
          <a:p>
            <a:pPr lvl="0"/>
            <a:r>
              <a:rPr lang="en-NZ" dirty="0" smtClean="0"/>
              <a:t>Most of these blocks are significantly smaller than the typical machine page size, </a:t>
            </a:r>
          </a:p>
          <a:p>
            <a:pPr lvl="1">
              <a:buFont typeface="Arial" pitchFamily="34" charset="0"/>
              <a:buChar char="•"/>
            </a:pPr>
            <a:r>
              <a:rPr lang="en-NZ" dirty="0" smtClean="0"/>
              <a:t> therefore the paging mechanism would be inefficient for dynamic kernel memory allocation.</a:t>
            </a:r>
          </a:p>
          <a:p>
            <a:pPr lvl="1">
              <a:buFont typeface="Arial" pitchFamily="34" charset="0"/>
              <a:buChar char="•"/>
            </a:pPr>
            <a:r>
              <a:rPr lang="en-NZ" dirty="0" smtClean="0"/>
              <a:t> For SVR4, a modification of the buddy system is used.</a:t>
            </a:r>
          </a:p>
          <a:p>
            <a:pPr lvl="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Therefore, if a block of size 2</a:t>
            </a:r>
            <a:r>
              <a:rPr lang="en-NZ" baseline="30000" dirty="0" smtClean="0"/>
              <a:t>i </a:t>
            </a:r>
            <a:r>
              <a:rPr lang="en-NZ" dirty="0" smtClean="0"/>
              <a:t>is released and is immediately coalesced with its buddy into a block of size 2</a:t>
            </a:r>
            <a:r>
              <a:rPr lang="en-NZ" sz="3200" kern="1200" baseline="30000" dirty="0" smtClean="0">
                <a:solidFill>
                  <a:schemeClr val="tx1"/>
                </a:solidFill>
                <a:latin typeface="+mn-lt"/>
                <a:ea typeface="+mn-ea"/>
                <a:cs typeface="+mn-cs"/>
              </a:rPr>
              <a:t>i+1</a:t>
            </a:r>
            <a:r>
              <a:rPr lang="en-NZ" dirty="0" smtClean="0"/>
              <a:t>, the kernel may next request a block of size 2i , which may necessitate splitting the larger block again.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To avoid this unnecessary coalescing and splitting, the lazy buddy system defers coalescing until it seems likely that it is needed, and</a:t>
            </a:r>
          </a:p>
          <a:p>
            <a:r>
              <a:rPr lang="en-NZ" dirty="0" smtClean="0"/>
              <a:t>then coalesces as many blocks as possible.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N</a:t>
            </a:r>
            <a:r>
              <a:rPr lang="en-NZ" i="1" baseline="-25000" dirty="0" smtClean="0"/>
              <a:t>i</a:t>
            </a:r>
            <a:r>
              <a:rPr lang="en-NZ" dirty="0" smtClean="0"/>
              <a:t> = current number of blocks of size 2</a:t>
            </a:r>
            <a:r>
              <a:rPr lang="en-NZ" baseline="30000" dirty="0" smtClean="0"/>
              <a:t>i</a:t>
            </a:r>
          </a:p>
          <a:p>
            <a:endParaRPr lang="en-NZ" dirty="0" smtClean="0"/>
          </a:p>
          <a:p>
            <a:r>
              <a:rPr lang="en-NZ" dirty="0" smtClean="0"/>
              <a:t>A</a:t>
            </a:r>
            <a:r>
              <a:rPr lang="en-NZ" i="1" baseline="-25000" dirty="0" smtClean="0"/>
              <a:t>i </a:t>
            </a:r>
            <a:r>
              <a:rPr lang="en-NZ" dirty="0" smtClean="0"/>
              <a:t>= current number of blocks of size 2</a:t>
            </a:r>
            <a:r>
              <a:rPr lang="en-NZ" baseline="30000" dirty="0" smtClean="0"/>
              <a:t>i</a:t>
            </a:r>
            <a:r>
              <a:rPr lang="en-NZ" dirty="0" smtClean="0"/>
              <a:t> that are allocated (occupied).</a:t>
            </a:r>
          </a:p>
          <a:p>
            <a:endParaRPr lang="en-NZ" dirty="0" smtClean="0"/>
          </a:p>
          <a:p>
            <a:r>
              <a:rPr lang="en-NZ" dirty="0" smtClean="0"/>
              <a:t>G</a:t>
            </a:r>
            <a:r>
              <a:rPr lang="en-NZ" i="1" baseline="-25000" dirty="0" smtClean="0"/>
              <a:t>i </a:t>
            </a:r>
            <a:r>
              <a:rPr lang="en-NZ" dirty="0" smtClean="0"/>
              <a:t>= current number of blocks of size 2</a:t>
            </a:r>
            <a:r>
              <a:rPr lang="en-NZ" baseline="30000" dirty="0" smtClean="0"/>
              <a:t>i</a:t>
            </a:r>
            <a:r>
              <a:rPr lang="en-NZ" dirty="0" smtClean="0"/>
              <a:t> that are globally free.</a:t>
            </a:r>
          </a:p>
          <a:p>
            <a:pPr lvl="1">
              <a:buFont typeface="Arial" pitchFamily="34" charset="0"/>
              <a:buChar char="•"/>
            </a:pPr>
            <a:r>
              <a:rPr lang="en-NZ" dirty="0" smtClean="0"/>
              <a:t> These are blocks that are eligible for coalescing;</a:t>
            </a:r>
          </a:p>
          <a:p>
            <a:pPr lvl="1">
              <a:buFont typeface="Arial" pitchFamily="34" charset="0"/>
              <a:buChar char="•"/>
            </a:pPr>
            <a:r>
              <a:rPr lang="en-NZ" baseline="0" dirty="0" smtClean="0"/>
              <a:t> I</a:t>
            </a:r>
            <a:r>
              <a:rPr lang="en-NZ" dirty="0" smtClean="0"/>
              <a:t>f the buddy of such a block becomes globally free, then the two blocks will be coalesced into a globally free block of size 2</a:t>
            </a:r>
            <a:r>
              <a:rPr lang="en-NZ" sz="3200" kern="1200" baseline="30000" dirty="0" smtClean="0">
                <a:solidFill>
                  <a:schemeClr val="tx1"/>
                </a:solidFill>
                <a:latin typeface="+mn-lt"/>
                <a:ea typeface="+mn-ea"/>
                <a:cs typeface="+mn-cs"/>
              </a:rPr>
              <a:t>i+1</a:t>
            </a:r>
          </a:p>
          <a:p>
            <a:pPr lvl="1">
              <a:buFont typeface="Arial" pitchFamily="34" charset="0"/>
              <a:buChar char="•"/>
            </a:pPr>
            <a:r>
              <a:rPr lang="en-NZ" sz="3200" kern="1200" baseline="30000" dirty="0" smtClean="0">
                <a:solidFill>
                  <a:schemeClr val="tx1"/>
                </a:solidFill>
                <a:latin typeface="+mn-lt"/>
                <a:ea typeface="+mn-ea"/>
                <a:cs typeface="+mn-cs"/>
              </a:rPr>
              <a:t> </a:t>
            </a:r>
            <a:r>
              <a:rPr lang="en-NZ" dirty="0" smtClean="0"/>
              <a:t>All free blocks (holes) in the standard buddy system could be considered globally free.</a:t>
            </a:r>
          </a:p>
          <a:p>
            <a:endParaRPr lang="en-NZ" dirty="0" smtClean="0"/>
          </a:p>
          <a:p>
            <a:r>
              <a:rPr lang="en-NZ" dirty="0" smtClean="0"/>
              <a:t>L</a:t>
            </a:r>
            <a:r>
              <a:rPr lang="en-NZ" i="1" baseline="-25000" dirty="0" smtClean="0"/>
              <a:t>i</a:t>
            </a:r>
            <a:r>
              <a:rPr lang="en-NZ" dirty="0" smtClean="0"/>
              <a:t> = current number of blocks of size 2</a:t>
            </a:r>
            <a:r>
              <a:rPr lang="en-NZ" baseline="30000" dirty="0" smtClean="0"/>
              <a:t>i</a:t>
            </a:r>
            <a:r>
              <a:rPr lang="en-NZ" dirty="0" smtClean="0"/>
              <a:t> that are locally free. </a:t>
            </a:r>
          </a:p>
          <a:p>
            <a:pPr lvl="1">
              <a:buFont typeface="Arial" pitchFamily="34" charset="0"/>
              <a:buChar char="•"/>
            </a:pPr>
            <a:r>
              <a:rPr lang="en-NZ" dirty="0" smtClean="0"/>
              <a:t> These are blocks that are not eligible for coalescing.</a:t>
            </a:r>
          </a:p>
          <a:p>
            <a:pPr lvl="1">
              <a:buFont typeface="Arial" pitchFamily="34" charset="0"/>
              <a:buChar char="•"/>
            </a:pPr>
            <a:r>
              <a:rPr lang="en-NZ" baseline="0" dirty="0" smtClean="0"/>
              <a:t> </a:t>
            </a:r>
            <a:r>
              <a:rPr lang="en-NZ" dirty="0" smtClean="0"/>
              <a:t>Even if the buddy of such a block becomes free, the two blocks are not coalesced.</a:t>
            </a:r>
          </a:p>
          <a:p>
            <a:pPr lvl="1">
              <a:buFont typeface="Arial" pitchFamily="34" charset="0"/>
              <a:buChar char="•"/>
            </a:pPr>
            <a:r>
              <a:rPr lang="en-NZ" dirty="0" smtClean="0"/>
              <a:t> Rather, the locally free blocks are retained in anticipation of future demand for a block of that size.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Linux shares many of the characteristics of the memory management schemes of other UNIX implementations but has its own unique features. </a:t>
            </a:r>
          </a:p>
          <a:p>
            <a:endParaRPr lang="en-NZ" dirty="0" smtClean="0"/>
          </a:p>
          <a:p>
            <a:r>
              <a:rPr lang="en-NZ" dirty="0" smtClean="0"/>
              <a:t>Overall, the Linux memory-management scheme is quite complex. </a:t>
            </a:r>
          </a:p>
          <a:p>
            <a:r>
              <a:rPr lang="en-NZ" dirty="0" smtClean="0"/>
              <a:t> </a:t>
            </a:r>
          </a:p>
          <a:p>
            <a:r>
              <a:rPr lang="en-NZ" dirty="0" smtClean="0"/>
              <a:t>Two main aspects of Linux memory management: </a:t>
            </a:r>
          </a:p>
          <a:p>
            <a:pPr lvl="1">
              <a:buFont typeface="Arial" pitchFamily="34" charset="0"/>
              <a:buChar char="•"/>
            </a:pPr>
            <a:r>
              <a:rPr lang="en-NZ" dirty="0" smtClean="0"/>
              <a:t> process virtual memory, and </a:t>
            </a:r>
          </a:p>
          <a:p>
            <a:pPr lvl="1">
              <a:buFont typeface="Arial" pitchFamily="34" charset="0"/>
              <a:buChar char="•"/>
            </a:pPr>
            <a:r>
              <a:rPr lang="en-NZ" dirty="0" smtClean="0"/>
              <a:t> kernel memory allocation.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Three-level page table structure, consisting of the following types of tables</a:t>
            </a:r>
          </a:p>
          <a:p>
            <a:pPr lvl="1">
              <a:buFont typeface="Arial" pitchFamily="34" charset="0"/>
              <a:buChar char="•"/>
            </a:pPr>
            <a:r>
              <a:rPr lang="en-NZ" baseline="0" dirty="0" smtClean="0"/>
              <a:t> </a:t>
            </a:r>
            <a:r>
              <a:rPr lang="en-NZ" dirty="0" smtClean="0"/>
              <a:t>each individual table is the size of one page:</a:t>
            </a:r>
          </a:p>
          <a:p>
            <a:pPr lvl="1">
              <a:buFont typeface="Arial" pitchFamily="34" charset="0"/>
              <a:buChar char="•"/>
            </a:pPr>
            <a:endParaRPr lang="en-NZ" dirty="0" smtClean="0"/>
          </a:p>
          <a:p>
            <a:r>
              <a:rPr lang="en-NZ" b="1" dirty="0" smtClean="0"/>
              <a:t> Page directory</a:t>
            </a:r>
            <a:r>
              <a:rPr lang="en-NZ" dirty="0" smtClean="0"/>
              <a:t>: </a:t>
            </a:r>
          </a:p>
          <a:p>
            <a:pPr lvl="1">
              <a:buFont typeface="Arial" pitchFamily="34" charset="0"/>
              <a:buChar char="•"/>
            </a:pPr>
            <a:r>
              <a:rPr lang="en-NZ" dirty="0" smtClean="0"/>
              <a:t> An active process has a single page directory that is the size of one page.</a:t>
            </a:r>
          </a:p>
          <a:p>
            <a:pPr lvl="1">
              <a:buFont typeface="Arial" pitchFamily="34" charset="0"/>
              <a:buChar char="•"/>
            </a:pPr>
            <a:r>
              <a:rPr lang="en-NZ" baseline="0" dirty="0" smtClean="0"/>
              <a:t> </a:t>
            </a:r>
            <a:r>
              <a:rPr lang="en-NZ" dirty="0" smtClean="0"/>
              <a:t>Each entry in the page directory points to one page of the page middle directory.</a:t>
            </a:r>
          </a:p>
          <a:p>
            <a:pPr lvl="1">
              <a:buFont typeface="Arial" pitchFamily="34" charset="0"/>
              <a:buChar char="•"/>
            </a:pPr>
            <a:r>
              <a:rPr lang="en-NZ" dirty="0" smtClean="0"/>
              <a:t> The page directory must be in main memory for an active process.</a:t>
            </a:r>
          </a:p>
          <a:p>
            <a:pPr lvl="0">
              <a:buFont typeface="Arial" pitchFamily="34" charset="0"/>
              <a:buNone/>
            </a:pPr>
            <a:endParaRPr lang="en-NZ" dirty="0" smtClean="0"/>
          </a:p>
          <a:p>
            <a:pPr lvl="0">
              <a:buFont typeface="Arial" pitchFamily="34" charset="0"/>
              <a:buNone/>
            </a:pPr>
            <a:r>
              <a:rPr lang="en-NZ" b="1" dirty="0" smtClean="0"/>
              <a:t>Page middle directory: </a:t>
            </a:r>
          </a:p>
          <a:p>
            <a:pPr lvl="1">
              <a:buFont typeface="Arial" pitchFamily="34" charset="0"/>
              <a:buChar char="•"/>
            </a:pPr>
            <a:r>
              <a:rPr lang="en-NZ" b="1" dirty="0" smtClean="0"/>
              <a:t> </a:t>
            </a:r>
            <a:r>
              <a:rPr lang="en-NZ" dirty="0" smtClean="0"/>
              <a:t>May span multiple pages.</a:t>
            </a:r>
          </a:p>
          <a:p>
            <a:pPr lvl="1">
              <a:buFont typeface="Arial" pitchFamily="34" charset="0"/>
              <a:buChar char="•"/>
            </a:pPr>
            <a:r>
              <a:rPr lang="en-NZ" dirty="0" smtClean="0"/>
              <a:t> Each entry in the page middle directory points to one page in the page table.</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1/26/2009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1/26/2009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1/26/2009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1/26/2009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1/26/2009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1/26/2009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1/26/2009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1/26/2009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1/26/2009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1/26/2009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1/26/2009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1/26/2009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1/26/2009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1/26/2009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1/26/2009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gaia.ecs.csus.edu/~zhangd/oscal/PagingApplet.htm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gaia.ecs.csus.edu/~zhangd/oscal/ClockFiles/Clock.ht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8</a:t>
            </a:r>
            <a:br>
              <a:rPr lang="en-US" dirty="0" smtClean="0"/>
            </a:br>
            <a:r>
              <a:rPr lang="en-US" dirty="0" smtClean="0"/>
              <a:t>Virtual Memory</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Thrashing</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 state in which t</a:t>
            </a:r>
            <a:r>
              <a:rPr lang="en-NZ" dirty="0" smtClean="0"/>
              <a:t>he system spends most of its time swapping pieces rather than executing instructions.</a:t>
            </a:r>
          </a:p>
          <a:p>
            <a:pPr marL="342900" lvl="1" indent="-342900">
              <a:buFont typeface="Arial" pitchFamily="34" charset="0"/>
              <a:buChar char="•"/>
            </a:pPr>
            <a:r>
              <a:rPr lang="en-NZ" sz="3200" dirty="0" smtClean="0"/>
              <a:t>To avoid this, </a:t>
            </a:r>
            <a:r>
              <a:rPr lang="en-NZ" sz="2800" dirty="0" smtClean="0"/>
              <a:t>the operating system tries to guess which pieces are least likely to be used in the near future.</a:t>
            </a:r>
          </a:p>
          <a:p>
            <a:pPr marL="742950" lvl="2" indent="-342900">
              <a:buFont typeface="Arial" pitchFamily="34" charset="0"/>
              <a:buChar char="•"/>
            </a:pPr>
            <a:r>
              <a:rPr lang="en-NZ" sz="2800" dirty="0" smtClean="0"/>
              <a:t>The guess is based on recent history</a:t>
            </a:r>
          </a:p>
          <a:p>
            <a:pPr marL="342900" lvl="1" indent="-342900">
              <a:buFont typeface="Arial" pitchFamily="34" charset="0"/>
              <a:buChar char="•"/>
            </a:pPr>
            <a:endParaRPr lang="en-NZ" sz="3200" dirty="0" smtClean="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a:t>
            </a:r>
            <a:br>
              <a:rPr lang="en-NZ" dirty="0" smtClean="0"/>
            </a:br>
            <a:r>
              <a:rPr lang="en-NZ" dirty="0" smtClean="0"/>
              <a:t>Memory Management</a:t>
            </a:r>
            <a:endParaRPr lang="en-NZ" dirty="0"/>
          </a:p>
        </p:txBody>
      </p:sp>
      <p:sp>
        <p:nvSpPr>
          <p:cNvPr id="3" name="Content Placeholder 2"/>
          <p:cNvSpPr>
            <a:spLocks noGrp="1"/>
          </p:cNvSpPr>
          <p:nvPr>
            <p:ph idx="1"/>
          </p:nvPr>
        </p:nvSpPr>
        <p:spPr/>
        <p:txBody>
          <a:bodyPr/>
          <a:lstStyle/>
          <a:p>
            <a:r>
              <a:rPr lang="en-NZ" dirty="0" smtClean="0"/>
              <a:t>Shares many characteristics with Unix</a:t>
            </a:r>
          </a:p>
          <a:p>
            <a:pPr lvl="1"/>
            <a:r>
              <a:rPr lang="en-NZ" dirty="0" smtClean="0"/>
              <a:t>But is quite complex</a:t>
            </a:r>
          </a:p>
          <a:p>
            <a:r>
              <a:rPr lang="en-NZ" dirty="0" smtClean="0"/>
              <a:t>Two main aspects</a:t>
            </a:r>
          </a:p>
          <a:p>
            <a:pPr lvl="1"/>
            <a:r>
              <a:rPr lang="en-NZ" dirty="0" smtClean="0"/>
              <a:t>Process virtual memory, and </a:t>
            </a:r>
          </a:p>
          <a:p>
            <a:pPr lvl="1"/>
            <a:r>
              <a:rPr lang="en-NZ" dirty="0" smtClean="0"/>
              <a:t>Kernel memory allocation.</a:t>
            </a:r>
          </a:p>
          <a:p>
            <a:endParaRPr lang="en-NZ" dirty="0" smtClean="0"/>
          </a:p>
          <a:p>
            <a:pPr lvl="1"/>
            <a:endParaRPr lang="en-NZ"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br>
              <a:rPr lang="en-US" dirty="0" smtClean="0"/>
            </a:br>
            <a:r>
              <a:rPr lang="en-US" dirty="0" smtClean="0"/>
              <a:t>Memory Management</a:t>
            </a:r>
            <a:endParaRPr lang="en-US" dirty="0"/>
          </a:p>
        </p:txBody>
      </p:sp>
      <p:sp>
        <p:nvSpPr>
          <p:cNvPr id="3" name="Content Placeholder 2"/>
          <p:cNvSpPr>
            <a:spLocks noGrp="1"/>
          </p:cNvSpPr>
          <p:nvPr>
            <p:ph idx="1"/>
          </p:nvPr>
        </p:nvSpPr>
        <p:spPr/>
        <p:txBody>
          <a:bodyPr/>
          <a:lstStyle/>
          <a:p>
            <a:r>
              <a:rPr lang="en-US" dirty="0" smtClean="0"/>
              <a:t>Page directory</a:t>
            </a:r>
          </a:p>
          <a:p>
            <a:r>
              <a:rPr lang="en-US" dirty="0" smtClean="0"/>
              <a:t>Page middle directory</a:t>
            </a:r>
          </a:p>
          <a:p>
            <a:r>
              <a:rPr lang="en-US" dirty="0" smtClean="0"/>
              <a:t>Page table</a:t>
            </a:r>
          </a:p>
          <a:p>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Virtual Memory</a:t>
            </a:r>
            <a:endParaRPr lang="en-NZ" dirty="0"/>
          </a:p>
        </p:txBody>
      </p:sp>
      <p:sp>
        <p:nvSpPr>
          <p:cNvPr id="3" name="Content Placeholder 2"/>
          <p:cNvSpPr>
            <a:spLocks noGrp="1"/>
          </p:cNvSpPr>
          <p:nvPr>
            <p:ph idx="1"/>
          </p:nvPr>
        </p:nvSpPr>
        <p:spPr/>
        <p:txBody>
          <a:bodyPr/>
          <a:lstStyle/>
          <a:p>
            <a:r>
              <a:rPr lang="en-NZ" dirty="0" smtClean="0"/>
              <a:t>Three level page table structure</a:t>
            </a:r>
          </a:p>
          <a:p>
            <a:pPr lvl="1"/>
            <a:r>
              <a:rPr lang="en-NZ" dirty="0" smtClean="0"/>
              <a:t>Each table is the size of one page</a:t>
            </a:r>
          </a:p>
          <a:p>
            <a:r>
              <a:rPr lang="en-NZ" dirty="0" smtClean="0"/>
              <a:t>Page directory</a:t>
            </a:r>
          </a:p>
          <a:p>
            <a:pPr lvl="1"/>
            <a:r>
              <a:rPr lang="en-NZ" dirty="0" smtClean="0"/>
              <a:t>Each process has one page directory</a:t>
            </a:r>
          </a:p>
          <a:p>
            <a:pPr lvl="1"/>
            <a:r>
              <a:rPr lang="en-NZ" dirty="0" smtClean="0"/>
              <a:t>1 page in size, must be in main memory</a:t>
            </a:r>
          </a:p>
          <a:p>
            <a:r>
              <a:rPr lang="en-NZ" dirty="0" smtClean="0"/>
              <a:t>Page middle directory:</a:t>
            </a:r>
          </a:p>
          <a:p>
            <a:pPr lvl="1"/>
            <a:r>
              <a:rPr lang="en-NZ" dirty="0" smtClean="0"/>
              <a:t>May be multiple pages, each entry points to one page in the page table</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Memory cont</a:t>
            </a:r>
            <a:endParaRPr lang="en-NZ" dirty="0"/>
          </a:p>
        </p:txBody>
      </p:sp>
      <p:sp>
        <p:nvSpPr>
          <p:cNvPr id="3" name="Content Placeholder 2"/>
          <p:cNvSpPr>
            <a:spLocks noGrp="1"/>
          </p:cNvSpPr>
          <p:nvPr>
            <p:ph idx="1"/>
          </p:nvPr>
        </p:nvSpPr>
        <p:spPr/>
        <p:txBody>
          <a:bodyPr/>
          <a:lstStyle/>
          <a:p>
            <a:r>
              <a:rPr lang="en-NZ" dirty="0" smtClean="0"/>
              <a:t>Page table</a:t>
            </a:r>
          </a:p>
          <a:p>
            <a:pPr lvl="1"/>
            <a:r>
              <a:rPr lang="en-NZ" dirty="0" smtClean="0"/>
              <a:t> May also span multiple pages.</a:t>
            </a:r>
          </a:p>
          <a:p>
            <a:pPr lvl="1"/>
            <a:r>
              <a:rPr lang="en-NZ" dirty="0" smtClean="0"/>
              <a:t> Each page table entry refers to one virtual page of the process.</a:t>
            </a:r>
          </a:p>
          <a:p>
            <a:endParaRPr lang="en-NZ"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pic>
        <p:nvPicPr>
          <p:cNvPr id="4" name="Content Placeholder 3" descr="Fig08_25.gif"/>
          <p:cNvPicPr>
            <a:picLocks noGrp="1" noChangeAspect="1"/>
          </p:cNvPicPr>
          <p:nvPr>
            <p:ph idx="1"/>
          </p:nvPr>
        </p:nvPicPr>
        <p:blipFill>
          <a:blip r:embed="rId3"/>
          <a:stretch>
            <a:fillRect/>
          </a:stretch>
        </p:blipFill>
        <p:spPr>
          <a:xfrm>
            <a:off x="762000" y="1295400"/>
            <a:ext cx="7848599" cy="5405167"/>
          </a:xfrm>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Replacement</a:t>
            </a:r>
            <a:endParaRPr lang="en-NZ" dirty="0"/>
          </a:p>
        </p:txBody>
      </p:sp>
      <p:sp>
        <p:nvSpPr>
          <p:cNvPr id="3" name="Content Placeholder 2"/>
          <p:cNvSpPr>
            <a:spLocks noGrp="1"/>
          </p:cNvSpPr>
          <p:nvPr>
            <p:ph idx="1"/>
          </p:nvPr>
        </p:nvSpPr>
        <p:spPr/>
        <p:txBody>
          <a:bodyPr/>
          <a:lstStyle/>
          <a:p>
            <a:r>
              <a:rPr lang="en-NZ" dirty="0" smtClean="0"/>
              <a:t>Based on the clock algorithm</a:t>
            </a:r>
          </a:p>
          <a:p>
            <a:r>
              <a:rPr lang="en-NZ" dirty="0" smtClean="0"/>
              <a:t>The “use bit” is replace with an 8-bit age variable</a:t>
            </a:r>
          </a:p>
          <a:p>
            <a:pPr lvl="1"/>
            <a:r>
              <a:rPr lang="en-NZ" dirty="0" smtClean="0"/>
              <a:t>Incremented with each page access</a:t>
            </a:r>
          </a:p>
          <a:p>
            <a:r>
              <a:rPr lang="en-NZ" dirty="0" smtClean="0"/>
              <a:t>Periodically decrements the age bits</a:t>
            </a:r>
          </a:p>
          <a:p>
            <a:pPr lvl="1"/>
            <a:r>
              <a:rPr lang="en-NZ" dirty="0" smtClean="0"/>
              <a:t>Any page with an age of 0 is “old” and is a candidate for replacement</a:t>
            </a:r>
          </a:p>
          <a:p>
            <a:r>
              <a:rPr lang="en-NZ" dirty="0" smtClean="0"/>
              <a:t>A form of Least Frequently Used policy</a:t>
            </a:r>
            <a:endParaRPr lang="en-NZ"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t>
            </a:r>
            <a:br>
              <a:rPr lang="en-NZ" dirty="0" smtClean="0"/>
            </a:br>
            <a:r>
              <a:rPr lang="en-NZ" dirty="0" smtClean="0"/>
              <a:t>Memory Management</a:t>
            </a:r>
            <a:endParaRPr lang="en-NZ" dirty="0"/>
          </a:p>
        </p:txBody>
      </p:sp>
      <p:sp>
        <p:nvSpPr>
          <p:cNvPr id="3" name="Content Placeholder 2"/>
          <p:cNvSpPr>
            <a:spLocks noGrp="1"/>
          </p:cNvSpPr>
          <p:nvPr>
            <p:ph idx="1"/>
          </p:nvPr>
        </p:nvSpPr>
        <p:spPr/>
        <p:txBody>
          <a:bodyPr/>
          <a:lstStyle/>
          <a:p>
            <a:r>
              <a:rPr lang="en-NZ" dirty="0" smtClean="0"/>
              <a:t>The Windows virtual memory manager controls how memory is allocated and how paging is performed. </a:t>
            </a:r>
          </a:p>
          <a:p>
            <a:r>
              <a:rPr lang="en-NZ" dirty="0" smtClean="0"/>
              <a:t>Designed to operate over a variety of platforms</a:t>
            </a:r>
          </a:p>
          <a:p>
            <a:pPr lvl="1"/>
            <a:r>
              <a:rPr lang="en-NZ" dirty="0" smtClean="0"/>
              <a:t>uses page sizes ranging from 4 Kbytes to 64 Kbytes. </a:t>
            </a:r>
          </a:p>
          <a:p>
            <a:pPr lvl="1"/>
            <a:endParaRPr lang="en-NZ" dirty="0" smtClean="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Virtual </a:t>
            </a:r>
            <a:br>
              <a:rPr lang="en-NZ" dirty="0" smtClean="0"/>
            </a:br>
            <a:r>
              <a:rPr lang="en-NZ" dirty="0" smtClean="0"/>
              <a:t>Address Map</a:t>
            </a:r>
            <a:endParaRPr lang="en-NZ" dirty="0"/>
          </a:p>
        </p:txBody>
      </p:sp>
      <p:sp>
        <p:nvSpPr>
          <p:cNvPr id="3" name="Content Placeholder 2"/>
          <p:cNvSpPr>
            <a:spLocks noGrp="1"/>
          </p:cNvSpPr>
          <p:nvPr>
            <p:ph idx="1"/>
          </p:nvPr>
        </p:nvSpPr>
        <p:spPr/>
        <p:txBody>
          <a:bodyPr/>
          <a:lstStyle/>
          <a:p>
            <a:r>
              <a:rPr lang="en-NZ" dirty="0" smtClean="0"/>
              <a:t>On 32 bit platforms each user process sees a separate 32 bit address space</a:t>
            </a:r>
          </a:p>
          <a:p>
            <a:pPr lvl="1"/>
            <a:r>
              <a:rPr lang="en-NZ" dirty="0" smtClean="0"/>
              <a:t>Allowing 4G per process</a:t>
            </a:r>
          </a:p>
          <a:p>
            <a:r>
              <a:rPr lang="en-NZ" dirty="0" smtClean="0"/>
              <a:t>Some reserved for the OS, </a:t>
            </a:r>
          </a:p>
          <a:p>
            <a:pPr lvl="1"/>
            <a:r>
              <a:rPr lang="en-NZ" dirty="0" smtClean="0"/>
              <a:t>Typically each user process has 32G of available virtual address space</a:t>
            </a:r>
          </a:p>
          <a:p>
            <a:pPr lvl="1"/>
            <a:r>
              <a:rPr lang="en-NZ" dirty="0" smtClean="0"/>
              <a:t>With all processes sharing the same 2G system space</a:t>
            </a:r>
          </a:p>
          <a:p>
            <a:pPr lvl="1"/>
            <a:endParaRPr lang="en-NZ"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bit Windows </a:t>
            </a:r>
            <a:br>
              <a:rPr lang="en-US" dirty="0" smtClean="0"/>
            </a:br>
            <a:r>
              <a:rPr lang="en-US" dirty="0" smtClean="0"/>
              <a:t>Address Space</a:t>
            </a:r>
            <a:endParaRPr lang="en-US" dirty="0"/>
          </a:p>
        </p:txBody>
      </p:sp>
      <p:pic>
        <p:nvPicPr>
          <p:cNvPr id="4" name="Content Placeholder 3" descr="Fig08_26.gif"/>
          <p:cNvPicPr>
            <a:picLocks noGrp="1" noChangeAspect="1"/>
          </p:cNvPicPr>
          <p:nvPr>
            <p:ph idx="1"/>
          </p:nvPr>
        </p:nvPicPr>
        <p:blipFill>
          <a:blip r:embed="rId3"/>
          <a:stretch>
            <a:fillRect/>
          </a:stretch>
        </p:blipFill>
        <p:spPr>
          <a:xfrm>
            <a:off x="1905000" y="1447800"/>
            <a:ext cx="5274684" cy="5460849"/>
          </a:xfrm>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Paging</a:t>
            </a:r>
            <a:endParaRPr lang="en-US" dirty="0"/>
          </a:p>
        </p:txBody>
      </p:sp>
      <p:sp>
        <p:nvSpPr>
          <p:cNvPr id="3" name="Content Placeholder 2"/>
          <p:cNvSpPr>
            <a:spLocks noGrp="1"/>
          </p:cNvSpPr>
          <p:nvPr>
            <p:ph idx="1"/>
          </p:nvPr>
        </p:nvSpPr>
        <p:spPr/>
        <p:txBody>
          <a:bodyPr/>
          <a:lstStyle/>
          <a:p>
            <a:r>
              <a:rPr lang="en-NZ" dirty="0" smtClean="0"/>
              <a:t>On creation, a process </a:t>
            </a:r>
            <a:r>
              <a:rPr lang="en-NZ" dirty="0" smtClean="0"/>
              <a:t>can </a:t>
            </a:r>
            <a:r>
              <a:rPr lang="en-NZ" dirty="0" smtClean="0"/>
              <a:t>make use of the entire user space of almost 2 Gbytes. </a:t>
            </a:r>
          </a:p>
          <a:p>
            <a:r>
              <a:rPr lang="en-NZ" dirty="0" smtClean="0"/>
              <a:t>This space is divided into fixed-size pages managed in contiguous regions allocated on 64Kbyte boundaries</a:t>
            </a:r>
          </a:p>
          <a:p>
            <a:r>
              <a:rPr lang="en-NZ" dirty="0" smtClean="0"/>
              <a:t>Regions may be in one of three states</a:t>
            </a:r>
          </a:p>
          <a:p>
            <a:pPr lvl="1"/>
            <a:r>
              <a:rPr lang="en-US" dirty="0" smtClean="0"/>
              <a:t>Available</a:t>
            </a:r>
          </a:p>
          <a:p>
            <a:pPr lvl="1"/>
            <a:r>
              <a:rPr lang="en-US" dirty="0" smtClean="0"/>
              <a:t>Reserved</a:t>
            </a:r>
          </a:p>
          <a:p>
            <a:pPr lvl="1"/>
            <a:r>
              <a:rPr lang="en-US" dirty="0" smtClean="0"/>
              <a:t>Committed</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Content Placeholder 2"/>
          <p:cNvSpPr>
            <a:spLocks noGrp="1"/>
          </p:cNvSpPr>
          <p:nvPr>
            <p:ph idx="1"/>
          </p:nvPr>
        </p:nvSpPr>
        <p:spPr/>
        <p:txBody>
          <a:bodyPr/>
          <a:lstStyle/>
          <a:p>
            <a:r>
              <a:rPr lang="en-US" dirty="0" smtClean="0"/>
              <a:t>Program and data references within a process tend to cluster</a:t>
            </a:r>
          </a:p>
          <a:p>
            <a:r>
              <a:rPr lang="en-US" dirty="0" smtClean="0"/>
              <a:t>Only a few pieces of a process will be needed over a short period of time</a:t>
            </a:r>
          </a:p>
          <a:p>
            <a:r>
              <a:rPr lang="en-US" dirty="0" smtClean="0"/>
              <a:t>Therefore it is possible to make intelligent guesses about which pieces will be needed in the future</a:t>
            </a:r>
          </a:p>
          <a:p>
            <a:r>
              <a:rPr lang="en-US" dirty="0" smtClean="0"/>
              <a:t>This suggests that virtual memory may work efficiently</a:t>
            </a:r>
          </a:p>
          <a:p>
            <a:endParaRPr lang="en-US"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Resident Set </a:t>
            </a:r>
            <a:br>
              <a:rPr lang="en-NZ" dirty="0" smtClean="0"/>
            </a:br>
            <a:r>
              <a:rPr lang="en-NZ" dirty="0" smtClean="0"/>
              <a:t>Management System</a:t>
            </a:r>
            <a:endParaRPr lang="en-NZ" dirty="0"/>
          </a:p>
        </p:txBody>
      </p:sp>
      <p:sp>
        <p:nvSpPr>
          <p:cNvPr id="3" name="Content Placeholder 2"/>
          <p:cNvSpPr>
            <a:spLocks noGrp="1"/>
          </p:cNvSpPr>
          <p:nvPr>
            <p:ph idx="1"/>
          </p:nvPr>
        </p:nvSpPr>
        <p:spPr/>
        <p:txBody>
          <a:bodyPr/>
          <a:lstStyle/>
          <a:p>
            <a:r>
              <a:rPr lang="en-NZ" dirty="0" smtClean="0"/>
              <a:t>Windows uses “variable allocation, local scope”</a:t>
            </a:r>
          </a:p>
          <a:p>
            <a:r>
              <a:rPr lang="en-NZ" dirty="0" smtClean="0"/>
              <a:t>When activated a process is assigned data structures to manage its working set</a:t>
            </a:r>
          </a:p>
          <a:p>
            <a:r>
              <a:rPr lang="en-NZ" dirty="0" smtClean="0"/>
              <a:t>Working sets of active processes are adjusted depending on the availability of main memory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229600" cy="1143000"/>
          </a:xfrm>
        </p:spPr>
        <p:txBody>
          <a:bodyPr/>
          <a:lstStyle/>
          <a:p>
            <a:r>
              <a:rPr lang="en-NZ" dirty="0" smtClean="0"/>
              <a:t>A Processes Performance </a:t>
            </a:r>
            <a:br>
              <a:rPr lang="en-NZ" dirty="0" smtClean="0"/>
            </a:br>
            <a:r>
              <a:rPr lang="en-NZ" dirty="0" smtClean="0"/>
              <a:t>in VM Environment</a:t>
            </a:r>
            <a:endParaRPr lang="en-NZ" dirty="0"/>
          </a:p>
        </p:txBody>
      </p:sp>
      <p:sp>
        <p:nvSpPr>
          <p:cNvPr id="3" name="Content Placeholder 2"/>
          <p:cNvSpPr>
            <a:spLocks noGrp="1"/>
          </p:cNvSpPr>
          <p:nvPr>
            <p:ph idx="1"/>
          </p:nvPr>
        </p:nvSpPr>
        <p:spPr>
          <a:xfrm>
            <a:off x="4953000" y="1600200"/>
            <a:ext cx="3733800" cy="4953000"/>
          </a:xfrm>
        </p:spPr>
        <p:txBody>
          <a:bodyPr/>
          <a:lstStyle/>
          <a:p>
            <a:r>
              <a:rPr lang="en-NZ" dirty="0" smtClean="0"/>
              <a:t>Note that during the lifetime of the process, references are confined to a subset of pages.</a:t>
            </a:r>
          </a:p>
        </p:txBody>
      </p:sp>
      <p:pic>
        <p:nvPicPr>
          <p:cNvPr id="2050" name="Picture 2"/>
          <p:cNvPicPr>
            <a:picLocks noChangeAspect="1" noChangeArrowheads="1"/>
          </p:cNvPicPr>
          <p:nvPr/>
        </p:nvPicPr>
        <p:blipFill>
          <a:blip r:embed="rId3"/>
          <a:srcRect/>
          <a:stretch>
            <a:fillRect/>
          </a:stretch>
        </p:blipFill>
        <p:spPr bwMode="auto">
          <a:xfrm>
            <a:off x="609600" y="1485900"/>
            <a:ext cx="4295775" cy="5295900"/>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Needed for </a:t>
            </a:r>
            <a:br>
              <a:rPr lang="en-US" dirty="0" smtClean="0"/>
            </a:br>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Hardware must support paging and segmentation </a:t>
            </a:r>
          </a:p>
          <a:p>
            <a:r>
              <a:rPr lang="en-US" dirty="0" smtClean="0"/>
              <a:t>Operating system must be able to manage the movement of pages and/or segments between secondary memory and main memory</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sp>
        <p:nvSpPr>
          <p:cNvPr id="3" name="Content Placeholder 2"/>
          <p:cNvSpPr>
            <a:spLocks noGrp="1"/>
          </p:cNvSpPr>
          <p:nvPr>
            <p:ph idx="1"/>
          </p:nvPr>
        </p:nvSpPr>
        <p:spPr/>
        <p:txBody>
          <a:bodyPr/>
          <a:lstStyle/>
          <a:p>
            <a:r>
              <a:rPr lang="en-US" dirty="0" smtClean="0"/>
              <a:t>Each process has its own page table</a:t>
            </a:r>
          </a:p>
          <a:p>
            <a:r>
              <a:rPr lang="en-US" dirty="0" smtClean="0"/>
              <a:t>Each page table entry contains the frame number of the corresponding page in main memory</a:t>
            </a:r>
          </a:p>
          <a:p>
            <a:r>
              <a:rPr lang="en-US" dirty="0" smtClean="0"/>
              <a:t>Two extra bits are needed to indicate:</a:t>
            </a:r>
          </a:p>
          <a:p>
            <a:pPr lvl="1"/>
            <a:r>
              <a:rPr lang="en-US" dirty="0" smtClean="0"/>
              <a:t>whether the page is in main memory or not</a:t>
            </a:r>
          </a:p>
          <a:p>
            <a:pPr lvl="1"/>
            <a:r>
              <a:rPr lang="en-US" dirty="0" smtClean="0"/>
              <a:t>Whether the contents of the page has been altered since it was last loaded</a:t>
            </a:r>
          </a:p>
          <a:p>
            <a:pPr>
              <a:buNone/>
            </a:pPr>
            <a:r>
              <a:rPr lang="en-US" dirty="0" smtClean="0"/>
              <a:t>(see next slide)</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Table</a:t>
            </a:r>
            <a:endParaRPr lang="en-US" dirty="0"/>
          </a:p>
        </p:txBody>
      </p:sp>
      <p:pic>
        <p:nvPicPr>
          <p:cNvPr id="4" name="Content Placeholder 3" descr="Fig08_02a.gif"/>
          <p:cNvPicPr>
            <a:picLocks noGrp="1" noChangeAspect="1"/>
          </p:cNvPicPr>
          <p:nvPr>
            <p:ph idx="1"/>
          </p:nvPr>
        </p:nvPicPr>
        <p:blipFill>
          <a:blip r:embed="rId3"/>
          <a:stretch>
            <a:fillRect/>
          </a:stretch>
        </p:blipFill>
        <p:spPr>
          <a:xfrm>
            <a:off x="1905000" y="2057400"/>
            <a:ext cx="5135014" cy="2838450"/>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pic>
        <p:nvPicPr>
          <p:cNvPr id="4" name="Content Placeholder 3" descr="Fig08_03.gif"/>
          <p:cNvPicPr>
            <a:picLocks noGrp="1" noChangeAspect="1"/>
          </p:cNvPicPr>
          <p:nvPr>
            <p:ph idx="1"/>
          </p:nvPr>
        </p:nvPicPr>
        <p:blipFill>
          <a:blip r:embed="rId3"/>
          <a:stretch>
            <a:fillRect/>
          </a:stretch>
        </p:blipFill>
        <p:spPr>
          <a:xfrm>
            <a:off x="1066800" y="1066799"/>
            <a:ext cx="7541202" cy="5623947"/>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Tables</a:t>
            </a:r>
            <a:endParaRPr lang="en-US" dirty="0"/>
          </a:p>
        </p:txBody>
      </p:sp>
      <p:sp>
        <p:nvSpPr>
          <p:cNvPr id="3" name="Content Placeholder 2"/>
          <p:cNvSpPr>
            <a:spLocks noGrp="1"/>
          </p:cNvSpPr>
          <p:nvPr>
            <p:ph idx="1"/>
          </p:nvPr>
        </p:nvSpPr>
        <p:spPr/>
        <p:txBody>
          <a:bodyPr/>
          <a:lstStyle/>
          <a:p>
            <a:r>
              <a:rPr lang="en-US" dirty="0" smtClean="0"/>
              <a:t>Page tables are also stored in virtual memory</a:t>
            </a:r>
          </a:p>
          <a:p>
            <a:r>
              <a:rPr lang="en-US" dirty="0" smtClean="0"/>
              <a:t>When a process is running, part of its page table is in main memory</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a:t>
            </a:r>
            <a:br>
              <a:rPr lang="en-US" dirty="0" smtClean="0"/>
            </a:br>
            <a:r>
              <a:rPr lang="en-US" dirty="0" smtClean="0"/>
              <a:t>Hierarchical Page Table</a:t>
            </a:r>
            <a:endParaRPr lang="en-US" dirty="0"/>
          </a:p>
        </p:txBody>
      </p:sp>
      <p:pic>
        <p:nvPicPr>
          <p:cNvPr id="4" name="Content Placeholder 3" descr="Fig08_04.gif"/>
          <p:cNvPicPr>
            <a:picLocks noGrp="1" noChangeAspect="1"/>
          </p:cNvPicPr>
          <p:nvPr>
            <p:ph idx="1"/>
          </p:nvPr>
        </p:nvPicPr>
        <p:blipFill>
          <a:blip r:embed="rId3"/>
          <a:stretch>
            <a:fillRect/>
          </a:stretch>
        </p:blipFill>
        <p:spPr>
          <a:xfrm>
            <a:off x="681439" y="1447800"/>
            <a:ext cx="7897257" cy="5181600"/>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for Hierarchical page table</a:t>
            </a:r>
            <a:endParaRPr lang="en-US" dirty="0"/>
          </a:p>
        </p:txBody>
      </p:sp>
      <p:pic>
        <p:nvPicPr>
          <p:cNvPr id="4" name="Content Placeholder 3" descr="Fig08_05.gif"/>
          <p:cNvPicPr>
            <a:picLocks noGrp="1" noChangeAspect="1"/>
          </p:cNvPicPr>
          <p:nvPr>
            <p:ph idx="1"/>
          </p:nvPr>
        </p:nvPicPr>
        <p:blipFill>
          <a:blip r:embed="rId3"/>
          <a:stretch>
            <a:fillRect/>
          </a:stretch>
        </p:blipFill>
        <p:spPr>
          <a:xfrm>
            <a:off x="762001" y="1804829"/>
            <a:ext cx="7239000" cy="5053171"/>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Hardware and Control Structures</a:t>
            </a:r>
          </a:p>
          <a:p>
            <a:r>
              <a:rPr lang="en-NZ" dirty="0" smtClean="0"/>
              <a:t>Operating System Software</a:t>
            </a:r>
          </a:p>
          <a:p>
            <a:r>
              <a:rPr lang="en-NZ" dirty="0" smtClean="0"/>
              <a:t>UNIX and Solaris Memory Management</a:t>
            </a:r>
          </a:p>
          <a:p>
            <a:r>
              <a:rPr lang="en-NZ" dirty="0" smtClean="0"/>
              <a:t>Linux Memory Management</a:t>
            </a:r>
          </a:p>
          <a:p>
            <a:r>
              <a:rPr lang="en-NZ" dirty="0" smtClean="0"/>
              <a:t>Windows Memory Management</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tables </a:t>
            </a:r>
            <a:br>
              <a:rPr lang="en-NZ" dirty="0" smtClean="0"/>
            </a:br>
            <a:r>
              <a:rPr lang="en-NZ" dirty="0" smtClean="0"/>
              <a:t>grow proportionally</a:t>
            </a:r>
            <a:endParaRPr lang="en-NZ" dirty="0"/>
          </a:p>
        </p:txBody>
      </p:sp>
      <p:sp>
        <p:nvSpPr>
          <p:cNvPr id="3" name="Content Placeholder 2"/>
          <p:cNvSpPr>
            <a:spLocks noGrp="1"/>
          </p:cNvSpPr>
          <p:nvPr>
            <p:ph idx="1"/>
          </p:nvPr>
        </p:nvSpPr>
        <p:spPr/>
        <p:txBody>
          <a:bodyPr/>
          <a:lstStyle/>
          <a:p>
            <a:r>
              <a:rPr lang="en-NZ" dirty="0" smtClean="0"/>
              <a:t>A drawback of the type of page tables just discussed is that their size is proportional to that of the virtual address space.</a:t>
            </a:r>
          </a:p>
          <a:p>
            <a:endParaRPr lang="en-NZ" dirty="0" smtClean="0"/>
          </a:p>
          <a:p>
            <a:r>
              <a:rPr lang="en-NZ" dirty="0" smtClean="0"/>
              <a:t>An alternative is Inverted Page Tables</a:t>
            </a:r>
          </a:p>
          <a:p>
            <a:endParaRPr lang="en-NZ" dirty="0" smtClean="0"/>
          </a:p>
          <a:p>
            <a:endParaRPr lang="en-NZ"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sp>
        <p:nvSpPr>
          <p:cNvPr id="3" name="Content Placeholder 2"/>
          <p:cNvSpPr>
            <a:spLocks noGrp="1"/>
          </p:cNvSpPr>
          <p:nvPr>
            <p:ph idx="1"/>
          </p:nvPr>
        </p:nvSpPr>
        <p:spPr/>
        <p:txBody>
          <a:bodyPr/>
          <a:lstStyle/>
          <a:p>
            <a:r>
              <a:rPr lang="en-US" dirty="0" smtClean="0"/>
              <a:t>Used on PowerPC, UltraSPARC, and IA-64 architecture</a:t>
            </a:r>
          </a:p>
          <a:p>
            <a:r>
              <a:rPr lang="en-US" dirty="0" smtClean="0"/>
              <a:t>Page number portion of a virtual address is mapped into a hash value</a:t>
            </a:r>
          </a:p>
          <a:p>
            <a:r>
              <a:rPr lang="en-US" dirty="0" smtClean="0"/>
              <a:t>Hash value points to inverted page table</a:t>
            </a:r>
          </a:p>
          <a:p>
            <a:r>
              <a:rPr lang="en-US" dirty="0" smtClean="0"/>
              <a:t>Fixed proportion of real memory is required for the tables regardless of the number of processes</a:t>
            </a:r>
          </a:p>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sp>
        <p:nvSpPr>
          <p:cNvPr id="3" name="Content Placeholder 2"/>
          <p:cNvSpPr>
            <a:spLocks noGrp="1"/>
          </p:cNvSpPr>
          <p:nvPr>
            <p:ph idx="1"/>
          </p:nvPr>
        </p:nvSpPr>
        <p:spPr/>
        <p:txBody>
          <a:bodyPr/>
          <a:lstStyle/>
          <a:p>
            <a:pPr>
              <a:buNone/>
            </a:pPr>
            <a:r>
              <a:rPr lang="en-NZ" dirty="0" smtClean="0"/>
              <a:t>Each entry in the page table includes:</a:t>
            </a:r>
            <a:endParaRPr lang="en-US" dirty="0" smtClean="0"/>
          </a:p>
          <a:p>
            <a:r>
              <a:rPr lang="en-US" dirty="0" smtClean="0"/>
              <a:t>Page number</a:t>
            </a:r>
          </a:p>
          <a:p>
            <a:r>
              <a:rPr lang="en-US" dirty="0" smtClean="0"/>
              <a:t>Process identifier</a:t>
            </a:r>
          </a:p>
          <a:p>
            <a:pPr lvl="1"/>
            <a:r>
              <a:rPr lang="en-NZ" dirty="0" smtClean="0"/>
              <a:t>The process that owns this page.</a:t>
            </a:r>
          </a:p>
          <a:p>
            <a:r>
              <a:rPr lang="en-NZ" dirty="0" smtClean="0"/>
              <a:t> </a:t>
            </a:r>
            <a:r>
              <a:rPr lang="en-US" dirty="0" smtClean="0"/>
              <a:t>Control bits</a:t>
            </a:r>
          </a:p>
          <a:p>
            <a:pPr lvl="1"/>
            <a:r>
              <a:rPr lang="en-NZ" dirty="0" smtClean="0"/>
              <a:t> includes flags, such as valid, referenced, etc</a:t>
            </a:r>
            <a:endParaRPr lang="en-US" dirty="0" smtClean="0"/>
          </a:p>
          <a:p>
            <a:r>
              <a:rPr lang="en-US" dirty="0" smtClean="0"/>
              <a:t>Chain pointer</a:t>
            </a:r>
          </a:p>
          <a:p>
            <a:pPr lvl="1"/>
            <a:r>
              <a:rPr lang="en-NZ" dirty="0" smtClean="0"/>
              <a:t> the index value of the next entry in the chain.</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pic>
        <p:nvPicPr>
          <p:cNvPr id="4" name="Content Placeholder 3" descr="Fig08_06.gif"/>
          <p:cNvPicPr>
            <a:picLocks noGrp="1" noChangeAspect="1"/>
          </p:cNvPicPr>
          <p:nvPr>
            <p:ph idx="1"/>
          </p:nvPr>
        </p:nvPicPr>
        <p:blipFill>
          <a:blip r:embed="rId3"/>
          <a:stretch>
            <a:fillRect/>
          </a:stretch>
        </p:blipFill>
        <p:spPr>
          <a:xfrm>
            <a:off x="1219200" y="1276579"/>
            <a:ext cx="6781800" cy="5538016"/>
          </a:xfr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a:t>
            </a:r>
            <a:br>
              <a:rPr lang="en-US" dirty="0" smtClean="0"/>
            </a:br>
            <a:r>
              <a:rPr lang="en-US" dirty="0" smtClean="0"/>
              <a:t>Buffer</a:t>
            </a:r>
            <a:endParaRPr lang="en-US" dirty="0"/>
          </a:p>
        </p:txBody>
      </p:sp>
      <p:sp>
        <p:nvSpPr>
          <p:cNvPr id="3" name="Content Placeholder 2"/>
          <p:cNvSpPr>
            <a:spLocks noGrp="1"/>
          </p:cNvSpPr>
          <p:nvPr>
            <p:ph idx="1"/>
          </p:nvPr>
        </p:nvSpPr>
        <p:spPr/>
        <p:txBody>
          <a:bodyPr/>
          <a:lstStyle/>
          <a:p>
            <a:r>
              <a:rPr lang="en-US" dirty="0" smtClean="0"/>
              <a:t>Each virtual memory reference can cause two physical memory accesses</a:t>
            </a:r>
          </a:p>
          <a:p>
            <a:pPr lvl="1"/>
            <a:r>
              <a:rPr lang="en-US" dirty="0" smtClean="0"/>
              <a:t>One to fetch the page table</a:t>
            </a:r>
          </a:p>
          <a:p>
            <a:pPr lvl="1"/>
            <a:r>
              <a:rPr lang="en-US" dirty="0" smtClean="0"/>
              <a:t>One to fetch the data</a:t>
            </a:r>
          </a:p>
          <a:p>
            <a:r>
              <a:rPr lang="en-US" dirty="0" smtClean="0"/>
              <a:t>To overcome this problem a high-speed cache is set up for page table entries</a:t>
            </a:r>
          </a:p>
          <a:p>
            <a:pPr lvl="1"/>
            <a:r>
              <a:rPr lang="en-US" dirty="0" smtClean="0"/>
              <a:t>Called a Translation Lookaside Buffer (TLB)</a:t>
            </a:r>
          </a:p>
          <a:p>
            <a:pPr lvl="1"/>
            <a:r>
              <a:rPr lang="en-US" dirty="0" smtClean="0"/>
              <a:t>Contains page table entries that have been most recently used</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Operation</a:t>
            </a:r>
            <a:endParaRPr lang="en-US" dirty="0"/>
          </a:p>
        </p:txBody>
      </p:sp>
      <p:sp>
        <p:nvSpPr>
          <p:cNvPr id="3" name="Content Placeholder 2"/>
          <p:cNvSpPr>
            <a:spLocks noGrp="1"/>
          </p:cNvSpPr>
          <p:nvPr>
            <p:ph idx="1"/>
          </p:nvPr>
        </p:nvSpPr>
        <p:spPr/>
        <p:txBody>
          <a:bodyPr/>
          <a:lstStyle/>
          <a:p>
            <a:r>
              <a:rPr lang="en-US" dirty="0" smtClean="0"/>
              <a:t>Given a virtual address, </a:t>
            </a:r>
          </a:p>
          <a:p>
            <a:pPr lvl="1"/>
            <a:r>
              <a:rPr lang="en-US" dirty="0" smtClean="0"/>
              <a:t>processor examines the TLB</a:t>
            </a:r>
          </a:p>
          <a:p>
            <a:r>
              <a:rPr lang="en-US" dirty="0" smtClean="0"/>
              <a:t>If page table entry is present (TLB hit), </a:t>
            </a:r>
          </a:p>
          <a:p>
            <a:pPr lvl="1"/>
            <a:r>
              <a:rPr lang="en-US" dirty="0" smtClean="0"/>
              <a:t>the frame number is retrieved and the real address is formed</a:t>
            </a:r>
          </a:p>
          <a:p>
            <a:r>
              <a:rPr lang="en-US" dirty="0" smtClean="0"/>
              <a:t>If page table entry is not found in the TLB (TLB miss), </a:t>
            </a:r>
          </a:p>
          <a:p>
            <a:pPr lvl="1"/>
            <a:r>
              <a:rPr lang="en-US" dirty="0" smtClean="0"/>
              <a:t>the page number is used to index the process page table</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into the </a:t>
            </a:r>
            <a:br>
              <a:rPr lang="en-US" dirty="0" smtClean="0"/>
            </a:br>
            <a:r>
              <a:rPr lang="en-US" dirty="0" smtClean="0"/>
              <a:t>Process Page Table</a:t>
            </a:r>
            <a:endParaRPr lang="en-US" dirty="0"/>
          </a:p>
        </p:txBody>
      </p:sp>
      <p:sp>
        <p:nvSpPr>
          <p:cNvPr id="3" name="Content Placeholder 2"/>
          <p:cNvSpPr>
            <a:spLocks noGrp="1"/>
          </p:cNvSpPr>
          <p:nvPr>
            <p:ph idx="1"/>
          </p:nvPr>
        </p:nvSpPr>
        <p:spPr/>
        <p:txBody>
          <a:bodyPr/>
          <a:lstStyle/>
          <a:p>
            <a:r>
              <a:rPr lang="en-US" dirty="0" smtClean="0"/>
              <a:t>First checks if page is already in main memory </a:t>
            </a:r>
          </a:p>
          <a:p>
            <a:pPr lvl="1"/>
            <a:r>
              <a:rPr lang="en-US" dirty="0" smtClean="0"/>
              <a:t>If not in main memory a page fault is issued</a:t>
            </a:r>
          </a:p>
          <a:p>
            <a:r>
              <a:rPr lang="en-US" dirty="0" smtClean="0"/>
              <a:t>The TLB is updated to include the new page entry</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a:t>
            </a:r>
            <a:br>
              <a:rPr lang="en-US" dirty="0" smtClean="0"/>
            </a:br>
            <a:r>
              <a:rPr lang="en-US" dirty="0" smtClean="0"/>
              <a:t>Buffer</a:t>
            </a:r>
            <a:endParaRPr lang="en-US" dirty="0"/>
          </a:p>
        </p:txBody>
      </p:sp>
      <p:pic>
        <p:nvPicPr>
          <p:cNvPr id="4" name="Content Placeholder 3" descr="Fig08_07.gif"/>
          <p:cNvPicPr>
            <a:picLocks noGrp="1" noChangeAspect="1"/>
          </p:cNvPicPr>
          <p:nvPr>
            <p:ph idx="1"/>
          </p:nvPr>
        </p:nvPicPr>
        <p:blipFill>
          <a:blip r:embed="rId3"/>
          <a:stretch>
            <a:fillRect/>
          </a:stretch>
        </p:blipFill>
        <p:spPr>
          <a:xfrm>
            <a:off x="990600" y="1376161"/>
            <a:ext cx="7480992" cy="5481839"/>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operation</a:t>
            </a:r>
            <a:endParaRPr lang="en-US" dirty="0"/>
          </a:p>
        </p:txBody>
      </p:sp>
      <p:pic>
        <p:nvPicPr>
          <p:cNvPr id="4" name="Content Placeholder 3" descr="Fig08_08.gif"/>
          <p:cNvPicPr>
            <a:picLocks noGrp="1" noChangeAspect="1"/>
          </p:cNvPicPr>
          <p:nvPr>
            <p:ph idx="1"/>
          </p:nvPr>
        </p:nvPicPr>
        <p:blipFill>
          <a:blip r:embed="rId3"/>
          <a:stretch>
            <a:fillRect/>
          </a:stretch>
        </p:blipFill>
        <p:spPr>
          <a:xfrm>
            <a:off x="1981200" y="1395717"/>
            <a:ext cx="4953582" cy="5462283"/>
          </a:xfr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Associative Mapping</a:t>
            </a:r>
            <a:endParaRPr lang="en-NZ" dirty="0"/>
          </a:p>
        </p:txBody>
      </p:sp>
      <p:sp>
        <p:nvSpPr>
          <p:cNvPr id="3" name="Content Placeholder 2"/>
          <p:cNvSpPr>
            <a:spLocks noGrp="1"/>
          </p:cNvSpPr>
          <p:nvPr>
            <p:ph idx="1"/>
          </p:nvPr>
        </p:nvSpPr>
        <p:spPr/>
        <p:txBody>
          <a:bodyPr/>
          <a:lstStyle/>
          <a:p>
            <a:r>
              <a:rPr lang="en-NZ" dirty="0" smtClean="0"/>
              <a:t>As the TLB only contains some of the page table entries we cannot simply index into the TLB based on the page number</a:t>
            </a:r>
          </a:p>
          <a:p>
            <a:pPr lvl="1"/>
            <a:r>
              <a:rPr lang="en-NZ" dirty="0" smtClean="0"/>
              <a:t>Each TLB entry must include the page number as well as the complete page table entry</a:t>
            </a:r>
          </a:p>
          <a:p>
            <a:r>
              <a:rPr lang="en-NZ" dirty="0" smtClean="0"/>
              <a:t>The process is able to simultaneously query numerous TLB entries to determine if there is a page number match</a:t>
            </a:r>
            <a:endParaRPr lang="en-NZ"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Terminology</a:t>
            </a:r>
            <a:endParaRPr lang="en-NZ" dirty="0"/>
          </a:p>
        </p:txBody>
      </p:sp>
      <p:pic>
        <p:nvPicPr>
          <p:cNvPr id="1026" name="Picture 2"/>
          <p:cNvPicPr>
            <a:picLocks noChangeAspect="1" noChangeArrowheads="1"/>
          </p:cNvPicPr>
          <p:nvPr/>
        </p:nvPicPr>
        <p:blipFill>
          <a:blip r:embed="rId3"/>
          <a:srcRect/>
          <a:stretch>
            <a:fillRect/>
          </a:stretch>
        </p:blipFill>
        <p:spPr bwMode="auto">
          <a:xfrm>
            <a:off x="442913" y="1747838"/>
            <a:ext cx="8258175" cy="33623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a:t>
            </a:r>
            <a:br>
              <a:rPr lang="en-US" dirty="0" smtClean="0"/>
            </a:br>
            <a:r>
              <a:rPr lang="en-US" dirty="0" smtClean="0"/>
              <a:t>Buffer</a:t>
            </a:r>
            <a:endParaRPr lang="en-US" dirty="0"/>
          </a:p>
        </p:txBody>
      </p:sp>
      <p:pic>
        <p:nvPicPr>
          <p:cNvPr id="4" name="Content Placeholder 3" descr="Fig08_09.gif"/>
          <p:cNvPicPr>
            <a:picLocks noGrp="1" noChangeAspect="1"/>
          </p:cNvPicPr>
          <p:nvPr>
            <p:ph idx="1"/>
          </p:nvPr>
        </p:nvPicPr>
        <p:blipFill>
          <a:blip r:embed="rId3"/>
          <a:stretch>
            <a:fillRect/>
          </a:stretch>
        </p:blipFill>
        <p:spPr>
          <a:xfrm>
            <a:off x="914400" y="1401213"/>
            <a:ext cx="7678545" cy="5456787"/>
          </a:xfr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and </a:t>
            </a:r>
            <a:br>
              <a:rPr lang="en-US" dirty="0" smtClean="0"/>
            </a:br>
            <a:r>
              <a:rPr lang="en-US" dirty="0" smtClean="0"/>
              <a:t>Cache Operation</a:t>
            </a:r>
            <a:endParaRPr lang="en-US" dirty="0"/>
          </a:p>
        </p:txBody>
      </p:sp>
      <p:pic>
        <p:nvPicPr>
          <p:cNvPr id="4" name="Content Placeholder 3" descr="Fig08_10.gif"/>
          <p:cNvPicPr>
            <a:picLocks noGrp="1" noChangeAspect="1"/>
          </p:cNvPicPr>
          <p:nvPr>
            <p:ph idx="1"/>
          </p:nvPr>
        </p:nvPicPr>
        <p:blipFill>
          <a:blip r:embed="rId3"/>
          <a:stretch>
            <a:fillRect/>
          </a:stretch>
        </p:blipFill>
        <p:spPr>
          <a:xfrm>
            <a:off x="1524000" y="1530402"/>
            <a:ext cx="5943600" cy="5327597"/>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sp>
        <p:nvSpPr>
          <p:cNvPr id="3" name="Content Placeholder 2"/>
          <p:cNvSpPr>
            <a:spLocks noGrp="1"/>
          </p:cNvSpPr>
          <p:nvPr>
            <p:ph idx="1"/>
          </p:nvPr>
        </p:nvSpPr>
        <p:spPr/>
        <p:txBody>
          <a:bodyPr/>
          <a:lstStyle/>
          <a:p>
            <a:r>
              <a:rPr lang="en-US" dirty="0" smtClean="0"/>
              <a:t>Smaller page size, less amount of internal fragmentation</a:t>
            </a:r>
          </a:p>
          <a:p>
            <a:r>
              <a:rPr lang="en-US" dirty="0" smtClean="0"/>
              <a:t>But Smaller page size, more pages required per process</a:t>
            </a:r>
          </a:p>
          <a:p>
            <a:pPr lvl="1"/>
            <a:r>
              <a:rPr lang="en-US" dirty="0" smtClean="0"/>
              <a:t>More pages per process means larger page tables</a:t>
            </a:r>
          </a:p>
          <a:p>
            <a:r>
              <a:rPr lang="en-US" dirty="0" smtClean="0"/>
              <a:t>Larger page tables means large portion of page tables in virtual memory</a:t>
            </a:r>
          </a:p>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sp>
        <p:nvSpPr>
          <p:cNvPr id="3" name="Content Placeholder 2"/>
          <p:cNvSpPr>
            <a:spLocks noGrp="1"/>
          </p:cNvSpPr>
          <p:nvPr>
            <p:ph idx="1"/>
          </p:nvPr>
        </p:nvSpPr>
        <p:spPr/>
        <p:txBody>
          <a:bodyPr/>
          <a:lstStyle/>
          <a:p>
            <a:r>
              <a:rPr lang="en-US" dirty="0" smtClean="0"/>
              <a:t>Secondary memory is designed to efficiently transfer large blocks of data so a large page size is better</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complications </a:t>
            </a:r>
            <a:br>
              <a:rPr lang="en-US" dirty="0" smtClean="0"/>
            </a:br>
            <a:r>
              <a:rPr lang="en-US" dirty="0" smtClean="0"/>
              <a:t>to Page Size</a:t>
            </a:r>
            <a:endParaRPr lang="en-US" dirty="0"/>
          </a:p>
        </p:txBody>
      </p:sp>
      <p:sp>
        <p:nvSpPr>
          <p:cNvPr id="3" name="Content Placeholder 2"/>
          <p:cNvSpPr>
            <a:spLocks noGrp="1"/>
          </p:cNvSpPr>
          <p:nvPr>
            <p:ph idx="1"/>
          </p:nvPr>
        </p:nvSpPr>
        <p:spPr/>
        <p:txBody>
          <a:bodyPr/>
          <a:lstStyle/>
          <a:p>
            <a:r>
              <a:rPr lang="en-US" dirty="0" smtClean="0"/>
              <a:t>Small page size, large number of pages will be found in main memory</a:t>
            </a:r>
          </a:p>
          <a:p>
            <a:r>
              <a:rPr lang="en-US" dirty="0" smtClean="0"/>
              <a:t>As time goes on during execution, the pages in memory will all contain portions of the process near recent references. Page faults low.</a:t>
            </a:r>
          </a:p>
          <a:p>
            <a:r>
              <a:rPr lang="en-US" dirty="0" smtClean="0"/>
              <a:t>Increased page size causes pages to contain locations further from any recent reference. Page faults rise.</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pic>
        <p:nvPicPr>
          <p:cNvPr id="4" name="Content Placeholder 3" descr="Fig08_11.gif"/>
          <p:cNvPicPr>
            <a:picLocks noGrp="1" noChangeAspect="1"/>
          </p:cNvPicPr>
          <p:nvPr>
            <p:ph idx="1"/>
          </p:nvPr>
        </p:nvPicPr>
        <p:blipFill>
          <a:blip r:embed="rId3"/>
          <a:stretch>
            <a:fillRect/>
          </a:stretch>
        </p:blipFill>
        <p:spPr>
          <a:xfrm>
            <a:off x="437174" y="1295400"/>
            <a:ext cx="8509351" cy="541020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 Size</a:t>
            </a:r>
            <a:endParaRPr lang="en-US" dirty="0"/>
          </a:p>
        </p:txBody>
      </p:sp>
      <p:pic>
        <p:nvPicPr>
          <p:cNvPr id="4" name="Content Placeholder 3" descr="Table08_03.gif"/>
          <p:cNvPicPr>
            <a:picLocks noGrp="1" noChangeAspect="1"/>
          </p:cNvPicPr>
          <p:nvPr>
            <p:ph idx="1"/>
          </p:nvPr>
        </p:nvPicPr>
        <p:blipFill>
          <a:blip r:embed="rId3"/>
          <a:stretch>
            <a:fillRect/>
          </a:stretch>
        </p:blipFill>
        <p:spPr>
          <a:xfrm>
            <a:off x="1745745" y="1219200"/>
            <a:ext cx="5340855" cy="5492451"/>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p:txBody>
          <a:bodyPr/>
          <a:lstStyle/>
          <a:p>
            <a:r>
              <a:rPr lang="en-NZ" dirty="0" smtClean="0"/>
              <a:t>Segmentation allows the programmer to view memory as consisting of multiple address spaces or segments.</a:t>
            </a:r>
          </a:p>
          <a:p>
            <a:pPr lvl="1"/>
            <a:r>
              <a:rPr lang="en-US" dirty="0" smtClean="0"/>
              <a:t>May be unequal, dynamic size</a:t>
            </a:r>
          </a:p>
          <a:p>
            <a:pPr lvl="1"/>
            <a:r>
              <a:rPr lang="en-US" dirty="0" smtClean="0"/>
              <a:t>Simplifies handling of growing data structures</a:t>
            </a:r>
          </a:p>
          <a:p>
            <a:pPr lvl="1"/>
            <a:r>
              <a:rPr lang="en-US" dirty="0" smtClean="0"/>
              <a:t>Allows programs to be altered and recompiled independently</a:t>
            </a:r>
          </a:p>
          <a:p>
            <a:pPr lvl="1"/>
            <a:r>
              <a:rPr lang="en-US" dirty="0" smtClean="0"/>
              <a:t>Lends itself to sharing data among processes</a:t>
            </a:r>
          </a:p>
          <a:p>
            <a:pPr lvl="1"/>
            <a:r>
              <a:rPr lang="en-US" dirty="0" smtClean="0"/>
              <a:t>Lends itself to protection</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Organization</a:t>
            </a:r>
            <a:endParaRPr lang="en-US" dirty="0"/>
          </a:p>
        </p:txBody>
      </p:sp>
      <p:sp>
        <p:nvSpPr>
          <p:cNvPr id="3" name="Content Placeholder 2"/>
          <p:cNvSpPr>
            <a:spLocks noGrp="1"/>
          </p:cNvSpPr>
          <p:nvPr>
            <p:ph idx="1"/>
          </p:nvPr>
        </p:nvSpPr>
        <p:spPr/>
        <p:txBody>
          <a:bodyPr/>
          <a:lstStyle/>
          <a:p>
            <a:r>
              <a:rPr lang="en-US" dirty="0" smtClean="0"/>
              <a:t>Starting address corresponding segment in main memory</a:t>
            </a:r>
          </a:p>
          <a:p>
            <a:r>
              <a:rPr lang="en-US" dirty="0" smtClean="0"/>
              <a:t>Each entry contains the length of the segment</a:t>
            </a:r>
          </a:p>
          <a:p>
            <a:r>
              <a:rPr lang="en-US" dirty="0" smtClean="0"/>
              <a:t>A bit is needed to determine if segment is already in main memory</a:t>
            </a:r>
          </a:p>
          <a:p>
            <a:r>
              <a:rPr lang="en-US" dirty="0" smtClean="0"/>
              <a:t>Another bit is needed to determine if the segment has been modified since it was loaded in main memory</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Table Entries</a:t>
            </a:r>
            <a:endParaRPr lang="en-US" dirty="0"/>
          </a:p>
        </p:txBody>
      </p:sp>
      <p:pic>
        <p:nvPicPr>
          <p:cNvPr id="4" name="Content Placeholder 3" descr="Fig08_02b.gif"/>
          <p:cNvPicPr>
            <a:picLocks noGrp="1" noChangeAspect="1"/>
          </p:cNvPicPr>
          <p:nvPr>
            <p:ph idx="1"/>
          </p:nvPr>
        </p:nvPicPr>
        <p:blipFill>
          <a:blip r:embed="rId3"/>
          <a:stretch>
            <a:fillRect/>
          </a:stretch>
        </p:blipFill>
        <p:spPr>
          <a:xfrm>
            <a:off x="1066800" y="1981200"/>
            <a:ext cx="7089912" cy="2547937"/>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Key points in</a:t>
            </a:r>
            <a:br>
              <a:rPr lang="en-US" dirty="0" smtClean="0"/>
            </a:br>
            <a:r>
              <a:rPr lang="en-US" dirty="0" smtClean="0"/>
              <a:t>Memory Management</a:t>
            </a:r>
          </a:p>
        </p:txBody>
      </p:sp>
      <p:sp>
        <p:nvSpPr>
          <p:cNvPr id="4" name="Content Placeholder 3"/>
          <p:cNvSpPr>
            <a:spLocks noGrp="1"/>
          </p:cNvSpPr>
          <p:nvPr>
            <p:ph idx="1"/>
          </p:nvPr>
        </p:nvSpPr>
        <p:spPr/>
        <p:txBody>
          <a:bodyPr/>
          <a:lstStyle/>
          <a:p>
            <a:pPr>
              <a:buNone/>
            </a:pPr>
            <a:r>
              <a:rPr lang="en-US" dirty="0" smtClean="0"/>
              <a:t>1) Memory references are logical addresses dynamically translated into physical addresses at run time</a:t>
            </a:r>
          </a:p>
          <a:p>
            <a:pPr lvl="1"/>
            <a:r>
              <a:rPr lang="en-US" dirty="0" smtClean="0"/>
              <a:t>A process may be swapped in and out of main memory occupying different regions at different times during execution</a:t>
            </a:r>
          </a:p>
          <a:p>
            <a:pPr>
              <a:buNone/>
            </a:pPr>
            <a:r>
              <a:rPr lang="en-US" dirty="0" smtClean="0"/>
              <a:t>2) A process may be broken up into pieces that do not need to located contiguously in main memory</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in Segmentation</a:t>
            </a:r>
            <a:endParaRPr lang="en-US" dirty="0"/>
          </a:p>
        </p:txBody>
      </p:sp>
      <p:pic>
        <p:nvPicPr>
          <p:cNvPr id="4" name="Content Placeholder 3" descr="Fig08_12.gif"/>
          <p:cNvPicPr>
            <a:picLocks noGrp="1" noChangeAspect="1"/>
          </p:cNvPicPr>
          <p:nvPr>
            <p:ph idx="1"/>
          </p:nvPr>
        </p:nvPicPr>
        <p:blipFill>
          <a:blip r:embed="rId3"/>
          <a:stretch>
            <a:fillRect/>
          </a:stretch>
        </p:blipFill>
        <p:spPr>
          <a:xfrm>
            <a:off x="1118910" y="1600200"/>
            <a:ext cx="7339290" cy="5263619"/>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Paging and Segmentation</a:t>
            </a:r>
            <a:endParaRPr lang="en-US" dirty="0"/>
          </a:p>
        </p:txBody>
      </p:sp>
      <p:sp>
        <p:nvSpPr>
          <p:cNvPr id="3" name="Content Placeholder 2"/>
          <p:cNvSpPr>
            <a:spLocks noGrp="1"/>
          </p:cNvSpPr>
          <p:nvPr>
            <p:ph idx="1"/>
          </p:nvPr>
        </p:nvSpPr>
        <p:spPr/>
        <p:txBody>
          <a:bodyPr/>
          <a:lstStyle/>
          <a:p>
            <a:r>
              <a:rPr lang="en-US" dirty="0" smtClean="0"/>
              <a:t>Paging is transparent to the programmer</a:t>
            </a:r>
          </a:p>
          <a:p>
            <a:r>
              <a:rPr lang="en-US" dirty="0" smtClean="0"/>
              <a:t>Segmentation is visible to the programmer</a:t>
            </a:r>
          </a:p>
          <a:p>
            <a:r>
              <a:rPr lang="en-US" dirty="0" smtClean="0"/>
              <a:t>Each segment is broken into fixed-size pages</a:t>
            </a:r>
          </a:p>
          <a:p>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Paging and Segmentation</a:t>
            </a:r>
            <a:endParaRPr lang="en-US" dirty="0"/>
          </a:p>
        </p:txBody>
      </p:sp>
      <p:pic>
        <p:nvPicPr>
          <p:cNvPr id="4" name="Content Placeholder 3" descr="Fig08_02c.gif"/>
          <p:cNvPicPr>
            <a:picLocks noGrp="1" noChangeAspect="1"/>
          </p:cNvPicPr>
          <p:nvPr>
            <p:ph idx="1"/>
          </p:nvPr>
        </p:nvPicPr>
        <p:blipFill>
          <a:blip r:embed="rId3"/>
          <a:stretch>
            <a:fillRect/>
          </a:stretch>
        </p:blipFill>
        <p:spPr>
          <a:xfrm>
            <a:off x="609600" y="1905000"/>
            <a:ext cx="8007955" cy="3381375"/>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pic>
        <p:nvPicPr>
          <p:cNvPr id="4" name="Content Placeholder 3" descr="Fig08_13.gif"/>
          <p:cNvPicPr>
            <a:picLocks noGrp="1" noChangeAspect="1"/>
          </p:cNvPicPr>
          <p:nvPr>
            <p:ph idx="1"/>
          </p:nvPr>
        </p:nvPicPr>
        <p:blipFill>
          <a:blip r:embed="rId3"/>
          <a:stretch>
            <a:fillRect/>
          </a:stretch>
        </p:blipFill>
        <p:spPr>
          <a:xfrm>
            <a:off x="973111" y="1219200"/>
            <a:ext cx="7627496" cy="5410200"/>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Protection and sharing</a:t>
            </a:r>
            <a:endParaRPr lang="en-NZ" dirty="0"/>
          </a:p>
        </p:txBody>
      </p:sp>
      <p:sp>
        <p:nvSpPr>
          <p:cNvPr id="3" name="Content Placeholder 2"/>
          <p:cNvSpPr>
            <a:spLocks noGrp="1"/>
          </p:cNvSpPr>
          <p:nvPr>
            <p:ph idx="1"/>
          </p:nvPr>
        </p:nvSpPr>
        <p:spPr/>
        <p:txBody>
          <a:bodyPr/>
          <a:lstStyle/>
          <a:p>
            <a:r>
              <a:rPr lang="en-NZ" dirty="0" smtClean="0"/>
              <a:t>Segmentation lends itself to the implementation of protection and sharing policies.</a:t>
            </a:r>
          </a:p>
          <a:p>
            <a:r>
              <a:rPr lang="en-NZ" dirty="0" smtClean="0"/>
              <a:t>As each entry has a base address and length, inadvertent memory access can be controlled</a:t>
            </a:r>
          </a:p>
          <a:p>
            <a:r>
              <a:rPr lang="en-NZ" dirty="0" smtClean="0"/>
              <a:t>Sharing can be achieved by segments referencing multiple processes</a:t>
            </a:r>
            <a:endParaRPr lang="en-NZ"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Relationships</a:t>
            </a:r>
            <a:endParaRPr lang="en-US" dirty="0"/>
          </a:p>
        </p:txBody>
      </p:sp>
      <p:pic>
        <p:nvPicPr>
          <p:cNvPr id="4" name="Content Placeholder 3" descr="Fig08_14.gif"/>
          <p:cNvPicPr>
            <a:picLocks noGrp="1" noChangeAspect="1"/>
          </p:cNvPicPr>
          <p:nvPr>
            <p:ph idx="1"/>
          </p:nvPr>
        </p:nvPicPr>
        <p:blipFill>
          <a:blip r:embed="rId3"/>
          <a:stretch>
            <a:fillRect/>
          </a:stretch>
        </p:blipFill>
        <p:spPr>
          <a:xfrm>
            <a:off x="2209800" y="1141517"/>
            <a:ext cx="4682018" cy="5411683"/>
          </a:xfr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Hardware and Control Structures</a:t>
            </a:r>
          </a:p>
          <a:p>
            <a:r>
              <a:rPr lang="en-NZ" dirty="0" smtClean="0">
                <a:solidFill>
                  <a:srgbClr val="0070C0"/>
                </a:solidFill>
              </a:rPr>
              <a:t>Operating System Software</a:t>
            </a:r>
          </a:p>
          <a:p>
            <a:r>
              <a:rPr lang="en-NZ" dirty="0" smtClean="0"/>
              <a:t>UNIX and Solaris Memory Management</a:t>
            </a:r>
          </a:p>
          <a:p>
            <a:r>
              <a:rPr lang="en-NZ" dirty="0" smtClean="0"/>
              <a:t>Linux Memory Management</a:t>
            </a:r>
          </a:p>
          <a:p>
            <a:r>
              <a:rPr lang="en-NZ" dirty="0" smtClean="0"/>
              <a:t>Windows Memory Management</a:t>
            </a:r>
          </a:p>
        </p:txBody>
      </p:sp>
      <p:cxnSp>
        <p:nvCxnSpPr>
          <p:cNvPr id="4" name="Straight Arrow Connector 3"/>
          <p:cNvCxnSpPr/>
          <p:nvPr/>
        </p:nvCxnSpPr>
        <p:spPr>
          <a:xfrm>
            <a:off x="152400" y="2438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804988" algn="l"/>
              </a:tabLst>
            </a:pPr>
            <a:r>
              <a:rPr lang="en-NZ" dirty="0" smtClean="0"/>
              <a:t>Memory </a:t>
            </a:r>
            <a:r>
              <a:rPr lang="en-NZ" dirty="0" smtClean="0"/>
              <a:t>Management</a:t>
            </a:r>
            <a:br>
              <a:rPr lang="en-NZ" dirty="0" smtClean="0"/>
            </a:br>
            <a:r>
              <a:rPr lang="en-NZ" dirty="0" smtClean="0"/>
              <a:t> </a:t>
            </a:r>
            <a:r>
              <a:rPr lang="en-NZ" dirty="0" smtClean="0"/>
              <a:t>Decisions</a:t>
            </a:r>
            <a:endParaRPr lang="en-NZ" dirty="0"/>
          </a:p>
        </p:txBody>
      </p:sp>
      <p:sp>
        <p:nvSpPr>
          <p:cNvPr id="3" name="Content Placeholder 2"/>
          <p:cNvSpPr>
            <a:spLocks noGrp="1"/>
          </p:cNvSpPr>
          <p:nvPr>
            <p:ph idx="1"/>
          </p:nvPr>
        </p:nvSpPr>
        <p:spPr/>
        <p:txBody>
          <a:bodyPr/>
          <a:lstStyle/>
          <a:p>
            <a:r>
              <a:rPr lang="en-NZ" dirty="0" smtClean="0"/>
              <a:t>Whether or not to use virtual memory techniques</a:t>
            </a:r>
          </a:p>
          <a:p>
            <a:r>
              <a:rPr lang="en-NZ" dirty="0" smtClean="0"/>
              <a:t>The use of paging or segmentation or both</a:t>
            </a:r>
          </a:p>
          <a:p>
            <a:r>
              <a:rPr lang="en-NZ" dirty="0" smtClean="0"/>
              <a:t>The algorithms employed for various aspects of memory management</a:t>
            </a:r>
            <a:endParaRPr lang="en-NZ"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Key Design Elements</a:t>
            </a:r>
            <a:endParaRPr lang="en-NZ" dirty="0"/>
          </a:p>
        </p:txBody>
      </p:sp>
      <p:sp>
        <p:nvSpPr>
          <p:cNvPr id="3" name="Content Placeholder 2"/>
          <p:cNvSpPr>
            <a:spLocks noGrp="1"/>
          </p:cNvSpPr>
          <p:nvPr>
            <p:ph idx="1"/>
          </p:nvPr>
        </p:nvSpPr>
        <p:spPr>
          <a:xfrm>
            <a:off x="457200" y="5029200"/>
            <a:ext cx="7391400" cy="1524000"/>
          </a:xfrm>
        </p:spPr>
        <p:txBody>
          <a:bodyPr/>
          <a:lstStyle/>
          <a:p>
            <a:r>
              <a:rPr lang="en-NZ" dirty="0" smtClean="0"/>
              <a:t>Key aim: Minimise page faults</a:t>
            </a:r>
          </a:p>
          <a:p>
            <a:pPr lvl="1"/>
            <a:r>
              <a:rPr lang="en-NZ" dirty="0" smtClean="0"/>
              <a:t>No definitive best policy</a:t>
            </a:r>
            <a:endParaRPr lang="en-NZ" dirty="0"/>
          </a:p>
        </p:txBody>
      </p:sp>
      <p:pic>
        <p:nvPicPr>
          <p:cNvPr id="1026" name="Picture 2"/>
          <p:cNvPicPr>
            <a:picLocks noChangeAspect="1" noChangeArrowheads="1"/>
          </p:cNvPicPr>
          <p:nvPr/>
        </p:nvPicPr>
        <p:blipFill>
          <a:blip r:embed="rId3"/>
          <a:srcRect/>
          <a:stretch>
            <a:fillRect/>
          </a:stretch>
        </p:blipFill>
        <p:spPr bwMode="auto">
          <a:xfrm>
            <a:off x="1981200" y="1447800"/>
            <a:ext cx="5334001" cy="3356382"/>
          </a:xfrm>
          <a:prstGeom prst="rect">
            <a:avLst/>
          </a:prstGeom>
          <a:noFill/>
          <a:ln w="9525">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Policy</a:t>
            </a:r>
            <a:endParaRPr lang="en-US" dirty="0"/>
          </a:p>
        </p:txBody>
      </p:sp>
      <p:sp>
        <p:nvSpPr>
          <p:cNvPr id="3" name="Content Placeholder 2"/>
          <p:cNvSpPr>
            <a:spLocks noGrp="1"/>
          </p:cNvSpPr>
          <p:nvPr>
            <p:ph idx="1"/>
          </p:nvPr>
        </p:nvSpPr>
        <p:spPr/>
        <p:txBody>
          <a:bodyPr/>
          <a:lstStyle/>
          <a:p>
            <a:r>
              <a:rPr lang="en-US" dirty="0" smtClean="0"/>
              <a:t>Determines when a page should be brought into memory</a:t>
            </a:r>
          </a:p>
          <a:p>
            <a:r>
              <a:rPr lang="en-US" dirty="0" smtClean="0"/>
              <a:t>Two main types:</a:t>
            </a:r>
          </a:p>
          <a:p>
            <a:pPr lvl="1"/>
            <a:r>
              <a:rPr lang="en-US" dirty="0" smtClean="0"/>
              <a:t>Demand Paging </a:t>
            </a:r>
          </a:p>
          <a:p>
            <a:pPr lvl="1"/>
            <a:r>
              <a:rPr lang="en-US" dirty="0" smtClean="0"/>
              <a:t>Prepaging</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Breakthrough in </a:t>
            </a:r>
            <a:br>
              <a:rPr lang="en-NZ" dirty="0" smtClean="0"/>
            </a:br>
            <a:r>
              <a:rPr lang="en-NZ" dirty="0" smtClean="0"/>
              <a:t>Memory Management</a:t>
            </a:r>
            <a:endParaRPr lang="en-NZ" dirty="0"/>
          </a:p>
        </p:txBody>
      </p:sp>
      <p:sp>
        <p:nvSpPr>
          <p:cNvPr id="3" name="Content Placeholder 2"/>
          <p:cNvSpPr>
            <a:spLocks noGrp="1"/>
          </p:cNvSpPr>
          <p:nvPr>
            <p:ph idx="1"/>
          </p:nvPr>
        </p:nvSpPr>
        <p:spPr/>
        <p:txBody>
          <a:bodyPr/>
          <a:lstStyle/>
          <a:p>
            <a:r>
              <a:rPr lang="en-NZ" b="1" dirty="0" smtClean="0"/>
              <a:t>If both </a:t>
            </a:r>
            <a:r>
              <a:rPr lang="en-NZ" dirty="0" smtClean="0"/>
              <a:t>of those two characteristics are present, </a:t>
            </a:r>
          </a:p>
          <a:p>
            <a:pPr lvl="1"/>
            <a:r>
              <a:rPr lang="en-NZ" dirty="0" smtClean="0"/>
              <a:t>then it is not necessary that all of the pages or all of the segments of a process be in main memory during execution.</a:t>
            </a:r>
          </a:p>
          <a:p>
            <a:r>
              <a:rPr lang="en-NZ" dirty="0" smtClean="0"/>
              <a:t>If the next instruction, and the next data location are in memory then execution can proceed </a:t>
            </a:r>
          </a:p>
          <a:p>
            <a:pPr lvl="1"/>
            <a:r>
              <a:rPr lang="en-NZ" dirty="0" smtClean="0"/>
              <a:t>at least for a time</a:t>
            </a:r>
            <a:endParaRPr lang="en-NZ"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Demand Paging</a:t>
            </a:r>
            <a:br>
              <a:rPr lang="en-NZ" dirty="0" smtClean="0"/>
            </a:br>
            <a:r>
              <a:rPr lang="en-NZ" dirty="0" smtClean="0"/>
              <a:t>and Prepaging</a:t>
            </a:r>
            <a:endParaRPr lang="en-NZ" dirty="0"/>
          </a:p>
        </p:txBody>
      </p:sp>
      <p:sp>
        <p:nvSpPr>
          <p:cNvPr id="3" name="Content Placeholder 2"/>
          <p:cNvSpPr>
            <a:spLocks noGrp="1"/>
          </p:cNvSpPr>
          <p:nvPr>
            <p:ph idx="1"/>
          </p:nvPr>
        </p:nvSpPr>
        <p:spPr/>
        <p:txBody>
          <a:bodyPr/>
          <a:lstStyle/>
          <a:p>
            <a:r>
              <a:rPr lang="en-US" b="1" dirty="0" smtClean="0"/>
              <a:t>Demand paging</a:t>
            </a:r>
            <a:endParaRPr lang="en-US" dirty="0" smtClean="0"/>
          </a:p>
          <a:p>
            <a:pPr lvl="1"/>
            <a:r>
              <a:rPr lang="en-US" dirty="0" smtClean="0"/>
              <a:t>only brings pages into main memory when a reference is made to a location on the page</a:t>
            </a:r>
          </a:p>
          <a:p>
            <a:pPr lvl="1"/>
            <a:r>
              <a:rPr lang="en-US" dirty="0" smtClean="0"/>
              <a:t>Many page faults when process first started</a:t>
            </a:r>
          </a:p>
          <a:p>
            <a:r>
              <a:rPr lang="en-US" b="1" dirty="0" smtClean="0"/>
              <a:t>Prepaging </a:t>
            </a:r>
          </a:p>
          <a:p>
            <a:pPr lvl="1"/>
            <a:r>
              <a:rPr lang="en-US" dirty="0" smtClean="0"/>
              <a:t>brings in more pages than needed</a:t>
            </a:r>
          </a:p>
          <a:p>
            <a:pPr lvl="1"/>
            <a:r>
              <a:rPr lang="en-US" dirty="0" smtClean="0"/>
              <a:t>More efficient to bring in pages that reside contiguously on the disk</a:t>
            </a:r>
          </a:p>
          <a:p>
            <a:pPr lvl="1"/>
            <a:r>
              <a:rPr lang="en-US" dirty="0" smtClean="0"/>
              <a:t>Don’t confuse with “swapping”</a:t>
            </a:r>
          </a:p>
          <a:p>
            <a:endParaRPr lang="en-NZ"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Policy</a:t>
            </a:r>
            <a:endParaRPr lang="en-US" dirty="0"/>
          </a:p>
        </p:txBody>
      </p:sp>
      <p:sp>
        <p:nvSpPr>
          <p:cNvPr id="3" name="Content Placeholder 2"/>
          <p:cNvSpPr>
            <a:spLocks noGrp="1"/>
          </p:cNvSpPr>
          <p:nvPr>
            <p:ph idx="1"/>
          </p:nvPr>
        </p:nvSpPr>
        <p:spPr/>
        <p:txBody>
          <a:bodyPr/>
          <a:lstStyle/>
          <a:p>
            <a:r>
              <a:rPr lang="en-US" dirty="0" smtClean="0"/>
              <a:t>Determines where in real memory a process piece is to reside</a:t>
            </a:r>
          </a:p>
          <a:p>
            <a:r>
              <a:rPr lang="en-US" dirty="0" smtClean="0"/>
              <a:t>Important in a segmentation system</a:t>
            </a:r>
          </a:p>
          <a:p>
            <a:r>
              <a:rPr lang="en-US" dirty="0" smtClean="0"/>
              <a:t>Paging or combined paging with segmentation hardware performs address translation</a:t>
            </a:r>
          </a:p>
          <a:p>
            <a:endParaRPr 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a:t>
            </a:r>
            <a:endParaRPr lang="en-US" dirty="0"/>
          </a:p>
        </p:txBody>
      </p:sp>
      <p:sp>
        <p:nvSpPr>
          <p:cNvPr id="3" name="Content Placeholder 2"/>
          <p:cNvSpPr>
            <a:spLocks noGrp="1"/>
          </p:cNvSpPr>
          <p:nvPr>
            <p:ph idx="1"/>
          </p:nvPr>
        </p:nvSpPr>
        <p:spPr/>
        <p:txBody>
          <a:bodyPr/>
          <a:lstStyle/>
          <a:p>
            <a:r>
              <a:rPr lang="en-NZ" dirty="0" smtClean="0"/>
              <a:t>When all of the frames in main memory are occupied and it is necessary to bring in a new page, the replacement policy determines which page currently in memory is to be replaced.</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But…</a:t>
            </a:r>
            <a:endParaRPr lang="en-NZ" dirty="0"/>
          </a:p>
        </p:txBody>
      </p:sp>
      <p:sp>
        <p:nvSpPr>
          <p:cNvPr id="3" name="Content Placeholder 2"/>
          <p:cNvSpPr>
            <a:spLocks noGrp="1"/>
          </p:cNvSpPr>
          <p:nvPr>
            <p:ph idx="1"/>
          </p:nvPr>
        </p:nvSpPr>
        <p:spPr/>
        <p:txBody>
          <a:bodyPr/>
          <a:lstStyle/>
          <a:p>
            <a:r>
              <a:rPr lang="en-US" dirty="0" smtClean="0"/>
              <a:t>Which page is replaced?</a:t>
            </a:r>
          </a:p>
          <a:p>
            <a:r>
              <a:rPr lang="en-US" dirty="0" smtClean="0"/>
              <a:t>Page removed should be the page least likely to be referenced in the near future </a:t>
            </a:r>
          </a:p>
          <a:p>
            <a:pPr lvl="1"/>
            <a:r>
              <a:rPr lang="en-US" dirty="0" smtClean="0"/>
              <a:t>How is that determined?</a:t>
            </a:r>
          </a:p>
          <a:p>
            <a:pPr lvl="1"/>
            <a:r>
              <a:rPr lang="en-US" dirty="0" smtClean="0"/>
              <a:t>Principal of locality again</a:t>
            </a:r>
          </a:p>
          <a:p>
            <a:r>
              <a:rPr lang="en-US" dirty="0" smtClean="0"/>
              <a:t>Most policies predict the future behavior on the basis of past behavior</a:t>
            </a:r>
          </a:p>
          <a:p>
            <a:endParaRPr lang="en-US" dirty="0" smtClean="0"/>
          </a:p>
          <a:p>
            <a:endParaRPr lang="en-NZ"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 </a:t>
            </a:r>
            <a:br>
              <a:rPr lang="en-US" dirty="0" smtClean="0"/>
            </a:br>
            <a:r>
              <a:rPr lang="en-US" dirty="0" smtClean="0"/>
              <a:t>Frame Locking</a:t>
            </a:r>
            <a:endParaRPr lang="en-US" dirty="0"/>
          </a:p>
        </p:txBody>
      </p:sp>
      <p:sp>
        <p:nvSpPr>
          <p:cNvPr id="3" name="Content Placeholder 2"/>
          <p:cNvSpPr>
            <a:spLocks noGrp="1"/>
          </p:cNvSpPr>
          <p:nvPr>
            <p:ph idx="1"/>
          </p:nvPr>
        </p:nvSpPr>
        <p:spPr/>
        <p:txBody>
          <a:bodyPr/>
          <a:lstStyle/>
          <a:p>
            <a:r>
              <a:rPr lang="en-US" dirty="0" smtClean="0"/>
              <a:t>Frame Locking</a:t>
            </a:r>
          </a:p>
          <a:p>
            <a:pPr lvl="1"/>
            <a:r>
              <a:rPr lang="en-US" dirty="0" smtClean="0"/>
              <a:t>If frame is locked, it may not be replaced</a:t>
            </a:r>
          </a:p>
          <a:p>
            <a:pPr lvl="1"/>
            <a:r>
              <a:rPr lang="en-US" dirty="0" smtClean="0"/>
              <a:t>Kernel of the operating system</a:t>
            </a:r>
          </a:p>
          <a:p>
            <a:pPr lvl="1"/>
            <a:r>
              <a:rPr lang="en-US" dirty="0" smtClean="0"/>
              <a:t>Key control structures</a:t>
            </a:r>
          </a:p>
          <a:p>
            <a:pPr lvl="1"/>
            <a:r>
              <a:rPr lang="en-US" dirty="0" smtClean="0"/>
              <a:t>I/O buffers</a:t>
            </a:r>
          </a:p>
          <a:p>
            <a:pPr lvl="1"/>
            <a:r>
              <a:rPr lang="en-US" dirty="0" smtClean="0"/>
              <a:t>Associate a lock bit with each frame</a:t>
            </a:r>
          </a:p>
          <a:p>
            <a:endParaRPr lang="en-US" dirty="0"/>
          </a:p>
        </p:txBody>
      </p:sp>
      <p:sp>
        <p:nvSpPr>
          <p:cNvPr id="4" name="Action Button: Movie 3">
            <a:hlinkClick r:id="rId3" highlightClick="1"/>
          </p:cNvPr>
          <p:cNvSpPr/>
          <p:nvPr/>
        </p:nvSpPr>
        <p:spPr>
          <a:xfrm>
            <a:off x="7467600" y="0"/>
            <a:ext cx="1676400" cy="1600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Replacement</a:t>
            </a:r>
            <a:br>
              <a:rPr lang="en-NZ" dirty="0" smtClean="0"/>
            </a:br>
            <a:r>
              <a:rPr lang="en-NZ" dirty="0" smtClean="0"/>
              <a:t> Algorithms</a:t>
            </a:r>
            <a:endParaRPr lang="en-NZ" dirty="0"/>
          </a:p>
        </p:txBody>
      </p:sp>
      <p:sp>
        <p:nvSpPr>
          <p:cNvPr id="3" name="Content Placeholder 2"/>
          <p:cNvSpPr>
            <a:spLocks noGrp="1"/>
          </p:cNvSpPr>
          <p:nvPr>
            <p:ph idx="1"/>
          </p:nvPr>
        </p:nvSpPr>
        <p:spPr/>
        <p:txBody>
          <a:bodyPr/>
          <a:lstStyle/>
          <a:p>
            <a:r>
              <a:rPr lang="en-NZ" dirty="0" smtClean="0"/>
              <a:t>There are certain basic algorithms that are used for the selection of a page to replace, they include</a:t>
            </a:r>
          </a:p>
          <a:p>
            <a:pPr lvl="1"/>
            <a:r>
              <a:rPr lang="en-NZ" dirty="0" smtClean="0"/>
              <a:t>Optimal</a:t>
            </a:r>
          </a:p>
          <a:p>
            <a:pPr lvl="1"/>
            <a:r>
              <a:rPr lang="en-NZ" dirty="0" smtClean="0"/>
              <a:t>Least recently used (LRU)</a:t>
            </a:r>
          </a:p>
          <a:p>
            <a:pPr lvl="1"/>
            <a:r>
              <a:rPr lang="en-NZ" dirty="0" smtClean="0"/>
              <a:t>First-in-first-out (FIFO)</a:t>
            </a:r>
          </a:p>
          <a:p>
            <a:pPr lvl="1"/>
            <a:r>
              <a:rPr lang="en-NZ" dirty="0" smtClean="0"/>
              <a:t>Clock</a:t>
            </a:r>
          </a:p>
          <a:p>
            <a:r>
              <a:rPr lang="en-NZ" dirty="0" smtClean="0"/>
              <a:t>Examples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r>
              <a:rPr lang="en-NZ" dirty="0" smtClean="0"/>
              <a:t>An example of the implementation of these policies will use a page address stream formed by executing the program is</a:t>
            </a:r>
          </a:p>
          <a:p>
            <a:pPr lvl="1"/>
            <a:r>
              <a:rPr lang="en-NZ" dirty="0" smtClean="0"/>
              <a:t>2 3 2 1 5 2 4 5 3 2 5 2</a:t>
            </a:r>
          </a:p>
          <a:p>
            <a:r>
              <a:rPr lang="en-NZ" dirty="0" smtClean="0"/>
              <a:t>Which means that the first page referenced is 2, </a:t>
            </a:r>
          </a:p>
          <a:p>
            <a:pPr lvl="1"/>
            <a:r>
              <a:rPr lang="en-NZ" dirty="0" smtClean="0"/>
              <a:t>the second page referenced is 3, </a:t>
            </a:r>
          </a:p>
          <a:p>
            <a:pPr lvl="1"/>
            <a:r>
              <a:rPr lang="en-NZ" dirty="0" smtClean="0"/>
              <a:t>And so on. </a:t>
            </a:r>
            <a:endParaRPr lang="en-NZ"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policy</a:t>
            </a:r>
          </a:p>
        </p:txBody>
      </p:sp>
      <p:sp>
        <p:nvSpPr>
          <p:cNvPr id="3" name="Content Placeholder 2"/>
          <p:cNvSpPr>
            <a:spLocks noGrp="1"/>
          </p:cNvSpPr>
          <p:nvPr>
            <p:ph idx="1"/>
          </p:nvPr>
        </p:nvSpPr>
        <p:spPr/>
        <p:txBody>
          <a:bodyPr/>
          <a:lstStyle/>
          <a:p>
            <a:r>
              <a:rPr lang="en-US" dirty="0" smtClean="0"/>
              <a:t>Selects for replacement that page for which the time to the next reference is the longest</a:t>
            </a:r>
          </a:p>
          <a:p>
            <a:r>
              <a:rPr lang="en-US" dirty="0" smtClean="0"/>
              <a:t>But Impossible to have perfect knowledge of future events</a:t>
            </a:r>
          </a:p>
          <a:p>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Optimal Policy </a:t>
            </a:r>
            <a:br>
              <a:rPr lang="en-NZ" dirty="0" smtClean="0"/>
            </a:br>
            <a:r>
              <a:rPr lang="en-NZ" dirty="0" smtClean="0"/>
              <a:t>Example</a:t>
            </a:r>
            <a:endParaRPr lang="en-NZ" dirty="0"/>
          </a:p>
        </p:txBody>
      </p:sp>
      <p:sp>
        <p:nvSpPr>
          <p:cNvPr id="3" name="Content Placeholder 2"/>
          <p:cNvSpPr>
            <a:spLocks noGrp="1"/>
          </p:cNvSpPr>
          <p:nvPr>
            <p:ph idx="1"/>
          </p:nvPr>
        </p:nvSpPr>
        <p:spPr>
          <a:xfrm>
            <a:off x="457200" y="4114800"/>
            <a:ext cx="8229600" cy="2438400"/>
          </a:xfrm>
        </p:spPr>
        <p:txBody>
          <a:bodyPr/>
          <a:lstStyle/>
          <a:p>
            <a:r>
              <a:rPr lang="en-NZ" dirty="0" smtClean="0"/>
              <a:t> The optimal policy produces three page faults after the frame allocation has been filled.</a:t>
            </a:r>
            <a:endParaRPr lang="en-NZ" dirty="0"/>
          </a:p>
        </p:txBody>
      </p:sp>
      <p:pic>
        <p:nvPicPr>
          <p:cNvPr id="4" name="Picture 3"/>
          <p:cNvPicPr>
            <a:picLocks noChangeAspect="1" noChangeArrowheads="1"/>
          </p:cNvPicPr>
          <p:nvPr/>
        </p:nvPicPr>
        <p:blipFill>
          <a:blip r:embed="rId2"/>
          <a:srcRect/>
          <a:stretch>
            <a:fillRect/>
          </a:stretch>
        </p:blipFill>
        <p:spPr bwMode="auto">
          <a:xfrm>
            <a:off x="762000" y="1752600"/>
            <a:ext cx="7995697" cy="2286000"/>
          </a:xfrm>
          <a:prstGeom prst="rect">
            <a:avLst/>
          </a:prstGeom>
          <a:noFill/>
          <a:ln w="9525">
            <a:noFill/>
            <a:miter lim="800000"/>
            <a:headEnd/>
            <a:tailEnd/>
          </a:ln>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a:t>
            </a:r>
            <a:br>
              <a:rPr lang="en-US" dirty="0" smtClean="0"/>
            </a:br>
            <a:r>
              <a:rPr lang="en-US" dirty="0" smtClean="0"/>
              <a:t>Used (LRU)</a:t>
            </a:r>
            <a:endParaRPr lang="en-US" dirty="0"/>
          </a:p>
        </p:txBody>
      </p:sp>
      <p:sp>
        <p:nvSpPr>
          <p:cNvPr id="3" name="Content Placeholder 2"/>
          <p:cNvSpPr>
            <a:spLocks noGrp="1"/>
          </p:cNvSpPr>
          <p:nvPr>
            <p:ph idx="1"/>
          </p:nvPr>
        </p:nvSpPr>
        <p:spPr/>
        <p:txBody>
          <a:bodyPr/>
          <a:lstStyle/>
          <a:p>
            <a:r>
              <a:rPr lang="en-US" dirty="0" smtClean="0"/>
              <a:t>Replaces the page that has not been referenced for the longest time</a:t>
            </a:r>
          </a:p>
          <a:p>
            <a:r>
              <a:rPr lang="en-US" dirty="0" smtClean="0"/>
              <a:t>By the principle of locality, this should be the page least likely to be referenced in the near future</a:t>
            </a:r>
          </a:p>
          <a:p>
            <a:r>
              <a:rPr lang="en-US" dirty="0" smtClean="0"/>
              <a:t>Difficult to implement</a:t>
            </a:r>
          </a:p>
          <a:p>
            <a:pPr lvl="1"/>
            <a:r>
              <a:rPr lang="en-US" dirty="0" smtClean="0"/>
              <a:t>One approach is to tag each page with the time of last reference. </a:t>
            </a:r>
          </a:p>
          <a:p>
            <a:pPr lvl="1"/>
            <a:r>
              <a:rPr lang="en-US" dirty="0" smtClean="0"/>
              <a:t>This requires a great deal of overhead.</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r>
              <a:rPr lang="en-US" dirty="0" smtClean="0"/>
              <a:t>Operating system brings into main memory a few pieces of the program</a:t>
            </a:r>
          </a:p>
          <a:p>
            <a:r>
              <a:rPr lang="en-US" dirty="0" smtClean="0"/>
              <a:t>Resident set - portion of process that is in main memory</a:t>
            </a:r>
          </a:p>
          <a:p>
            <a:r>
              <a:rPr lang="en-US" dirty="0" smtClean="0"/>
              <a:t>An interrupt is generated when an address is needed that is not in main memory</a:t>
            </a:r>
          </a:p>
          <a:p>
            <a:r>
              <a:rPr lang="en-US" dirty="0" smtClean="0"/>
              <a:t>Operating system places the process in a blocking state</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LRU Example</a:t>
            </a:r>
            <a:endParaRPr lang="en-NZ" dirty="0"/>
          </a:p>
        </p:txBody>
      </p:sp>
      <p:sp>
        <p:nvSpPr>
          <p:cNvPr id="3" name="Content Placeholder 2"/>
          <p:cNvSpPr>
            <a:spLocks noGrp="1"/>
          </p:cNvSpPr>
          <p:nvPr>
            <p:ph idx="1"/>
          </p:nvPr>
        </p:nvSpPr>
        <p:spPr>
          <a:xfrm>
            <a:off x="457200" y="4114800"/>
            <a:ext cx="8229600" cy="2438400"/>
          </a:xfrm>
        </p:spPr>
        <p:txBody>
          <a:bodyPr/>
          <a:lstStyle/>
          <a:p>
            <a:r>
              <a:rPr lang="en-NZ" dirty="0" smtClean="0"/>
              <a:t>The LRU policy does nearly as well as the optimal policy.</a:t>
            </a:r>
          </a:p>
          <a:p>
            <a:pPr lvl="1"/>
            <a:r>
              <a:rPr lang="en-NZ" dirty="0" smtClean="0"/>
              <a:t>In this example, there are </a:t>
            </a:r>
            <a:r>
              <a:rPr lang="en-NZ" dirty="0" smtClean="0"/>
              <a:t>four page </a:t>
            </a:r>
            <a:r>
              <a:rPr lang="en-NZ" dirty="0" smtClean="0"/>
              <a:t>faults</a:t>
            </a:r>
            <a:endParaRPr lang="en-NZ" dirty="0"/>
          </a:p>
        </p:txBody>
      </p:sp>
      <p:pic>
        <p:nvPicPr>
          <p:cNvPr id="3074" name="Picture 2"/>
          <p:cNvPicPr>
            <a:picLocks noChangeAspect="1" noChangeArrowheads="1"/>
          </p:cNvPicPr>
          <p:nvPr/>
        </p:nvPicPr>
        <p:blipFill>
          <a:blip r:embed="rId2"/>
          <a:srcRect/>
          <a:stretch>
            <a:fillRect/>
          </a:stretch>
        </p:blipFill>
        <p:spPr bwMode="auto">
          <a:xfrm>
            <a:off x="457200" y="1447800"/>
            <a:ext cx="7995600" cy="2642596"/>
          </a:xfrm>
          <a:prstGeom prst="rect">
            <a:avLst/>
          </a:prstGeom>
          <a:noFill/>
          <a:ln w="9525">
            <a:noFill/>
            <a:miter lim="800000"/>
            <a:headEnd/>
            <a:tailEnd/>
          </a:ln>
          <a:effec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endParaRPr lang="en-US" dirty="0"/>
          </a:p>
        </p:txBody>
      </p:sp>
      <p:sp>
        <p:nvSpPr>
          <p:cNvPr id="3" name="Content Placeholder 2"/>
          <p:cNvSpPr>
            <a:spLocks noGrp="1"/>
          </p:cNvSpPr>
          <p:nvPr>
            <p:ph idx="1"/>
          </p:nvPr>
        </p:nvSpPr>
        <p:spPr/>
        <p:txBody>
          <a:bodyPr/>
          <a:lstStyle/>
          <a:p>
            <a:r>
              <a:rPr lang="en-US" dirty="0" smtClean="0"/>
              <a:t>Treats page frames allocated to a process as a circular buffer</a:t>
            </a:r>
          </a:p>
          <a:p>
            <a:r>
              <a:rPr lang="en-US" dirty="0" smtClean="0"/>
              <a:t>Pages are removed in round-robin style</a:t>
            </a:r>
          </a:p>
          <a:p>
            <a:pPr lvl="1"/>
            <a:r>
              <a:rPr lang="en-US" dirty="0" smtClean="0"/>
              <a:t>Simplest replacement policy to implement</a:t>
            </a:r>
          </a:p>
          <a:p>
            <a:r>
              <a:rPr lang="en-US" dirty="0" smtClean="0"/>
              <a:t>Page that has been in memory the longest is replaced</a:t>
            </a:r>
          </a:p>
          <a:p>
            <a:pPr lvl="1"/>
            <a:r>
              <a:rPr lang="en-US" dirty="0" smtClean="0"/>
              <a:t>But, these pages may be needed again very soon if it hasn’t truly fallen out of use</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FIFO Example</a:t>
            </a:r>
            <a:endParaRPr lang="en-NZ" dirty="0"/>
          </a:p>
        </p:txBody>
      </p:sp>
      <p:sp>
        <p:nvSpPr>
          <p:cNvPr id="3" name="Content Placeholder 2"/>
          <p:cNvSpPr>
            <a:spLocks noGrp="1"/>
          </p:cNvSpPr>
          <p:nvPr>
            <p:ph idx="1"/>
          </p:nvPr>
        </p:nvSpPr>
        <p:spPr>
          <a:xfrm>
            <a:off x="457200" y="3810000"/>
            <a:ext cx="8229600" cy="2743200"/>
          </a:xfrm>
        </p:spPr>
        <p:txBody>
          <a:bodyPr/>
          <a:lstStyle/>
          <a:p>
            <a:r>
              <a:rPr lang="en-NZ" dirty="0" smtClean="0"/>
              <a:t>The FIFO policy results in six page faults.</a:t>
            </a:r>
          </a:p>
          <a:p>
            <a:pPr lvl="1"/>
            <a:r>
              <a:rPr lang="en-NZ" dirty="0" smtClean="0"/>
              <a:t>Note that LRU recognizes that pages 2 and 5 are referenced more frequently than other pages, whereas FIFO does not.</a:t>
            </a:r>
            <a:endParaRPr lang="en-US" dirty="0" smtClean="0"/>
          </a:p>
          <a:p>
            <a:endParaRPr lang="en-NZ" dirty="0"/>
          </a:p>
        </p:txBody>
      </p:sp>
      <p:pic>
        <p:nvPicPr>
          <p:cNvPr id="4098" name="Picture 2"/>
          <p:cNvPicPr>
            <a:picLocks noChangeAspect="1" noChangeArrowheads="1"/>
          </p:cNvPicPr>
          <p:nvPr/>
        </p:nvPicPr>
        <p:blipFill>
          <a:blip r:embed="rId3"/>
          <a:srcRect/>
          <a:stretch>
            <a:fillRect/>
          </a:stretch>
        </p:blipFill>
        <p:spPr bwMode="auto">
          <a:xfrm>
            <a:off x="843600" y="1295400"/>
            <a:ext cx="7995600" cy="2531976"/>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sp>
        <p:nvSpPr>
          <p:cNvPr id="3" name="Content Placeholder 2"/>
          <p:cNvSpPr>
            <a:spLocks noGrp="1"/>
          </p:cNvSpPr>
          <p:nvPr>
            <p:ph idx="1"/>
          </p:nvPr>
        </p:nvSpPr>
        <p:spPr/>
        <p:txBody>
          <a:bodyPr/>
          <a:lstStyle/>
          <a:p>
            <a:r>
              <a:rPr lang="en-US" dirty="0" smtClean="0"/>
              <a:t>Uses and additional bit called a “use bit”</a:t>
            </a:r>
          </a:p>
          <a:p>
            <a:r>
              <a:rPr lang="en-US" dirty="0" smtClean="0"/>
              <a:t>When a page is first loaded in memory or referenced, the use bit is set to 1</a:t>
            </a:r>
          </a:p>
          <a:p>
            <a:r>
              <a:rPr lang="en-US" dirty="0" smtClean="0"/>
              <a:t>When it is time to replace a page, the OS scans the set flipping all 1’s to 0</a:t>
            </a:r>
          </a:p>
          <a:p>
            <a:r>
              <a:rPr lang="en-US" dirty="0" smtClean="0"/>
              <a:t>The first frame encountered with the use bit already set to 0 is replaced.</a:t>
            </a:r>
          </a:p>
        </p:txBody>
      </p:sp>
      <p:sp>
        <p:nvSpPr>
          <p:cNvPr id="4" name="Action Button: Movie 3">
            <a:hlinkClick r:id="rId3" highlightClick="1"/>
          </p:cNvPr>
          <p:cNvSpPr/>
          <p:nvPr/>
        </p:nvSpPr>
        <p:spPr>
          <a:xfrm>
            <a:off x="7543800" y="0"/>
            <a:ext cx="1600200" cy="1524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Clock Policy Example</a:t>
            </a:r>
            <a:endParaRPr lang="en-NZ" dirty="0"/>
          </a:p>
        </p:txBody>
      </p:sp>
      <p:sp>
        <p:nvSpPr>
          <p:cNvPr id="3" name="Content Placeholder 2"/>
          <p:cNvSpPr>
            <a:spLocks noGrp="1"/>
          </p:cNvSpPr>
          <p:nvPr>
            <p:ph idx="1"/>
          </p:nvPr>
        </p:nvSpPr>
        <p:spPr>
          <a:xfrm>
            <a:off x="457200" y="4648200"/>
            <a:ext cx="8229600" cy="1905000"/>
          </a:xfrm>
        </p:spPr>
        <p:txBody>
          <a:bodyPr/>
          <a:lstStyle/>
          <a:p>
            <a:r>
              <a:rPr lang="en-NZ" dirty="0" smtClean="0"/>
              <a:t>Note that the clock policy is adept at protecting frames 2 and 5 from replacement.</a:t>
            </a:r>
          </a:p>
        </p:txBody>
      </p:sp>
      <p:pic>
        <p:nvPicPr>
          <p:cNvPr id="5122" name="Picture 2"/>
          <p:cNvPicPr>
            <a:picLocks noChangeAspect="1" noChangeArrowheads="1"/>
          </p:cNvPicPr>
          <p:nvPr/>
        </p:nvPicPr>
        <p:blipFill>
          <a:blip r:embed="rId3"/>
          <a:srcRect/>
          <a:stretch>
            <a:fillRect/>
          </a:stretch>
        </p:blipFill>
        <p:spPr bwMode="auto">
          <a:xfrm>
            <a:off x="762000" y="1752600"/>
            <a:ext cx="7995600" cy="2390415"/>
          </a:xfrm>
          <a:prstGeom prst="rect">
            <a:avLst/>
          </a:prstGeom>
          <a:noFill/>
          <a:ln w="9525">
            <a:noFill/>
            <a:miter lim="800000"/>
            <a:headEnd/>
            <a:tailEnd/>
          </a:ln>
          <a:effec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8_16a.gif"/>
          <p:cNvPicPr>
            <a:picLocks noGrp="1" noChangeAspect="1"/>
          </p:cNvPicPr>
          <p:nvPr>
            <p:ph idx="1"/>
          </p:nvPr>
        </p:nvPicPr>
        <p:blipFill>
          <a:blip r:embed="rId3"/>
          <a:stretch>
            <a:fillRect/>
          </a:stretch>
        </p:blipFill>
        <p:spPr>
          <a:xfrm>
            <a:off x="2430098" y="762000"/>
            <a:ext cx="6713902" cy="5460357"/>
          </a:xfrm>
        </p:spPr>
      </p:pic>
      <p:sp>
        <p:nvSpPr>
          <p:cNvPr id="2" name="Title 1"/>
          <p:cNvSpPr>
            <a:spLocks noGrp="1"/>
          </p:cNvSpPr>
          <p:nvPr>
            <p:ph type="title"/>
          </p:nvPr>
        </p:nvSpPr>
        <p:spPr/>
        <p:txBody>
          <a:bodyPr/>
          <a:lstStyle/>
          <a:p>
            <a:r>
              <a:rPr lang="en-US" dirty="0" smtClean="0"/>
              <a:t>Clock Policy</a:t>
            </a:r>
            <a:endParaRPr 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sp>
        <p:nvSpPr>
          <p:cNvPr id="5" name="Content Placeholder 4"/>
          <p:cNvSpPr>
            <a:spLocks noGrp="1"/>
          </p:cNvSpPr>
          <p:nvPr>
            <p:ph idx="1"/>
          </p:nvPr>
        </p:nvSpPr>
        <p:spPr/>
        <p:txBody>
          <a:bodyPr/>
          <a:lstStyle/>
          <a:p>
            <a:endParaRPr lang="en-NZ" dirty="0"/>
          </a:p>
        </p:txBody>
      </p:sp>
      <p:pic>
        <p:nvPicPr>
          <p:cNvPr id="6" name="Content Placeholder 3" descr="Fig08_16b.gif"/>
          <p:cNvPicPr>
            <a:picLocks noChangeAspect="1"/>
          </p:cNvPicPr>
          <p:nvPr/>
        </p:nvPicPr>
        <p:blipFill>
          <a:blip r:embed="rId3"/>
          <a:stretch>
            <a:fillRect/>
          </a:stretch>
        </p:blipFill>
        <p:spPr bwMode="auto">
          <a:xfrm>
            <a:off x="1828800" y="1367803"/>
            <a:ext cx="6515169" cy="5490197"/>
          </a:xfrm>
          <a:prstGeom prst="rect">
            <a:avLst/>
          </a:prstGeom>
          <a:noFill/>
          <a:ln w="9525">
            <a:noFill/>
            <a:miter lim="800000"/>
            <a:headEnd/>
            <a:tailEnd/>
          </a:ln>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pic>
        <p:nvPicPr>
          <p:cNvPr id="4" name="Content Placeholder 3" descr="Fig08_18.gif"/>
          <p:cNvPicPr>
            <a:picLocks noGrp="1" noChangeAspect="1"/>
          </p:cNvPicPr>
          <p:nvPr>
            <p:ph idx="1"/>
          </p:nvPr>
        </p:nvPicPr>
        <p:blipFill>
          <a:blip r:embed="rId3"/>
          <a:stretch>
            <a:fillRect/>
          </a:stretch>
        </p:blipFill>
        <p:spPr>
          <a:xfrm>
            <a:off x="2133600" y="1219199"/>
            <a:ext cx="5066240" cy="5509003"/>
          </a:xfr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Combined Examples</a:t>
            </a:r>
            <a:endParaRPr lang="en-NZ" dirty="0"/>
          </a:p>
        </p:txBody>
      </p:sp>
      <p:pic>
        <p:nvPicPr>
          <p:cNvPr id="6146" name="Picture 2"/>
          <p:cNvPicPr>
            <a:picLocks noChangeAspect="1" noChangeArrowheads="1"/>
          </p:cNvPicPr>
          <p:nvPr/>
        </p:nvPicPr>
        <p:blipFill>
          <a:blip r:embed="rId3"/>
          <a:srcRect/>
          <a:stretch>
            <a:fillRect/>
          </a:stretch>
        </p:blipFill>
        <p:spPr bwMode="auto">
          <a:xfrm>
            <a:off x="1447800" y="1485900"/>
            <a:ext cx="6279963" cy="4762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Content Placeholder 3" descr="Fig08_17.gif"/>
          <p:cNvPicPr>
            <a:picLocks noGrp="1" noChangeAspect="1"/>
          </p:cNvPicPr>
          <p:nvPr>
            <p:ph idx="1"/>
          </p:nvPr>
        </p:nvPicPr>
        <p:blipFill>
          <a:blip r:embed="rId3"/>
          <a:stretch>
            <a:fillRect/>
          </a:stretch>
        </p:blipFill>
        <p:spPr>
          <a:xfrm>
            <a:off x="17105" y="1600200"/>
            <a:ext cx="8989337" cy="4285969"/>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r>
              <a:rPr lang="en-US" dirty="0" smtClean="0"/>
              <a:t>Piece of process that contains the logical address is brought into main memory</a:t>
            </a:r>
          </a:p>
          <a:p>
            <a:pPr lvl="1"/>
            <a:r>
              <a:rPr lang="en-US" dirty="0" smtClean="0"/>
              <a:t>Operating system issues a disk I/O Read request</a:t>
            </a:r>
          </a:p>
          <a:p>
            <a:pPr lvl="1"/>
            <a:r>
              <a:rPr lang="en-US" dirty="0" smtClean="0"/>
              <a:t>Another process is dispatched to run while the disk I/O takes place</a:t>
            </a:r>
          </a:p>
          <a:p>
            <a:pPr lvl="1"/>
            <a:r>
              <a:rPr lang="en-US" dirty="0" smtClean="0"/>
              <a:t>An interrupt is issued when disk I/O complete which causes the operating system to place the affected process in the Ready state</a:t>
            </a:r>
          </a:p>
          <a:p>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Buffering</a:t>
            </a:r>
            <a:endParaRPr lang="en-US" dirty="0"/>
          </a:p>
        </p:txBody>
      </p:sp>
      <p:sp>
        <p:nvSpPr>
          <p:cNvPr id="3" name="Content Placeholder 2"/>
          <p:cNvSpPr>
            <a:spLocks noGrp="1"/>
          </p:cNvSpPr>
          <p:nvPr>
            <p:ph idx="1"/>
          </p:nvPr>
        </p:nvSpPr>
        <p:spPr/>
        <p:txBody>
          <a:bodyPr/>
          <a:lstStyle/>
          <a:p>
            <a:r>
              <a:rPr lang="en-US" dirty="0" smtClean="0"/>
              <a:t>LRU and Clock policies both involve complexity and overhead </a:t>
            </a:r>
          </a:p>
          <a:p>
            <a:pPr lvl="1"/>
            <a:r>
              <a:rPr lang="en-US" dirty="0" smtClean="0"/>
              <a:t>Also, replacing a modified page is more costly than unmodified as needs written to secondary memory</a:t>
            </a:r>
          </a:p>
          <a:p>
            <a:r>
              <a:rPr lang="en-US" dirty="0" smtClean="0"/>
              <a:t>Solution: Replaced page is added to one of two lists</a:t>
            </a:r>
          </a:p>
          <a:p>
            <a:pPr lvl="1"/>
            <a:r>
              <a:rPr lang="en-US" dirty="0" smtClean="0"/>
              <a:t>Free page list if page has not been modified</a:t>
            </a:r>
          </a:p>
          <a:p>
            <a:pPr lvl="1"/>
            <a:r>
              <a:rPr lang="en-US" dirty="0" smtClean="0"/>
              <a:t>Modified page list</a:t>
            </a:r>
          </a:p>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Replacement Policy </a:t>
            </a:r>
            <a:br>
              <a:rPr lang="en-NZ" dirty="0" smtClean="0"/>
            </a:br>
            <a:r>
              <a:rPr lang="en-NZ" dirty="0" smtClean="0"/>
              <a:t>and Cache Size</a:t>
            </a:r>
            <a:endParaRPr lang="en-NZ" dirty="0"/>
          </a:p>
        </p:txBody>
      </p:sp>
      <p:sp>
        <p:nvSpPr>
          <p:cNvPr id="3" name="Content Placeholder 2"/>
          <p:cNvSpPr>
            <a:spLocks noGrp="1"/>
          </p:cNvSpPr>
          <p:nvPr>
            <p:ph idx="1"/>
          </p:nvPr>
        </p:nvSpPr>
        <p:spPr/>
        <p:txBody>
          <a:bodyPr/>
          <a:lstStyle/>
          <a:p>
            <a:r>
              <a:rPr lang="en-NZ" dirty="0" smtClean="0"/>
              <a:t>Main memory size is getting larger and the locality of applications is decreasing. </a:t>
            </a:r>
          </a:p>
          <a:p>
            <a:pPr lvl="1"/>
            <a:r>
              <a:rPr lang="en-NZ" dirty="0" smtClean="0"/>
              <a:t>So, cache sizes have been increasing</a:t>
            </a:r>
          </a:p>
          <a:p>
            <a:r>
              <a:rPr lang="en-NZ" dirty="0" smtClean="0"/>
              <a:t>With large caches, replacement of pages can have a performance impact</a:t>
            </a:r>
          </a:p>
          <a:p>
            <a:pPr lvl="1"/>
            <a:r>
              <a:rPr lang="en-NZ" dirty="0" smtClean="0"/>
              <a:t>improve performance by supplementing the page replacement policy with a with a policy for page placement in the page buffer</a:t>
            </a:r>
            <a:endParaRPr lang="en-NZ"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Resident Set </a:t>
            </a:r>
            <a:br>
              <a:rPr lang="en-NZ" dirty="0" smtClean="0"/>
            </a:br>
            <a:r>
              <a:rPr lang="en-NZ" dirty="0" smtClean="0"/>
              <a:t>Management</a:t>
            </a:r>
            <a:endParaRPr lang="en-NZ" dirty="0"/>
          </a:p>
        </p:txBody>
      </p:sp>
      <p:sp>
        <p:nvSpPr>
          <p:cNvPr id="3" name="Content Placeholder 2"/>
          <p:cNvSpPr>
            <a:spLocks noGrp="1"/>
          </p:cNvSpPr>
          <p:nvPr>
            <p:ph idx="1"/>
          </p:nvPr>
        </p:nvSpPr>
        <p:spPr/>
        <p:txBody>
          <a:bodyPr/>
          <a:lstStyle/>
          <a:p>
            <a:r>
              <a:rPr lang="en-NZ" dirty="0" smtClean="0"/>
              <a:t>The OS must decide how many pages to bring into main memory</a:t>
            </a:r>
          </a:p>
          <a:p>
            <a:pPr lvl="1"/>
            <a:r>
              <a:rPr lang="en-NZ" dirty="0" smtClean="0"/>
              <a:t>The smaller the amount of memory allocated to each process, the more processes that can reside in memory.</a:t>
            </a:r>
          </a:p>
          <a:p>
            <a:pPr lvl="1"/>
            <a:r>
              <a:rPr lang="en-NZ" dirty="0" smtClean="0"/>
              <a:t>Small number of pages loaded increases page faults.</a:t>
            </a:r>
          </a:p>
          <a:p>
            <a:pPr lvl="1"/>
            <a:r>
              <a:rPr lang="en-NZ" dirty="0" smtClean="0"/>
              <a:t>Beyond a certain size, further allocations of pages will not affect the page fault rate.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 Set Size</a:t>
            </a:r>
            <a:endParaRPr lang="en-US" dirty="0"/>
          </a:p>
        </p:txBody>
      </p:sp>
      <p:sp>
        <p:nvSpPr>
          <p:cNvPr id="3" name="Content Placeholder 2"/>
          <p:cNvSpPr>
            <a:spLocks noGrp="1"/>
          </p:cNvSpPr>
          <p:nvPr>
            <p:ph idx="1"/>
          </p:nvPr>
        </p:nvSpPr>
        <p:spPr/>
        <p:txBody>
          <a:bodyPr/>
          <a:lstStyle/>
          <a:p>
            <a:r>
              <a:rPr lang="en-US" dirty="0" smtClean="0"/>
              <a:t>Fixed-allocation</a:t>
            </a:r>
          </a:p>
          <a:p>
            <a:pPr lvl="1"/>
            <a:r>
              <a:rPr lang="en-US" dirty="0" smtClean="0"/>
              <a:t>Gives a process a fixed number of pages within which to execute</a:t>
            </a:r>
          </a:p>
          <a:p>
            <a:pPr lvl="1"/>
            <a:r>
              <a:rPr lang="en-US" dirty="0" smtClean="0"/>
              <a:t>When a page fault occurs, one of the pages of that process must be replaced</a:t>
            </a:r>
          </a:p>
          <a:p>
            <a:r>
              <a:rPr lang="en-US" dirty="0" smtClean="0"/>
              <a:t>Variable-allocation</a:t>
            </a:r>
          </a:p>
          <a:p>
            <a:pPr lvl="1"/>
            <a:r>
              <a:rPr lang="en-US" dirty="0" smtClean="0"/>
              <a:t>Number of pages allocated to a process varies over the lifetime of the process</a:t>
            </a:r>
          </a:p>
          <a:p>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Replacement Scope</a:t>
            </a:r>
            <a:endParaRPr lang="en-NZ" dirty="0"/>
          </a:p>
        </p:txBody>
      </p:sp>
      <p:sp>
        <p:nvSpPr>
          <p:cNvPr id="3" name="Content Placeholder 2"/>
          <p:cNvSpPr>
            <a:spLocks noGrp="1"/>
          </p:cNvSpPr>
          <p:nvPr>
            <p:ph idx="1"/>
          </p:nvPr>
        </p:nvSpPr>
        <p:spPr/>
        <p:txBody>
          <a:bodyPr/>
          <a:lstStyle/>
          <a:p>
            <a:r>
              <a:rPr lang="en-NZ" dirty="0" smtClean="0"/>
              <a:t>The scope of a replacement strategy can be categorized as </a:t>
            </a:r>
            <a:r>
              <a:rPr lang="en-NZ" i="1" dirty="0" smtClean="0"/>
              <a:t>global </a:t>
            </a:r>
            <a:r>
              <a:rPr lang="en-NZ" dirty="0" smtClean="0"/>
              <a:t>or </a:t>
            </a:r>
            <a:r>
              <a:rPr lang="en-NZ" i="1" dirty="0" smtClean="0"/>
              <a:t>local</a:t>
            </a:r>
            <a:r>
              <a:rPr lang="en-NZ" dirty="0" smtClean="0"/>
              <a:t>.</a:t>
            </a:r>
          </a:p>
          <a:p>
            <a:pPr lvl="1"/>
            <a:r>
              <a:rPr lang="en-NZ" dirty="0" smtClean="0"/>
              <a:t>Both types are activated by a page fault when there are no free page frames.</a:t>
            </a:r>
          </a:p>
          <a:p>
            <a:pPr lvl="1"/>
            <a:r>
              <a:rPr lang="en-NZ" dirty="0" smtClean="0"/>
              <a:t>A local replacement policy chooses only among the resident pages of the process that generated the page fault</a:t>
            </a:r>
          </a:p>
          <a:p>
            <a:pPr lvl="1"/>
            <a:r>
              <a:rPr lang="en-NZ" dirty="0" smtClean="0"/>
              <a:t>A global replacement policy considers all unlocked pages in main memory </a:t>
            </a:r>
          </a:p>
          <a:p>
            <a:endParaRPr lang="en-NZ" dirty="0" smtClean="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Allocation, </a:t>
            </a:r>
            <a:br>
              <a:rPr lang="en-US" dirty="0" smtClean="0"/>
            </a:br>
            <a:r>
              <a:rPr lang="en-US" dirty="0" smtClean="0"/>
              <a:t>Local Scope</a:t>
            </a:r>
            <a:endParaRPr lang="en-US" dirty="0"/>
          </a:p>
        </p:txBody>
      </p:sp>
      <p:sp>
        <p:nvSpPr>
          <p:cNvPr id="3" name="Content Placeholder 2"/>
          <p:cNvSpPr>
            <a:spLocks noGrp="1"/>
          </p:cNvSpPr>
          <p:nvPr>
            <p:ph idx="1"/>
          </p:nvPr>
        </p:nvSpPr>
        <p:spPr/>
        <p:txBody>
          <a:bodyPr/>
          <a:lstStyle/>
          <a:p>
            <a:r>
              <a:rPr lang="en-US" dirty="0" smtClean="0"/>
              <a:t>Decide ahead of time the amount of allocation to give a process</a:t>
            </a:r>
          </a:p>
          <a:p>
            <a:r>
              <a:rPr lang="en-US" dirty="0" smtClean="0"/>
              <a:t>If allocation is too small, there will be a high page fault rate</a:t>
            </a:r>
          </a:p>
          <a:p>
            <a:r>
              <a:rPr lang="en-US" dirty="0" smtClean="0"/>
              <a:t>If allocation is too large there will be too few programs in main memory</a:t>
            </a:r>
          </a:p>
          <a:p>
            <a:pPr lvl="1"/>
            <a:r>
              <a:rPr lang="en-US" dirty="0" smtClean="0"/>
              <a:t>Increased processor idle time or</a:t>
            </a:r>
          </a:p>
          <a:p>
            <a:pPr lvl="1"/>
            <a:r>
              <a:rPr lang="en-US" dirty="0" smtClean="0"/>
              <a:t>Increased swapping.</a:t>
            </a:r>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Allocation, Global Scope</a:t>
            </a:r>
            <a:endParaRPr lang="en-US" dirty="0"/>
          </a:p>
        </p:txBody>
      </p:sp>
      <p:sp>
        <p:nvSpPr>
          <p:cNvPr id="3" name="Content Placeholder 2"/>
          <p:cNvSpPr>
            <a:spLocks noGrp="1"/>
          </p:cNvSpPr>
          <p:nvPr>
            <p:ph idx="1"/>
          </p:nvPr>
        </p:nvSpPr>
        <p:spPr/>
        <p:txBody>
          <a:bodyPr/>
          <a:lstStyle/>
          <a:p>
            <a:r>
              <a:rPr lang="en-US" dirty="0" smtClean="0"/>
              <a:t>Easiest to implement</a:t>
            </a:r>
          </a:p>
          <a:p>
            <a:pPr lvl="1"/>
            <a:r>
              <a:rPr lang="en-US" dirty="0" smtClean="0"/>
              <a:t>Adopted by many operating systems</a:t>
            </a:r>
          </a:p>
          <a:p>
            <a:r>
              <a:rPr lang="en-US" dirty="0" smtClean="0"/>
              <a:t>Operating system keeps list of free frames</a:t>
            </a:r>
          </a:p>
          <a:p>
            <a:r>
              <a:rPr lang="en-US" dirty="0" smtClean="0"/>
              <a:t>Free frame is added to resident set of process when a page fault occurs</a:t>
            </a:r>
          </a:p>
          <a:p>
            <a:r>
              <a:rPr lang="en-US" dirty="0" smtClean="0"/>
              <a:t>If no free frame, replaces one from another process</a:t>
            </a:r>
          </a:p>
          <a:p>
            <a:pPr lvl="1"/>
            <a:r>
              <a:rPr lang="en-US" dirty="0" smtClean="0"/>
              <a:t>Therein lies the difficulty … which to replace.</a:t>
            </a:r>
          </a:p>
          <a:p>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Allocation, </a:t>
            </a:r>
            <a:br>
              <a:rPr lang="en-US" dirty="0" smtClean="0"/>
            </a:br>
            <a:r>
              <a:rPr lang="en-US" dirty="0" smtClean="0"/>
              <a:t>Local Scope</a:t>
            </a:r>
            <a:endParaRPr lang="en-US" dirty="0"/>
          </a:p>
        </p:txBody>
      </p:sp>
      <p:sp>
        <p:nvSpPr>
          <p:cNvPr id="3" name="Content Placeholder 2"/>
          <p:cNvSpPr>
            <a:spLocks noGrp="1"/>
          </p:cNvSpPr>
          <p:nvPr>
            <p:ph idx="1"/>
          </p:nvPr>
        </p:nvSpPr>
        <p:spPr/>
        <p:txBody>
          <a:bodyPr/>
          <a:lstStyle/>
          <a:p>
            <a:r>
              <a:rPr lang="en-US" dirty="0" smtClean="0"/>
              <a:t>When new process added, allocate number of page frames based on application type, program request, or other criteria</a:t>
            </a:r>
          </a:p>
          <a:p>
            <a:r>
              <a:rPr lang="en-US" dirty="0" smtClean="0"/>
              <a:t>When page fault occurs, select page from among the resident set of the process that suffers the fault</a:t>
            </a:r>
          </a:p>
          <a:p>
            <a:r>
              <a:rPr lang="en-US" dirty="0" smtClean="0"/>
              <a:t>Reevaluate allocation from time to time</a:t>
            </a:r>
          </a:p>
          <a:p>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Resident Set </a:t>
            </a:r>
            <a:br>
              <a:rPr lang="en-NZ" dirty="0" smtClean="0"/>
            </a:br>
            <a:r>
              <a:rPr lang="en-NZ" dirty="0" smtClean="0"/>
              <a:t>Management Summary</a:t>
            </a:r>
            <a:endParaRPr lang="en-NZ" dirty="0"/>
          </a:p>
        </p:txBody>
      </p:sp>
      <p:pic>
        <p:nvPicPr>
          <p:cNvPr id="1026" name="Picture 2"/>
          <p:cNvPicPr>
            <a:picLocks noChangeAspect="1" noChangeArrowheads="1"/>
          </p:cNvPicPr>
          <p:nvPr/>
        </p:nvPicPr>
        <p:blipFill>
          <a:blip r:embed="rId3"/>
          <a:srcRect/>
          <a:stretch>
            <a:fillRect/>
          </a:stretch>
        </p:blipFill>
        <p:spPr bwMode="auto">
          <a:xfrm>
            <a:off x="-1" y="1676400"/>
            <a:ext cx="9159545" cy="4038600"/>
          </a:xfrm>
          <a:prstGeom prst="rect">
            <a:avLst/>
          </a:prstGeom>
          <a:noFill/>
          <a:ln w="9525">
            <a:noFill/>
            <a:miter lim="800000"/>
            <a:headEnd/>
            <a:tailEnd/>
          </a:ln>
          <a:effec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Policy</a:t>
            </a:r>
            <a:endParaRPr lang="en-US" dirty="0"/>
          </a:p>
        </p:txBody>
      </p:sp>
      <p:sp>
        <p:nvSpPr>
          <p:cNvPr id="3" name="Content Placeholder 2"/>
          <p:cNvSpPr>
            <a:spLocks noGrp="1"/>
          </p:cNvSpPr>
          <p:nvPr>
            <p:ph idx="1"/>
          </p:nvPr>
        </p:nvSpPr>
        <p:spPr/>
        <p:txBody>
          <a:bodyPr/>
          <a:lstStyle/>
          <a:p>
            <a:r>
              <a:rPr lang="en-US" dirty="0" smtClean="0"/>
              <a:t>A cleaning policy </a:t>
            </a:r>
            <a:r>
              <a:rPr lang="en-NZ" dirty="0" smtClean="0"/>
              <a:t>is concerned with determining when a modified page should be written out to secondary memory.</a:t>
            </a:r>
            <a:endParaRPr lang="en-US" dirty="0" smtClean="0"/>
          </a:p>
          <a:p>
            <a:r>
              <a:rPr lang="en-US" dirty="0" smtClean="0"/>
              <a:t>Demand cleaning</a:t>
            </a:r>
          </a:p>
          <a:p>
            <a:pPr lvl="1"/>
            <a:r>
              <a:rPr lang="en-US" dirty="0" smtClean="0"/>
              <a:t>A page is written out only when it has been selected for replacement</a:t>
            </a:r>
          </a:p>
          <a:p>
            <a:r>
              <a:rPr lang="en-US" dirty="0" smtClean="0"/>
              <a:t>Precleaning</a:t>
            </a:r>
          </a:p>
          <a:p>
            <a:pPr lvl="1"/>
            <a:r>
              <a:rPr lang="en-US" dirty="0" smtClean="0"/>
              <a:t>Pages are written out in batches</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Implications of </a:t>
            </a:r>
            <a:br>
              <a:rPr lang="en-NZ" dirty="0" smtClean="0"/>
            </a:br>
            <a:r>
              <a:rPr lang="en-NZ" dirty="0" smtClean="0"/>
              <a:t>this new strategy</a:t>
            </a:r>
            <a:endParaRPr lang="en-US" dirty="0"/>
          </a:p>
        </p:txBody>
      </p:sp>
      <p:sp>
        <p:nvSpPr>
          <p:cNvPr id="3" name="Content Placeholder 2"/>
          <p:cNvSpPr>
            <a:spLocks noGrp="1"/>
          </p:cNvSpPr>
          <p:nvPr>
            <p:ph idx="1"/>
          </p:nvPr>
        </p:nvSpPr>
        <p:spPr/>
        <p:txBody>
          <a:bodyPr/>
          <a:lstStyle/>
          <a:p>
            <a:r>
              <a:rPr lang="en-US" dirty="0" smtClean="0"/>
              <a:t>More processes may be maintained in main memory</a:t>
            </a:r>
          </a:p>
          <a:p>
            <a:pPr lvl="1"/>
            <a:r>
              <a:rPr lang="en-US" dirty="0" smtClean="0"/>
              <a:t>Only load in some of the pieces of each process</a:t>
            </a:r>
          </a:p>
          <a:p>
            <a:pPr lvl="1"/>
            <a:r>
              <a:rPr lang="en-US" dirty="0" smtClean="0"/>
              <a:t>With so many processes in main memory, it is very likely a process will be in the Ready state at any particular time</a:t>
            </a:r>
          </a:p>
          <a:p>
            <a:r>
              <a:rPr lang="en-US" dirty="0" smtClean="0"/>
              <a:t>A process may be larger than all of main memory</a:t>
            </a:r>
          </a:p>
          <a:p>
            <a:endParaRPr 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Policy</a:t>
            </a:r>
            <a:endParaRPr lang="en-US" dirty="0"/>
          </a:p>
        </p:txBody>
      </p:sp>
      <p:sp>
        <p:nvSpPr>
          <p:cNvPr id="3" name="Content Placeholder 2"/>
          <p:cNvSpPr>
            <a:spLocks noGrp="1"/>
          </p:cNvSpPr>
          <p:nvPr>
            <p:ph idx="1"/>
          </p:nvPr>
        </p:nvSpPr>
        <p:spPr/>
        <p:txBody>
          <a:bodyPr/>
          <a:lstStyle/>
          <a:p>
            <a:r>
              <a:rPr lang="en-US" dirty="0" smtClean="0"/>
              <a:t>Best approach uses page buffering</a:t>
            </a:r>
          </a:p>
          <a:p>
            <a:r>
              <a:rPr lang="en-US" dirty="0" smtClean="0"/>
              <a:t>Replaced pages are placed in two lists</a:t>
            </a:r>
          </a:p>
          <a:p>
            <a:pPr lvl="1"/>
            <a:r>
              <a:rPr lang="en-US" dirty="0" smtClean="0"/>
              <a:t>Modified and unmodified</a:t>
            </a:r>
          </a:p>
          <a:p>
            <a:r>
              <a:rPr lang="en-US" dirty="0" smtClean="0"/>
              <a:t>Pages in the modified list are periodically written out in batches</a:t>
            </a:r>
          </a:p>
          <a:p>
            <a:r>
              <a:rPr lang="en-US" dirty="0" smtClean="0"/>
              <a:t>Pages in the unmodified list are either reclaimed if referenced again or lost when its frame is assigned to another page</a:t>
            </a:r>
          </a:p>
          <a:p>
            <a:endParaRPr lang="en-US"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Control</a:t>
            </a:r>
            <a:endParaRPr lang="en-US" dirty="0"/>
          </a:p>
        </p:txBody>
      </p:sp>
      <p:sp>
        <p:nvSpPr>
          <p:cNvPr id="3" name="Content Placeholder 2"/>
          <p:cNvSpPr>
            <a:spLocks noGrp="1"/>
          </p:cNvSpPr>
          <p:nvPr>
            <p:ph idx="1"/>
          </p:nvPr>
        </p:nvSpPr>
        <p:spPr/>
        <p:txBody>
          <a:bodyPr/>
          <a:lstStyle/>
          <a:p>
            <a:r>
              <a:rPr lang="en-US" dirty="0" smtClean="0"/>
              <a:t>Determines the number of processes that will be resident in main memory</a:t>
            </a:r>
          </a:p>
          <a:p>
            <a:pPr lvl="1"/>
            <a:r>
              <a:rPr lang="en-US" dirty="0" smtClean="0"/>
              <a:t>The </a:t>
            </a:r>
            <a:r>
              <a:rPr lang="en-US" i="1" dirty="0" smtClean="0"/>
              <a:t>multiprogramming </a:t>
            </a:r>
            <a:r>
              <a:rPr lang="en-US" dirty="0" smtClean="0"/>
              <a:t>level</a:t>
            </a:r>
          </a:p>
          <a:p>
            <a:r>
              <a:rPr lang="en-US" dirty="0" smtClean="0"/>
              <a:t>Too few processes, many occasions when all processes will be blocked and much time will be spent in swapping</a:t>
            </a:r>
          </a:p>
          <a:p>
            <a:r>
              <a:rPr lang="en-US" dirty="0" smtClean="0"/>
              <a:t>Too many processes will lead to thrashing</a:t>
            </a:r>
          </a:p>
          <a:p>
            <a:endParaRPr 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Multiprogramming</a:t>
            </a:r>
            <a:endParaRPr lang="en-US" dirty="0"/>
          </a:p>
        </p:txBody>
      </p:sp>
      <p:pic>
        <p:nvPicPr>
          <p:cNvPr id="4" name="Content Placeholder 3" descr="Fig08_21.gif"/>
          <p:cNvPicPr>
            <a:picLocks noGrp="1" noChangeAspect="1"/>
          </p:cNvPicPr>
          <p:nvPr>
            <p:ph idx="1"/>
          </p:nvPr>
        </p:nvPicPr>
        <p:blipFill>
          <a:blip r:embed="rId3"/>
          <a:stretch>
            <a:fillRect/>
          </a:stretch>
        </p:blipFill>
        <p:spPr>
          <a:xfrm>
            <a:off x="1905000" y="1210029"/>
            <a:ext cx="5185953" cy="5419371"/>
          </a:xfrm>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Suspension</a:t>
            </a:r>
            <a:endParaRPr lang="en-US" dirty="0"/>
          </a:p>
        </p:txBody>
      </p:sp>
      <p:sp>
        <p:nvSpPr>
          <p:cNvPr id="3" name="Content Placeholder 2"/>
          <p:cNvSpPr>
            <a:spLocks noGrp="1"/>
          </p:cNvSpPr>
          <p:nvPr>
            <p:ph idx="1"/>
          </p:nvPr>
        </p:nvSpPr>
        <p:spPr/>
        <p:txBody>
          <a:bodyPr/>
          <a:lstStyle/>
          <a:p>
            <a:r>
              <a:rPr lang="en-NZ" dirty="0" smtClean="0"/>
              <a:t>If the degree of multiprogramming is to be reduced, one or more of the currently resident processes must be suspended (swapped out).</a:t>
            </a:r>
          </a:p>
          <a:p>
            <a:r>
              <a:rPr lang="en-NZ" dirty="0" smtClean="0"/>
              <a:t>Six possibilities exist…</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Suspension policies</a:t>
            </a:r>
            <a:endParaRPr lang="en-NZ" dirty="0"/>
          </a:p>
        </p:txBody>
      </p:sp>
      <p:sp>
        <p:nvSpPr>
          <p:cNvPr id="3" name="Content Placeholder 2"/>
          <p:cNvSpPr>
            <a:spLocks noGrp="1"/>
          </p:cNvSpPr>
          <p:nvPr>
            <p:ph idx="1"/>
          </p:nvPr>
        </p:nvSpPr>
        <p:spPr/>
        <p:txBody>
          <a:bodyPr/>
          <a:lstStyle/>
          <a:p>
            <a:r>
              <a:rPr lang="en-US" dirty="0" smtClean="0"/>
              <a:t>Lowest priority process</a:t>
            </a:r>
          </a:p>
          <a:p>
            <a:r>
              <a:rPr lang="en-US" dirty="0" smtClean="0"/>
              <a:t>Faulting process</a:t>
            </a:r>
          </a:p>
          <a:p>
            <a:pPr lvl="1"/>
            <a:r>
              <a:rPr lang="en-US" dirty="0" smtClean="0"/>
              <a:t>This process does not have its working set in main memory so it will be blocked anyway</a:t>
            </a:r>
          </a:p>
          <a:p>
            <a:r>
              <a:rPr lang="en-US" dirty="0" smtClean="0"/>
              <a:t>Last process activated</a:t>
            </a:r>
          </a:p>
          <a:p>
            <a:pPr lvl="1"/>
            <a:r>
              <a:rPr lang="en-US" dirty="0" smtClean="0"/>
              <a:t>This process is least likely to have its working set resident</a:t>
            </a:r>
          </a:p>
          <a:p>
            <a:endParaRPr lang="en-US" dirty="0" smtClean="0"/>
          </a:p>
          <a:p>
            <a:endParaRPr lang="en-NZ"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Suspension policies cont.</a:t>
            </a:r>
            <a:endParaRPr lang="en-US" dirty="0"/>
          </a:p>
        </p:txBody>
      </p:sp>
      <p:sp>
        <p:nvSpPr>
          <p:cNvPr id="3" name="Content Placeholder 2"/>
          <p:cNvSpPr>
            <a:spLocks noGrp="1"/>
          </p:cNvSpPr>
          <p:nvPr>
            <p:ph idx="1"/>
          </p:nvPr>
        </p:nvSpPr>
        <p:spPr/>
        <p:txBody>
          <a:bodyPr/>
          <a:lstStyle/>
          <a:p>
            <a:r>
              <a:rPr lang="en-US" dirty="0" smtClean="0"/>
              <a:t>Process with smallest resident set</a:t>
            </a:r>
          </a:p>
          <a:p>
            <a:pPr lvl="1"/>
            <a:r>
              <a:rPr lang="en-US" dirty="0" smtClean="0"/>
              <a:t>This process requires the least future effort to reload</a:t>
            </a:r>
          </a:p>
          <a:p>
            <a:r>
              <a:rPr lang="en-US" dirty="0" smtClean="0"/>
              <a:t>Largest process</a:t>
            </a:r>
          </a:p>
          <a:p>
            <a:pPr lvl="1"/>
            <a:r>
              <a:rPr lang="en-US" dirty="0" smtClean="0"/>
              <a:t>Obtains the most free frames </a:t>
            </a:r>
          </a:p>
          <a:p>
            <a:r>
              <a:rPr lang="en-US" dirty="0" smtClean="0"/>
              <a:t>Process with the largest remaining execution window</a:t>
            </a:r>
          </a:p>
          <a:p>
            <a:endParaRPr 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Hardware and Control Structures</a:t>
            </a:r>
          </a:p>
          <a:p>
            <a:r>
              <a:rPr lang="en-NZ" dirty="0" smtClean="0"/>
              <a:t>Operating System Software</a:t>
            </a:r>
          </a:p>
          <a:p>
            <a:r>
              <a:rPr lang="en-NZ" dirty="0" smtClean="0">
                <a:solidFill>
                  <a:schemeClr val="accent1">
                    <a:lumMod val="75000"/>
                  </a:schemeClr>
                </a:solidFill>
              </a:rPr>
              <a:t>UNIX and Solaris Memory Management</a:t>
            </a:r>
          </a:p>
          <a:p>
            <a:r>
              <a:rPr lang="en-NZ" dirty="0" smtClean="0"/>
              <a:t>Linux Memory Management</a:t>
            </a:r>
          </a:p>
          <a:p>
            <a:r>
              <a:rPr lang="en-NZ" dirty="0" smtClean="0"/>
              <a:t>Windows Memory Management</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Unix</a:t>
            </a:r>
            <a:endParaRPr lang="en-NZ" dirty="0"/>
          </a:p>
        </p:txBody>
      </p:sp>
      <p:sp>
        <p:nvSpPr>
          <p:cNvPr id="3" name="Content Placeholder 2"/>
          <p:cNvSpPr>
            <a:spLocks noGrp="1"/>
          </p:cNvSpPr>
          <p:nvPr>
            <p:ph idx="1"/>
          </p:nvPr>
        </p:nvSpPr>
        <p:spPr/>
        <p:txBody>
          <a:bodyPr/>
          <a:lstStyle/>
          <a:p>
            <a:r>
              <a:rPr lang="en-NZ" dirty="0" smtClean="0"/>
              <a:t>Intended to be machine independent so implementations vary</a:t>
            </a:r>
          </a:p>
          <a:p>
            <a:pPr lvl="1"/>
            <a:r>
              <a:rPr lang="en-NZ" dirty="0" smtClean="0"/>
              <a:t>Early Unix: variable partitioning with no virtual memory to paged</a:t>
            </a:r>
          </a:p>
          <a:p>
            <a:pPr lvl="1"/>
            <a:r>
              <a:rPr lang="en-NZ" dirty="0" smtClean="0"/>
              <a:t>Recent Unix (SVR4 &amp; Solaris) using paged virtual memory</a:t>
            </a:r>
          </a:p>
          <a:p>
            <a:r>
              <a:rPr lang="en-NZ" dirty="0" smtClean="0"/>
              <a:t>SVR4 uses two separate schemes:</a:t>
            </a:r>
          </a:p>
          <a:p>
            <a:pPr lvl="1"/>
            <a:r>
              <a:rPr lang="en-NZ" i="1" dirty="0" smtClean="0"/>
              <a:t>Paging system </a:t>
            </a:r>
            <a:r>
              <a:rPr lang="en-NZ" dirty="0" smtClean="0"/>
              <a:t>and a </a:t>
            </a:r>
            <a:r>
              <a:rPr lang="en-NZ" i="1" dirty="0" smtClean="0"/>
              <a:t>kernel memory allocator</a:t>
            </a:r>
            <a:r>
              <a:rPr lang="en-NZ" dirty="0" smtClean="0"/>
              <a:t>.</a:t>
            </a:r>
            <a:endParaRPr lang="en-NZ"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Paging System and </a:t>
            </a:r>
            <a:br>
              <a:rPr lang="en-US" dirty="0" smtClean="0"/>
            </a:br>
            <a:r>
              <a:rPr lang="en-NZ" dirty="0" smtClean="0"/>
              <a:t>Kernel Memory Allocator</a:t>
            </a:r>
            <a:endParaRPr lang="en-US" dirty="0" smtClean="0"/>
          </a:p>
        </p:txBody>
      </p:sp>
      <p:sp>
        <p:nvSpPr>
          <p:cNvPr id="4" name="Content Placeholder 3"/>
          <p:cNvSpPr>
            <a:spLocks noGrp="1"/>
          </p:cNvSpPr>
          <p:nvPr>
            <p:ph idx="1"/>
          </p:nvPr>
        </p:nvSpPr>
        <p:spPr/>
        <p:txBody>
          <a:bodyPr/>
          <a:lstStyle/>
          <a:p>
            <a:r>
              <a:rPr lang="en-NZ" dirty="0" smtClean="0"/>
              <a:t>Paging system provides a virtual memory capability that allocates page frames in main memory to processes </a:t>
            </a:r>
          </a:p>
          <a:p>
            <a:pPr lvl="1"/>
            <a:r>
              <a:rPr lang="en-NZ" dirty="0" smtClean="0"/>
              <a:t>Also allocates page frames to disk block buffers.</a:t>
            </a:r>
          </a:p>
          <a:p>
            <a:r>
              <a:rPr lang="en-NZ" dirty="0" smtClean="0"/>
              <a:t>Kernel Memory Allocator allocates memory for the kernel</a:t>
            </a:r>
          </a:p>
          <a:p>
            <a:pPr lvl="1"/>
            <a:r>
              <a:rPr lang="en-NZ" dirty="0" smtClean="0"/>
              <a:t>The paging system is less suited for this task</a:t>
            </a:r>
          </a:p>
          <a:p>
            <a:pPr lvl="1"/>
            <a:endParaRPr lang="en-NZ" dirty="0" smtClean="0"/>
          </a:p>
          <a:p>
            <a:endParaRPr lang="en-US" dirty="0" smtClean="0"/>
          </a:p>
          <a:p>
            <a:pPr lvl="1"/>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Paged VM </a:t>
            </a:r>
            <a:br>
              <a:rPr lang="en-NZ" dirty="0" smtClean="0"/>
            </a:br>
            <a:r>
              <a:rPr lang="en-NZ" dirty="0" smtClean="0"/>
              <a:t>Data Structures</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a:srcRect/>
          <a:stretch>
            <a:fillRect/>
          </a:stretch>
        </p:blipFill>
        <p:spPr bwMode="auto">
          <a:xfrm>
            <a:off x="1905000" y="1633538"/>
            <a:ext cx="5072024" cy="5224462"/>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and </a:t>
            </a:r>
            <a:br>
              <a:rPr lang="en-US" dirty="0" smtClean="0"/>
            </a:br>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Real memory</a:t>
            </a:r>
          </a:p>
          <a:p>
            <a:pPr lvl="1"/>
            <a:r>
              <a:rPr lang="en-US" dirty="0" smtClean="0"/>
              <a:t>Main memory, the actual RAM</a:t>
            </a:r>
          </a:p>
          <a:p>
            <a:r>
              <a:rPr lang="en-US" dirty="0" smtClean="0"/>
              <a:t>Virtual memory</a:t>
            </a:r>
          </a:p>
          <a:p>
            <a:pPr lvl="1"/>
            <a:r>
              <a:rPr lang="en-US" dirty="0" smtClean="0"/>
              <a:t>Memory on disk</a:t>
            </a:r>
          </a:p>
          <a:p>
            <a:pPr lvl="1"/>
            <a:r>
              <a:rPr lang="en-US" dirty="0" smtClean="0"/>
              <a:t>Allows for effective multiprogramming and relieves the user of tight constraints of main memory</a:t>
            </a:r>
          </a:p>
          <a:p>
            <a:endParaRPr 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 Entry Fields</a:t>
            </a:r>
            <a:endParaRPr lang="en-US" dirty="0"/>
          </a:p>
        </p:txBody>
      </p:sp>
      <p:pic>
        <p:nvPicPr>
          <p:cNvPr id="4" name="Content Placeholder 3" descr="Table08_06a.gif"/>
          <p:cNvPicPr>
            <a:picLocks noGrp="1" noChangeAspect="1"/>
          </p:cNvPicPr>
          <p:nvPr>
            <p:ph idx="1"/>
          </p:nvPr>
        </p:nvPicPr>
        <p:blipFill>
          <a:blip r:embed="rId3"/>
          <a:stretch>
            <a:fillRect/>
          </a:stretch>
        </p:blipFill>
        <p:spPr>
          <a:xfrm>
            <a:off x="990600" y="1543049"/>
            <a:ext cx="7488572" cy="5038607"/>
          </a:xfrm>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Block </a:t>
            </a:r>
            <a:br>
              <a:rPr lang="en-US" dirty="0" smtClean="0"/>
            </a:br>
            <a:r>
              <a:rPr lang="en-US" dirty="0" smtClean="0"/>
              <a:t>Descriptor Fields</a:t>
            </a:r>
            <a:endParaRPr lang="en-US" dirty="0"/>
          </a:p>
        </p:txBody>
      </p:sp>
      <p:pic>
        <p:nvPicPr>
          <p:cNvPr id="6" name="Content Placeholder 5" descr="Table08_06b.gif"/>
          <p:cNvPicPr>
            <a:picLocks noGrp="1" noChangeAspect="1"/>
          </p:cNvPicPr>
          <p:nvPr>
            <p:ph idx="1"/>
          </p:nvPr>
        </p:nvPicPr>
        <p:blipFill>
          <a:blip r:embed="rId3"/>
          <a:stretch>
            <a:fillRect/>
          </a:stretch>
        </p:blipFill>
        <p:spPr>
          <a:xfrm>
            <a:off x="381000" y="1905000"/>
            <a:ext cx="8400468" cy="2629154"/>
          </a:xfrm>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Frame and </a:t>
            </a:r>
            <a:br>
              <a:rPr lang="en-US" dirty="0" smtClean="0"/>
            </a:br>
            <a:r>
              <a:rPr lang="en-US" dirty="0" smtClean="0"/>
              <a:t>Swap Use fields</a:t>
            </a:r>
            <a:endParaRPr lang="en-US" dirty="0"/>
          </a:p>
        </p:txBody>
      </p:sp>
      <p:pic>
        <p:nvPicPr>
          <p:cNvPr id="4" name="Content Placeholder 3" descr="Table08_06c.gif"/>
          <p:cNvPicPr>
            <a:picLocks noGrp="1" noChangeAspect="1"/>
          </p:cNvPicPr>
          <p:nvPr>
            <p:ph idx="1"/>
          </p:nvPr>
        </p:nvPicPr>
        <p:blipFill>
          <a:blip r:embed="rId3"/>
          <a:stretch>
            <a:fillRect/>
          </a:stretch>
        </p:blipFill>
        <p:spPr>
          <a:xfrm>
            <a:off x="1371600" y="1524000"/>
            <a:ext cx="6304905" cy="5184250"/>
          </a:xfrm>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Replacement</a:t>
            </a:r>
            <a:endParaRPr lang="en-NZ" dirty="0"/>
          </a:p>
        </p:txBody>
      </p:sp>
      <p:sp>
        <p:nvSpPr>
          <p:cNvPr id="3" name="Content Placeholder 2"/>
          <p:cNvSpPr>
            <a:spLocks noGrp="1"/>
          </p:cNvSpPr>
          <p:nvPr>
            <p:ph idx="1"/>
          </p:nvPr>
        </p:nvSpPr>
        <p:spPr/>
        <p:txBody>
          <a:bodyPr/>
          <a:lstStyle/>
          <a:p>
            <a:r>
              <a:rPr lang="en-NZ" dirty="0" smtClean="0"/>
              <a:t>The page frame data table is used for page replacement</a:t>
            </a:r>
          </a:p>
          <a:p>
            <a:r>
              <a:rPr lang="en-NZ" dirty="0" smtClean="0"/>
              <a:t>Pointers used to create several lists within the table</a:t>
            </a:r>
          </a:p>
          <a:p>
            <a:pPr lvl="1"/>
            <a:r>
              <a:rPr lang="en-NZ" dirty="0" smtClean="0"/>
              <a:t>Free frame list</a:t>
            </a:r>
          </a:p>
          <a:p>
            <a:pPr lvl="1"/>
            <a:r>
              <a:rPr lang="en-NZ" dirty="0" smtClean="0"/>
              <a:t>When the number of free frames drops below a threshold, the kernel will steal a number of frames to compensate.</a:t>
            </a:r>
          </a:p>
          <a:p>
            <a:pPr lvl="1"/>
            <a:endParaRPr lang="en-NZ"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Handed” Clock </a:t>
            </a:r>
            <a:br>
              <a:rPr lang="en-US" dirty="0" smtClean="0"/>
            </a:br>
            <a:r>
              <a:rPr lang="en-US" dirty="0" smtClean="0"/>
              <a:t>Page Replacement</a:t>
            </a:r>
            <a:endParaRPr lang="en-US" dirty="0"/>
          </a:p>
        </p:txBody>
      </p:sp>
      <p:pic>
        <p:nvPicPr>
          <p:cNvPr id="4" name="Content Placeholder 3" descr="Fig08_23.gif"/>
          <p:cNvPicPr>
            <a:picLocks noGrp="1" noChangeAspect="1"/>
          </p:cNvPicPr>
          <p:nvPr>
            <p:ph idx="1"/>
          </p:nvPr>
        </p:nvPicPr>
        <p:blipFill>
          <a:blip r:embed="rId3"/>
          <a:stretch>
            <a:fillRect/>
          </a:stretch>
        </p:blipFill>
        <p:spPr>
          <a:xfrm>
            <a:off x="1981201" y="1635097"/>
            <a:ext cx="4953000" cy="5119487"/>
          </a:xfrm>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Parameters for </a:t>
            </a:r>
            <a:br>
              <a:rPr lang="en-NZ" dirty="0" smtClean="0"/>
            </a:br>
            <a:r>
              <a:rPr lang="en-NZ" dirty="0" smtClean="0"/>
              <a:t>Two Handed Clock</a:t>
            </a:r>
            <a:endParaRPr lang="en-NZ" dirty="0"/>
          </a:p>
        </p:txBody>
      </p:sp>
      <p:sp>
        <p:nvSpPr>
          <p:cNvPr id="3" name="Content Placeholder 2"/>
          <p:cNvSpPr>
            <a:spLocks noGrp="1"/>
          </p:cNvSpPr>
          <p:nvPr>
            <p:ph idx="1"/>
          </p:nvPr>
        </p:nvSpPr>
        <p:spPr/>
        <p:txBody>
          <a:bodyPr/>
          <a:lstStyle/>
          <a:p>
            <a:r>
              <a:rPr lang="en-NZ" dirty="0" smtClean="0"/>
              <a:t>Scanrate: </a:t>
            </a:r>
          </a:p>
          <a:p>
            <a:pPr lvl="1"/>
            <a:r>
              <a:rPr lang="en-NZ" dirty="0" smtClean="0"/>
              <a:t>The rate at which the two hands scan through the page list, in pages per second</a:t>
            </a:r>
          </a:p>
          <a:p>
            <a:endParaRPr lang="en-NZ" dirty="0" smtClean="0"/>
          </a:p>
          <a:p>
            <a:r>
              <a:rPr lang="en-NZ" dirty="0" smtClean="0"/>
              <a:t>Handspread: </a:t>
            </a:r>
          </a:p>
          <a:p>
            <a:pPr lvl="1"/>
            <a:r>
              <a:rPr lang="en-NZ" dirty="0" smtClean="0"/>
              <a:t>The gap between fronthand and backhand</a:t>
            </a:r>
          </a:p>
          <a:p>
            <a:r>
              <a:rPr lang="en-NZ" dirty="0" smtClean="0"/>
              <a:t>Both have defaults set at boot time based on physical memory</a:t>
            </a:r>
          </a:p>
          <a:p>
            <a:pPr>
              <a:buNone/>
            </a:pPr>
            <a:endParaRPr lang="en-NZ"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Kernel Memory </a:t>
            </a:r>
            <a:br>
              <a:rPr lang="en-NZ" dirty="0" smtClean="0"/>
            </a:br>
            <a:r>
              <a:rPr lang="en-NZ" dirty="0" smtClean="0"/>
              <a:t>Allocator</a:t>
            </a:r>
            <a:endParaRPr lang="en-NZ" dirty="0"/>
          </a:p>
        </p:txBody>
      </p:sp>
      <p:sp>
        <p:nvSpPr>
          <p:cNvPr id="3" name="Content Placeholder 2"/>
          <p:cNvSpPr>
            <a:spLocks noGrp="1"/>
          </p:cNvSpPr>
          <p:nvPr>
            <p:ph idx="1"/>
          </p:nvPr>
        </p:nvSpPr>
        <p:spPr/>
        <p:txBody>
          <a:bodyPr/>
          <a:lstStyle/>
          <a:p>
            <a:r>
              <a:rPr lang="en-NZ" dirty="0" smtClean="0"/>
              <a:t>The kernel generates and destroys small tables and buffers frequently during the course of execution, each of which requires dynamic memory allocation.</a:t>
            </a:r>
          </a:p>
          <a:p>
            <a:r>
              <a:rPr lang="en-NZ" dirty="0" smtClean="0"/>
              <a:t>Most of these blocks significantly smaller than typical pages, </a:t>
            </a:r>
          </a:p>
          <a:p>
            <a:pPr lvl="1"/>
            <a:r>
              <a:rPr lang="en-NZ" dirty="0" smtClean="0"/>
              <a:t>Therefore normal paging would be inefficient</a:t>
            </a:r>
          </a:p>
          <a:p>
            <a:r>
              <a:rPr lang="en-NZ" dirty="0" smtClean="0"/>
              <a:t>Variation of “buddy system” is used</a:t>
            </a:r>
          </a:p>
          <a:p>
            <a:endParaRPr lang="en-NZ" dirty="0" smtClean="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Lazy Buddy</a:t>
            </a:r>
            <a:endParaRPr lang="en-NZ" dirty="0"/>
          </a:p>
        </p:txBody>
      </p:sp>
      <p:sp>
        <p:nvSpPr>
          <p:cNvPr id="3" name="Content Placeholder 2"/>
          <p:cNvSpPr>
            <a:spLocks noGrp="1"/>
          </p:cNvSpPr>
          <p:nvPr>
            <p:ph idx="1"/>
          </p:nvPr>
        </p:nvSpPr>
        <p:spPr/>
        <p:txBody>
          <a:bodyPr/>
          <a:lstStyle/>
          <a:p>
            <a:r>
              <a:rPr lang="en-NZ" dirty="0" smtClean="0"/>
              <a:t>UNIX often exhibits steady-state behavior in kernel memory demand; </a:t>
            </a:r>
          </a:p>
          <a:p>
            <a:pPr lvl="1"/>
            <a:r>
              <a:rPr lang="en-NZ" dirty="0" smtClean="0"/>
              <a:t>i.e. the amount of demand for blocks of a particular size varies slowly in time.</a:t>
            </a:r>
          </a:p>
          <a:p>
            <a:r>
              <a:rPr lang="en-NZ" dirty="0" smtClean="0"/>
              <a:t>To avoid unnecessary joining and splitting of blocks, </a:t>
            </a:r>
          </a:p>
          <a:p>
            <a:pPr lvl="1"/>
            <a:r>
              <a:rPr lang="en-NZ" dirty="0" smtClean="0"/>
              <a:t>the lazy buddy system defers coalescing until it seems likely that it is needed, and then coalesces as many blocks as possible.</a:t>
            </a:r>
          </a:p>
          <a:p>
            <a:endParaRPr lang="en-NZ" dirty="0" smtClean="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Lazy Buddy </a:t>
            </a:r>
            <a:br>
              <a:rPr lang="en-NZ" dirty="0" smtClean="0"/>
            </a:br>
            <a:r>
              <a:rPr lang="en-NZ" dirty="0" smtClean="0"/>
              <a:t>System Parameters</a:t>
            </a:r>
            <a:endParaRPr lang="en-NZ" dirty="0"/>
          </a:p>
        </p:txBody>
      </p:sp>
      <p:sp>
        <p:nvSpPr>
          <p:cNvPr id="3" name="Content Placeholder 2"/>
          <p:cNvSpPr>
            <a:spLocks noGrp="1"/>
          </p:cNvSpPr>
          <p:nvPr>
            <p:ph idx="1"/>
          </p:nvPr>
        </p:nvSpPr>
        <p:spPr/>
        <p:txBody>
          <a:bodyPr/>
          <a:lstStyle/>
          <a:p>
            <a:r>
              <a:rPr lang="en-NZ" dirty="0" smtClean="0"/>
              <a:t>N</a:t>
            </a:r>
            <a:r>
              <a:rPr lang="en-NZ" i="1" baseline="-25000" dirty="0" smtClean="0"/>
              <a:t>i</a:t>
            </a:r>
            <a:r>
              <a:rPr lang="en-NZ" dirty="0" smtClean="0"/>
              <a:t> = current number of blocks of size 2</a:t>
            </a:r>
            <a:r>
              <a:rPr lang="en-NZ" baseline="30000" dirty="0" smtClean="0"/>
              <a:t>i</a:t>
            </a:r>
          </a:p>
          <a:p>
            <a:r>
              <a:rPr lang="en-NZ" dirty="0" smtClean="0"/>
              <a:t>A</a:t>
            </a:r>
            <a:r>
              <a:rPr lang="en-NZ" i="1" baseline="-25000" dirty="0" smtClean="0"/>
              <a:t>i </a:t>
            </a:r>
            <a:r>
              <a:rPr lang="en-NZ" dirty="0" smtClean="0"/>
              <a:t>= current number of blocks of size 2</a:t>
            </a:r>
            <a:r>
              <a:rPr lang="en-NZ" baseline="30000" dirty="0" smtClean="0"/>
              <a:t>i</a:t>
            </a:r>
            <a:r>
              <a:rPr lang="en-NZ" dirty="0" smtClean="0"/>
              <a:t> that are allocated (occupied).</a:t>
            </a:r>
          </a:p>
          <a:p>
            <a:r>
              <a:rPr lang="en-NZ" dirty="0" smtClean="0"/>
              <a:t>G</a:t>
            </a:r>
            <a:r>
              <a:rPr lang="en-NZ" i="1" baseline="-25000" dirty="0" smtClean="0"/>
              <a:t>i </a:t>
            </a:r>
            <a:r>
              <a:rPr lang="en-NZ" dirty="0" smtClean="0"/>
              <a:t>= current number of blocks of size 2</a:t>
            </a:r>
            <a:r>
              <a:rPr lang="en-NZ" baseline="30000" dirty="0" smtClean="0"/>
              <a:t>i</a:t>
            </a:r>
            <a:r>
              <a:rPr lang="en-NZ" dirty="0" smtClean="0"/>
              <a:t> that are globally free.</a:t>
            </a:r>
          </a:p>
          <a:p>
            <a:r>
              <a:rPr lang="en-NZ" dirty="0" smtClean="0"/>
              <a:t>L</a:t>
            </a:r>
            <a:r>
              <a:rPr lang="en-NZ" i="1" baseline="-25000" dirty="0" smtClean="0"/>
              <a:t>i</a:t>
            </a:r>
            <a:r>
              <a:rPr lang="en-NZ" dirty="0" smtClean="0"/>
              <a:t> = current number of blocks of size 2</a:t>
            </a:r>
            <a:r>
              <a:rPr lang="en-NZ" baseline="30000" dirty="0" smtClean="0"/>
              <a:t>i</a:t>
            </a:r>
            <a:r>
              <a:rPr lang="en-NZ" dirty="0" smtClean="0"/>
              <a:t> that are locally free</a:t>
            </a:r>
            <a:endParaRPr lang="en-NZ"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Buddy </a:t>
            </a:r>
            <a:br>
              <a:rPr lang="en-US" dirty="0" smtClean="0"/>
            </a:br>
            <a:r>
              <a:rPr lang="en-US" dirty="0" smtClean="0"/>
              <a:t>System Allocator</a:t>
            </a:r>
            <a:endParaRPr lang="en-US" dirty="0"/>
          </a:p>
        </p:txBody>
      </p:sp>
      <p:pic>
        <p:nvPicPr>
          <p:cNvPr id="4" name="Content Placeholder 3" descr="Fig08_24.gif"/>
          <p:cNvPicPr>
            <a:picLocks noGrp="1" noChangeAspect="1"/>
          </p:cNvPicPr>
          <p:nvPr>
            <p:ph idx="1"/>
          </p:nvPr>
        </p:nvPicPr>
        <p:blipFill>
          <a:blip r:embed="rId3"/>
          <a:stretch>
            <a:fillRect/>
          </a:stretch>
        </p:blipFill>
        <p:spPr>
          <a:xfrm>
            <a:off x="1371601" y="1730830"/>
            <a:ext cx="6096000" cy="5050970"/>
          </a:xfr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13712</Words>
  <Application>Microsoft Office PowerPoint</Application>
  <PresentationFormat>On-screen Show (4:3)</PresentationFormat>
  <Paragraphs>1286</Paragraphs>
  <Slides>110</Slides>
  <Notes>107</Notes>
  <HiddenSlides>0</HiddenSlides>
  <MMClips>0</MMClips>
  <ScaleCrop>false</ScaleCrop>
  <HeadingPairs>
    <vt:vector size="4" baseType="variant">
      <vt:variant>
        <vt:lpstr>Theme</vt:lpstr>
      </vt:variant>
      <vt:variant>
        <vt:i4>2</vt:i4>
      </vt:variant>
      <vt:variant>
        <vt:lpstr>Slide Titles</vt:lpstr>
      </vt:variant>
      <vt:variant>
        <vt:i4>110</vt:i4>
      </vt:variant>
    </vt:vector>
  </HeadingPairs>
  <TitlesOfParts>
    <vt:vector size="112" baseType="lpstr">
      <vt:lpstr>Office Theme</vt:lpstr>
      <vt:lpstr>Custom Design</vt:lpstr>
      <vt:lpstr>Chapter 8 Virtual Memory</vt:lpstr>
      <vt:lpstr>Roadmap</vt:lpstr>
      <vt:lpstr>Terminology</vt:lpstr>
      <vt:lpstr>Key points in Memory Management</vt:lpstr>
      <vt:lpstr>Breakthrough in  Memory Management</vt:lpstr>
      <vt:lpstr>Execution of a Process</vt:lpstr>
      <vt:lpstr>Execution of a Process</vt:lpstr>
      <vt:lpstr>Implications of  this new strategy</vt:lpstr>
      <vt:lpstr>Real and  Virtual Memory</vt:lpstr>
      <vt:lpstr>Thrashing</vt:lpstr>
      <vt:lpstr>Principle of Locality</vt:lpstr>
      <vt:lpstr>A Processes Performance  in VM Environment</vt:lpstr>
      <vt:lpstr>Support Needed for  Virtual Memory</vt:lpstr>
      <vt:lpstr>Paging</vt:lpstr>
      <vt:lpstr>Paging Table</vt:lpstr>
      <vt:lpstr>Address Translation</vt:lpstr>
      <vt:lpstr>Page Tables</vt:lpstr>
      <vt:lpstr>Two-Level  Hierarchical Page Table</vt:lpstr>
      <vt:lpstr>Address Translation for Hierarchical page table</vt:lpstr>
      <vt:lpstr>Page tables  grow proportionally</vt:lpstr>
      <vt:lpstr>Inverted Page Table</vt:lpstr>
      <vt:lpstr>Inverted Page Table</vt:lpstr>
      <vt:lpstr>Inverted Page Table</vt:lpstr>
      <vt:lpstr>Translation Lookaside Buffer</vt:lpstr>
      <vt:lpstr>TLB Operation</vt:lpstr>
      <vt:lpstr>Looking into the  Process Page Table</vt:lpstr>
      <vt:lpstr>Translation Lookaside  Buffer</vt:lpstr>
      <vt:lpstr>TLB operation</vt:lpstr>
      <vt:lpstr>Associative Mapping</vt:lpstr>
      <vt:lpstr>Translation Lookaside  Buffer</vt:lpstr>
      <vt:lpstr>TLB and  Cache Operation</vt:lpstr>
      <vt:lpstr>Page Size</vt:lpstr>
      <vt:lpstr>Page Size</vt:lpstr>
      <vt:lpstr>Further complications  to Page Size</vt:lpstr>
      <vt:lpstr>Page Size</vt:lpstr>
      <vt:lpstr>Example Page Size</vt:lpstr>
      <vt:lpstr>Segmentation</vt:lpstr>
      <vt:lpstr>Segment Organization</vt:lpstr>
      <vt:lpstr>Segment Table Entries</vt:lpstr>
      <vt:lpstr>Address Translation in Segmentation</vt:lpstr>
      <vt:lpstr>Combined Paging and Segmentation</vt:lpstr>
      <vt:lpstr>Combined Paging and Segmentation</vt:lpstr>
      <vt:lpstr>Address Translation</vt:lpstr>
      <vt:lpstr>Protection and sharing</vt:lpstr>
      <vt:lpstr>Protection Relationships</vt:lpstr>
      <vt:lpstr>Roadmap</vt:lpstr>
      <vt:lpstr>Memory Management  Decisions</vt:lpstr>
      <vt:lpstr>Key Design Elements</vt:lpstr>
      <vt:lpstr>Fetch Policy</vt:lpstr>
      <vt:lpstr>Demand Paging and Prepaging</vt:lpstr>
      <vt:lpstr>Placement Policy</vt:lpstr>
      <vt:lpstr>Replacement Policy</vt:lpstr>
      <vt:lpstr>But…</vt:lpstr>
      <vt:lpstr>Replacement Policy:  Frame Locking</vt:lpstr>
      <vt:lpstr>Basic Replacement  Algorithms</vt:lpstr>
      <vt:lpstr>Examples</vt:lpstr>
      <vt:lpstr>Optimal policy</vt:lpstr>
      <vt:lpstr>Optimal Policy  Example</vt:lpstr>
      <vt:lpstr>Least Recently  Used (LRU)</vt:lpstr>
      <vt:lpstr>LRU Example</vt:lpstr>
      <vt:lpstr>First-in, first-out (FIFO)</vt:lpstr>
      <vt:lpstr>FIFO Example</vt:lpstr>
      <vt:lpstr>Clock Policy</vt:lpstr>
      <vt:lpstr>Clock Policy Example</vt:lpstr>
      <vt:lpstr>Clock Policy</vt:lpstr>
      <vt:lpstr>Clock Policy</vt:lpstr>
      <vt:lpstr>Clock Policy</vt:lpstr>
      <vt:lpstr>Combined Examples</vt:lpstr>
      <vt:lpstr>Comparison</vt:lpstr>
      <vt:lpstr>Page Buffering</vt:lpstr>
      <vt:lpstr>Replacement Policy  and Cache Size</vt:lpstr>
      <vt:lpstr>Resident Set  Management</vt:lpstr>
      <vt:lpstr>Resident Set Size</vt:lpstr>
      <vt:lpstr>Replacement Scope</vt:lpstr>
      <vt:lpstr>Fixed Allocation,  Local Scope</vt:lpstr>
      <vt:lpstr>Variable Allocation, Global Scope</vt:lpstr>
      <vt:lpstr>Variable Allocation,  Local Scope</vt:lpstr>
      <vt:lpstr>Resident Set  Management Summary</vt:lpstr>
      <vt:lpstr>Cleaning Policy</vt:lpstr>
      <vt:lpstr>Cleaning Policy</vt:lpstr>
      <vt:lpstr>Load Control</vt:lpstr>
      <vt:lpstr>Multiprogramming</vt:lpstr>
      <vt:lpstr>Process Suspension</vt:lpstr>
      <vt:lpstr>Suspension policies</vt:lpstr>
      <vt:lpstr>Suspension policies cont.</vt:lpstr>
      <vt:lpstr>Roadmap</vt:lpstr>
      <vt:lpstr>Unix</vt:lpstr>
      <vt:lpstr>Paging System and  Kernel Memory Allocator</vt:lpstr>
      <vt:lpstr>Paged VM  Data Structures</vt:lpstr>
      <vt:lpstr>Page Table Entry Fields</vt:lpstr>
      <vt:lpstr>Disk Block  Descriptor Fields</vt:lpstr>
      <vt:lpstr>Page Frame and  Swap Use fields</vt:lpstr>
      <vt:lpstr>Page Replacement</vt:lpstr>
      <vt:lpstr>“Two Handed” Clock  Page Replacement</vt:lpstr>
      <vt:lpstr>Parameters for  Two Handed Clock</vt:lpstr>
      <vt:lpstr>Kernel Memory  Allocator</vt:lpstr>
      <vt:lpstr>Lazy Buddy</vt:lpstr>
      <vt:lpstr>Lazy Buddy  System Parameters</vt:lpstr>
      <vt:lpstr>Lazy Buddy  System Allocator</vt:lpstr>
      <vt:lpstr>Linux  Memory Management</vt:lpstr>
      <vt:lpstr>Linux  Memory Management</vt:lpstr>
      <vt:lpstr>Linux Virtual Memory</vt:lpstr>
      <vt:lpstr>Linux Memory cont</vt:lpstr>
      <vt:lpstr>Address Translation</vt:lpstr>
      <vt:lpstr>Page Replacement</vt:lpstr>
      <vt:lpstr>Windows  Memory Management</vt:lpstr>
      <vt:lpstr>Windows Virtual  Address Map</vt:lpstr>
      <vt:lpstr>32 bit Windows  Address Space</vt:lpstr>
      <vt:lpstr>Windows Paging</vt:lpstr>
      <vt:lpstr>Resident Set  Management System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2008-04-03T13:46:53Z</dcterms:created>
  <dcterms:modified xsi:type="dcterms:W3CDTF">2009-01-26T07:29:10Z</dcterms:modified>
</cp:coreProperties>
</file>