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D7C50A-1ADB-465E-BF3B-BF6B98AB8ECB}">
  <a:tblStyle styleId="{FED7C50A-1ADB-465E-BF3B-BF6B98AB8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2fb0aa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2fb0aa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2fb0aa0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2fb0aa0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2fb0aa0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2fb0aa0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52fb0aa0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52fb0aa0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2fb0aa0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2fb0aa0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2fb0aa0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2fb0aa0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2fb0aa0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2fb0aa0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2fb0aa0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2fb0aa0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2fb0aa0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52fb0aa0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2fb0aa0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2fb0aa0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2fb0aa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2fb0aa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2fb0aa0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2fb0aa0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2fb0aa0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2fb0aa0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2fb0aa0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2fb0aa0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2fb0aa0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2fb0aa0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52fb0aa0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52fb0aa0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8a3de7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8a3de7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2fb0aa0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2fb0aa0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52fb0aa0e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52fb0aa0e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2fb0aa0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2fb0aa0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52fb0aa0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52fb0aa0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52fb0aa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52fb0aa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2fb0aa0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52fb0aa0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52fb0aa0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52fb0aa0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52fb0aa0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52fb0aa0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52fb0aa0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52fb0aa0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52fb0aa0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52fb0aa0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2fb0aa0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2fb0aa0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2fb0aa0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2fb0aa0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52fb0aa0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52fb0aa0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52fb0aa0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52fb0aa0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2fb0aa0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2fb0aa0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2fb0aa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2fb0aa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52fb0aa0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52fb0aa0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52fb0aa0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52fb0aa0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2fb0aa0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2fb0aa0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52fb0aa0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52fb0aa0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52fb0aa0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52fb0aa0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52fb0aa0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52fb0aa0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52fb0aa0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52fb0aa0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52fb0aa0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52fb0aa0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2fb0aa0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2fb0aa0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2fb0aa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2fb0aa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8a3de7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8a3de7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2fb0aa0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2fb0aa0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2fb0aa0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2fb0aa0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latform9.com/blog/kubernetes-cloud-services-comparing-gke-eks-and-aks/" TargetMode="External"/><Relationship Id="rId4" Type="http://schemas.openxmlformats.org/officeDocument/2006/relationships/hyperlink" Target="https://logz.io/blog/kubernetes-as-a-service-gke-aks-eks/" TargetMode="External"/><Relationship Id="rId9" Type="http://schemas.openxmlformats.org/officeDocument/2006/relationships/hyperlink" Target="https://logz.io/blog/amazon-eks-cluster/" TargetMode="External"/><Relationship Id="rId5" Type="http://schemas.openxmlformats.org/officeDocument/2006/relationships/hyperlink" Target="https://www.presslabs.com/blog/kubernetes-cloud-providers-2019/" TargetMode="External"/><Relationship Id="rId6" Type="http://schemas.openxmlformats.org/officeDocument/2006/relationships/hyperlink" Target="https://eksctl.io/" TargetMode="External"/><Relationship Id="rId7" Type="http://schemas.openxmlformats.org/officeDocument/2006/relationships/hyperlink" Target="https://gruntwork.io/guides/kubernetes/how-to-deploy-production-grade-kubernetes-cluster-aws" TargetMode="External"/><Relationship Id="rId8" Type="http://schemas.openxmlformats.org/officeDocument/2006/relationships/hyperlink" Target="https://github.com/kelseyhightower/kubernetes-the-hard-wa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kubernetes.io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latform9.com/blog/kubernetes-cloud-services-comparing-gke-eks-and-aks/" TargetMode="External"/><Relationship Id="rId4" Type="http://schemas.openxmlformats.org/officeDocument/2006/relationships/hyperlink" Target="https://logz.io/blog/kubernetes-as-a-service-gke-aks-eks/" TargetMode="External"/><Relationship Id="rId11" Type="http://schemas.openxmlformats.org/officeDocument/2006/relationships/hyperlink" Target="https://www.cncf.io/blog/2020/03/04/2019-cncf-survey-results-are-here-deployments-are-growing-in-size-and-speed-as-cloud-native-adoption-becomes-mainstream" TargetMode="External"/><Relationship Id="rId10" Type="http://schemas.openxmlformats.org/officeDocument/2006/relationships/hyperlink" Target="https://www.cncf.io/blog/2017/06/28/survey-shows-kubernetes-leading-orchestration-platform/" TargetMode="External"/><Relationship Id="rId12" Type="http://schemas.openxmlformats.org/officeDocument/2006/relationships/hyperlink" Target="https://kubernetes.io/docs/concepts/architecture/cloud-controller/" TargetMode="External"/><Relationship Id="rId9" Type="http://schemas.openxmlformats.org/officeDocument/2006/relationships/hyperlink" Target="https://logz.io/blog/amazon-eks-cluster/" TargetMode="External"/><Relationship Id="rId5" Type="http://schemas.openxmlformats.org/officeDocument/2006/relationships/hyperlink" Target="https://www.presslabs.com/blog/kubernetes-cloud-providers-2019/" TargetMode="External"/><Relationship Id="rId6" Type="http://schemas.openxmlformats.org/officeDocument/2006/relationships/hyperlink" Target="https://eksctl.io/" TargetMode="External"/><Relationship Id="rId7" Type="http://schemas.openxmlformats.org/officeDocument/2006/relationships/hyperlink" Target="https://gruntwork.io/guides/kubernetes/how-to-deploy-production-grade-kubernetes-cluster-aws" TargetMode="External"/><Relationship Id="rId8" Type="http://schemas.openxmlformats.org/officeDocument/2006/relationships/hyperlink" Target="https://github.com/kelseyhightower/kubernetes-the-hard-wa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2225" y="987825"/>
            <a:ext cx="8802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/>
              <a:t>English title:</a:t>
            </a:r>
            <a:r>
              <a:rPr lang="en-GB" sz="2700"/>
              <a:t> Kubernetes cluster deployment for production environment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Polish title:</a:t>
            </a:r>
            <a:r>
              <a:rPr lang="en-GB" sz="2700"/>
              <a:t> Wdrażanie klastra Kubernetes w środowisku produkcyjnym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2225" y="268306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/>
              <a:t>Student:</a:t>
            </a:r>
            <a:r>
              <a:rPr lang="en-GB" sz="2200"/>
              <a:t> </a:t>
            </a:r>
            <a:r>
              <a:rPr lang="en-GB" sz="2200"/>
              <a:t>Ewa Czechowska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/>
              <a:t>Supervisor:</a:t>
            </a:r>
            <a:r>
              <a:rPr lang="en-GB" sz="2200"/>
              <a:t> Aneta Poniszewska-Marańda, DSc, PhD, MSc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6" name="Google Shape;56;p13"/>
          <p:cNvSpPr txBox="1"/>
          <p:nvPr/>
        </p:nvSpPr>
        <p:spPr>
          <a:xfrm>
            <a:off x="1895175" y="4411575"/>
            <a:ext cx="5890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Lodz University of Technology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Łódź, 25th May 2020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6991975" y="465100"/>
            <a:ext cx="21000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alternatives, </a:t>
            </a:r>
            <a:r>
              <a:rPr lang="en-GB" sz="2000"/>
              <a:t>based on</a:t>
            </a:r>
            <a:r>
              <a:rPr lang="en-GB" sz="2000"/>
              <a:t> CNCF survey 2017[17]</a:t>
            </a:r>
            <a:endParaRPr sz="2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39575" cy="494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991975" y="465100"/>
            <a:ext cx="21003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is used by NASA[19]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52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 is...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1237800" y="2317700"/>
            <a:ext cx="6668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rgbClr val="FFFFFF"/>
                </a:solidFill>
              </a:rPr>
              <a:t>how to deploy Kubernetes.</a:t>
            </a:r>
            <a:endParaRPr sz="4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2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Available methods of Kubernetes cluster deployment[18]</a:t>
            </a:r>
            <a:endParaRPr sz="26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875" y="917225"/>
            <a:ext cx="6962757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2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master thesis will compare two methods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63" y="929600"/>
            <a:ext cx="6883225" cy="392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aim of the thesis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1297725" y="1526225"/>
            <a:ext cx="70011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Char char="●"/>
            </a:pPr>
            <a:r>
              <a:rPr lang="en-GB" sz="3300">
                <a:solidFill>
                  <a:srgbClr val="FFFFFF"/>
                </a:solidFill>
              </a:rPr>
              <a:t>to deploy a Kubernetes cluster</a:t>
            </a:r>
            <a:endParaRPr sz="3300">
              <a:solidFill>
                <a:srgbClr val="FFFFFF"/>
              </a:solidFill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Char char="●"/>
            </a:pPr>
            <a:r>
              <a:rPr lang="en-GB" sz="3300">
                <a:solidFill>
                  <a:srgbClr val="FFFFFF"/>
                </a:solidFill>
              </a:rPr>
              <a:t>using two methods (comparison)</a:t>
            </a:r>
            <a:endParaRPr sz="3300">
              <a:solidFill>
                <a:srgbClr val="FFFFFF"/>
              </a:solidFill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Char char="●"/>
            </a:pPr>
            <a:r>
              <a:rPr lang="en-GB" sz="3300">
                <a:solidFill>
                  <a:srgbClr val="FFFFFF"/>
                </a:solidFill>
              </a:rPr>
              <a:t>satisfying production environment requirements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336450" y="1807900"/>
            <a:ext cx="1718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 - part 1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93"/>
            <a:ext cx="7137375" cy="471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7384050" y="1807900"/>
            <a:ext cx="1670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 - part 2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0" y="161725"/>
            <a:ext cx="7297000" cy="4498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Topic and study scope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382925" y="1221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</a:rPr>
              <a:t>The choice of </a:t>
            </a:r>
            <a:r>
              <a:rPr b="1" lang="en-GB" sz="2100">
                <a:solidFill>
                  <a:srgbClr val="FFFFFF"/>
                </a:solidFill>
              </a:rPr>
              <a:t>comparing </a:t>
            </a:r>
            <a:r>
              <a:rPr b="1" lang="en-GB" sz="2100" u="sng">
                <a:solidFill>
                  <a:srgbClr val="FFFFFF"/>
                </a:solidFill>
              </a:rPr>
              <a:t>two deployment methods on AWS</a:t>
            </a:r>
            <a:r>
              <a:rPr lang="en-GB" sz="2100">
                <a:solidFill>
                  <a:srgbClr val="FFFFFF"/>
                </a:solidFill>
              </a:rPr>
              <a:t>:</a:t>
            </a:r>
            <a:endParaRPr sz="2100">
              <a:solidFill>
                <a:srgbClr val="FFFFFF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1500">
                <a:solidFill>
                  <a:srgbClr val="FFFFFF"/>
                </a:solidFill>
              </a:rPr>
              <a:t>Kubernetes cluster deployment methods are described by blog posts and tutorials - not formal literature, but</a:t>
            </a:r>
            <a:r>
              <a:rPr lang="en-GB" sz="2100">
                <a:solidFill>
                  <a:srgbClr val="FFFFFF"/>
                </a:solidFill>
              </a:rPr>
              <a:t> </a:t>
            </a:r>
            <a:r>
              <a:rPr b="1" lang="en-GB" sz="2700">
                <a:solidFill>
                  <a:srgbClr val="FFFFFF"/>
                </a:solidFill>
              </a:rPr>
              <a:t>practitioners use them</a:t>
            </a:r>
            <a:endParaRPr b="1" sz="27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1500">
                <a:solidFill>
                  <a:srgbClr val="FFFFFF"/>
                </a:solidFill>
              </a:rPr>
              <a:t>Comparison of two deployment methods on AWS is</a:t>
            </a:r>
            <a:r>
              <a:rPr lang="en-GB" sz="2100">
                <a:solidFill>
                  <a:srgbClr val="FFFFFF"/>
                </a:solidFill>
              </a:rPr>
              <a:t> </a:t>
            </a:r>
            <a:r>
              <a:rPr b="1" lang="en-GB" sz="2700">
                <a:solidFill>
                  <a:srgbClr val="FFFFFF"/>
                </a:solidFill>
              </a:rPr>
              <a:t>not found in literature</a:t>
            </a:r>
            <a:r>
              <a:rPr lang="en-GB">
                <a:solidFill>
                  <a:srgbClr val="FFFFFF"/>
                </a:solidFill>
              </a:rPr>
              <a:t> (however usage of Kubernetes cluster in production environment was handled)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-GB" sz="2700">
                <a:solidFill>
                  <a:srgbClr val="FFFFFF"/>
                </a:solidFill>
              </a:rPr>
              <a:t>AWS is a broadly adopted cloud </a:t>
            </a:r>
            <a:r>
              <a:rPr lang="en-GB" sz="1500">
                <a:solidFill>
                  <a:srgbClr val="FFFFFF"/>
                </a:solidFill>
              </a:rPr>
              <a:t>with long history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1.1 Topic and study scope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382925" y="1221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FF"/>
                </a:solidFill>
              </a:rPr>
              <a:t>The choice of focusing on</a:t>
            </a:r>
            <a:r>
              <a:rPr lang="en-GB" sz="2100" u="sng">
                <a:solidFill>
                  <a:srgbClr val="FFFFFF"/>
                </a:solidFill>
              </a:rPr>
              <a:t> </a:t>
            </a:r>
            <a:r>
              <a:rPr b="1" lang="en-GB" sz="2100" u="sng">
                <a:solidFill>
                  <a:srgbClr val="FFFFFF"/>
                </a:solidFill>
              </a:rPr>
              <a:t>production environment</a:t>
            </a:r>
            <a:r>
              <a:rPr lang="en-GB" sz="2100">
                <a:solidFill>
                  <a:srgbClr val="FFFFFF"/>
                </a:solidFill>
              </a:rPr>
              <a:t>:</a:t>
            </a:r>
            <a:endParaRPr sz="2100">
              <a:solidFill>
                <a:srgbClr val="FFFFFF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500">
                <a:solidFill>
                  <a:srgbClr val="FFFFFF"/>
                </a:solidFill>
              </a:rPr>
              <a:t>To </a:t>
            </a:r>
            <a:r>
              <a:rPr b="1" lang="en-GB" sz="2700">
                <a:solidFill>
                  <a:srgbClr val="FFFFFF"/>
                </a:solidFill>
              </a:rPr>
              <a:t>facilitate others plan such deployment better</a:t>
            </a:r>
            <a:r>
              <a:rPr lang="en-GB" sz="1500">
                <a:solidFill>
                  <a:srgbClr val="FFFFFF"/>
                </a:solidFill>
              </a:rPr>
              <a:t> by letting them be aware upfront of its limitations and known issues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500">
                <a:solidFill>
                  <a:srgbClr val="FFFFFF"/>
                </a:solidFill>
              </a:rPr>
              <a:t>To </a:t>
            </a:r>
            <a:r>
              <a:rPr b="1" lang="en-GB" sz="2700">
                <a:solidFill>
                  <a:srgbClr val="FFFFFF"/>
                </a:solidFill>
              </a:rPr>
              <a:t>apply a practical approach</a:t>
            </a:r>
            <a:endParaRPr b="1" sz="27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500">
                <a:solidFill>
                  <a:srgbClr val="FFFFFF"/>
                </a:solidFill>
              </a:rPr>
              <a:t>Production environment is the one </a:t>
            </a:r>
            <a:r>
              <a:rPr b="1" lang="en-GB" sz="2700">
                <a:solidFill>
                  <a:srgbClr val="FFFFFF"/>
                </a:solidFill>
              </a:rPr>
              <a:t>creates value for businesses and customers</a:t>
            </a:r>
            <a:r>
              <a:rPr lang="en-GB" sz="1500">
                <a:solidFill>
                  <a:srgbClr val="FFFFFF"/>
                </a:solidFill>
              </a:rPr>
              <a:t>, it generates profit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500">
                <a:solidFill>
                  <a:srgbClr val="FFFFFF"/>
                </a:solidFill>
              </a:rPr>
              <a:t>Because it is </a:t>
            </a:r>
            <a:r>
              <a:rPr b="1" lang="en-GB" sz="2700">
                <a:solidFill>
                  <a:srgbClr val="FFFFFF"/>
                </a:solidFill>
              </a:rPr>
              <a:t>challenging and interesting</a:t>
            </a:r>
            <a:r>
              <a:rPr lang="en-GB" sz="2700">
                <a:solidFill>
                  <a:srgbClr val="FFFFFF"/>
                </a:solidFill>
              </a:rPr>
              <a:t> </a:t>
            </a:r>
            <a:r>
              <a:rPr lang="en-GB" sz="1500">
                <a:solidFill>
                  <a:srgbClr val="FFFFFF"/>
                </a:solidFill>
              </a:rPr>
              <a:t>to satisfy the requirements of a production environment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- classification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313" y="1017725"/>
            <a:ext cx="4303376" cy="33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20325" y="4347450"/>
            <a:ext cx="2632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1.2 Aims and 1.3 Research Methodology</a:t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82925" y="122162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Theoretical approach: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Search of existing literature (academic and other)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Gather requirements of deployment in production environment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Describe two deployment methods of Kubernetes cluster on AWS</a:t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Practical approach: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Perform the two deployments while conforming to the DevOps best practices and Agile methodology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Compare these methods in the context of production environment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List encountered problems and try to provide solutions</a:t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25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1.4 Related work - Formal literature</a:t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382925" y="1017725"/>
            <a:ext cx="8520600" cy="3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Concern many clouds, practical approach, some production</a:t>
            </a:r>
            <a:endParaRPr sz="2400">
              <a:solidFill>
                <a:srgbClr val="FFFFFF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environment elements:</a:t>
            </a:r>
            <a:endParaRPr sz="24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book</a:t>
            </a:r>
            <a:r>
              <a:rPr lang="en-GB" sz="1500">
                <a:solidFill>
                  <a:srgbClr val="FFFFFF"/>
                </a:solidFill>
              </a:rPr>
              <a:t>: Saito, Hideto. </a:t>
            </a:r>
            <a:r>
              <a:rPr i="1" lang="en-GB" sz="1500">
                <a:solidFill>
                  <a:srgbClr val="FFFFFF"/>
                </a:solidFill>
              </a:rPr>
              <a:t>DevOps with Kubernetes: Accelerating software delivery with container orchestrators</a:t>
            </a:r>
            <a:r>
              <a:rPr lang="en-GB" sz="1500">
                <a:solidFill>
                  <a:srgbClr val="FFFFFF"/>
                </a:solidFill>
              </a:rPr>
              <a:t>. Packt Publishing, 2017. ISBN-13: 978-1788396646.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book</a:t>
            </a:r>
            <a:r>
              <a:rPr lang="en-GB" sz="1500">
                <a:solidFill>
                  <a:srgbClr val="FFFFFF"/>
                </a:solidFill>
              </a:rPr>
              <a:t>: Morris, Kief.</a:t>
            </a:r>
            <a:r>
              <a:rPr i="1" lang="en-GB" sz="1500">
                <a:solidFill>
                  <a:srgbClr val="FFFFFF"/>
                </a:solidFill>
              </a:rPr>
              <a:t> Infrastructure as Code</a:t>
            </a:r>
            <a:r>
              <a:rPr lang="en-GB" sz="1500">
                <a:solidFill>
                  <a:srgbClr val="FFFFFF"/>
                </a:solidFill>
              </a:rPr>
              <a:t>. Edition 1. O’Reilly Media, 2016. ISBN-13: 978-1491924358.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b="1" lang="en-GB" sz="1500">
                <a:solidFill>
                  <a:srgbClr val="FFFFFF"/>
                </a:solidFill>
              </a:rPr>
              <a:t>book</a:t>
            </a:r>
            <a:r>
              <a:rPr lang="en-GB" sz="1500">
                <a:solidFill>
                  <a:srgbClr val="FFFFFF"/>
                </a:solidFill>
              </a:rPr>
              <a:t>: Sayfan, Gigi, et. al. </a:t>
            </a:r>
            <a:r>
              <a:rPr i="1" lang="en-GB" sz="1500">
                <a:solidFill>
                  <a:srgbClr val="FFFFFF"/>
                </a:solidFill>
              </a:rPr>
              <a:t>Mastering Kubernetes</a:t>
            </a:r>
            <a:r>
              <a:rPr lang="en-GB" sz="1500">
                <a:solidFill>
                  <a:srgbClr val="FFFFFF"/>
                </a:solidFill>
              </a:rPr>
              <a:t>. Edition: 2. Packt Publishing, 2018. ISBN-13: 978-1788999786.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</a:rPr>
              <a:t>book</a:t>
            </a:r>
            <a:r>
              <a:rPr lang="en-GB" sz="1500">
                <a:solidFill>
                  <a:srgbClr val="FFFFFF"/>
                </a:solidFill>
              </a:rPr>
              <a:t>: Burns, Brendan, et. al. </a:t>
            </a:r>
            <a:r>
              <a:rPr i="1" lang="en-GB" sz="1500">
                <a:solidFill>
                  <a:srgbClr val="FFFFFF"/>
                </a:solidFill>
              </a:rPr>
              <a:t>Kubernetes: Up and Running: Dive into the Future of Infrastructure</a:t>
            </a:r>
            <a:r>
              <a:rPr lang="en-GB" sz="1500">
                <a:solidFill>
                  <a:srgbClr val="FFFFFF"/>
                </a:solidFill>
              </a:rPr>
              <a:t>. Edition: 2. O’Reilly Media, 2019. ISBN-13: 978-1492046530. </a:t>
            </a:r>
            <a:r>
              <a:rPr lang="en-GB" sz="2000">
                <a:solidFill>
                  <a:srgbClr val="FFFFFF"/>
                </a:solidFill>
              </a:rPr>
              <a:t>- </a:t>
            </a:r>
            <a:r>
              <a:rPr lang="en-GB" sz="2400">
                <a:solidFill>
                  <a:srgbClr val="FFFFFF"/>
                </a:solidFill>
              </a:rPr>
              <a:t>many clouds, practical approach, no production environment elements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25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1.4 Related work - Formal literature cont.</a:t>
            </a: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382925" y="1223075"/>
            <a:ext cx="85206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GB" sz="2000">
                <a:solidFill>
                  <a:srgbClr val="FFFFFF"/>
                </a:solidFill>
              </a:rPr>
              <a:t>book</a:t>
            </a:r>
            <a:r>
              <a:rPr lang="en-GB" sz="2000">
                <a:solidFill>
                  <a:srgbClr val="FFFFFF"/>
                </a:solidFill>
              </a:rPr>
              <a:t>: Arundel, John, et. al. </a:t>
            </a:r>
            <a:r>
              <a:rPr i="1" lang="en-GB" sz="2000">
                <a:solidFill>
                  <a:srgbClr val="FFFFFF"/>
                </a:solidFill>
              </a:rPr>
              <a:t>Cloud Native DevOps with Kubernetes: Building, Deploying, and Scaling Modern Applications in the Cloud</a:t>
            </a:r>
            <a:r>
              <a:rPr lang="en-GB" sz="2000">
                <a:solidFill>
                  <a:srgbClr val="FFFFFF"/>
                </a:solidFill>
              </a:rPr>
              <a:t>. Edition: 1. O’Reilly Media, 2019. ISBN-13: 978-1492040767. - many clouds, theoretical approach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GB" sz="2000">
                <a:solidFill>
                  <a:srgbClr val="FFFFFF"/>
                </a:solidFill>
              </a:rPr>
              <a:t>book</a:t>
            </a:r>
            <a:r>
              <a:rPr lang="en-GB" sz="2000">
                <a:solidFill>
                  <a:srgbClr val="FFFFFF"/>
                </a:solidFill>
              </a:rPr>
              <a:t>: Source: Uphill, Thomas, et. al. </a:t>
            </a:r>
            <a:r>
              <a:rPr i="1" lang="en-GB" sz="2000">
                <a:solidFill>
                  <a:srgbClr val="FFFFFF"/>
                </a:solidFill>
              </a:rPr>
              <a:t>DevOps: Puppet, Docker and Kubernetes</a:t>
            </a:r>
            <a:r>
              <a:rPr lang="en-GB" sz="2000">
                <a:solidFill>
                  <a:srgbClr val="FFFFFF"/>
                </a:solidFill>
              </a:rPr>
              <a:t>. Packt Publishing, 2017. ISBN 978-1788297615. - AWS, practical approach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GB" sz="2000">
                <a:solidFill>
                  <a:srgbClr val="FFFFFF"/>
                </a:solidFill>
              </a:rPr>
              <a:t>papers</a:t>
            </a:r>
            <a:r>
              <a:rPr lang="en-GB" sz="2000">
                <a:solidFill>
                  <a:srgbClr val="FFFFFF"/>
                </a:solidFill>
              </a:rPr>
              <a:t> acknowledge using Kubernetes, but do not explain details of its deployment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1.4 Related work - Informal literature</a:t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382925" y="630150"/>
            <a:ext cx="85206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Many clouds compared, only </a:t>
            </a:r>
            <a:r>
              <a:rPr b="1" lang="en-GB" sz="1300">
                <a:solidFill>
                  <a:srgbClr val="FFFFFF"/>
                </a:solidFill>
              </a:rPr>
              <a:t>theoretical</a:t>
            </a:r>
            <a:r>
              <a:rPr lang="en-GB" sz="1300">
                <a:solidFill>
                  <a:srgbClr val="FFFFFF"/>
                </a:solidFill>
              </a:rPr>
              <a:t> </a:t>
            </a:r>
            <a:r>
              <a:rPr b="1" lang="en-GB" sz="1300">
                <a:solidFill>
                  <a:srgbClr val="FFFFFF"/>
                </a:solidFill>
              </a:rPr>
              <a:t>approach</a:t>
            </a:r>
            <a:r>
              <a:rPr lang="en-GB" sz="1300">
                <a:solidFill>
                  <a:srgbClr val="FFFFFF"/>
                </a:solidFill>
              </a:rPr>
              <a:t>: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Platform9. </a:t>
            </a:r>
            <a:r>
              <a:rPr i="1" lang="en-GB" sz="1300">
                <a:solidFill>
                  <a:srgbClr val="FFFFFF"/>
                </a:solidFill>
              </a:rPr>
              <a:t>Kubernetes Cloud Services: Comparing GKE, EKS and AKS</a:t>
            </a:r>
            <a:r>
              <a:rPr lang="en-GB" sz="1300">
                <a:solidFill>
                  <a:srgbClr val="FFFFFF"/>
                </a:solidFill>
              </a:rPr>
              <a:t>. [online]. 06.01.2020 [access: 20.04.2020]. Available in the Internet at: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https://platform9.com/blog/kubernetes-cloud-services-comparing-gke-eks-and-aks/</a:t>
            </a:r>
            <a:r>
              <a:rPr lang="en-GB" sz="13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Klein, Evan. </a:t>
            </a:r>
            <a:r>
              <a:rPr i="1" lang="en-GB" sz="1300">
                <a:solidFill>
                  <a:srgbClr val="FFFFFF"/>
                </a:solidFill>
              </a:rPr>
              <a:t>Kubernetes as a Service: GKE vs. AKS vs. EKS</a:t>
            </a:r>
            <a:r>
              <a:rPr lang="en-GB" sz="1300">
                <a:solidFill>
                  <a:srgbClr val="FFFFFF"/>
                </a:solidFill>
              </a:rPr>
              <a:t>. [online]. 11.06.2019</a:t>
            </a:r>
            <a:r>
              <a:rPr lang="en-GB" sz="1300">
                <a:solidFill>
                  <a:srgbClr val="FFFFFF"/>
                </a:solidFill>
              </a:rPr>
              <a:t> [access: 20.04.2020]. Available in the Internet at: </a:t>
            </a:r>
            <a:r>
              <a:rPr lang="en-GB" sz="1300">
                <a:solidFill>
                  <a:srgbClr val="FFFFFF"/>
                </a:solidFill>
              </a:rPr>
              <a:t>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https://logz.io/blog/kubernetes-as-a-service-gke-aks-eks/</a:t>
            </a:r>
            <a:r>
              <a:rPr lang="en-GB" sz="13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Vasi, Ioana. </a:t>
            </a:r>
            <a:r>
              <a:rPr i="1" lang="en-GB" sz="1300">
                <a:solidFill>
                  <a:srgbClr val="FFFFFF"/>
                </a:solidFill>
              </a:rPr>
              <a:t>The State of Kubernetes Cloud Providers in 2019</a:t>
            </a:r>
            <a:r>
              <a:rPr lang="en-GB" sz="1300">
                <a:solidFill>
                  <a:srgbClr val="FFFFFF"/>
                </a:solidFill>
              </a:rPr>
              <a:t>. [online]. 29.05.2019 [access: 20.04.2020]. Available in the Internet at:  </a:t>
            </a:r>
            <a:r>
              <a:rPr lang="en-GB" sz="1300" u="sng">
                <a:solidFill>
                  <a:schemeClr val="hlink"/>
                </a:solidFill>
                <a:hlinkClick r:id="rId5"/>
              </a:rPr>
              <a:t>https://www.presslabs.com/blog/kubernetes-cloud-providers-2019/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FFFF"/>
                </a:solidFill>
              </a:rPr>
              <a:t>Practical</a:t>
            </a:r>
            <a:r>
              <a:rPr lang="en-GB" sz="1300">
                <a:solidFill>
                  <a:srgbClr val="FFFFFF"/>
                </a:solidFill>
              </a:rPr>
              <a:t> </a:t>
            </a:r>
            <a:r>
              <a:rPr b="1" lang="en-GB" sz="1300">
                <a:solidFill>
                  <a:srgbClr val="FFFFFF"/>
                </a:solidFill>
              </a:rPr>
              <a:t>approach</a:t>
            </a:r>
            <a:r>
              <a:rPr lang="en-GB" sz="1300">
                <a:solidFill>
                  <a:srgbClr val="FFFFFF"/>
                </a:solidFill>
              </a:rPr>
              <a:t>, one method described: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Weaveworks. </a:t>
            </a:r>
            <a:r>
              <a:rPr i="1" lang="en-GB" sz="1300">
                <a:solidFill>
                  <a:srgbClr val="FFFFFF"/>
                </a:solidFill>
              </a:rPr>
              <a:t>eksctl - The official CLI for Amazon EKS</a:t>
            </a:r>
            <a:r>
              <a:rPr lang="en-GB" sz="1300">
                <a:solidFill>
                  <a:srgbClr val="FFFFFF"/>
                </a:solidFill>
              </a:rPr>
              <a:t>. [online]. 2020 [access: 20.04.2020]. Available in the Internet at:</a:t>
            </a:r>
            <a:r>
              <a:rPr lang="en-GB" sz="1300">
                <a:solidFill>
                  <a:srgbClr val="FFFFFF"/>
                </a:solidFill>
              </a:rPr>
              <a:t>  </a:t>
            </a:r>
            <a:r>
              <a:rPr lang="en-GB" sz="1300" u="sng">
                <a:solidFill>
                  <a:schemeClr val="hlink"/>
                </a:solidFill>
                <a:hlinkClick r:id="rId6"/>
              </a:rPr>
              <a:t>https://eksctl.io/</a:t>
            </a:r>
            <a:r>
              <a:rPr lang="en-GB" sz="13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Gruntwork. </a:t>
            </a:r>
            <a:r>
              <a:rPr i="1" lang="en-GB" sz="1300">
                <a:solidFill>
                  <a:srgbClr val="FFFFFF"/>
                </a:solidFill>
              </a:rPr>
              <a:t>How to deploy a production-grade Kubernetes cluster on AWS</a:t>
            </a:r>
            <a:r>
              <a:rPr i="1" lang="en-GB" sz="1300">
                <a:solidFill>
                  <a:srgbClr val="FFFFFF"/>
                </a:solidFill>
              </a:rPr>
              <a:t>. </a:t>
            </a:r>
            <a:r>
              <a:rPr lang="en-GB" sz="1300">
                <a:solidFill>
                  <a:srgbClr val="FFFFFF"/>
                </a:solidFill>
              </a:rPr>
              <a:t>[online]. 2020 [access: 20.04.2020]. Available in the Internet at:  </a:t>
            </a:r>
            <a:r>
              <a:rPr lang="en-GB" sz="1300" u="sng">
                <a:solidFill>
                  <a:schemeClr val="hlink"/>
                </a:solidFill>
                <a:hlinkClick r:id="rId7"/>
              </a:rPr>
              <a:t>https://gruntwork.io/guides/kubernetes/how-to-deploy-production-grade-kubernetes-cluster-aws</a:t>
            </a:r>
            <a:r>
              <a:rPr lang="en-GB" sz="13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Hightower, </a:t>
            </a:r>
            <a:r>
              <a:rPr lang="en-GB" sz="1300">
                <a:solidFill>
                  <a:schemeClr val="dk1"/>
                </a:solidFill>
              </a:rPr>
              <a:t>Kelsey</a:t>
            </a:r>
            <a:r>
              <a:rPr lang="en-GB" sz="1300">
                <a:solidFill>
                  <a:srgbClr val="FFFFFF"/>
                </a:solidFill>
              </a:rPr>
              <a:t>.</a:t>
            </a:r>
            <a:r>
              <a:rPr i="1" lang="en-GB" sz="1300">
                <a:solidFill>
                  <a:srgbClr val="FFFFFF"/>
                </a:solidFill>
              </a:rPr>
              <a:t> Kubernetes The Hard Way</a:t>
            </a:r>
            <a:r>
              <a:rPr lang="en-GB" sz="1300">
                <a:solidFill>
                  <a:srgbClr val="FFFFFF"/>
                </a:solidFill>
              </a:rPr>
              <a:t>. [online]. 15.09.2019 [access: 20.04.2020]. Available in the Internet at:  </a:t>
            </a:r>
            <a:r>
              <a:rPr lang="en-GB" sz="1300">
                <a:solidFill>
                  <a:srgbClr val="FFFFFF"/>
                </a:solidFill>
              </a:rPr>
              <a:t> </a:t>
            </a:r>
            <a:r>
              <a:rPr lang="en-GB" sz="1300" u="sng">
                <a:solidFill>
                  <a:schemeClr val="hlink"/>
                </a:solidFill>
                <a:hlinkClick r:id="rId8"/>
              </a:rPr>
              <a:t>https://github.com/kelseyhightower/kubernetes-the-hard-way</a:t>
            </a:r>
            <a:r>
              <a:rPr lang="en-GB" sz="13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-GB" sz="1300">
                <a:solidFill>
                  <a:srgbClr val="FFFFFF"/>
                </a:solidFill>
              </a:rPr>
              <a:t>Berman, </a:t>
            </a:r>
            <a:r>
              <a:rPr lang="en-GB" sz="1300">
                <a:solidFill>
                  <a:schemeClr val="dk1"/>
                </a:solidFill>
              </a:rPr>
              <a:t>Daniel</a:t>
            </a:r>
            <a:r>
              <a:rPr lang="en-GB" sz="1300">
                <a:solidFill>
                  <a:srgbClr val="FFFFFF"/>
                </a:solidFill>
              </a:rPr>
              <a:t>. </a:t>
            </a:r>
            <a:r>
              <a:rPr i="1" lang="en-GB" sz="1300">
                <a:solidFill>
                  <a:srgbClr val="FFFFFF"/>
                </a:solidFill>
              </a:rPr>
              <a:t>Deploying a Kubernetes Cluster with Amazon EKS</a:t>
            </a:r>
            <a:r>
              <a:rPr lang="en-GB" sz="1300">
                <a:solidFill>
                  <a:srgbClr val="FFFFFF"/>
                </a:solidFill>
              </a:rPr>
              <a:t>. [online]. 17.02.2020 [access: 20.04.2020]. Available in the Internet at:   </a:t>
            </a:r>
            <a:r>
              <a:rPr lang="en-GB" sz="1300">
                <a:solidFill>
                  <a:srgbClr val="FFFFFF"/>
                </a:solidFill>
              </a:rPr>
              <a:t> </a:t>
            </a:r>
            <a:r>
              <a:rPr lang="en-GB" sz="1300" u="sng">
                <a:solidFill>
                  <a:schemeClr val="hlink"/>
                </a:solidFill>
                <a:hlinkClick r:id="rId9"/>
              </a:rPr>
              <a:t>https://logz.io/blog/amazon-eks-cluster/</a:t>
            </a:r>
            <a:r>
              <a:rPr lang="en-GB" sz="13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1.5 Structure of this thesis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82925" y="630150"/>
            <a:ext cx="85206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The 1st chapter serves as introduction and presents study topic, scope, aims, research methodology and related work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The chapters: 2. and 3. are theoretical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Chapter 2. focuses on definitions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Chapter 3. presents available k8s cluster deployment methods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The chapters: 4., 5. and 6. are practical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Chapter 4. focuses on preparations before producing any code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Chapter 5. summarizes the deployment methods performed for this study by the author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Chapter 6. compares the deployment methods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Chapter 7. provides a summary and future potential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2.1 Microservices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383975" y="62557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Microservices = A new </a:t>
            </a:r>
            <a:r>
              <a:rPr b="1" lang="en-GB" sz="2200">
                <a:solidFill>
                  <a:srgbClr val="FFFFFF"/>
                </a:solidFill>
              </a:rPr>
              <a:t>architecture for applications</a:t>
            </a:r>
            <a:r>
              <a:rPr lang="en-GB" sz="2200">
                <a:solidFill>
                  <a:srgbClr val="FFFFFF"/>
                </a:solidFill>
              </a:rPr>
              <a:t> which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evolved as a solution to </a:t>
            </a:r>
            <a:r>
              <a:rPr b="1" lang="en-GB" sz="2200">
                <a:solidFill>
                  <a:srgbClr val="FFFFFF"/>
                </a:solidFill>
              </a:rPr>
              <a:t>monolith’s</a:t>
            </a:r>
            <a:r>
              <a:rPr lang="en-GB" sz="2200">
                <a:solidFill>
                  <a:srgbClr val="FFFFFF"/>
                </a:solidFill>
              </a:rPr>
              <a:t> problems.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107625" y="4824600"/>
            <a:ext cx="3489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work, based on a blog post[21]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263" y="1459875"/>
            <a:ext cx="6175475" cy="34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 Production deployment requirements[2][3][6]</a:t>
            </a:r>
            <a:endParaRPr/>
          </a:p>
        </p:txBody>
      </p:sp>
      <p:sp>
        <p:nvSpPr>
          <p:cNvPr id="219" name="Google Shape;219;p38"/>
          <p:cNvSpPr txBox="1"/>
          <p:nvPr/>
        </p:nvSpPr>
        <p:spPr>
          <a:xfrm>
            <a:off x="392250" y="826175"/>
            <a:ext cx="85206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A healthy service/cluster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Automation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Security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High Availability, failover, fault-</a:t>
            </a:r>
            <a:r>
              <a:rPr lang="en-GB" sz="2200">
                <a:solidFill>
                  <a:srgbClr val="FFFFFF"/>
                </a:solidFill>
              </a:rPr>
              <a:t>tolerance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Backup and restore, Disaster Recovery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Centralized Monitoring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Centralized Logging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Centralized Audit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The k8s cluster must be healthy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</a:rPr>
              <a:t>Autoscaling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2.3 Docker containers[5]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358475" y="3683425"/>
            <a:ext cx="85206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-GB" sz="1900">
                <a:solidFill>
                  <a:srgbClr val="FFFFFF"/>
                </a:solidFill>
              </a:rPr>
              <a:t>Applications were </a:t>
            </a:r>
            <a:r>
              <a:rPr b="1" lang="en-GB" sz="1900">
                <a:solidFill>
                  <a:srgbClr val="FFFFFF"/>
                </a:solidFill>
              </a:rPr>
              <a:t>installed on physical hardware </a:t>
            </a:r>
            <a:r>
              <a:rPr lang="en-GB" sz="1900">
                <a:solidFill>
                  <a:srgbClr val="FFFFFF"/>
                </a:solidFill>
              </a:rPr>
              <a:t>directly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-GB" sz="1900">
                <a:solidFill>
                  <a:srgbClr val="FFFFFF"/>
                </a:solidFill>
              </a:rPr>
              <a:t>Virtualization was invented. </a:t>
            </a:r>
            <a:r>
              <a:rPr b="1" lang="en-GB" sz="1900">
                <a:solidFill>
                  <a:srgbClr val="FFFFFF"/>
                </a:solidFill>
              </a:rPr>
              <a:t>Virtual Machines (VMs)</a:t>
            </a:r>
            <a:r>
              <a:rPr lang="en-GB" sz="1900">
                <a:solidFill>
                  <a:srgbClr val="FFFFFF"/>
                </a:solidFill>
              </a:rPr>
              <a:t> have separate OS and provide a safer environment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AutoNum type="arabicPeriod"/>
            </a:pPr>
            <a:r>
              <a:rPr lang="en-GB" sz="1900">
                <a:solidFill>
                  <a:srgbClr val="FFFFFF"/>
                </a:solidFill>
              </a:rPr>
              <a:t>In 2013 </a:t>
            </a:r>
            <a:r>
              <a:rPr b="1" lang="en-GB" sz="1900">
                <a:solidFill>
                  <a:srgbClr val="FFFFFF"/>
                </a:solidFill>
              </a:rPr>
              <a:t>Docker was created</a:t>
            </a:r>
            <a:r>
              <a:rPr lang="en-GB" sz="1900">
                <a:solidFill>
                  <a:srgbClr val="FFFFFF"/>
                </a:solidFill>
              </a:rPr>
              <a:t> as a standard way to manage containers.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825" y="775237"/>
            <a:ext cx="1984275" cy="27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75" y="891163"/>
            <a:ext cx="1898200" cy="26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401" y="845349"/>
            <a:ext cx="1936760" cy="2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2.5 Kubernetes architecture[21]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392250" y="4366025"/>
            <a:ext cx="8520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00" y="1187300"/>
            <a:ext cx="7338450" cy="33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k8s cluster deployment methods - Managed k8s</a:t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5" y="1604900"/>
            <a:ext cx="2379383" cy="1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/>
          <p:nvPr/>
        </p:nvSpPr>
        <p:spPr>
          <a:xfrm>
            <a:off x="3021800" y="1604900"/>
            <a:ext cx="2864700" cy="18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625" y="1690050"/>
            <a:ext cx="2864826" cy="17252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44" name="Google Shape;24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825" y="1604900"/>
            <a:ext cx="3018800" cy="1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676" y="1017725"/>
            <a:ext cx="3341700" cy="33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968675" y="4340350"/>
            <a:ext cx="2632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3. k8s cluster deployment methods - custom solutions</a:t>
            </a:r>
            <a:endParaRPr sz="2700"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750"/>
            <a:ext cx="8839198" cy="43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38235"/>
            <a:ext cx="8839197" cy="39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87584"/>
            <a:ext cx="8839200" cy="4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04834"/>
            <a:ext cx="8839200" cy="35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4.1 Chosen requirements of production deployment</a:t>
            </a:r>
            <a:endParaRPr sz="2700"/>
          </a:p>
        </p:txBody>
      </p:sp>
      <p:sp>
        <p:nvSpPr>
          <p:cNvPr id="259" name="Google Shape;259;p43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The k8s cluster must be healthy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Automation, Continuous Integration, Continuous Development, Infrastructure as Code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Security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Centralized Monitoring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Centralized Logging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4.2 Verifying that k8s cluster is healthy</a:t>
            </a:r>
            <a:endParaRPr sz="2700"/>
          </a:p>
        </p:txBody>
      </p:sp>
      <p:sp>
        <p:nvSpPr>
          <p:cNvPr id="265" name="Google Shape;265;p44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Check health status of all k8s services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Use a status dashboard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Check it every 1 minute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Deploy a small app on k8s to test that k8s is usable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Run these tests also in a CICD pipeline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4.3 Satisfying the Automation requirement</a:t>
            </a:r>
            <a:endParaRPr sz="2700"/>
          </a:p>
        </p:txBody>
      </p:sp>
      <p:sp>
        <p:nvSpPr>
          <p:cNvPr id="271" name="Google Shape;271;p45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A CICD pipeline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Design 2 environments: testing and production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4.4 Satisfying the Security requirement</a:t>
            </a:r>
            <a:endParaRPr sz="2700"/>
          </a:p>
        </p:txBody>
      </p:sp>
      <p:sp>
        <p:nvSpPr>
          <p:cNvPr id="277" name="Google Shape;277;p46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Encryption in transit: HTTPS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Use a static linter e.g. to check for hardcoded passwords or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ssh keys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RBAC, IAM - identity and access management on k8s AWS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4.5 Satisfying the Centralized Monitoring requirement</a:t>
            </a:r>
            <a:endParaRPr sz="2700"/>
          </a:p>
        </p:txBody>
      </p:sp>
      <p:sp>
        <p:nvSpPr>
          <p:cNvPr id="283" name="Google Shape;283;p47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Use a server like Nagios, Grafana, InfluxDB, Prometheus, etc.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Use some AWS service e.g. CloudWatch</a:t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4.6 Satisfying the Centralized Logging requirement</a:t>
            </a:r>
            <a:endParaRPr sz="2700"/>
          </a:p>
        </p:txBody>
      </p:sp>
      <p:sp>
        <p:nvSpPr>
          <p:cNvPr id="289" name="Google Shape;289;p48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Use a server like Graylog, Fluentd, LogStash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Use some AWS service e.g. CloudWatch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5.1 Production deployment - using method: AWS EKS</a:t>
            </a:r>
            <a:endParaRPr sz="2700"/>
          </a:p>
        </p:txBody>
      </p:sp>
      <p:sp>
        <p:nvSpPr>
          <p:cNvPr id="295" name="Google Shape;295;p49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Link to code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Main steps summarized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Overall how it went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Some problems + solutions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5.2 Production deployment - using method: AWS with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Kops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01" name="Google Shape;301;p50"/>
          <p:cNvSpPr txBox="1"/>
          <p:nvPr/>
        </p:nvSpPr>
        <p:spPr>
          <a:xfrm>
            <a:off x="1129675" y="1090925"/>
            <a:ext cx="5703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Link to code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Main steps summarized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Overall how it went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</a:rPr>
              <a:t>Some problems + solutions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6.1 Criterium 1: Cost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316375" y="1134150"/>
            <a:ext cx="62358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rgbClr val="FFFFFF"/>
                </a:solidFill>
              </a:rPr>
              <a:t>“DevOps is </a:t>
            </a:r>
            <a:r>
              <a:rPr b="1" i="1" lang="en-GB" sz="2100">
                <a:solidFill>
                  <a:srgbClr val="FFFFFF"/>
                </a:solidFill>
              </a:rPr>
              <a:t>a movement t</a:t>
            </a:r>
            <a:r>
              <a:rPr i="1" lang="en-GB" sz="2100">
                <a:solidFill>
                  <a:srgbClr val="FFFFFF"/>
                </a:solidFill>
              </a:rPr>
              <a:t>o reduce barriers (...) [between] </a:t>
            </a:r>
            <a:r>
              <a:rPr b="1" i="1" lang="en-GB" sz="2100">
                <a:solidFill>
                  <a:srgbClr val="FFFFFF"/>
                </a:solidFill>
              </a:rPr>
              <a:t>development, operations,</a:t>
            </a:r>
            <a:r>
              <a:rPr i="1" lang="en-GB" sz="2100">
                <a:solidFill>
                  <a:srgbClr val="FFFFFF"/>
                </a:solidFill>
              </a:rPr>
              <a:t> and other stakeholders involved in planning, building, and running software.</a:t>
            </a:r>
            <a:endParaRPr i="1" sz="21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rgbClr val="FFFFFF"/>
                </a:solidFill>
              </a:rPr>
              <a:t>Although technology is the most visible (...), it’s </a:t>
            </a:r>
            <a:r>
              <a:rPr b="1" i="1" lang="en-GB" sz="2100">
                <a:solidFill>
                  <a:srgbClr val="FFFFFF"/>
                </a:solidFill>
              </a:rPr>
              <a:t>culture, people, and processes</a:t>
            </a:r>
            <a:r>
              <a:rPr i="1" lang="en-GB" sz="2100">
                <a:solidFill>
                  <a:srgbClr val="FFFFFF"/>
                </a:solidFill>
              </a:rPr>
              <a:t> which have the most impact on flow and effectiveness“[2]</a:t>
            </a:r>
            <a:endParaRPr i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6.2 Criterium 2: The amount of problems</a:t>
            </a:r>
            <a:endParaRPr sz="2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6.3 Criterium 3: The amount of not automated resources</a:t>
            </a:r>
            <a:endParaRPr sz="2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6.4 - Criterium 4: Production deployment requirements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met?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6.5 Comparison summary</a:t>
            </a:r>
            <a:endParaRPr sz="2700"/>
          </a:p>
        </p:txBody>
      </p:sp>
      <p:graphicFrame>
        <p:nvGraphicFramePr>
          <p:cNvPr id="327" name="Google Shape;327;p5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{FED7C50A-1ADB-465E-BF3B-BF6B98AB8ECB}</a:tableStyleId>
              </a:tblPr>
              <a:tblGrid>
                <a:gridCol w="2851750"/>
                <a:gridCol w="2235625"/>
                <a:gridCol w="215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AWS EKS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AWS Kops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Problems count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Not automated resources count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Production requirements met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7.1 Lessons learned and achieved results</a:t>
            </a:r>
            <a:endParaRPr sz="2700"/>
          </a:p>
        </p:txBody>
      </p:sp>
      <p:sp>
        <p:nvSpPr>
          <p:cNvPr id="333" name="Google Shape;333;p56"/>
          <p:cNvSpPr txBox="1"/>
          <p:nvPr/>
        </p:nvSpPr>
        <p:spPr>
          <a:xfrm>
            <a:off x="1101700" y="1314975"/>
            <a:ext cx="68892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Choose which method was better, applying specified criteria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Maybe some more preparations were needed - more planning, design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7.2 Future work potential</a:t>
            </a:r>
            <a:endParaRPr sz="2700"/>
          </a:p>
        </p:txBody>
      </p:sp>
      <p:sp>
        <p:nvSpPr>
          <p:cNvPr id="339" name="Google Shape;339;p57"/>
          <p:cNvSpPr txBox="1"/>
          <p:nvPr/>
        </p:nvSpPr>
        <p:spPr>
          <a:xfrm>
            <a:off x="644300" y="913575"/>
            <a:ext cx="75333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Compare more methods of deployment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Use more comparison criteria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Use more production requirements, e.g. automated upgrades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Apply more load and run load and performance tests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Instead of satisfying production requirements, test enterprise and big data deployments requirements - create a survey to get lessons learned based on long running clusters and their administration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Test available Kubernetes tools like Velero for backup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8. Literature</a:t>
            </a:r>
            <a:endParaRPr sz="2700"/>
          </a:p>
        </p:txBody>
      </p:sp>
      <p:sp>
        <p:nvSpPr>
          <p:cNvPr id="345" name="Google Shape;345;p58"/>
          <p:cNvSpPr txBox="1"/>
          <p:nvPr/>
        </p:nvSpPr>
        <p:spPr>
          <a:xfrm>
            <a:off x="466950" y="737400"/>
            <a:ext cx="7533300" cy="4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Saito, Hideto. </a:t>
            </a:r>
            <a:r>
              <a:rPr i="1" lang="en-GB" sz="1300">
                <a:solidFill>
                  <a:srgbClr val="FFFFFF"/>
                </a:solidFill>
              </a:rPr>
              <a:t>DevOps with Kubernetes: Accelerating software delivery with container orchestrators</a:t>
            </a:r>
            <a:r>
              <a:rPr lang="en-GB" sz="1300">
                <a:solidFill>
                  <a:srgbClr val="FFFFFF"/>
                </a:solidFill>
              </a:rPr>
              <a:t>. Packt Publishing, 2017. ISBN-13: 978-1788396646.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Morris, Kief.</a:t>
            </a:r>
            <a:r>
              <a:rPr i="1" lang="en-GB" sz="1300">
                <a:solidFill>
                  <a:srgbClr val="FFFFFF"/>
                </a:solidFill>
              </a:rPr>
              <a:t> Infrastructure as Code</a:t>
            </a:r>
            <a:r>
              <a:rPr lang="en-GB" sz="1300">
                <a:solidFill>
                  <a:srgbClr val="FFFFFF"/>
                </a:solidFill>
              </a:rPr>
              <a:t>. Edition 1. O’Reilly Media, 2016. ISBN-13: 978-1491924358.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Sayfan, Gigi, et. al. </a:t>
            </a:r>
            <a:r>
              <a:rPr i="1" lang="en-GB" sz="1300">
                <a:solidFill>
                  <a:srgbClr val="FFFFFF"/>
                </a:solidFill>
              </a:rPr>
              <a:t>Mastering Kubernetes</a:t>
            </a:r>
            <a:r>
              <a:rPr lang="en-GB" sz="1300">
                <a:solidFill>
                  <a:srgbClr val="FFFFFF"/>
                </a:solidFill>
              </a:rPr>
              <a:t>. Edition: 2. Packt Publishing, 2018. ISBN-13: 978-1788999786.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Burns, Brendan, et. al. </a:t>
            </a:r>
            <a:r>
              <a:rPr i="1" lang="en-GB" sz="1300">
                <a:solidFill>
                  <a:srgbClr val="FFFFFF"/>
                </a:solidFill>
              </a:rPr>
              <a:t>Kubernetes: Up and Running: Dive into the Future of Infrastructure</a:t>
            </a:r>
            <a:r>
              <a:rPr lang="en-GB" sz="1300">
                <a:solidFill>
                  <a:srgbClr val="FFFFFF"/>
                </a:solidFill>
              </a:rPr>
              <a:t>. Edition: 2. O’Reilly Media, 2019. ISBN-13: 978-1492046530.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Uphill, Thomas, et. al. </a:t>
            </a:r>
            <a:r>
              <a:rPr i="1" lang="en-GB" sz="1300">
                <a:solidFill>
                  <a:srgbClr val="FFFFFF"/>
                </a:solidFill>
              </a:rPr>
              <a:t>DevOps: Puppet, Docker and Kubernetes</a:t>
            </a:r>
            <a:r>
              <a:rPr lang="en-GB" sz="1300">
                <a:solidFill>
                  <a:srgbClr val="FFFFFF"/>
                </a:solidFill>
              </a:rPr>
              <a:t>. Packt Publishing, 2017. ISBN 978-1788297615.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Humble, Jez, et. al. </a:t>
            </a:r>
            <a:r>
              <a:rPr i="1" lang="en-GB" sz="1300">
                <a:solidFill>
                  <a:srgbClr val="FFFFFF"/>
                </a:solidFill>
              </a:rPr>
              <a:t>Continuous Delivery: Reliable Software Releases through Build, Test, and Deployment Automation</a:t>
            </a:r>
            <a:r>
              <a:rPr lang="en-GB" sz="1300">
                <a:solidFill>
                  <a:srgbClr val="FFFFFF"/>
                </a:solidFill>
              </a:rPr>
              <a:t>. Edition 1. Addison-Wesley Professional, 2010. ISBN: 978-0321601919.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rgbClr val="FFFFFF"/>
                </a:solidFill>
              </a:rPr>
              <a:t>Arundel, John, et. al. </a:t>
            </a:r>
            <a:r>
              <a:rPr i="1" lang="en-GB" sz="1300">
                <a:solidFill>
                  <a:srgbClr val="FFFFFF"/>
                </a:solidFill>
              </a:rPr>
              <a:t>Cloud Native DevOps with Kubernetes: Building, Deploying, and Scaling Modern Applications in the Cloud</a:t>
            </a:r>
            <a:r>
              <a:rPr lang="en-GB" sz="1300">
                <a:solidFill>
                  <a:srgbClr val="FFFFFF"/>
                </a:solidFill>
              </a:rPr>
              <a:t>. Edition 1. O’Reilly Media, 2019. ISBN: 978-1492040767.</a:t>
            </a:r>
            <a:endParaRPr sz="1300">
              <a:solidFill>
                <a:srgbClr val="FFFFFF"/>
              </a:solidFill>
            </a:endParaRPr>
          </a:p>
          <a:p>
            <a:pPr indent="-311150" lvl="0" marL="450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Diouf, Gor, et. al. </a:t>
            </a:r>
            <a:r>
              <a:rPr i="1" lang="en-GB" sz="1300">
                <a:solidFill>
                  <a:schemeClr val="dk1"/>
                </a:solidFill>
              </a:rPr>
              <a:t>On Byzantine Fault Tolerance in Multi-Master Kubernertes Clusters</a:t>
            </a:r>
            <a:r>
              <a:rPr lang="en-GB" sz="1300">
                <a:solidFill>
                  <a:schemeClr val="dk1"/>
                </a:solidFill>
              </a:rPr>
              <a:t>. ArXiv abs/1904.06206. 2019.</a:t>
            </a:r>
            <a:endParaRPr sz="1300">
              <a:solidFill>
                <a:schemeClr val="dk1"/>
              </a:solidFill>
            </a:endParaRPr>
          </a:p>
          <a:p>
            <a:pPr indent="-31115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Kubernetes Community. </a:t>
            </a:r>
            <a:r>
              <a:rPr i="1" lang="en-GB" sz="1300">
                <a:solidFill>
                  <a:schemeClr val="dk1"/>
                </a:solidFill>
              </a:rPr>
              <a:t>Kubernetes Documentation</a:t>
            </a:r>
            <a:r>
              <a:rPr lang="en-GB" sz="1300">
                <a:solidFill>
                  <a:schemeClr val="dk1"/>
                </a:solidFill>
              </a:rPr>
              <a:t>. [online]. 06.03.2020 [access: 20.04.2020]. Available in the Internet at: </a:t>
            </a:r>
            <a:r>
              <a:rPr lang="en-GB" sz="1300" u="sng">
                <a:solidFill>
                  <a:schemeClr val="accent5"/>
                </a:solidFill>
                <a:hlinkClick r:id="rId3"/>
              </a:rPr>
              <a:t>https://kubernetes.io/</a:t>
            </a:r>
            <a:r>
              <a:rPr lang="en-GB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8. Literature</a:t>
            </a:r>
            <a:endParaRPr sz="2700"/>
          </a:p>
        </p:txBody>
      </p:sp>
      <p:sp>
        <p:nvSpPr>
          <p:cNvPr id="351" name="Google Shape;351;p59"/>
          <p:cNvSpPr txBox="1"/>
          <p:nvPr/>
        </p:nvSpPr>
        <p:spPr>
          <a:xfrm>
            <a:off x="476275" y="700350"/>
            <a:ext cx="78318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Platform9. </a:t>
            </a:r>
            <a:r>
              <a:rPr i="1" lang="en-GB" sz="1000">
                <a:solidFill>
                  <a:srgbClr val="FFFFFF"/>
                </a:solidFill>
              </a:rPr>
              <a:t>Kubernetes Cloud Services: Comparing GKE, EKS and AKS</a:t>
            </a:r>
            <a:r>
              <a:rPr lang="en-GB" sz="1000">
                <a:solidFill>
                  <a:srgbClr val="FFFFFF"/>
                </a:solidFill>
              </a:rPr>
              <a:t>. [online]. 06.01.2020 [access: 20.04.2020]. Available in the Internet at: </a:t>
            </a:r>
            <a:r>
              <a:rPr lang="en-GB" sz="1000" u="sng">
                <a:solidFill>
                  <a:schemeClr val="accent5"/>
                </a:solidFill>
                <a:hlinkClick r:id="rId3"/>
              </a:rPr>
              <a:t>https://platform9.com/blog/kubernetes-cloud-services-comparing-gke-eks-and-aks/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chemeClr val="dk1"/>
                </a:solidFill>
              </a:rPr>
              <a:t>Klein, </a:t>
            </a:r>
            <a:r>
              <a:rPr lang="en-GB" sz="1000">
                <a:solidFill>
                  <a:srgbClr val="FFFFFF"/>
                </a:solidFill>
              </a:rPr>
              <a:t>Evan. </a:t>
            </a:r>
            <a:r>
              <a:rPr i="1" lang="en-GB" sz="1000">
                <a:solidFill>
                  <a:srgbClr val="FFFFFF"/>
                </a:solidFill>
              </a:rPr>
              <a:t>Kubernetes as a Service: GKE vs. AKS vs. EKS</a:t>
            </a:r>
            <a:r>
              <a:rPr lang="en-GB" sz="1000">
                <a:solidFill>
                  <a:srgbClr val="FFFFFF"/>
                </a:solidFill>
              </a:rPr>
              <a:t>. [online]. 11.06.2019 [access: 20.04.2020]. Available in the Internet at:  </a:t>
            </a:r>
            <a:r>
              <a:rPr lang="en-GB" sz="1000" u="sng">
                <a:solidFill>
                  <a:schemeClr val="accent5"/>
                </a:solidFill>
                <a:hlinkClick r:id="rId4"/>
              </a:rPr>
              <a:t>https://logz.io/blog/kubernetes-as-a-service-gke-aks-eks/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Vasi, Ioana. </a:t>
            </a:r>
            <a:r>
              <a:rPr i="1" lang="en-GB" sz="1000">
                <a:solidFill>
                  <a:srgbClr val="FFFFFF"/>
                </a:solidFill>
              </a:rPr>
              <a:t>The State of Kubernetes Cloud Providers in 2019</a:t>
            </a:r>
            <a:r>
              <a:rPr lang="en-GB" sz="1000">
                <a:solidFill>
                  <a:srgbClr val="FFFFFF"/>
                </a:solidFill>
              </a:rPr>
              <a:t>. [online]. 29.05.2019 [access: 20.04.2020]. Available in the Internet at:  </a:t>
            </a:r>
            <a:r>
              <a:rPr lang="en-GB" sz="1000" u="sng">
                <a:solidFill>
                  <a:schemeClr val="accent5"/>
                </a:solidFill>
                <a:hlinkClick r:id="rId5"/>
              </a:rPr>
              <a:t>https://www.presslabs.com/blog/kubernetes-cloud-providers-2019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Weaveworks. </a:t>
            </a:r>
            <a:r>
              <a:rPr i="1" lang="en-GB" sz="1000">
                <a:solidFill>
                  <a:srgbClr val="FFFFFF"/>
                </a:solidFill>
              </a:rPr>
              <a:t>eksctl - The official CLI for Amazon EKS</a:t>
            </a:r>
            <a:r>
              <a:rPr lang="en-GB" sz="1000">
                <a:solidFill>
                  <a:srgbClr val="FFFFFF"/>
                </a:solidFill>
              </a:rPr>
              <a:t>. [online]. 2020 [access: 20.04.2020]. Available in the Internet at:  </a:t>
            </a:r>
            <a:r>
              <a:rPr lang="en-GB" sz="1000" u="sng">
                <a:solidFill>
                  <a:schemeClr val="accent5"/>
                </a:solidFill>
                <a:hlinkClick r:id="rId6"/>
              </a:rPr>
              <a:t>https://eksctl.io/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Gruntwork. </a:t>
            </a:r>
            <a:r>
              <a:rPr i="1" lang="en-GB" sz="1000">
                <a:solidFill>
                  <a:srgbClr val="FFFFFF"/>
                </a:solidFill>
              </a:rPr>
              <a:t>How to deploy a production-grade Kubernetes cluster on AWS. </a:t>
            </a:r>
            <a:r>
              <a:rPr lang="en-GB" sz="1000">
                <a:solidFill>
                  <a:srgbClr val="FFFFFF"/>
                </a:solidFill>
              </a:rPr>
              <a:t>[online]. 2020 [access: 20.04.2020]. Available in the Internet at:  </a:t>
            </a:r>
            <a:r>
              <a:rPr lang="en-GB" sz="1000" u="sng">
                <a:solidFill>
                  <a:schemeClr val="accent5"/>
                </a:solidFill>
                <a:hlinkClick r:id="rId7"/>
              </a:rPr>
              <a:t>https://gruntwork.io/guides/kubernetes/how-to-deploy-production-grade-kubernetes-cluster-aws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Hightower, </a:t>
            </a:r>
            <a:r>
              <a:rPr lang="en-GB" sz="1000">
                <a:solidFill>
                  <a:schemeClr val="dk1"/>
                </a:solidFill>
              </a:rPr>
              <a:t>Kelsey</a:t>
            </a:r>
            <a:r>
              <a:rPr lang="en-GB" sz="1000">
                <a:solidFill>
                  <a:srgbClr val="FFFFFF"/>
                </a:solidFill>
              </a:rPr>
              <a:t>.</a:t>
            </a:r>
            <a:r>
              <a:rPr i="1" lang="en-GB" sz="1000">
                <a:solidFill>
                  <a:srgbClr val="FFFFFF"/>
                </a:solidFill>
              </a:rPr>
              <a:t> Kubernetes The Hard Way</a:t>
            </a:r>
            <a:r>
              <a:rPr lang="en-GB" sz="1000">
                <a:solidFill>
                  <a:srgbClr val="FFFFFF"/>
                </a:solidFill>
              </a:rPr>
              <a:t>. [online]. 15.09.2019 [access: 20.04.2020]. Available in the Internet at:   </a:t>
            </a:r>
            <a:r>
              <a:rPr lang="en-GB" sz="1000" u="sng">
                <a:solidFill>
                  <a:schemeClr val="accent5"/>
                </a:solidFill>
                <a:hlinkClick r:id="rId8"/>
              </a:rPr>
              <a:t>https://github.com/kelseyhightower/kubernetes-the-hard-way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Berman, </a:t>
            </a:r>
            <a:r>
              <a:rPr lang="en-GB" sz="1000">
                <a:solidFill>
                  <a:schemeClr val="dk1"/>
                </a:solidFill>
              </a:rPr>
              <a:t>Daniel</a:t>
            </a:r>
            <a:r>
              <a:rPr lang="en-GB" sz="1000">
                <a:solidFill>
                  <a:srgbClr val="FFFFFF"/>
                </a:solidFill>
              </a:rPr>
              <a:t>. </a:t>
            </a:r>
            <a:r>
              <a:rPr i="1" lang="en-GB" sz="1000">
                <a:solidFill>
                  <a:srgbClr val="FFFFFF"/>
                </a:solidFill>
              </a:rPr>
              <a:t>Deploying a Kubernetes Cluster with Amazon EKS</a:t>
            </a:r>
            <a:r>
              <a:rPr lang="en-GB" sz="1000">
                <a:solidFill>
                  <a:srgbClr val="FFFFFF"/>
                </a:solidFill>
              </a:rPr>
              <a:t>. [online]. 17.02.2020 [access: 20.04.2020]. Available in the Internet at:    </a:t>
            </a:r>
            <a:r>
              <a:rPr lang="en-GB" sz="1000" u="sng">
                <a:solidFill>
                  <a:schemeClr val="accent5"/>
                </a:solidFill>
                <a:hlinkClick r:id="rId9"/>
              </a:rPr>
              <a:t>https://logz.io/blog/amazon-eks-cluster/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CNCF. </a:t>
            </a:r>
            <a:r>
              <a:rPr i="1" lang="en-GB" sz="1000">
                <a:solidFill>
                  <a:srgbClr val="FFFFFF"/>
                </a:solidFill>
              </a:rPr>
              <a:t>CNCF Survey</a:t>
            </a:r>
            <a:r>
              <a:rPr lang="en-GB" sz="1000">
                <a:solidFill>
                  <a:srgbClr val="FFFFFF"/>
                </a:solidFill>
              </a:rPr>
              <a:t> [online]. 2017. [access 20.04.2020]. Available in the Internet at: </a:t>
            </a:r>
            <a:r>
              <a:rPr lang="en-GB" sz="1000" u="sng">
                <a:solidFill>
                  <a:schemeClr val="hlink"/>
                </a:solidFill>
                <a:hlinkClick r:id="rId10"/>
              </a:rPr>
              <a:t>https://www.cncf.io/blog/2017/06/28/survey-shows-kubernetes-leading-orchestration-platform/</a:t>
            </a:r>
            <a:r>
              <a:rPr lang="en-GB" sz="1000">
                <a:solidFill>
                  <a:srgbClr val="FFFFFF"/>
                </a:solidFill>
              </a:rPr>
              <a:t>. 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rgbClr val="FFFFFF"/>
                </a:solidFill>
              </a:rPr>
              <a:t>CNCF. </a:t>
            </a:r>
            <a:r>
              <a:rPr i="1" lang="en-GB" sz="1000">
                <a:solidFill>
                  <a:srgbClr val="FFFFFF"/>
                </a:solidFill>
              </a:rPr>
              <a:t>CNCF Survey</a:t>
            </a:r>
            <a:r>
              <a:rPr lang="en-GB" sz="1000">
                <a:solidFill>
                  <a:srgbClr val="FFFFFF"/>
                </a:solidFill>
              </a:rPr>
              <a:t> [online]. 2019. [access 20.04.2020]. Available in the Internet at: </a:t>
            </a:r>
            <a:r>
              <a:rPr lang="en-GB" sz="1000" u="sng">
                <a:solidFill>
                  <a:schemeClr val="hlink"/>
                </a:solidFill>
                <a:hlinkClick r:id="rId11"/>
              </a:rPr>
              <a:t>https://www.cncf.io/blog/2020/03/04/2019-cncf-survey-results-are-here-deployments-are-growing-in-size-and-speed-as-cloud-native-adoption-becomes-mainstream</a:t>
            </a:r>
            <a:r>
              <a:rPr lang="en-GB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chemeClr val="dk1"/>
                </a:solidFill>
              </a:rPr>
              <a:t>Blanco-Cuaresma, Sergi, et. al. </a:t>
            </a:r>
            <a:r>
              <a:rPr i="1" lang="en-GB" sz="1000">
                <a:solidFill>
                  <a:schemeClr val="dk1"/>
                </a:solidFill>
              </a:rPr>
              <a:t>Fundamentals of effective cloud management for the new NASA Astrophysics Data System</a:t>
            </a:r>
            <a:r>
              <a:rPr lang="en-GB" sz="1000">
                <a:solidFill>
                  <a:schemeClr val="dk1"/>
                </a:solidFill>
              </a:rPr>
              <a:t>. ArXiv. Cambridge, 2019.</a:t>
            </a:r>
            <a:endParaRPr sz="1000">
              <a:solidFill>
                <a:schemeClr val="dk1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 startAt="10"/>
            </a:pPr>
            <a:r>
              <a:rPr lang="en-GB" sz="1000">
                <a:solidFill>
                  <a:schemeClr val="dk1"/>
                </a:solidFill>
              </a:rPr>
              <a:t>Simon, John. </a:t>
            </a:r>
            <a:r>
              <a:rPr i="1" lang="en-GB" sz="1000">
                <a:solidFill>
                  <a:schemeClr val="dk1"/>
                </a:solidFill>
              </a:rPr>
              <a:t>A Transition From Monolith to Microservices</a:t>
            </a:r>
            <a:r>
              <a:rPr lang="en-GB" sz="1000">
                <a:solidFill>
                  <a:schemeClr val="dk1"/>
                </a:solidFill>
              </a:rPr>
              <a:t>. [online]. 22.05.2018 [access: 15.05.2020]. Available in the Internet at:  https://dzone.com/articles/a-transition-from-monolith-to-microservices. </a:t>
            </a:r>
            <a:endParaRPr sz="1000">
              <a:solidFill>
                <a:schemeClr val="dk1"/>
              </a:solidFill>
            </a:endParaRPr>
          </a:p>
          <a:p>
            <a:pPr indent="-292100" lvl="0" marL="26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 startAt="10"/>
            </a:pPr>
            <a:r>
              <a:rPr lang="en-GB" sz="1000">
                <a:solidFill>
                  <a:schemeClr val="dk1"/>
                </a:solidFill>
              </a:rPr>
              <a:t>Source: Kubernetes. </a:t>
            </a:r>
            <a:r>
              <a:rPr i="1" lang="en-GB" sz="1000">
                <a:solidFill>
                  <a:schemeClr val="dk1"/>
                </a:solidFill>
              </a:rPr>
              <a:t>Cloud Controller Manager.</a:t>
            </a:r>
            <a:r>
              <a:rPr lang="en-GB" sz="1000">
                <a:solidFill>
                  <a:schemeClr val="dk1"/>
                </a:solidFill>
              </a:rPr>
              <a:t> [online]. 18.03.2020 [access: 20.06.2020]. Available in the Internet at:  </a:t>
            </a:r>
            <a:r>
              <a:rPr lang="en-GB" sz="1000" u="sng">
                <a:solidFill>
                  <a:schemeClr val="accent5"/>
                </a:solidFill>
                <a:hlinkClick r:id="rId12"/>
              </a:rPr>
              <a:t>https://kubernetes.io/docs/concepts/architecture/cloud-controller/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system to deploy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934175" y="4392425"/>
            <a:ext cx="2632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175" y="1207475"/>
            <a:ext cx="2123300" cy="31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system to deploy - requirements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927175" y="4460800"/>
            <a:ext cx="2632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325" y="1300713"/>
            <a:ext cx="2123300" cy="31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911500" y="1672175"/>
            <a:ext cx="42243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Production environment requirements[2][3][6]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It works (verified by tests)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Central logging system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Central monitoring system (CPU, Memory usage)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Security (HTTPS, authorization, authentication)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Autoscaling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more…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Orchestration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927175" y="4460800"/>
            <a:ext cx="2632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325" y="1300713"/>
            <a:ext cx="2123300" cy="31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706125" y="1804075"/>
            <a:ext cx="4462200" cy="2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Deploying multiple machines, which together create an application, can be optimized through automation.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This kind of automation is referred to as </a:t>
            </a:r>
            <a:r>
              <a:rPr b="1" lang="en-GB" sz="2000">
                <a:solidFill>
                  <a:srgbClr val="FFFFFF"/>
                </a:solidFill>
              </a:rPr>
              <a:t>orchestration</a:t>
            </a:r>
            <a:r>
              <a:rPr lang="en-GB" sz="2000">
                <a:solidFill>
                  <a:srgbClr val="FFFFFF"/>
                </a:solidFill>
              </a:rPr>
              <a:t>[8]</a:t>
            </a:r>
            <a:r>
              <a:rPr b="1" lang="en-GB" sz="2000">
                <a:solidFill>
                  <a:srgbClr val="FFFFFF"/>
                </a:solidFill>
              </a:rPr>
              <a:t>.</a:t>
            </a:r>
            <a:endParaRPr b="1"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An example system to deploy - managed by </a:t>
            </a:r>
            <a:r>
              <a:rPr lang="en-GB" sz="2600"/>
              <a:t>Kubernetes</a:t>
            </a:r>
            <a:endParaRPr sz="2600"/>
          </a:p>
        </p:txBody>
      </p:sp>
      <p:sp>
        <p:nvSpPr>
          <p:cNvPr id="105" name="Google Shape;105;p20"/>
          <p:cNvSpPr txBox="1"/>
          <p:nvPr/>
        </p:nvSpPr>
        <p:spPr>
          <a:xfrm>
            <a:off x="525800" y="4336425"/>
            <a:ext cx="2632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Source: Own work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00" y="1151475"/>
            <a:ext cx="2123300" cy="31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771475" y="1845275"/>
            <a:ext cx="37713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Kubernetes provides a reliable and scalable </a:t>
            </a:r>
            <a:r>
              <a:rPr b="1" lang="en-GB" sz="1700">
                <a:solidFill>
                  <a:srgbClr val="FFFFFF"/>
                </a:solidFill>
              </a:rPr>
              <a:t>platform for running containerized workloads</a:t>
            </a:r>
            <a:r>
              <a:rPr lang="en-GB" sz="1700">
                <a:solidFill>
                  <a:srgbClr val="FFFFFF"/>
                </a:solidFill>
              </a:rPr>
              <a:t>[7].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(k8s)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81400" y="962075"/>
            <a:ext cx="7981200" cy="4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An open-source system for automating deployment, scaling, and management of containerized applications</a:t>
            </a:r>
            <a:r>
              <a:rPr lang="en-GB" sz="2000">
                <a:solidFill>
                  <a:schemeClr val="dk1"/>
                </a:solidFill>
              </a:rPr>
              <a:t>[1]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A platform for managing application containers across multiple hosts</a:t>
            </a:r>
            <a:r>
              <a:rPr lang="en-GB" sz="2000">
                <a:solidFill>
                  <a:schemeClr val="dk1"/>
                </a:solidFill>
              </a:rPr>
              <a:t>[1]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First released in 2014[1]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Can be deployed on many clouds (AWS, GCP, Azure) or n-premises - unified experience[1]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Based on 15 years of experience of running production workloads at Google[9]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A CNCF graduated project[9]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FF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25" y="4261975"/>
            <a:ext cx="18859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572" y="4261975"/>
            <a:ext cx="2231978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