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9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ADB"/>
          </a:solidFill>
        </a:fill>
      </a:tcStyle>
    </a:wholeTbl>
    <a:band2H>
      <a:tcTxStyle b="def" i="def"/>
      <a:tcStyle>
        <a:tcBdr/>
        <a:fill>
          <a:solidFill>
            <a:srgbClr val="E6EDEE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D7CB"/>
          </a:solidFill>
        </a:fill>
      </a:tcStyle>
    </a:wholeTbl>
    <a:band2H>
      <a:tcTxStyle b="def" i="def"/>
      <a:tcStyle>
        <a:tcBdr/>
        <a:fill>
          <a:solidFill>
            <a:srgbClr val="F3EC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0000"/>
        </a:fontRef>
        <a:srgbClr val="FF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0000"/>
              </a:solidFill>
              <a:prstDash val="solid"/>
              <a:round/>
            </a:ln>
          </a:top>
          <a:bottom>
            <a:ln w="254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0000"/>
              </a:solidFill>
              <a:prstDash val="solid"/>
              <a:round/>
            </a:ln>
          </a:top>
          <a:bottom>
            <a:ln w="254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ACA"/>
          </a:solidFill>
        </a:fill>
      </a:tcStyle>
    </a:wholeTbl>
    <a:band2H>
      <a:tcTxStyle b="def" i="def"/>
      <a:tcStyle>
        <a:tcBdr/>
        <a:fill>
          <a:solidFill>
            <a:srgbClr val="FF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8" name="Shape 10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1" name="Shape 21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" name="Shape 3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8" name="Shape 38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3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7" name="Shape 4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5" name="Shape 5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Shape 5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hape 64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hape 7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285653" y="8779792"/>
            <a:ext cx="3034454" cy="5207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964889" y="438150"/>
            <a:ext cx="8687421" cy="406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5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STELLA SETH PANGILINAN</a:t>
            </a:r>
          </a:p>
          <a:p>
            <a:pPr>
              <a:defRPr b="1" sz="2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 sz="5000"/>
          </a:p>
          <a:p>
            <a:pPr>
              <a:defRPr b="1" sz="2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Hand Phone 09260997810</a:t>
            </a:r>
          </a:p>
          <a:p>
            <a:pPr>
              <a:defRPr b="1" sz="2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b="1" sz="2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Diploma in Business Administration </a:t>
            </a:r>
          </a:p>
          <a:p>
            <a:pPr>
              <a:defRPr b="1" sz="2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Major in Marketing, Advertising and Public relations </a:t>
            </a:r>
          </a:p>
          <a:p>
            <a:pPr>
              <a:defRPr b="1" sz="2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Kolej IBMS - Jalan Bukit Mata, Kuching, Sarawak </a:t>
            </a:r>
          </a:p>
          <a:p>
            <a:pPr>
              <a:defRPr b="1" sz="2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Malaysia - 2003 </a:t>
            </a:r>
          </a:p>
          <a:p>
            <a:pPr>
              <a:defRPr b="1" sz="2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BS Computer Science - Graduate 2001</a:t>
            </a:r>
          </a:p>
          <a:p>
            <a:pPr>
              <a:defRPr b="1" sz="2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AMA Dasmarinas, Cavite </a:t>
            </a:r>
          </a:p>
        </p:txBody>
      </p:sp>
      <p:pic>
        <p:nvPicPr>
          <p:cNvPr id="111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87643" y="637524"/>
            <a:ext cx="2505807" cy="2750853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Shape 112"/>
          <p:cNvSpPr/>
          <p:nvPr/>
        </p:nvSpPr>
        <p:spPr>
          <a:xfrm>
            <a:off x="1174860" y="4375150"/>
            <a:ext cx="8267478" cy="345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b="1" sz="2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Goals : </a:t>
            </a:r>
          </a:p>
          <a:p>
            <a:pPr>
              <a:defRPr b="1" sz="2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To value , encourage and support  a diverse workforce.</a:t>
            </a:r>
          </a:p>
          <a:p>
            <a:pPr>
              <a:defRPr b="1" sz="2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To continually improve individual and organizational effectiveness </a:t>
            </a:r>
          </a:p>
          <a:p>
            <a:pPr>
              <a:defRPr b="1" sz="2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To champion career and professional growth </a:t>
            </a:r>
          </a:p>
          <a:p>
            <a:pPr>
              <a:defRPr b="1" sz="2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To promote honesty, integrity, and trust. </a:t>
            </a:r>
          </a:p>
          <a:p>
            <a:pPr>
              <a:defRPr b="1" sz="2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To encourage communication </a:t>
            </a:r>
          </a:p>
          <a:p>
            <a:pPr>
              <a:defRPr b="1" sz="2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To embrace change and innovation </a:t>
            </a:r>
          </a:p>
          <a:p>
            <a:pPr>
              <a:defRPr b="1" sz="2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To model leadership </a:t>
            </a:r>
          </a:p>
          <a:p>
            <a:pPr>
              <a:defRPr b="1" sz="2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To produce quality results </a:t>
            </a:r>
          </a:p>
        </p:txBody>
      </p:sp>
      <p:sp>
        <p:nvSpPr>
          <p:cNvPr id="113" name="Shape 113"/>
          <p:cNvSpPr/>
          <p:nvPr/>
        </p:nvSpPr>
        <p:spPr>
          <a:xfrm>
            <a:off x="3290403" y="9036049"/>
            <a:ext cx="489999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References are available upon request.</a:t>
            </a:r>
          </a:p>
        </p:txBody>
      </p:sp>
      <p:sp>
        <p:nvSpPr>
          <p:cNvPr id="114" name="Shape 114"/>
          <p:cNvSpPr/>
          <p:nvPr/>
        </p:nvSpPr>
        <p:spPr>
          <a:xfrm>
            <a:off x="1223677" y="7493000"/>
            <a:ext cx="9033446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</a:t>
            </a:r>
          </a:p>
          <a:p>
            <a:pPr>
              <a:defRPr b="1" sz="2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THE HARDEST CHALLENGE BEING HR IS THAT SOMETIMES YOU HAVE </a:t>
            </a:r>
          </a:p>
          <a:p>
            <a:pPr>
              <a:defRPr b="1" sz="2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TO BE THE LAWYER, THE JUDGE AND THE HANGMAN.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title"/>
          </p:nvPr>
        </p:nvSpPr>
        <p:spPr>
          <a:xfrm>
            <a:off x="952500" y="76200"/>
            <a:ext cx="11099800" cy="2120900"/>
          </a:xfrm>
          <a:prstGeom prst="rect">
            <a:avLst/>
          </a:prstGeom>
        </p:spPr>
        <p:txBody>
          <a:bodyPr/>
          <a:lstStyle/>
          <a:p>
            <a:pPr>
              <a:defRPr b="1" sz="2500">
                <a:latin typeface="+mj-lt"/>
                <a:ea typeface="+mj-ea"/>
                <a:cs typeface="+mj-cs"/>
                <a:sym typeface="Helvetica"/>
              </a:defRPr>
            </a:pPr>
            <a:r>
              <a:t>Human Resource/Public Relations Manager</a:t>
            </a:r>
          </a:p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March 2015- February 2018</a:t>
            </a:r>
          </a:p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Bui Gia Astec </a:t>
            </a:r>
          </a:p>
          <a:p>
            <a:pPr>
              <a:defRPr b="1" sz="2000" u="sng">
                <a:latin typeface="+mj-lt"/>
                <a:ea typeface="+mj-ea"/>
                <a:cs typeface="+mj-cs"/>
                <a:sym typeface="Helvetica"/>
              </a:defRPr>
            </a:pPr>
            <a:r>
              <a:t>Hanoi, Vietnam </a:t>
            </a:r>
          </a:p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Monday to Saturday 2 PM - 9 PM </a:t>
            </a:r>
            <a:br/>
            <a:r>
              <a:t>Sunday- On call </a:t>
            </a:r>
          </a:p>
        </p:txBody>
      </p:sp>
      <p:sp>
        <p:nvSpPr>
          <p:cNvPr id="117" name="Shape 117"/>
          <p:cNvSpPr/>
          <p:nvPr>
            <p:ph type="body" sz="half" idx="1"/>
          </p:nvPr>
        </p:nvSpPr>
        <p:spPr>
          <a:xfrm>
            <a:off x="927100" y="2844800"/>
            <a:ext cx="5334000" cy="6286500"/>
          </a:xfrm>
          <a:prstGeom prst="rect">
            <a:avLst/>
          </a:prstGeom>
        </p:spPr>
        <p:txBody>
          <a:bodyPr/>
          <a:lstStyle/>
          <a:p>
            <a:pPr marL="308609" indent="-308609" defTabSz="473201">
              <a:spcBef>
                <a:spcPts val="3000"/>
              </a:spcBef>
              <a:defRPr sz="2268"/>
            </a:pPr>
            <a:r>
              <a:t>Recruits, screens, interviews  and places workers. </a:t>
            </a:r>
          </a:p>
          <a:p>
            <a:pPr marL="308609" indent="-308609" defTabSz="473201">
              <a:spcBef>
                <a:spcPts val="3000"/>
              </a:spcBef>
              <a:defRPr sz="2268"/>
            </a:pPr>
            <a:r>
              <a:t>Manages overall provision of human resources services, policies and programs for the entire organization. </a:t>
            </a:r>
          </a:p>
          <a:p>
            <a:pPr marL="308609" indent="-308609" defTabSz="473201">
              <a:spcBef>
                <a:spcPts val="3000"/>
              </a:spcBef>
              <a:defRPr sz="2268"/>
            </a:pPr>
            <a:r>
              <a:t>Analyzes wage and salary reports and data to determine competitive compensational plan. </a:t>
            </a:r>
          </a:p>
          <a:p>
            <a:pPr marL="308609" indent="-308609" defTabSz="473201">
              <a:spcBef>
                <a:spcPts val="3000"/>
              </a:spcBef>
              <a:defRPr sz="2268"/>
            </a:pPr>
            <a:r>
              <a:t>Identifies legal requirements and government reporting regulations and ensures policies, procedures and reporting are in compliance. </a:t>
            </a:r>
          </a:p>
          <a:p>
            <a:pPr marL="308609" indent="-308609" defTabSz="473201">
              <a:spcBef>
                <a:spcPts val="3000"/>
              </a:spcBef>
              <a:defRPr sz="2268"/>
            </a:pPr>
            <a:r>
              <a:t>Advises management in appropriate resolution of employee related issues </a:t>
            </a:r>
          </a:p>
        </p:txBody>
      </p:sp>
      <p:sp>
        <p:nvSpPr>
          <p:cNvPr id="118" name="Shape 118"/>
          <p:cNvSpPr/>
          <p:nvPr/>
        </p:nvSpPr>
        <p:spPr>
          <a:xfrm>
            <a:off x="6921500" y="2844800"/>
            <a:ext cx="53340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marL="316229" indent="-316229" algn="l" defTabSz="484886">
              <a:spcBef>
                <a:spcPts val="3100"/>
              </a:spcBef>
              <a:buSzPct val="75000"/>
              <a:buChar char="•"/>
              <a:defRPr sz="2324">
                <a:solidFill>
                  <a:srgbClr val="FFFFFF"/>
                </a:solidFill>
              </a:defRPr>
            </a:pPr>
            <a:r>
              <a:t>Plans, develops and implements PR strategies.</a:t>
            </a:r>
          </a:p>
          <a:p>
            <a:pPr marL="316229" indent="-316229" algn="l" defTabSz="484886">
              <a:spcBef>
                <a:spcPts val="3100"/>
              </a:spcBef>
              <a:buSzPct val="75000"/>
              <a:buChar char="•"/>
              <a:defRPr sz="2324">
                <a:solidFill>
                  <a:srgbClr val="FFFFFF"/>
                </a:solidFill>
              </a:defRPr>
            </a:pPr>
            <a:r>
              <a:t>Manages enquiries from media, individuals and other organizations. </a:t>
            </a:r>
          </a:p>
          <a:p>
            <a:pPr marL="316229" indent="-316229" algn="l" defTabSz="484886">
              <a:spcBef>
                <a:spcPts val="3100"/>
              </a:spcBef>
              <a:buSzPct val="75000"/>
              <a:buChar char="•"/>
              <a:defRPr sz="2324">
                <a:solidFill>
                  <a:srgbClr val="FFFFFF"/>
                </a:solidFill>
              </a:defRPr>
            </a:pPr>
            <a:r>
              <a:t>Plans publicity strategies and campaigns</a:t>
            </a:r>
          </a:p>
          <a:p>
            <a:pPr marL="316229" indent="-316229" algn="l" defTabSz="484886">
              <a:spcBef>
                <a:spcPts val="3100"/>
              </a:spcBef>
              <a:buSzPct val="75000"/>
              <a:buChar char="•"/>
              <a:defRPr sz="2324">
                <a:solidFill>
                  <a:srgbClr val="FFFFFF"/>
                </a:solidFill>
              </a:defRPr>
            </a:pPr>
            <a:r>
              <a:t>Organizes events including press conferences, exhibitions and press tours. </a:t>
            </a:r>
          </a:p>
          <a:p>
            <a:pPr marL="316229" indent="-316229" algn="l" defTabSz="484886">
              <a:spcBef>
                <a:spcPts val="3100"/>
              </a:spcBef>
              <a:buSzPct val="75000"/>
              <a:buChar char="•"/>
              <a:defRPr sz="2324">
                <a:solidFill>
                  <a:srgbClr val="FFFFFF"/>
                </a:solidFill>
              </a:defRPr>
            </a:pPr>
            <a:r>
              <a:t>Speaks publicly at interviews, press conferences and presentations. </a:t>
            </a:r>
          </a:p>
        </p:txBody>
      </p:sp>
      <p:sp>
        <p:nvSpPr>
          <p:cNvPr id="119" name="Shape 119"/>
          <p:cNvSpPr/>
          <p:nvPr/>
        </p:nvSpPr>
        <p:spPr>
          <a:xfrm>
            <a:off x="949756" y="2139950"/>
            <a:ext cx="5654549" cy="144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Human Resource Manager’s tasks</a:t>
            </a:r>
          </a:p>
        </p:txBody>
      </p:sp>
      <p:sp>
        <p:nvSpPr>
          <p:cNvPr id="120" name="Shape 120"/>
          <p:cNvSpPr/>
          <p:nvPr/>
        </p:nvSpPr>
        <p:spPr>
          <a:xfrm>
            <a:off x="6866839" y="2139950"/>
            <a:ext cx="5443322" cy="144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Public Relations Manager’s tasks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1058514" y="6349"/>
            <a:ext cx="10430571" cy="335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</a:p>
          <a:p>
            <a:pPr>
              <a:defRPr b="1" sz="25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Language Specialist- English/Science Teacher</a:t>
            </a:r>
          </a:p>
          <a:p>
            <a:pPr>
              <a:defRPr b="1" sz="25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2009-2018 </a:t>
            </a:r>
          </a:p>
          <a:p>
            <a:pPr>
              <a:defRPr b="1" sz="25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b="1" sz="25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Doan Thi Diem Private School Hanoi Vietnam </a:t>
            </a:r>
          </a:p>
          <a:p>
            <a:pPr>
              <a:defRPr b="1" sz="25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2012-2018 Full Time with Flexible schedule (8-12) Monday- Saturday</a:t>
            </a:r>
          </a:p>
          <a:p>
            <a:pPr>
              <a:defRPr b="1" sz="25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Taught English and Science for primary students</a:t>
            </a:r>
          </a:p>
        </p:txBody>
      </p:sp>
      <p:pic>
        <p:nvPicPr>
          <p:cNvPr id="123" name="Screen Shot 2018-10-31 at 8.51.1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7850" y="3638550"/>
            <a:ext cx="7734300" cy="4356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Screen Shot 2018-10-31 at 9.05.37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29650" y="3479800"/>
            <a:ext cx="3924300" cy="467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image3.jpg" descr="stella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13180" y="1631102"/>
            <a:ext cx="5132917" cy="3849689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Shape 127"/>
          <p:cNvSpPr/>
          <p:nvPr/>
        </p:nvSpPr>
        <p:spPr>
          <a:xfrm>
            <a:off x="5481891" y="34782"/>
            <a:ext cx="341261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1FBEE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Other Schools</a:t>
            </a:r>
          </a:p>
        </p:txBody>
      </p:sp>
      <p:pic>
        <p:nvPicPr>
          <p:cNvPr id="128" name="image6.jpg" descr="597f723de533b45a9070fc45fada55998c3e5841487ff595b3700d688141ae96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6957" y="6391310"/>
            <a:ext cx="4260457" cy="29228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image4.jpg" descr="AKO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4226" y="1737743"/>
            <a:ext cx="5665139" cy="3636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image10.jpg" descr="4a0755267742acbc3086833f0868140070d728ca69479ad2d101a1db17d7c8d3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226447" y="6117213"/>
            <a:ext cx="3447498" cy="3241676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Shape 131"/>
          <p:cNvSpPr/>
          <p:nvPr/>
        </p:nvSpPr>
        <p:spPr>
          <a:xfrm>
            <a:off x="1035038" y="5750995"/>
            <a:ext cx="3190020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b="1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American School </a:t>
            </a:r>
          </a:p>
        </p:txBody>
      </p:sp>
      <p:sp>
        <p:nvSpPr>
          <p:cNvPr id="132" name="Shape 132"/>
          <p:cNvSpPr/>
          <p:nvPr/>
        </p:nvSpPr>
        <p:spPr>
          <a:xfrm>
            <a:off x="8606550" y="902792"/>
            <a:ext cx="2146177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b="1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VINSCHOOL</a:t>
            </a:r>
          </a:p>
        </p:txBody>
      </p:sp>
      <p:sp>
        <p:nvSpPr>
          <p:cNvPr id="133" name="Shape 133"/>
          <p:cNvSpPr/>
          <p:nvPr/>
        </p:nvSpPr>
        <p:spPr>
          <a:xfrm>
            <a:off x="834150" y="647700"/>
            <a:ext cx="446529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LITTLE EINSTEINS </a:t>
            </a:r>
          </a:p>
          <a:p>
            <a:pPr algn="l" defTabSz="914400">
              <a:defRPr b="1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INTERNATIONAL SCHOOL</a:t>
            </a:r>
          </a:p>
        </p:txBody>
      </p:sp>
      <p:sp>
        <p:nvSpPr>
          <p:cNvPr id="134" name="Shape 134"/>
          <p:cNvSpPr/>
          <p:nvPr/>
        </p:nvSpPr>
        <p:spPr>
          <a:xfrm>
            <a:off x="7834988" y="5496995"/>
            <a:ext cx="4636816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b="1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LITTLE HARVARD SCHOOL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1894573" y="3494616"/>
            <a:ext cx="9215654" cy="243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Call Centers 2005-2009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American Express - Foundation Trainer 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Sirius Satellite Radio - Foundation Trainer 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Logicall - Medical Financial Specialist</a:t>
            </a:r>
          </a:p>
        </p:txBody>
      </p:sp>
      <p:sp>
        <p:nvSpPr>
          <p:cNvPr id="137" name="Shape 137"/>
          <p:cNvSpPr/>
          <p:nvPr/>
        </p:nvSpPr>
        <p:spPr>
          <a:xfrm>
            <a:off x="1192910" y="6112933"/>
            <a:ext cx="11228579" cy="360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SBR Import Export Specialists 2001-2003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(Came back in 2004 after my Diploma Course in 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Malaysia)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Executive Assistant to the Vice President 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Worked at Bureau of Customs as part of my job as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an Executive assistant to the Vice President of SBR </a:t>
            </a:r>
          </a:p>
        </p:txBody>
      </p:sp>
      <p:sp>
        <p:nvSpPr>
          <p:cNvPr id="138" name="Shape 138"/>
          <p:cNvSpPr/>
          <p:nvPr/>
        </p:nvSpPr>
        <p:spPr>
          <a:xfrm>
            <a:off x="823468" y="-105834"/>
            <a:ext cx="10799065" cy="360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Denso Corporation - (Japanese company 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HANOI )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Taught Foundation English and IELTS 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2012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Did IELTS Training in Different Language Training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centers in Hanoi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FFFF"/>
      </a:dk1>
      <a:lt1>
        <a:srgbClr val="FF0000"/>
      </a:lt1>
      <a:dk2>
        <a:srgbClr val="A7A7A7"/>
      </a:dk2>
      <a:lt2>
        <a:srgbClr val="535353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