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1" r:id="rId6"/>
    <p:sldId id="262" r:id="rId7"/>
    <p:sldId id="263"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8/4/2022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2556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8/4/2022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0774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8/4/2022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1248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8/4/2022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3322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8/4/2022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79489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8/4/2022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22582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8/4/2022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61233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8/4/2022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39241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8/4/2022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73469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8/4/2022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53509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8/4/2022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18552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8/4/2022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74790779"/>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xmjcc/capstone"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850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owardsdatascience.com/early-fire-detection-system-using-deep-learning-and-opencv-6cb60260d54a"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24" name="Picture 3">
            <a:extLst>
              <a:ext uri="{FF2B5EF4-FFF2-40B4-BE49-F238E27FC236}">
                <a16:creationId xmlns:a16="http://schemas.microsoft.com/office/drawing/2014/main" id="{B042C871-6860-F941-6452-EBE810E566D2}"/>
              </a:ext>
            </a:extLst>
          </p:cNvPr>
          <p:cNvPicPr>
            <a:picLocks noChangeAspect="1"/>
          </p:cNvPicPr>
          <p:nvPr/>
        </p:nvPicPr>
        <p:blipFill rotWithShape="1">
          <a:blip r:embed="rId2"/>
          <a:srcRect l="44508" r="159"/>
          <a:stretch/>
        </p:blipFill>
        <p:spPr>
          <a:xfrm>
            <a:off x="20" y="10"/>
            <a:ext cx="6095980" cy="6857990"/>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25" name="Freeform: Shape 10">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445B702F-7BBA-7854-BB3F-9CCCB6EBA327}"/>
              </a:ext>
            </a:extLst>
          </p:cNvPr>
          <p:cNvSpPr>
            <a:spLocks noGrp="1"/>
          </p:cNvSpPr>
          <p:nvPr>
            <p:ph type="ctrTitle"/>
          </p:nvPr>
        </p:nvSpPr>
        <p:spPr>
          <a:xfrm>
            <a:off x="6667500" y="762001"/>
            <a:ext cx="4572000" cy="2286000"/>
          </a:xfrm>
        </p:spPr>
        <p:txBody>
          <a:bodyPr>
            <a:normAutofit/>
          </a:bodyPr>
          <a:lstStyle/>
          <a:p>
            <a:pPr algn="l"/>
            <a:r>
              <a:rPr lang="en-CA" sz="4400" dirty="0"/>
              <a:t>Real Time F</a:t>
            </a:r>
            <a:r>
              <a:rPr lang="en-US" altLang="zh-CN" sz="4400" dirty="0"/>
              <a:t>ire Detection Using CNN</a:t>
            </a:r>
            <a:endParaRPr lang="en-CA" sz="4400" dirty="0"/>
          </a:p>
        </p:txBody>
      </p:sp>
      <p:sp>
        <p:nvSpPr>
          <p:cNvPr id="3" name="Subtitle 2">
            <a:extLst>
              <a:ext uri="{FF2B5EF4-FFF2-40B4-BE49-F238E27FC236}">
                <a16:creationId xmlns:a16="http://schemas.microsoft.com/office/drawing/2014/main" id="{D997CC63-A3D4-BA02-6F63-AD64845F3C4D}"/>
              </a:ext>
            </a:extLst>
          </p:cNvPr>
          <p:cNvSpPr>
            <a:spLocks noGrp="1"/>
          </p:cNvSpPr>
          <p:nvPr>
            <p:ph type="subTitle" idx="1"/>
          </p:nvPr>
        </p:nvSpPr>
        <p:spPr>
          <a:xfrm>
            <a:off x="6667500" y="3600449"/>
            <a:ext cx="4572000" cy="1524000"/>
          </a:xfrm>
        </p:spPr>
        <p:txBody>
          <a:bodyPr>
            <a:normAutofit fontScale="55000" lnSpcReduction="20000"/>
          </a:bodyPr>
          <a:lstStyle/>
          <a:p>
            <a:pPr algn="l">
              <a:lnSpc>
                <a:spcPct val="115000"/>
              </a:lnSpc>
            </a:pPr>
            <a:r>
              <a:rPr lang="en-CA" sz="2200" dirty="0"/>
              <a:t>Capstone Project</a:t>
            </a:r>
          </a:p>
          <a:p>
            <a:pPr algn="l">
              <a:lnSpc>
                <a:spcPct val="115000"/>
              </a:lnSpc>
            </a:pPr>
            <a:r>
              <a:rPr lang="en-CA" sz="2200" dirty="0"/>
              <a:t>Team Member: Wenping Wang</a:t>
            </a:r>
          </a:p>
          <a:p>
            <a:pPr algn="l">
              <a:lnSpc>
                <a:spcPct val="115000"/>
              </a:lnSpc>
            </a:pPr>
            <a:r>
              <a:rPr lang="en-CA" sz="2200" dirty="0"/>
              <a:t>Professor: Macros </a:t>
            </a:r>
            <a:r>
              <a:rPr lang="en-CA" sz="2200" dirty="0" err="1"/>
              <a:t>Bittencourt</a:t>
            </a:r>
            <a:endParaRPr lang="en-CA" sz="2200" dirty="0"/>
          </a:p>
          <a:p>
            <a:pPr algn="l">
              <a:lnSpc>
                <a:spcPct val="115000"/>
              </a:lnSpc>
            </a:pPr>
            <a:r>
              <a:rPr lang="en-CA" sz="2200" dirty="0" err="1"/>
              <a:t>Github</a:t>
            </a:r>
            <a:r>
              <a:rPr lang="en-CA" sz="2200" dirty="0"/>
              <a:t> Link: </a:t>
            </a:r>
            <a:r>
              <a:rPr lang="en-CA" sz="2200" dirty="0">
                <a:hlinkClick r:id="rId3"/>
              </a:rPr>
              <a:t>https://github.com/xmjcc/capstone</a:t>
            </a:r>
            <a:endParaRPr lang="en-CA" sz="2200" dirty="0"/>
          </a:p>
          <a:p>
            <a:pPr algn="l">
              <a:lnSpc>
                <a:spcPct val="115000"/>
              </a:lnSpc>
            </a:pPr>
            <a:r>
              <a:rPr lang="en-CA" sz="2200" dirty="0"/>
              <a:t> </a:t>
            </a:r>
          </a:p>
        </p:txBody>
      </p:sp>
    </p:spTree>
    <p:extLst>
      <p:ext uri="{BB962C8B-B14F-4D97-AF65-F5344CB8AC3E}">
        <p14:creationId xmlns:p14="http://schemas.microsoft.com/office/powerpoint/2010/main" val="14936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42D73-5B88-5CB5-2DF7-99B01B3792BE}"/>
              </a:ext>
            </a:extLst>
          </p:cNvPr>
          <p:cNvSpPr>
            <a:spLocks noGrp="1"/>
          </p:cNvSpPr>
          <p:nvPr>
            <p:ph type="title"/>
          </p:nvPr>
        </p:nvSpPr>
        <p:spPr>
          <a:xfrm>
            <a:off x="762000" y="481753"/>
            <a:ext cx="10668000" cy="901337"/>
          </a:xfrm>
        </p:spPr>
        <p:txBody>
          <a:bodyPr/>
          <a:lstStyle/>
          <a:p>
            <a:r>
              <a:rPr lang="en-CA" dirty="0"/>
              <a:t>Business Purpose</a:t>
            </a:r>
          </a:p>
        </p:txBody>
      </p:sp>
      <p:sp>
        <p:nvSpPr>
          <p:cNvPr id="3" name="Content Placeholder 2">
            <a:extLst>
              <a:ext uri="{FF2B5EF4-FFF2-40B4-BE49-F238E27FC236}">
                <a16:creationId xmlns:a16="http://schemas.microsoft.com/office/drawing/2014/main" id="{BB5CC8FE-C0EE-61B7-3C8E-B13E24072C4B}"/>
              </a:ext>
            </a:extLst>
          </p:cNvPr>
          <p:cNvSpPr>
            <a:spLocks noGrp="1"/>
          </p:cNvSpPr>
          <p:nvPr>
            <p:ph idx="1"/>
          </p:nvPr>
        </p:nvSpPr>
        <p:spPr>
          <a:xfrm>
            <a:off x="762000" y="1392573"/>
            <a:ext cx="10668000" cy="4580388"/>
          </a:xfrm>
        </p:spPr>
        <p:txBody>
          <a:bodyPr>
            <a:normAutofit fontScale="92500" lnSpcReduction="10000"/>
          </a:bodyPr>
          <a:lstStyle/>
          <a:p>
            <a:endParaRPr lang="en-CA" b="0" i="0" dirty="0">
              <a:solidFill>
                <a:schemeClr val="tx1"/>
              </a:solidFill>
              <a:effectLst/>
              <a:latin typeface="-apple-system"/>
            </a:endParaRPr>
          </a:p>
          <a:p>
            <a:r>
              <a:rPr lang="en-CA" dirty="0">
                <a:solidFill>
                  <a:schemeClr val="tx1"/>
                </a:solidFill>
                <a:latin typeface="-apple-system"/>
              </a:rPr>
              <a:t>Traditional smoke and heat detection method can not detect fire at early stage.</a:t>
            </a:r>
          </a:p>
          <a:p>
            <a:r>
              <a:rPr lang="en-CA" dirty="0">
                <a:solidFill>
                  <a:schemeClr val="tx1"/>
                </a:solidFill>
                <a:latin typeface="-apple-system"/>
              </a:rPr>
              <a:t>Traditional fire detection not suitable for large space, complex building etc.</a:t>
            </a:r>
          </a:p>
          <a:p>
            <a:r>
              <a:rPr lang="en-CA" dirty="0">
                <a:solidFill>
                  <a:schemeClr val="tx1"/>
                </a:solidFill>
                <a:latin typeface="-apple-system"/>
              </a:rPr>
              <a:t>Take long time to deployment and higher cost.</a:t>
            </a:r>
          </a:p>
          <a:p>
            <a:r>
              <a:rPr lang="en-CA" dirty="0">
                <a:solidFill>
                  <a:schemeClr val="tx1"/>
                </a:solidFill>
                <a:latin typeface="-apple-system"/>
              </a:rPr>
              <a:t>AI camera can detect fire at early stage.</a:t>
            </a:r>
          </a:p>
          <a:p>
            <a:r>
              <a:rPr lang="en-CA" dirty="0">
                <a:solidFill>
                  <a:schemeClr val="tx1"/>
                </a:solidFill>
                <a:latin typeface="-apple-system"/>
              </a:rPr>
              <a:t>AI camera can deploy quickly and at lower cost.</a:t>
            </a:r>
          </a:p>
          <a:p>
            <a:r>
              <a:rPr lang="en-CA" dirty="0">
                <a:solidFill>
                  <a:schemeClr val="tx1"/>
                </a:solidFill>
                <a:latin typeface="-apple-system"/>
              </a:rPr>
              <a:t>AI detection model can be trained to suit complex places.</a:t>
            </a:r>
          </a:p>
          <a:p>
            <a:endParaRPr lang="en-CA" dirty="0">
              <a:solidFill>
                <a:schemeClr val="tx1"/>
              </a:solidFill>
              <a:latin typeface="-apple-system"/>
            </a:endParaRPr>
          </a:p>
        </p:txBody>
      </p:sp>
    </p:spTree>
    <p:extLst>
      <p:ext uri="{BB962C8B-B14F-4D97-AF65-F5344CB8AC3E}">
        <p14:creationId xmlns:p14="http://schemas.microsoft.com/office/powerpoint/2010/main" val="92569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AA3F-9E2C-BC8C-04F2-CC281419C818}"/>
              </a:ext>
            </a:extLst>
          </p:cNvPr>
          <p:cNvSpPr>
            <a:spLocks noGrp="1"/>
          </p:cNvSpPr>
          <p:nvPr>
            <p:ph type="title"/>
          </p:nvPr>
        </p:nvSpPr>
        <p:spPr>
          <a:xfrm>
            <a:off x="512619" y="318654"/>
            <a:ext cx="10668000" cy="966132"/>
          </a:xfrm>
        </p:spPr>
        <p:txBody>
          <a:bodyPr/>
          <a:lstStyle/>
          <a:p>
            <a:r>
              <a:rPr lang="en-CA" dirty="0"/>
              <a:t>Solution Architecture</a:t>
            </a:r>
          </a:p>
        </p:txBody>
      </p:sp>
      <p:pic>
        <p:nvPicPr>
          <p:cNvPr id="9" name="Picture 8">
            <a:extLst>
              <a:ext uri="{FF2B5EF4-FFF2-40B4-BE49-F238E27FC236}">
                <a16:creationId xmlns:a16="http://schemas.microsoft.com/office/drawing/2014/main" id="{26F1DA8A-B6F5-900A-AC4A-080E5546A852}"/>
              </a:ext>
            </a:extLst>
          </p:cNvPr>
          <p:cNvPicPr>
            <a:picLocks noChangeAspect="1"/>
          </p:cNvPicPr>
          <p:nvPr/>
        </p:nvPicPr>
        <p:blipFill>
          <a:blip r:embed="rId2"/>
          <a:stretch>
            <a:fillRect/>
          </a:stretch>
        </p:blipFill>
        <p:spPr>
          <a:xfrm>
            <a:off x="4853710" y="4262323"/>
            <a:ext cx="6229350" cy="1819275"/>
          </a:xfrm>
          <a:prstGeom prst="rect">
            <a:avLst/>
          </a:prstGeom>
        </p:spPr>
      </p:pic>
      <p:pic>
        <p:nvPicPr>
          <p:cNvPr id="11" name="Picture 10">
            <a:extLst>
              <a:ext uri="{FF2B5EF4-FFF2-40B4-BE49-F238E27FC236}">
                <a16:creationId xmlns:a16="http://schemas.microsoft.com/office/drawing/2014/main" id="{DFB2809A-4355-940D-8264-694BD1817EE9}"/>
              </a:ext>
            </a:extLst>
          </p:cNvPr>
          <p:cNvPicPr>
            <a:picLocks noChangeAspect="1"/>
          </p:cNvPicPr>
          <p:nvPr/>
        </p:nvPicPr>
        <p:blipFill>
          <a:blip r:embed="rId3"/>
          <a:stretch>
            <a:fillRect/>
          </a:stretch>
        </p:blipFill>
        <p:spPr>
          <a:xfrm>
            <a:off x="902451" y="1250070"/>
            <a:ext cx="5553075" cy="2828925"/>
          </a:xfrm>
          <a:prstGeom prst="rect">
            <a:avLst/>
          </a:prstGeom>
        </p:spPr>
      </p:pic>
    </p:spTree>
    <p:extLst>
      <p:ext uri="{BB962C8B-B14F-4D97-AF65-F5344CB8AC3E}">
        <p14:creationId xmlns:p14="http://schemas.microsoft.com/office/powerpoint/2010/main" val="392960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E857-6E2B-A5C5-6B3B-8A19F6D9B7C5}"/>
              </a:ext>
            </a:extLst>
          </p:cNvPr>
          <p:cNvSpPr>
            <a:spLocks noGrp="1"/>
          </p:cNvSpPr>
          <p:nvPr>
            <p:ph type="title"/>
          </p:nvPr>
        </p:nvSpPr>
        <p:spPr>
          <a:xfrm>
            <a:off x="762000" y="531091"/>
            <a:ext cx="10668000" cy="1168400"/>
          </a:xfrm>
        </p:spPr>
        <p:txBody>
          <a:bodyPr/>
          <a:lstStyle/>
          <a:p>
            <a:r>
              <a:rPr lang="en-CA" dirty="0"/>
              <a:t>Main feature</a:t>
            </a:r>
          </a:p>
        </p:txBody>
      </p:sp>
      <p:sp>
        <p:nvSpPr>
          <p:cNvPr id="3" name="Content Placeholder 2">
            <a:extLst>
              <a:ext uri="{FF2B5EF4-FFF2-40B4-BE49-F238E27FC236}">
                <a16:creationId xmlns:a16="http://schemas.microsoft.com/office/drawing/2014/main" id="{7615833E-BDBC-B92E-405F-3310D90A720A}"/>
              </a:ext>
            </a:extLst>
          </p:cNvPr>
          <p:cNvSpPr>
            <a:spLocks noGrp="1"/>
          </p:cNvSpPr>
          <p:nvPr>
            <p:ph idx="1"/>
          </p:nvPr>
        </p:nvSpPr>
        <p:spPr>
          <a:xfrm>
            <a:off x="762000" y="1893456"/>
            <a:ext cx="9933709" cy="3916218"/>
          </a:xfrm>
        </p:spPr>
        <p:txBody>
          <a:bodyPr>
            <a:normAutofit/>
          </a:bodyPr>
          <a:lstStyle/>
          <a:p>
            <a:r>
              <a:rPr lang="en-CA" sz="2000" dirty="0"/>
              <a:t>Detect fire at real time.</a:t>
            </a:r>
          </a:p>
          <a:p>
            <a:r>
              <a:rPr lang="en-CA" sz="2000" dirty="0"/>
              <a:t>Alarm the fire and display at the interface.</a:t>
            </a:r>
          </a:p>
          <a:p>
            <a:r>
              <a:rPr lang="en-CA" sz="2000" dirty="0"/>
              <a:t>System will display normal when there is no fire</a:t>
            </a:r>
          </a:p>
          <a:p>
            <a:r>
              <a:rPr lang="en-CA" sz="2000" dirty="0"/>
              <a:t>System can display the location of fire when fire is detected.</a:t>
            </a:r>
          </a:p>
          <a:p>
            <a:r>
              <a:rPr lang="en-CA" sz="2000" dirty="0"/>
              <a:t>Capable of selection input of video cameras.</a:t>
            </a:r>
          </a:p>
          <a:p>
            <a:r>
              <a:rPr lang="en-CA" sz="2000" dirty="0"/>
              <a:t>Run on client and server mode.</a:t>
            </a:r>
          </a:p>
          <a:p>
            <a:r>
              <a:rPr lang="en-CA" sz="2000" dirty="0"/>
              <a:t>Can be accessed from many browsers simultaneously. </a:t>
            </a:r>
          </a:p>
          <a:p>
            <a:endParaRPr lang="en-CA" sz="2000" dirty="0"/>
          </a:p>
        </p:txBody>
      </p:sp>
    </p:spTree>
    <p:extLst>
      <p:ext uri="{BB962C8B-B14F-4D97-AF65-F5344CB8AC3E}">
        <p14:creationId xmlns:p14="http://schemas.microsoft.com/office/powerpoint/2010/main" val="55324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E857-6E2B-A5C5-6B3B-8A19F6D9B7C5}"/>
              </a:ext>
            </a:extLst>
          </p:cNvPr>
          <p:cNvSpPr>
            <a:spLocks noGrp="1"/>
          </p:cNvSpPr>
          <p:nvPr>
            <p:ph type="title"/>
          </p:nvPr>
        </p:nvSpPr>
        <p:spPr>
          <a:xfrm>
            <a:off x="762000" y="531091"/>
            <a:ext cx="10668000" cy="1168400"/>
          </a:xfrm>
        </p:spPr>
        <p:txBody>
          <a:bodyPr/>
          <a:lstStyle/>
          <a:p>
            <a:r>
              <a:rPr lang="en-CA" dirty="0"/>
              <a:t>Team Challenges</a:t>
            </a:r>
          </a:p>
        </p:txBody>
      </p:sp>
      <p:sp>
        <p:nvSpPr>
          <p:cNvPr id="3" name="Content Placeholder 2">
            <a:extLst>
              <a:ext uri="{FF2B5EF4-FFF2-40B4-BE49-F238E27FC236}">
                <a16:creationId xmlns:a16="http://schemas.microsoft.com/office/drawing/2014/main" id="{7615833E-BDBC-B92E-405F-3310D90A720A}"/>
              </a:ext>
            </a:extLst>
          </p:cNvPr>
          <p:cNvSpPr>
            <a:spLocks noGrp="1"/>
          </p:cNvSpPr>
          <p:nvPr>
            <p:ph idx="1"/>
          </p:nvPr>
        </p:nvSpPr>
        <p:spPr>
          <a:xfrm>
            <a:off x="762000" y="1761688"/>
            <a:ext cx="9933709" cy="3059694"/>
          </a:xfrm>
        </p:spPr>
        <p:txBody>
          <a:bodyPr>
            <a:normAutofit lnSpcReduction="10000"/>
          </a:bodyPr>
          <a:lstStyle/>
          <a:p>
            <a:r>
              <a:rPr lang="en-CA" sz="2000" dirty="0"/>
              <a:t>No experience at developing the app at all.</a:t>
            </a:r>
          </a:p>
          <a:p>
            <a:r>
              <a:rPr lang="en-CA" sz="2000" dirty="0"/>
              <a:t>Due to computer power, using transfer learning from a CNN pretrain model.</a:t>
            </a:r>
          </a:p>
          <a:p>
            <a:r>
              <a:rPr lang="en-CA" sz="2000" dirty="0"/>
              <a:t>Not able to deploy the model to Heroku due to the model size hit the Heroku limit of 500 mega byte, could solve the problem if there are more members in the team.</a:t>
            </a:r>
          </a:p>
          <a:p>
            <a:pPr marL="0" indent="0">
              <a:buNone/>
            </a:pPr>
            <a:r>
              <a:rPr lang="en-CA" sz="2000" dirty="0"/>
              <a:t>.  Very time consuming on trouble-shooting errors during coding and debug period, can take week to fix one small issue.</a:t>
            </a:r>
          </a:p>
          <a:p>
            <a:endParaRPr lang="en-CA" sz="2000" dirty="0"/>
          </a:p>
        </p:txBody>
      </p:sp>
    </p:spTree>
    <p:extLst>
      <p:ext uri="{BB962C8B-B14F-4D97-AF65-F5344CB8AC3E}">
        <p14:creationId xmlns:p14="http://schemas.microsoft.com/office/powerpoint/2010/main" val="58347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E857-6E2B-A5C5-6B3B-8A19F6D9B7C5}"/>
              </a:ext>
            </a:extLst>
          </p:cNvPr>
          <p:cNvSpPr>
            <a:spLocks noGrp="1"/>
          </p:cNvSpPr>
          <p:nvPr>
            <p:ph type="title"/>
          </p:nvPr>
        </p:nvSpPr>
        <p:spPr>
          <a:xfrm>
            <a:off x="762000" y="531091"/>
            <a:ext cx="10668000" cy="1168400"/>
          </a:xfrm>
        </p:spPr>
        <p:txBody>
          <a:bodyPr/>
          <a:lstStyle/>
          <a:p>
            <a:r>
              <a:rPr lang="en-CA" dirty="0"/>
              <a:t>Improvement on future of the application</a:t>
            </a:r>
          </a:p>
        </p:txBody>
      </p:sp>
      <p:sp>
        <p:nvSpPr>
          <p:cNvPr id="3" name="Content Placeholder 2">
            <a:extLst>
              <a:ext uri="{FF2B5EF4-FFF2-40B4-BE49-F238E27FC236}">
                <a16:creationId xmlns:a16="http://schemas.microsoft.com/office/drawing/2014/main" id="{7615833E-BDBC-B92E-405F-3310D90A720A}"/>
              </a:ext>
            </a:extLst>
          </p:cNvPr>
          <p:cNvSpPr>
            <a:spLocks noGrp="1"/>
          </p:cNvSpPr>
          <p:nvPr>
            <p:ph idx="1"/>
          </p:nvPr>
        </p:nvSpPr>
        <p:spPr>
          <a:xfrm>
            <a:off x="762000" y="1588655"/>
            <a:ext cx="9933709" cy="3232727"/>
          </a:xfrm>
        </p:spPr>
        <p:txBody>
          <a:bodyPr>
            <a:normAutofit/>
          </a:bodyPr>
          <a:lstStyle/>
          <a:p>
            <a:endParaRPr lang="en-CA" sz="2000" dirty="0"/>
          </a:p>
          <a:p>
            <a:r>
              <a:rPr lang="en-CA" sz="2000" dirty="0"/>
              <a:t>Deploy the app to the internet.</a:t>
            </a:r>
          </a:p>
          <a:p>
            <a:r>
              <a:rPr lang="en-CA" sz="2000" dirty="0"/>
              <a:t>Log the history of the alarms.</a:t>
            </a:r>
          </a:p>
          <a:p>
            <a:r>
              <a:rPr lang="en-CA" sz="2000" dirty="0"/>
              <a:t>Make the threshold of fire adjustable. </a:t>
            </a:r>
          </a:p>
          <a:p>
            <a:pPr marL="0" indent="0">
              <a:buNone/>
            </a:pPr>
            <a:r>
              <a:rPr lang="en-CA" sz="2000" dirty="0"/>
              <a:t>.  Enable more cameras to detect fire simultaneously.</a:t>
            </a:r>
          </a:p>
          <a:p>
            <a:pPr marL="0" indent="0">
              <a:buNone/>
            </a:pPr>
            <a:r>
              <a:rPr lang="en-CA" sz="2000" dirty="0"/>
              <a:t>.  More data to train the model to improve the accuracy. </a:t>
            </a:r>
          </a:p>
        </p:txBody>
      </p:sp>
    </p:spTree>
    <p:extLst>
      <p:ext uri="{BB962C8B-B14F-4D97-AF65-F5344CB8AC3E}">
        <p14:creationId xmlns:p14="http://schemas.microsoft.com/office/powerpoint/2010/main" val="356325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E857-6E2B-A5C5-6B3B-8A19F6D9B7C5}"/>
              </a:ext>
            </a:extLst>
          </p:cNvPr>
          <p:cNvSpPr>
            <a:spLocks noGrp="1"/>
          </p:cNvSpPr>
          <p:nvPr>
            <p:ph type="title"/>
          </p:nvPr>
        </p:nvSpPr>
        <p:spPr>
          <a:xfrm>
            <a:off x="762000" y="531091"/>
            <a:ext cx="10668000" cy="1168400"/>
          </a:xfrm>
        </p:spPr>
        <p:txBody>
          <a:bodyPr/>
          <a:lstStyle/>
          <a:p>
            <a:r>
              <a:rPr lang="en-CA" dirty="0"/>
              <a:t>Demo</a:t>
            </a:r>
          </a:p>
        </p:txBody>
      </p:sp>
      <p:sp>
        <p:nvSpPr>
          <p:cNvPr id="3" name="Content Placeholder 2">
            <a:extLst>
              <a:ext uri="{FF2B5EF4-FFF2-40B4-BE49-F238E27FC236}">
                <a16:creationId xmlns:a16="http://schemas.microsoft.com/office/drawing/2014/main" id="{7615833E-BDBC-B92E-405F-3310D90A720A}"/>
              </a:ext>
            </a:extLst>
          </p:cNvPr>
          <p:cNvSpPr>
            <a:spLocks noGrp="1"/>
          </p:cNvSpPr>
          <p:nvPr>
            <p:ph idx="1"/>
          </p:nvPr>
        </p:nvSpPr>
        <p:spPr>
          <a:xfrm>
            <a:off x="762000" y="1588655"/>
            <a:ext cx="9933709" cy="3232727"/>
          </a:xfrm>
        </p:spPr>
        <p:txBody>
          <a:bodyPr>
            <a:normAutofit/>
          </a:bodyPr>
          <a:lstStyle/>
          <a:p>
            <a:r>
              <a:rPr lang="en-CA" sz="2000" dirty="0">
                <a:hlinkClick r:id="rId2"/>
              </a:rPr>
              <a:t>http://localhost:8501/</a:t>
            </a:r>
            <a:endParaRPr lang="en-CA" sz="2000" dirty="0"/>
          </a:p>
          <a:p>
            <a:endParaRPr lang="en-CA" sz="2000" dirty="0"/>
          </a:p>
        </p:txBody>
      </p:sp>
    </p:spTree>
    <p:extLst>
      <p:ext uri="{BB962C8B-B14F-4D97-AF65-F5344CB8AC3E}">
        <p14:creationId xmlns:p14="http://schemas.microsoft.com/office/powerpoint/2010/main" val="267756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15B7-81CA-17BA-6A8A-D84157536410}"/>
              </a:ext>
            </a:extLst>
          </p:cNvPr>
          <p:cNvSpPr>
            <a:spLocks noGrp="1"/>
          </p:cNvSpPr>
          <p:nvPr>
            <p:ph type="title"/>
          </p:nvPr>
        </p:nvSpPr>
        <p:spPr>
          <a:xfrm>
            <a:off x="762000" y="762000"/>
            <a:ext cx="10668000" cy="1122218"/>
          </a:xfrm>
        </p:spPr>
        <p:txBody>
          <a:bodyPr>
            <a:normAutofit fontScale="90000"/>
          </a:bodyPr>
          <a:lstStyle/>
          <a:p>
            <a:r>
              <a:rPr lang="en-CA" dirty="0"/>
              <a:t>References:</a:t>
            </a:r>
            <a:br>
              <a:rPr lang="en-CA" dirty="0"/>
            </a:br>
            <a:endParaRPr lang="en-CA" dirty="0"/>
          </a:p>
        </p:txBody>
      </p:sp>
      <p:sp>
        <p:nvSpPr>
          <p:cNvPr id="3" name="Content Placeholder 2">
            <a:extLst>
              <a:ext uri="{FF2B5EF4-FFF2-40B4-BE49-F238E27FC236}">
                <a16:creationId xmlns:a16="http://schemas.microsoft.com/office/drawing/2014/main" id="{5E5DBBC0-910B-6926-97FA-D7FA312F4BAA}"/>
              </a:ext>
            </a:extLst>
          </p:cNvPr>
          <p:cNvSpPr txBox="1">
            <a:spLocks/>
          </p:cNvSpPr>
          <p:nvPr/>
        </p:nvSpPr>
        <p:spPr>
          <a:xfrm>
            <a:off x="762000" y="1412486"/>
            <a:ext cx="9933709" cy="3232727"/>
          </a:xfrm>
          <a:prstGeom prst="rect">
            <a:avLst/>
          </a:prstGeom>
        </p:spPr>
        <p:txBody>
          <a:bodyPr>
            <a:normAutofit/>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sz="2000" dirty="0"/>
          </a:p>
          <a:p>
            <a:r>
              <a:rPr lang="en-CA" sz="2000" dirty="0"/>
              <a:t>https://file.techscience.com/ueditor/files/iasc/TSP_IASC-31-3/TSP_IASC_20629/TSP_IASC_20629.pdfLog the history of the alarms.</a:t>
            </a:r>
          </a:p>
          <a:p>
            <a:r>
              <a:rPr lang="en-CA" sz="2000" dirty="0">
                <a:hlinkClick r:id="rId2"/>
              </a:rPr>
              <a:t>https://towardsdatascience.com/early-fire-detection-system-using-deep-learning-and-opencv-6cb60260d54a</a:t>
            </a:r>
            <a:endParaRPr lang="en-CA" sz="2000" dirty="0"/>
          </a:p>
          <a:p>
            <a:endParaRPr lang="en-CA" sz="2000" dirty="0"/>
          </a:p>
          <a:p>
            <a:pPr marL="0" indent="0">
              <a:buNone/>
            </a:pPr>
            <a:endParaRPr lang="en-CA" sz="2000" dirty="0"/>
          </a:p>
          <a:p>
            <a:pPr marL="0" indent="0">
              <a:buFont typeface="Arial" panose="020B0604020202020204" pitchFamily="34" charset="0"/>
              <a:buNone/>
            </a:pPr>
            <a:endParaRPr lang="en-CA" sz="2000" dirty="0"/>
          </a:p>
        </p:txBody>
      </p:sp>
    </p:spTree>
    <p:extLst>
      <p:ext uri="{BB962C8B-B14F-4D97-AF65-F5344CB8AC3E}">
        <p14:creationId xmlns:p14="http://schemas.microsoft.com/office/powerpoint/2010/main" val="427412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8546-67A0-503C-2B64-84FA7A172B77}"/>
              </a:ext>
            </a:extLst>
          </p:cNvPr>
          <p:cNvSpPr>
            <a:spLocks noGrp="1"/>
          </p:cNvSpPr>
          <p:nvPr>
            <p:ph type="title"/>
          </p:nvPr>
        </p:nvSpPr>
        <p:spPr>
          <a:xfrm>
            <a:off x="762000" y="761999"/>
            <a:ext cx="10668000" cy="4428309"/>
          </a:xfrm>
        </p:spPr>
        <p:txBody>
          <a:bodyPr/>
          <a:lstStyle/>
          <a:p>
            <a:pPr algn="ctr"/>
            <a:r>
              <a:rPr lang="en-CA" dirty="0"/>
              <a:t>Thank you!</a:t>
            </a:r>
          </a:p>
        </p:txBody>
      </p:sp>
    </p:spTree>
    <p:extLst>
      <p:ext uri="{BB962C8B-B14F-4D97-AF65-F5344CB8AC3E}">
        <p14:creationId xmlns:p14="http://schemas.microsoft.com/office/powerpoint/2010/main" val="3023991795"/>
      </p:ext>
    </p:extLst>
  </p:cSld>
  <p:clrMapOvr>
    <a:masterClrMapping/>
  </p:clrMapOvr>
</p:sld>
</file>

<file path=ppt/theme/theme1.xml><?xml version="1.0" encoding="utf-8"?>
<a:theme xmlns:a="http://schemas.openxmlformats.org/drawingml/2006/main" name="PebbleVTI">
  <a:themeElements>
    <a:clrScheme name="AnalogousFromDarkSeedRightStep">
      <a:dk1>
        <a:srgbClr val="000000"/>
      </a:dk1>
      <a:lt1>
        <a:srgbClr val="FFFFFF"/>
      </a:lt1>
      <a:dk2>
        <a:srgbClr val="1B2F30"/>
      </a:dk2>
      <a:lt2>
        <a:srgbClr val="F3F0F0"/>
      </a:lt2>
      <a:accent1>
        <a:srgbClr val="47AEB4"/>
      </a:accent1>
      <a:accent2>
        <a:srgbClr val="3B7AB1"/>
      </a:accent2>
      <a:accent3>
        <a:srgbClr val="4D5AC3"/>
      </a:accent3>
      <a:accent4>
        <a:srgbClr val="6744B5"/>
      </a:accent4>
      <a:accent5>
        <a:srgbClr val="A24DC3"/>
      </a:accent5>
      <a:accent6>
        <a:srgbClr val="B13BA1"/>
      </a:accent6>
      <a:hlink>
        <a:srgbClr val="5F9732"/>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98</TotalTime>
  <Words>349</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Avenir Next LT Pro</vt:lpstr>
      <vt:lpstr>Avenir Next LT Pro Light</vt:lpstr>
      <vt:lpstr>Sitka Subheading</vt:lpstr>
      <vt:lpstr>PebbleVTI</vt:lpstr>
      <vt:lpstr>Real Time Fire Detection Using CNN</vt:lpstr>
      <vt:lpstr>Business Purpose</vt:lpstr>
      <vt:lpstr>Solution Architecture</vt:lpstr>
      <vt:lpstr>Main feature</vt:lpstr>
      <vt:lpstr>Team Challenges</vt:lpstr>
      <vt:lpstr>Improvement on future of the application</vt:lpstr>
      <vt:lpstr>Demo</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Detection AI</dc:title>
  <dc:creator>Wenping Wang</dc:creator>
  <cp:lastModifiedBy>Benjamin wang</cp:lastModifiedBy>
  <cp:revision>13</cp:revision>
  <dcterms:created xsi:type="dcterms:W3CDTF">2022-05-30T16:10:53Z</dcterms:created>
  <dcterms:modified xsi:type="dcterms:W3CDTF">2022-08-05T03:11:14Z</dcterms:modified>
</cp:coreProperties>
</file>