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Comfortaa Light"/>
      <p:regular r:id="rId31"/>
      <p:bold r:id="rId32"/>
    </p:embeddedFon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Ligh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5.xml"/><Relationship Id="rId32" Type="http://schemas.openxmlformats.org/officeDocument/2006/relationships/font" Target="fonts/Comfortaa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omforta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ivy.org/doc/stable/gettingstarted/intro.html" TargetMode="External"/><Relationship Id="rId3" Type="http://schemas.openxmlformats.org/officeDocument/2006/relationships/hyperlink" Target="https://kivy.org/doc/stable/guide/basic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a6014a2c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2a6014a2c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a6014a2c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a6014a2c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StackLayout arranges children vertically or horizontally, as many as the layout can fit. The size of the individual children widgets do not have to be uniform.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47f7ef9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47f7ef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a6014a2c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2a6014a2c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StackLayout arranges children vertically or horizontally, as many as the layout can fit. The size of the individual children widgets do not have to be uniform.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a6014a2c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a6014a2c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StackLayout arranges children vertically or horizontally, as many as the layout can fit. The size of the individual children widgets do not have to be uniform.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47f7ef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447f7ef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2a6014a2c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2a6014a2c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StackLayout arranges children vertically or horizontally, as many as the layout can fit. The size of the individual children widgets do not have to be uniform.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2a6014a2c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2a6014a2c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StackLayout arranges children vertically or horizontally, as many as the layout can fit. The size of the individual children widgets do not have to be uniform.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2a6014a2c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2a6014a2c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StackLayout arranges children vertically or horizontally, as many as the layout can fit. The size of the individual children widgets do not have to be uniform.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2a6014a2c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2a6014a2c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StackLayout arranges children vertically or horizontally, as many as the layout can fit. The size of the individual children widgets do not have to be uniform.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663f24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663f24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2a6014a2c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2a6014a2c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StackLayout arranges children vertically or horizontally, as many as the layout can fit. The size of the individual children widgets do not have to be uniform.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2a6014a2c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2a6014a2c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47f7ef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47f7ef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2a6014a2c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2a6014a2c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0ba8ee4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0ba8ee4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0ba8ee4b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0ba8ee4b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a6014a2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a6014a2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https://kivy.org/doc/stable/gettingstarted/intro.html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https://kivy.org/doc/stable/guide/basic.html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a6014a2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a6014a2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a6014a2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a6014a2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a6014a2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a6014a2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__init__: initialise class object with given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elf: literally “self”, pointing to the class itself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functions take the argument of the class itself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a6014a2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a6014a2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a6014a2c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2a6014a2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HelloLabel inherits the object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HelloApp is our app object that will be built and run later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a6014a2c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2a6014a2c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46000"/>
            <a:ext cx="85206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Kivy Workshop 1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93600"/>
            <a:ext cx="85206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Introduction | .py &amp; .kv | Class</a:t>
            </a:r>
            <a:endParaRPr>
              <a:solidFill>
                <a:srgbClr val="6AA84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Basic Structure | Layouts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">
                <a:solidFill>
                  <a:srgbClr val="999999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| Widgets</a:t>
            </a:r>
            <a:endParaRPr>
              <a:solidFill>
                <a:srgbClr val="999999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Interaction: id/functions</a:t>
            </a:r>
            <a:endParaRPr>
              <a:solidFill>
                <a:srgbClr val="999999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Build A Calculator | User Login Page</a:t>
            </a:r>
            <a:endParaRPr>
              <a:solidFill>
                <a:srgbClr val="999999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950" y="365900"/>
            <a:ext cx="1280100" cy="12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094350" y="4604250"/>
            <a:ext cx="2955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Instructor: Li Yuxuan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"/>
            <a:ext cx="2449102" cy="12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3300" y="50600"/>
            <a:ext cx="1910700" cy="19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336750" y="159900"/>
            <a:ext cx="19578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Join our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Telegram Chat!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01325" y="210525"/>
            <a:ext cx="58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Layouts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591100" y="954025"/>
            <a:ext cx="7850100" cy="382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767375" y="1088850"/>
            <a:ext cx="7507800" cy="4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777750" y="1648825"/>
            <a:ext cx="5983500" cy="28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6927125" y="1648825"/>
            <a:ext cx="1348200" cy="28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7144900" y="1794000"/>
            <a:ext cx="933300" cy="10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7155275" y="3059150"/>
            <a:ext cx="9333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xxxxxxxxxxxxxxxxxxxxxxxxxxxxxxxxxxxxxxxx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1057725" y="1835475"/>
            <a:ext cx="54234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2"/>
          <p:cNvCxnSpPr/>
          <p:nvPr/>
        </p:nvCxnSpPr>
        <p:spPr>
          <a:xfrm>
            <a:off x="1814750" y="1835475"/>
            <a:ext cx="0" cy="3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2"/>
          <p:cNvCxnSpPr/>
          <p:nvPr/>
        </p:nvCxnSpPr>
        <p:spPr>
          <a:xfrm>
            <a:off x="3079875" y="1835475"/>
            <a:ext cx="0" cy="3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4749450" y="1845850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2"/>
          <p:cNvSpPr/>
          <p:nvPr/>
        </p:nvSpPr>
        <p:spPr>
          <a:xfrm>
            <a:off x="1068100" y="2353975"/>
            <a:ext cx="5423400" cy="19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6315300" y="2426575"/>
            <a:ext cx="83100" cy="17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01325" y="210525"/>
            <a:ext cx="58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Boxlayout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2430250" y="300825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box</a:t>
            </a:r>
            <a:r>
              <a:rPr lang="en" sz="1800">
                <a:solidFill>
                  <a:srgbClr val="E06666"/>
                </a:solidFill>
              </a:rPr>
              <a:t>layout.py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572000" y="300825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box</a:t>
            </a:r>
            <a:r>
              <a:rPr lang="en" sz="1800">
                <a:solidFill>
                  <a:srgbClr val="E06666"/>
                </a:solidFill>
              </a:rPr>
              <a:t>layout.kv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404425" y="1078475"/>
            <a:ext cx="3727800" cy="3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518463" y="1171800"/>
            <a:ext cx="1122900" cy="33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1706902" y="1171800"/>
            <a:ext cx="1122900" cy="33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2895342" y="1171800"/>
            <a:ext cx="1122900" cy="33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4572000" y="1078475"/>
            <a:ext cx="3727800" cy="3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4686075" y="1171800"/>
            <a:ext cx="3499800" cy="96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686075" y="3577625"/>
            <a:ext cx="3499800" cy="96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686000" y="2250363"/>
            <a:ext cx="3499800" cy="11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0" y="8872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69138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</a:t>
            </a:r>
            <a:r>
              <a:rPr lang="en" sz="3600">
                <a:solidFill>
                  <a:srgbClr val="E69138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adding: 20</a:t>
            </a:r>
            <a:endParaRPr sz="3600">
              <a:solidFill>
                <a:srgbClr val="E69138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0" y="3683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C78D8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</a:t>
            </a:r>
            <a:r>
              <a:rPr lang="en" sz="3600">
                <a:solidFill>
                  <a:srgbClr val="3C78D8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pacing: 20</a:t>
            </a:r>
            <a:endParaRPr sz="3600">
              <a:solidFill>
                <a:srgbClr val="3C78D8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</a:t>
            </a:r>
            <a:r>
              <a:rPr lang="en" sz="3600">
                <a:solidFill>
                  <a:srgbClr val="666666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rientation: “vertical”</a:t>
            </a:r>
            <a:endParaRPr sz="3600">
              <a:solidFill>
                <a:srgbClr val="666666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01325" y="210525"/>
            <a:ext cx="81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Try it out: create the following display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404425" y="1078475"/>
            <a:ext cx="8327100" cy="3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4645750" y="1228775"/>
            <a:ext cx="3909300" cy="3287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567200" y="1228775"/>
            <a:ext cx="3909300" cy="3287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694775" y="1337725"/>
            <a:ext cx="3660600" cy="642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694775" y="2133063"/>
            <a:ext cx="3660600" cy="642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691550" y="2928388"/>
            <a:ext cx="3660600" cy="642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691550" y="3765200"/>
            <a:ext cx="3660600" cy="642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4770100" y="1337725"/>
            <a:ext cx="637200" cy="30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5525981" y="1337725"/>
            <a:ext cx="637200" cy="30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6281861" y="1337725"/>
            <a:ext cx="637200" cy="30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7037742" y="1337225"/>
            <a:ext cx="637200" cy="30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7793622" y="1337225"/>
            <a:ext cx="637200" cy="30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2056950" y="687550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box_activity</a:t>
            </a:r>
            <a:r>
              <a:rPr lang="en" sz="1800">
                <a:solidFill>
                  <a:srgbClr val="E06666"/>
                </a:solidFill>
              </a:rPr>
              <a:t>.py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4645750" y="687550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box_activity.kv</a:t>
            </a:r>
            <a:endParaRPr sz="18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301325" y="210525"/>
            <a:ext cx="58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Floatlayout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3114675" y="300825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floatlayout</a:t>
            </a:r>
            <a:r>
              <a:rPr lang="en" sz="1800">
                <a:solidFill>
                  <a:srgbClr val="E06666"/>
                </a:solidFill>
              </a:rPr>
              <a:t>.py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5453450" y="300825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floatlayout</a:t>
            </a:r>
            <a:r>
              <a:rPr lang="en" sz="1800">
                <a:solidFill>
                  <a:srgbClr val="E06666"/>
                </a:solidFill>
              </a:rPr>
              <a:t>.kv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404425" y="1078475"/>
            <a:ext cx="8109300" cy="3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518475" y="1171800"/>
            <a:ext cx="112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1706900" y="3969300"/>
            <a:ext cx="112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2895350" y="2797500"/>
            <a:ext cx="112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4769150" y="1881800"/>
            <a:ext cx="112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5742950" y="3370200"/>
            <a:ext cx="112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6455325" y="3035225"/>
            <a:ext cx="112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0" y="13425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74EA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size_hint: 0.5,0.5</a:t>
            </a:r>
            <a:endParaRPr sz="3600">
              <a:solidFill>
                <a:srgbClr val="674EA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0" y="32668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06666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pos_hint: {“top”:1 ,”right”:1 }</a:t>
            </a:r>
            <a:endParaRPr sz="3600">
              <a:solidFill>
                <a:srgbClr val="E06666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301325" y="210525"/>
            <a:ext cx="81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Try it out: create the following display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404425" y="1078475"/>
            <a:ext cx="8327100" cy="3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404425" y="1078475"/>
            <a:ext cx="1130400" cy="508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404425" y="4158275"/>
            <a:ext cx="1130400" cy="508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7590675" y="4158275"/>
            <a:ext cx="1130400" cy="508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7590675" y="1078475"/>
            <a:ext cx="1130400" cy="508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5869350" y="2571750"/>
            <a:ext cx="1130400" cy="508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2139350" y="2618375"/>
            <a:ext cx="1130400" cy="508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3997550" y="1078475"/>
            <a:ext cx="1130400" cy="508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3997550" y="4158275"/>
            <a:ext cx="1130400" cy="508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2291750" y="694900"/>
            <a:ext cx="1959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float_activity</a:t>
            </a:r>
            <a:r>
              <a:rPr lang="en" sz="1800">
                <a:solidFill>
                  <a:srgbClr val="E06666"/>
                </a:solidFill>
              </a:rPr>
              <a:t>.py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4704800" y="694900"/>
            <a:ext cx="1959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float_activity</a:t>
            </a:r>
            <a:r>
              <a:rPr lang="en" sz="1800">
                <a:solidFill>
                  <a:srgbClr val="E06666"/>
                </a:solidFill>
              </a:rPr>
              <a:t>.kv</a:t>
            </a:r>
            <a:endParaRPr sz="18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301325" y="210525"/>
            <a:ext cx="2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Gridlayout: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404425" y="1078475"/>
            <a:ext cx="8327100" cy="3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3114675" y="300825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gridlayout.py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5453450" y="300825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gridlayout.kv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570350" y="1192550"/>
            <a:ext cx="2385000" cy="13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570350" y="2661950"/>
            <a:ext cx="2385000" cy="13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3068450" y="1192550"/>
            <a:ext cx="2385000" cy="13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3068450" y="2661950"/>
            <a:ext cx="2385000" cy="13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5566550" y="2661950"/>
            <a:ext cx="2385000" cy="13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5566550" y="1192550"/>
            <a:ext cx="2385000" cy="13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404425" y="1078475"/>
            <a:ext cx="8109300" cy="3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518475" y="1171800"/>
            <a:ext cx="3847200" cy="33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4504650" y="1171800"/>
            <a:ext cx="3847200" cy="33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4504650" y="2956200"/>
            <a:ext cx="1831500" cy="1585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4504650" y="1171800"/>
            <a:ext cx="1831500" cy="1585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6520350" y="1171800"/>
            <a:ext cx="1831500" cy="1585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6520350" y="2956200"/>
            <a:ext cx="1831500" cy="1585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519106" y="1171800"/>
            <a:ext cx="1254300" cy="77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3228675" y="1171800"/>
            <a:ext cx="1151100" cy="77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1874365" y="1171800"/>
            <a:ext cx="1280100" cy="77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511425" y="3764100"/>
            <a:ext cx="1254300" cy="77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3221625" y="3764100"/>
            <a:ext cx="1151100" cy="77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1866525" y="3764100"/>
            <a:ext cx="1280100" cy="77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519106" y="2900225"/>
            <a:ext cx="1254300" cy="77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3228675" y="2900225"/>
            <a:ext cx="1151100" cy="77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1874365" y="2900225"/>
            <a:ext cx="1280100" cy="77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519106" y="2036013"/>
            <a:ext cx="1254300" cy="77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3228675" y="2036013"/>
            <a:ext cx="1151100" cy="77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1874365" y="2036013"/>
            <a:ext cx="1280100" cy="77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 txBox="1"/>
          <p:nvPr>
            <p:ph type="title"/>
          </p:nvPr>
        </p:nvSpPr>
        <p:spPr>
          <a:xfrm>
            <a:off x="394375" y="241650"/>
            <a:ext cx="81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Try it out: create the following display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2291750" y="694900"/>
            <a:ext cx="1959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grid</a:t>
            </a:r>
            <a:r>
              <a:rPr lang="en" sz="1800">
                <a:solidFill>
                  <a:srgbClr val="E06666"/>
                </a:solidFill>
              </a:rPr>
              <a:t>_activity.py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4572000" y="694900"/>
            <a:ext cx="1959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grid_activity</a:t>
            </a:r>
            <a:r>
              <a:rPr lang="en" sz="1800">
                <a:solidFill>
                  <a:srgbClr val="E06666"/>
                </a:solidFill>
              </a:rPr>
              <a:t>.kv</a:t>
            </a:r>
            <a:endParaRPr sz="18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301325" y="210525"/>
            <a:ext cx="58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Stacklayout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3114675" y="300825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stacklayout</a:t>
            </a:r>
            <a:r>
              <a:rPr lang="en" sz="1800">
                <a:solidFill>
                  <a:srgbClr val="E06666"/>
                </a:solidFill>
              </a:rPr>
              <a:t>.py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5453450" y="300825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stacklayout</a:t>
            </a:r>
            <a:r>
              <a:rPr lang="en" sz="1800">
                <a:solidFill>
                  <a:srgbClr val="E06666"/>
                </a:solidFill>
              </a:rPr>
              <a:t>.kv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404425" y="1078475"/>
            <a:ext cx="8109300" cy="3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518475" y="1171800"/>
            <a:ext cx="2022300" cy="11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518475" y="2413050"/>
            <a:ext cx="2997000" cy="11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2661925" y="1171800"/>
            <a:ext cx="2730600" cy="11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5513675" y="1171800"/>
            <a:ext cx="2886000" cy="11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3623200" y="2413050"/>
            <a:ext cx="2886000" cy="11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0" y="1129025"/>
            <a:ext cx="8520600" cy="6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Download materials here!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2470475"/>
            <a:ext cx="8520600" cy="1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https://goo.gl/7ZdQPV</a:t>
            </a:r>
            <a:endParaRPr sz="480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/>
          <p:nvPr/>
        </p:nvSpPr>
        <p:spPr>
          <a:xfrm>
            <a:off x="404425" y="1078475"/>
            <a:ext cx="8109300" cy="3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497725" y="4189450"/>
            <a:ext cx="726000" cy="394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 txBox="1"/>
          <p:nvPr>
            <p:ph type="title"/>
          </p:nvPr>
        </p:nvSpPr>
        <p:spPr>
          <a:xfrm>
            <a:off x="394375" y="241650"/>
            <a:ext cx="81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Try it out: create the following display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497725" y="3401325"/>
            <a:ext cx="1237200" cy="67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497725" y="2312600"/>
            <a:ext cx="1641600" cy="974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2215875" y="3173300"/>
            <a:ext cx="2512800" cy="139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2215875" y="1285875"/>
            <a:ext cx="3577500" cy="179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5994400" y="1182250"/>
            <a:ext cx="705600" cy="40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5994400" y="1651502"/>
            <a:ext cx="705600" cy="787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5994400" y="2499779"/>
            <a:ext cx="705600" cy="185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>
            <a:off x="6797775" y="1182250"/>
            <a:ext cx="705600" cy="2566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>
            <a:off x="7601150" y="1182250"/>
            <a:ext cx="705600" cy="3318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2291750" y="694900"/>
            <a:ext cx="1959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stack_activity</a:t>
            </a:r>
            <a:r>
              <a:rPr lang="en" sz="1800">
                <a:solidFill>
                  <a:srgbClr val="E06666"/>
                </a:solidFill>
              </a:rPr>
              <a:t>.py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4728675" y="694900"/>
            <a:ext cx="1959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stack_activity</a:t>
            </a:r>
            <a:r>
              <a:rPr lang="en" sz="1800">
                <a:solidFill>
                  <a:srgbClr val="E06666"/>
                </a:solidFill>
              </a:rPr>
              <a:t>.kv</a:t>
            </a:r>
            <a:endParaRPr sz="18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394375" y="241650"/>
            <a:ext cx="81294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Challenge! 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Create a standard calculator layout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0" y="1365625"/>
            <a:ext cx="4465339" cy="3563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33"/>
          <p:cNvSpPr txBox="1"/>
          <p:nvPr/>
        </p:nvSpPr>
        <p:spPr>
          <a:xfrm>
            <a:off x="5091625" y="1462150"/>
            <a:ext cx="3837000" cy="3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Hint: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AutoNum type="arabicPeriod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You should use both .py and .kv files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AutoNum type="arabicPeriod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You should use a mixture of layouts and sub-layouts inside parent-layout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AutoNum type="arabicPeriod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You should use button as the widgets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AutoNum type="arabicPeriod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For the display panel, you can use button widget first, alignment of the text is not required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2706550" y="83100"/>
            <a:ext cx="2634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calculator_activity</a:t>
            </a:r>
            <a:r>
              <a:rPr lang="en" sz="1800">
                <a:solidFill>
                  <a:srgbClr val="E06666"/>
                </a:solidFill>
              </a:rPr>
              <a:t>.py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5492925" y="83100"/>
            <a:ext cx="31245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calculator_activity.kv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2706550" y="378000"/>
            <a:ext cx="2634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calculator.py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5492925" y="378000"/>
            <a:ext cx="31245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calculator.kv</a:t>
            </a:r>
            <a:endParaRPr sz="18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394375" y="241650"/>
            <a:ext cx="81294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Challenge! 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Create your login page layout!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5091625" y="1462150"/>
            <a:ext cx="3837000" cy="3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Hint: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AutoNum type="arabicPeriod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You should use both .py and .kv files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AutoNum type="arabicPeriod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You should use a mixture of layouts and sub-layouts inside parent-layout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AutoNum type="arabicPeriod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You should use button as the widgets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AutoNum type="arabicPeriod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For text input, you can use button with text to represent first.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442975" y="1464300"/>
            <a:ext cx="4466700" cy="30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2011825" y="2571750"/>
            <a:ext cx="13290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avocado</a:t>
            </a:r>
            <a:endParaRPr/>
          </a:p>
        </p:txBody>
      </p:sp>
      <p:sp>
        <p:nvSpPr>
          <p:cNvPr id="331" name="Google Shape;331;p34"/>
          <p:cNvSpPr/>
          <p:nvPr/>
        </p:nvSpPr>
        <p:spPr>
          <a:xfrm>
            <a:off x="2011825" y="2947750"/>
            <a:ext cx="13290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</a:t>
            </a:r>
            <a:endParaRPr/>
          </a:p>
        </p:txBody>
      </p:sp>
      <p:sp>
        <p:nvSpPr>
          <p:cNvPr id="332" name="Google Shape;332;p34"/>
          <p:cNvSpPr/>
          <p:nvPr/>
        </p:nvSpPr>
        <p:spPr>
          <a:xfrm>
            <a:off x="2350225" y="3444675"/>
            <a:ext cx="652200" cy="210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Login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442975" y="1464300"/>
            <a:ext cx="44667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4572000" y="1464300"/>
            <a:ext cx="3378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35" name="Google Shape;335;p34"/>
          <p:cNvSpPr txBox="1"/>
          <p:nvPr/>
        </p:nvSpPr>
        <p:spPr>
          <a:xfrm>
            <a:off x="2706550" y="300850"/>
            <a:ext cx="1959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login</a:t>
            </a:r>
            <a:r>
              <a:rPr lang="en" sz="1800">
                <a:solidFill>
                  <a:srgbClr val="E06666"/>
                </a:solidFill>
              </a:rPr>
              <a:t>.py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4061850" y="300850"/>
            <a:ext cx="1959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login</a:t>
            </a:r>
            <a:r>
              <a:rPr lang="en" sz="1800">
                <a:solidFill>
                  <a:srgbClr val="E06666"/>
                </a:solidFill>
              </a:rPr>
              <a:t>.kv</a:t>
            </a:r>
            <a:endParaRPr sz="18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type="title"/>
          </p:nvPr>
        </p:nvSpPr>
        <p:spPr>
          <a:xfrm>
            <a:off x="311700" y="32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THANK YOU!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2" name="Google Shape;342;p35"/>
          <p:cNvSpPr txBox="1"/>
          <p:nvPr>
            <p:ph idx="1" type="body"/>
          </p:nvPr>
        </p:nvSpPr>
        <p:spPr>
          <a:xfrm>
            <a:off x="311700" y="73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Please do the short survey to help us improve :)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3" name="Google Shape;343;p35"/>
          <p:cNvSpPr txBox="1"/>
          <p:nvPr>
            <p:ph idx="1" type="body"/>
          </p:nvPr>
        </p:nvSpPr>
        <p:spPr>
          <a:xfrm>
            <a:off x="961950" y="1153188"/>
            <a:ext cx="72201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https://goo.gl/xNp2Fn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125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6"/>
          <p:cNvPicPr preferRelativeResize="0"/>
          <p:nvPr/>
        </p:nvPicPr>
        <p:blipFill rotWithShape="1">
          <a:blip r:embed="rId3">
            <a:alphaModFix/>
          </a:blip>
          <a:srcRect b="40940" l="0" r="0" t="0"/>
          <a:stretch/>
        </p:blipFill>
        <p:spPr>
          <a:xfrm>
            <a:off x="844425" y="1398775"/>
            <a:ext cx="2057400" cy="26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050" y="1030325"/>
            <a:ext cx="29908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9475" y="2254075"/>
            <a:ext cx="45720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6"/>
          <p:cNvSpPr txBox="1"/>
          <p:nvPr>
            <p:ph type="title"/>
          </p:nvPr>
        </p:nvSpPr>
        <p:spPr>
          <a:xfrm>
            <a:off x="311700" y="268725"/>
            <a:ext cx="84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Installing kivy on Anaconda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1003900" y="3352575"/>
            <a:ext cx="1353000" cy="46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4893788" y="1315357"/>
            <a:ext cx="506100" cy="50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5383125" y="3290600"/>
            <a:ext cx="12498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36"/>
          <p:cNvCxnSpPr>
            <a:stCxn id="349" idx="3"/>
            <a:endCxn id="350" idx="1"/>
          </p:cNvCxnSpPr>
          <p:nvPr/>
        </p:nvCxnSpPr>
        <p:spPr>
          <a:xfrm flipH="1" rot="10800000">
            <a:off x="2901825" y="1468388"/>
            <a:ext cx="1738200" cy="126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6"/>
          <p:cNvCxnSpPr>
            <a:stCxn id="350" idx="2"/>
            <a:endCxn id="351" idx="0"/>
          </p:cNvCxnSpPr>
          <p:nvPr/>
        </p:nvCxnSpPr>
        <p:spPr>
          <a:xfrm>
            <a:off x="6135475" y="1906625"/>
            <a:ext cx="0" cy="34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139163"/>
            <a:ext cx="479107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7"/>
          <p:cNvPicPr preferRelativeResize="0"/>
          <p:nvPr/>
        </p:nvPicPr>
        <p:blipFill rotWithShape="1">
          <a:blip r:embed="rId4">
            <a:alphaModFix/>
          </a:blip>
          <a:srcRect b="0" l="0" r="714" t="0"/>
          <a:stretch/>
        </p:blipFill>
        <p:spPr>
          <a:xfrm>
            <a:off x="1555100" y="3261775"/>
            <a:ext cx="60338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7"/>
          <p:cNvPicPr preferRelativeResize="0"/>
          <p:nvPr/>
        </p:nvPicPr>
        <p:blipFill rotWithShape="1">
          <a:blip r:embed="rId5">
            <a:alphaModFix/>
          </a:blip>
          <a:srcRect b="31703" l="0" r="7390" t="0"/>
          <a:stretch/>
        </p:blipFill>
        <p:spPr>
          <a:xfrm>
            <a:off x="1555100" y="3716321"/>
            <a:ext cx="6033800" cy="10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7"/>
          <p:cNvSpPr/>
          <p:nvPr/>
        </p:nvSpPr>
        <p:spPr>
          <a:xfrm>
            <a:off x="3937150" y="956400"/>
            <a:ext cx="805500" cy="671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4525875" y="1121650"/>
            <a:ext cx="1549200" cy="340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37"/>
          <p:cNvCxnSpPr/>
          <p:nvPr/>
        </p:nvCxnSpPr>
        <p:spPr>
          <a:xfrm>
            <a:off x="993575" y="3621100"/>
            <a:ext cx="51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7"/>
          <p:cNvCxnSpPr/>
          <p:nvPr/>
        </p:nvCxnSpPr>
        <p:spPr>
          <a:xfrm>
            <a:off x="993575" y="4009488"/>
            <a:ext cx="51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37"/>
          <p:cNvSpPr/>
          <p:nvPr/>
        </p:nvSpPr>
        <p:spPr>
          <a:xfrm>
            <a:off x="301575" y="3466175"/>
            <a:ext cx="646800" cy="340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301575" y="3839088"/>
            <a:ext cx="646800" cy="340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68725"/>
            <a:ext cx="254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Introduction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26900" y="1162313"/>
            <a:ext cx="11097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main.py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450" y="1483200"/>
            <a:ext cx="2177100" cy="21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7007400" y="1162325"/>
            <a:ext cx="11097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main.kv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75" y="1813550"/>
            <a:ext cx="2504643" cy="29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1238" y="1813549"/>
            <a:ext cx="2442014" cy="29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68725"/>
            <a:ext cx="32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First Kivy App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200" y="1097525"/>
            <a:ext cx="6069601" cy="35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452100" y="326925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firstapp</a:t>
            </a:r>
            <a:r>
              <a:rPr lang="en" sz="1800">
                <a:solidFill>
                  <a:srgbClr val="E06666"/>
                </a:solidFill>
              </a:rPr>
              <a:t>.py</a:t>
            </a:r>
            <a:endParaRPr sz="18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68725"/>
            <a:ext cx="254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Class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325" y="1678250"/>
            <a:ext cx="1686651" cy="16866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7373100" y="563200"/>
            <a:ext cx="1068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x: 0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950" y="540738"/>
            <a:ext cx="476750" cy="40620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906800" y="3364900"/>
            <a:ext cx="2063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math_operation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373100" y="954100"/>
            <a:ext cx="1068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y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: 0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355975" y="1459075"/>
            <a:ext cx="1344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addition()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373100" y="1964050"/>
            <a:ext cx="1482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subtraction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()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373100" y="2469025"/>
            <a:ext cx="1770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multiplication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()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373100" y="2974000"/>
            <a:ext cx="1770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division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()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856225" y="326925"/>
            <a:ext cx="1119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temp.py</a:t>
            </a:r>
            <a:endParaRPr sz="1800">
              <a:solidFill>
                <a:srgbClr val="E06666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10875"/>
            <a:ext cx="4602001" cy="399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88050" y="2285400"/>
            <a:ext cx="83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def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">
                <a:solidFill>
                  <a:srgbClr val="674EA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__init__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(</a:t>
            </a:r>
            <a:r>
              <a:rPr lang="en">
                <a:solidFill>
                  <a:srgbClr val="45818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self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, arg1, arg2):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cxnSp>
        <p:nvCxnSpPr>
          <p:cNvPr id="105" name="Google Shape;105;p18"/>
          <p:cNvCxnSpPr>
            <a:stCxn id="104" idx="0"/>
          </p:cNvCxnSpPr>
          <p:nvPr/>
        </p:nvCxnSpPr>
        <p:spPr>
          <a:xfrm rot="10800000">
            <a:off x="4562700" y="1337700"/>
            <a:ext cx="930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 txBox="1"/>
          <p:nvPr>
            <p:ph type="title"/>
          </p:nvPr>
        </p:nvSpPr>
        <p:spPr>
          <a:xfrm>
            <a:off x="-890575" y="765000"/>
            <a:ext cx="83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class </a:t>
            </a:r>
            <a:r>
              <a:rPr lang="en">
                <a:solidFill>
                  <a:srgbClr val="00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math_operation:</a:t>
            </a:r>
            <a:endParaRPr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>
            <a:off x="4262050" y="2336850"/>
            <a:ext cx="6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>
            <p:ph type="title"/>
          </p:nvPr>
        </p:nvSpPr>
        <p:spPr>
          <a:xfrm>
            <a:off x="0" y="4132075"/>
            <a:ext cx="83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math_operation(10,20)</a:t>
            </a:r>
            <a:endParaRPr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 flipH="1">
            <a:off x="5371750" y="2862100"/>
            <a:ext cx="62100" cy="13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/>
          <p:nvPr/>
        </p:nvCxnSpPr>
        <p:spPr>
          <a:xfrm flipH="1">
            <a:off x="5817425" y="2851750"/>
            <a:ext cx="560100" cy="13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/>
          <p:nvPr/>
        </p:nvSpPr>
        <p:spPr>
          <a:xfrm>
            <a:off x="674050" y="653300"/>
            <a:ext cx="8082000" cy="249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68725"/>
            <a:ext cx="512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Referencing: Try this out!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741050" y="1260225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firstapp.py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910900" y="1260225"/>
            <a:ext cx="1119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temp.py</a:t>
            </a:r>
            <a:endParaRPr sz="1800">
              <a:solidFill>
                <a:srgbClr val="E06666"/>
              </a:solidFill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rot="10800000">
            <a:off x="3235550" y="1488375"/>
            <a:ext cx="24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 txBox="1"/>
          <p:nvPr/>
        </p:nvSpPr>
        <p:spPr>
          <a:xfrm>
            <a:off x="926850" y="2239025"/>
            <a:ext cx="72903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In your “</a:t>
            </a:r>
            <a:r>
              <a:rPr lang="en" sz="2400">
                <a:solidFill>
                  <a:srgbClr val="666666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firstapp.py</a:t>
            </a: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” file, try to </a:t>
            </a:r>
            <a:r>
              <a:rPr lang="en" sz="2400">
                <a:solidFill>
                  <a:srgbClr val="3C78D8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import</a:t>
            </a: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 the </a:t>
            </a:r>
            <a:r>
              <a:rPr lang="en" sz="2400">
                <a:solidFill>
                  <a:srgbClr val="E06666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class</a:t>
            </a: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 you created in “</a:t>
            </a:r>
            <a:r>
              <a:rPr lang="en" sz="2400">
                <a:solidFill>
                  <a:srgbClr val="666666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temp.py</a:t>
            </a: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”. Change your kivy display output to what your class object will output. You can input any number (x,y) you want.</a:t>
            </a:r>
            <a:endParaRPr sz="24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1638450" y="1171800"/>
            <a:ext cx="5496000" cy="63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5278300" y="280975"/>
            <a:ext cx="3270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firstapp_reference_practice</a:t>
            </a:r>
            <a:r>
              <a:rPr lang="en" sz="1800">
                <a:solidFill>
                  <a:srgbClr val="E06666"/>
                </a:solidFill>
              </a:rPr>
              <a:t>.py</a:t>
            </a:r>
            <a:endParaRPr sz="18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01325" y="210525"/>
            <a:ext cx="534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Basic Structure: python file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308625" y="334625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h</a:t>
            </a:r>
            <a:r>
              <a:rPr lang="en" sz="1800">
                <a:solidFill>
                  <a:srgbClr val="E06666"/>
                </a:solidFill>
              </a:rPr>
              <a:t>ellokivy.py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0" y="4603325"/>
            <a:ext cx="83679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Try this: text = math_operation.__name__</a:t>
            </a:r>
            <a:endParaRPr sz="1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775" y="935625"/>
            <a:ext cx="4218360" cy="3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3432450" y="2553325"/>
            <a:ext cx="539100" cy="27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>
            <a:stCxn id="131" idx="3"/>
          </p:cNvCxnSpPr>
          <p:nvPr/>
        </p:nvCxnSpPr>
        <p:spPr>
          <a:xfrm flipH="1" rot="10800000">
            <a:off x="3971550" y="2188075"/>
            <a:ext cx="2903700" cy="50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0"/>
          <p:cNvSpPr txBox="1"/>
          <p:nvPr/>
        </p:nvSpPr>
        <p:spPr>
          <a:xfrm>
            <a:off x="6947875" y="1638450"/>
            <a:ext cx="14199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Name must be the same as your .kv file name!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01325" y="210525"/>
            <a:ext cx="58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Basic Structure: kivy file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308625" y="334625"/>
            <a:ext cx="1701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Hello.kv</a:t>
            </a:r>
            <a:endParaRPr sz="1800">
              <a:solidFill>
                <a:srgbClr val="E06666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1691625"/>
            <a:ext cx="61341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type="title"/>
          </p:nvPr>
        </p:nvSpPr>
        <p:spPr>
          <a:xfrm>
            <a:off x="497800" y="1009275"/>
            <a:ext cx="13170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class</a:t>
            </a:r>
            <a:endParaRPr sz="1800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cxnSp>
        <p:nvCxnSpPr>
          <p:cNvPr id="142" name="Google Shape;142;p21"/>
          <p:cNvCxnSpPr/>
          <p:nvPr/>
        </p:nvCxnSpPr>
        <p:spPr>
          <a:xfrm rot="10800000">
            <a:off x="1503800" y="1379100"/>
            <a:ext cx="101610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>
            <p:ph type="title"/>
          </p:nvPr>
        </p:nvSpPr>
        <p:spPr>
          <a:xfrm>
            <a:off x="5226450" y="1013125"/>
            <a:ext cx="33807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Object the class holds</a:t>
            </a:r>
            <a:endParaRPr sz="1800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cxnSp>
        <p:nvCxnSpPr>
          <p:cNvPr id="144" name="Google Shape;144;p21"/>
          <p:cNvCxnSpPr/>
          <p:nvPr/>
        </p:nvCxnSpPr>
        <p:spPr>
          <a:xfrm flipH="1" rot="10800000">
            <a:off x="3660600" y="1493300"/>
            <a:ext cx="25614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 txBox="1"/>
          <p:nvPr>
            <p:ph type="title"/>
          </p:nvPr>
        </p:nvSpPr>
        <p:spPr>
          <a:xfrm>
            <a:off x="2693025" y="4183175"/>
            <a:ext cx="45555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Parameters to define the object</a:t>
            </a:r>
            <a:endParaRPr sz="1800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>
            <a:off x="4262050" y="2862100"/>
            <a:ext cx="10500" cy="13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