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an%20Liang\Desktop\Courseworks\Math%20of%20Voting\Result%20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an%20Liang\Desktop\Courseworks\Math%20of%20Voting\Result%20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an%20Liang\Desktop\Courseworks\Math%20of%20Voting\Result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an%20Liang\Desktop\Courseworks\Math%20of%20Voting\Result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Comparison</a:t>
            </a:r>
            <a:r>
              <a:rPr lang="en-US" sz="1000" baseline="0"/>
              <a:t> Tests for Winner Vulnerability</a:t>
            </a:r>
          </a:p>
          <a:p>
            <a:pPr>
              <a:defRPr/>
            </a:pPr>
            <a:r>
              <a:rPr lang="en-US" sz="1000" baseline="0"/>
              <a:t>3 candidates</a:t>
            </a:r>
          </a:p>
          <a:p>
            <a:pPr>
              <a:defRPr/>
            </a:pPr>
            <a:endParaRPr lang="en-US" sz="1000"/>
          </a:p>
        </c:rich>
      </c:tx>
      <c:layout>
        <c:manualLayout>
          <c:xMode val="edge"/>
          <c:yMode val="edge"/>
          <c:x val="0.17810132224038033"/>
          <c:y val="2.7027027027027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906442716443635"/>
          <c:y val="0.17738189401369148"/>
          <c:w val="0.76904871850783163"/>
          <c:h val="0.6574268060919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IRV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Sheet1!$A$8:$A$10</c:f>
              <c:numCache>
                <c:formatCode>General</c:formatCode>
                <c:ptCount val="3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</c:numCache>
            </c:numRef>
          </c:cat>
          <c:val>
            <c:numRef>
              <c:f>Sheet1!$B$8:$B$10</c:f>
              <c:numCache>
                <c:formatCode>General</c:formatCode>
                <c:ptCount val="3"/>
                <c:pt idx="0">
                  <c:v>944</c:v>
                </c:pt>
                <c:pt idx="1">
                  <c:v>898</c:v>
                </c:pt>
                <c:pt idx="2">
                  <c:v>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E2-43EC-8A91-434E3C7C94B9}"/>
            </c:ext>
          </c:extLst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BRV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Sheet1!$A$8:$A$10</c:f>
              <c:numCache>
                <c:formatCode>General</c:formatCode>
                <c:ptCount val="3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</c:numCache>
            </c:numRef>
          </c:cat>
          <c:val>
            <c:numRef>
              <c:f>Sheet1!$C$8:$C$10</c:f>
              <c:numCache>
                <c:formatCode>General</c:formatCode>
                <c:ptCount val="3"/>
                <c:pt idx="0">
                  <c:v>963</c:v>
                </c:pt>
                <c:pt idx="1">
                  <c:v>929</c:v>
                </c:pt>
                <c:pt idx="2">
                  <c:v>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E2-43EC-8A91-434E3C7C94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0398328"/>
        <c:axId val="580401936"/>
      </c:barChart>
      <c:catAx>
        <c:axId val="580398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Voters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01936"/>
        <c:crosses val="autoZero"/>
        <c:auto val="1"/>
        <c:lblAlgn val="ctr"/>
        <c:lblOffset val="100"/>
        <c:noMultiLvlLbl val="0"/>
      </c:catAx>
      <c:valAx>
        <c:axId val="58040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successful election 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3.7735849056603772E-2"/>
              <c:y val="0.237927927927927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398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0" i="0" baseline="0">
                <a:effectLst/>
              </a:rPr>
              <a:t>Comparison Tests for General Vulnerability</a:t>
            </a:r>
            <a:endParaRPr lang="en-US" sz="1000">
              <a:effectLst/>
            </a:endParaRPr>
          </a:p>
          <a:p>
            <a:pPr>
              <a:defRPr/>
            </a:pPr>
            <a:r>
              <a:rPr lang="en-US" sz="1000" b="0" i="0" baseline="0">
                <a:effectLst/>
              </a:rPr>
              <a:t>3 candidates</a:t>
            </a:r>
            <a:endParaRPr lang="en-US" sz="10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037891962318205"/>
          <c:y val="0.17523219410457483"/>
          <c:w val="0.78084065038466377"/>
          <c:h val="0.611465928892664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Sheet1!$E$7</c:f>
              <c:strCache>
                <c:ptCount val="1"/>
                <c:pt idx="0">
                  <c:v>IRV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Sheet1!$D$8:$D$10</c:f>
              <c:numCache>
                <c:formatCode>General</c:formatCode>
                <c:ptCount val="3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</c:numCache>
            </c:numRef>
          </c:cat>
          <c:val>
            <c:numRef>
              <c:f>Sheet1!$E$8:$E$10</c:f>
              <c:numCache>
                <c:formatCode>General</c:formatCode>
                <c:ptCount val="3"/>
                <c:pt idx="0">
                  <c:v>947</c:v>
                </c:pt>
                <c:pt idx="1">
                  <c:v>907</c:v>
                </c:pt>
                <c:pt idx="2">
                  <c:v>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C6-4903-A7BF-C0DFD7D08661}"/>
            </c:ext>
          </c:extLst>
        </c:ser>
        <c:ser>
          <c:idx val="1"/>
          <c:order val="1"/>
          <c:tx>
            <c:strRef>
              <c:f>Sheet1!$F$7</c:f>
              <c:strCache>
                <c:ptCount val="1"/>
                <c:pt idx="0">
                  <c:v>BRV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Sheet1!$D$8:$D$10</c:f>
              <c:numCache>
                <c:formatCode>General</c:formatCode>
                <c:ptCount val="3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</c:numCache>
            </c:numRef>
          </c:cat>
          <c:val>
            <c:numRef>
              <c:f>Sheet1!$F$8:$F$10</c:f>
              <c:numCache>
                <c:formatCode>General</c:formatCode>
                <c:ptCount val="3"/>
                <c:pt idx="0">
                  <c:v>972</c:v>
                </c:pt>
                <c:pt idx="1">
                  <c:v>940</c:v>
                </c:pt>
                <c:pt idx="2">
                  <c:v>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C6-4903-A7BF-C0DFD7D086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7504800"/>
        <c:axId val="407749136"/>
      </c:barChart>
      <c:catAx>
        <c:axId val="407504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voters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49136"/>
        <c:crosses val="autoZero"/>
        <c:auto val="1"/>
        <c:lblAlgn val="ctr"/>
        <c:lblOffset val="100"/>
        <c:noMultiLvlLbl val="0"/>
      </c:catAx>
      <c:valAx>
        <c:axId val="40774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number of successful election 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50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Comparison</a:t>
            </a:r>
            <a:r>
              <a:rPr lang="en-US" sz="1000" baseline="0"/>
              <a:t> Tests for Winner Vulnerability</a:t>
            </a:r>
          </a:p>
          <a:p>
            <a:pPr>
              <a:defRPr/>
            </a:pPr>
            <a:r>
              <a:rPr lang="en-US" sz="1000" baseline="0"/>
              <a:t>4 candidates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18381765579926"/>
          <c:y val="0.13818346371173326"/>
          <c:w val="0.80999548857865389"/>
          <c:h val="0.680480921486061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IRV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Sheet1!$A$19:$A$21</c:f>
              <c:numCache>
                <c:formatCode>General</c:formatCode>
                <c:ptCount val="3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</c:numCache>
            </c:numRef>
          </c:cat>
          <c:val>
            <c:numRef>
              <c:f>Sheet1!$B$19:$B$21</c:f>
              <c:numCache>
                <c:formatCode>General</c:formatCode>
                <c:ptCount val="3"/>
                <c:pt idx="0">
                  <c:v>941</c:v>
                </c:pt>
                <c:pt idx="1">
                  <c:v>845</c:v>
                </c:pt>
                <c:pt idx="2">
                  <c:v>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2-4932-87CD-5434E610F46C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BRV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Sheet1!$A$19:$A$21</c:f>
              <c:numCache>
                <c:formatCode>General</c:formatCode>
                <c:ptCount val="3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</c:numCache>
            </c:numRef>
          </c:cat>
          <c:val>
            <c:numRef>
              <c:f>Sheet1!$C$19:$C$21</c:f>
              <c:numCache>
                <c:formatCode>General</c:formatCode>
                <c:ptCount val="3"/>
                <c:pt idx="0">
                  <c:v>950</c:v>
                </c:pt>
                <c:pt idx="1">
                  <c:v>903</c:v>
                </c:pt>
                <c:pt idx="2">
                  <c:v>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52-4932-87CD-5434E610F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5476808"/>
        <c:axId val="415477792"/>
      </c:barChart>
      <c:catAx>
        <c:axId val="415476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Voters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477792"/>
        <c:crosses val="autoZero"/>
        <c:auto val="1"/>
        <c:lblAlgn val="ctr"/>
        <c:lblOffset val="100"/>
        <c:noMultiLvlLbl val="0"/>
      </c:catAx>
      <c:valAx>
        <c:axId val="41547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successful elections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476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Comparison</a:t>
            </a:r>
            <a:r>
              <a:rPr lang="en-US" sz="1000" baseline="0"/>
              <a:t> Tests for General Vulnerability</a:t>
            </a:r>
          </a:p>
          <a:p>
            <a:pPr>
              <a:defRPr/>
            </a:pPr>
            <a:r>
              <a:rPr lang="en-US" sz="1000" baseline="0"/>
              <a:t>4 candidates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335168715243853"/>
          <c:y val="0.13158156275896049"/>
          <c:w val="0.84059111234962081"/>
          <c:h val="0.69574637548619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Sheet1!$E$18</c:f>
              <c:strCache>
                <c:ptCount val="1"/>
                <c:pt idx="0">
                  <c:v>IRV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Sheet1!$D$19:$D$21</c:f>
              <c:numCache>
                <c:formatCode>General</c:formatCode>
                <c:ptCount val="3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</c:numCache>
            </c:numRef>
          </c:cat>
          <c:val>
            <c:numRef>
              <c:f>Sheet1!$E$19:$E$21</c:f>
              <c:numCache>
                <c:formatCode>General</c:formatCode>
                <c:ptCount val="3"/>
                <c:pt idx="0">
                  <c:v>927</c:v>
                </c:pt>
                <c:pt idx="1">
                  <c:v>769</c:v>
                </c:pt>
                <c:pt idx="2">
                  <c:v>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0D-41BC-A7C1-5C32713BD38C}"/>
            </c:ext>
          </c:extLst>
        </c:ser>
        <c:ser>
          <c:idx val="1"/>
          <c:order val="1"/>
          <c:tx>
            <c:strRef>
              <c:f>Sheet1!$F$18</c:f>
              <c:strCache>
                <c:ptCount val="1"/>
                <c:pt idx="0">
                  <c:v>BRV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Sheet1!$D$19:$D$21</c:f>
              <c:numCache>
                <c:formatCode>General</c:formatCode>
                <c:ptCount val="3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</c:numCache>
            </c:numRef>
          </c:cat>
          <c:val>
            <c:numRef>
              <c:f>Sheet1!$F$19:$F$21</c:f>
              <c:numCache>
                <c:formatCode>General</c:formatCode>
                <c:ptCount val="3"/>
                <c:pt idx="0">
                  <c:v>940</c:v>
                </c:pt>
                <c:pt idx="1">
                  <c:v>874</c:v>
                </c:pt>
                <c:pt idx="2">
                  <c:v>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0D-41BC-A7C1-5C32713BD3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2979056"/>
        <c:axId val="582977416"/>
      </c:barChart>
      <c:catAx>
        <c:axId val="58297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voters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77416"/>
        <c:crosses val="autoZero"/>
        <c:auto val="1"/>
        <c:lblAlgn val="ctr"/>
        <c:lblOffset val="100"/>
        <c:noMultiLvlLbl val="0"/>
      </c:catAx>
      <c:valAx>
        <c:axId val="582977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successful elections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7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7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7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9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2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4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49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76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4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9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67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73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Augmenting </a:t>
            </a:r>
            <a:r>
              <a:rPr lang="en-US" dirty="0" err="1"/>
              <a:t>Borda</a:t>
            </a:r>
            <a:r>
              <a:rPr lang="en-US" dirty="0"/>
              <a:t> Count to Instant Runoff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Evan Liang</a:t>
            </a:r>
          </a:p>
        </p:txBody>
      </p:sp>
    </p:spTree>
    <p:extLst>
      <p:ext uri="{BB962C8B-B14F-4D97-AF65-F5344CB8AC3E}">
        <p14:creationId xmlns:p14="http://schemas.microsoft.com/office/powerpoint/2010/main" val="177206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Jonathan K. Hodge and Richard </a:t>
            </a:r>
            <a:r>
              <a:rPr lang="en-US" dirty="0" err="1"/>
              <a:t>E.Klima</a:t>
            </a:r>
            <a:r>
              <a:rPr lang="en-US" dirty="0"/>
              <a:t>. </a:t>
            </a:r>
            <a:r>
              <a:rPr lang="en-US" i="1" dirty="0"/>
              <a:t>The Mathematics of Voting and Elections: A Hands-on Approach</a:t>
            </a:r>
            <a:r>
              <a:rPr lang="en-US" dirty="0"/>
              <a:t>. The Mathematical World, Volume 22, 2005</a:t>
            </a:r>
          </a:p>
          <a:p>
            <a:r>
              <a:rPr lang="en-US" dirty="0"/>
              <a:t>Nicholas R. Miller. </a:t>
            </a:r>
            <a:r>
              <a:rPr lang="en-US" i="1" dirty="0"/>
              <a:t>Monotonicity Failure in IRV Elections With Three Candidates: Closeness Matters</a:t>
            </a:r>
            <a:r>
              <a:rPr lang="en-US" dirty="0"/>
              <a:t>. University of </a:t>
            </a:r>
            <a:r>
              <a:rPr lang="en-US" dirty="0" err="1"/>
              <a:t>Marland</a:t>
            </a:r>
            <a:r>
              <a:rPr lang="en-US" dirty="0"/>
              <a:t> Baltimore County, 2016</a:t>
            </a:r>
          </a:p>
          <a:p>
            <a:r>
              <a:rPr lang="en-US" dirty="0"/>
              <a:t>Dominique </a:t>
            </a:r>
            <a:r>
              <a:rPr lang="en-US" dirty="0" err="1"/>
              <a:t>Lepelley</a:t>
            </a:r>
            <a:r>
              <a:rPr lang="en-US" dirty="0"/>
              <a:t>, Frederic </a:t>
            </a:r>
            <a:r>
              <a:rPr lang="en-US" dirty="0" err="1"/>
              <a:t>Chantreuil</a:t>
            </a:r>
            <a:r>
              <a:rPr lang="en-US" dirty="0"/>
              <a:t>, and Sven Berg. </a:t>
            </a:r>
            <a:r>
              <a:rPr lang="en-US" i="1" dirty="0"/>
              <a:t>The likelihood of monotonicity paradoxes in run-off elections</a:t>
            </a:r>
            <a:r>
              <a:rPr lang="en-US" dirty="0"/>
              <a:t>. Mathematical Social Sciences, 31, 1996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6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Borda</a:t>
            </a:r>
            <a:r>
              <a:rPr lang="en-US" dirty="0"/>
              <a:t> Runoff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Eliminates candidates based on the </a:t>
            </a:r>
            <a:r>
              <a:rPr lang="en-US" sz="3000" dirty="0" err="1"/>
              <a:t>Borda</a:t>
            </a:r>
            <a:r>
              <a:rPr lang="en-US" sz="3000" dirty="0"/>
              <a:t> Count</a:t>
            </a:r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1026" name="Picture 2" descr="http://www.indyweek.com/pdf/CaryBal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711" y="3096743"/>
            <a:ext cx="6290925" cy="267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I like runoff voting systems, but monotonicity is also unbearable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Variations of instant runoff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Measuring monotonicity </a:t>
            </a:r>
          </a:p>
        </p:txBody>
      </p:sp>
    </p:spTree>
    <p:extLst>
      <p:ext uri="{BB962C8B-B14F-4D97-AF65-F5344CB8AC3E}">
        <p14:creationId xmlns:p14="http://schemas.microsoft.com/office/powerpoint/2010/main" val="202765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Trivial: Satisfies anonymity and neutrality.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Nontrivial: satisfies the majority criterion.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Does not satisfy monotonicity and CWC</a:t>
            </a:r>
          </a:p>
        </p:txBody>
      </p:sp>
    </p:spTree>
    <p:extLst>
      <p:ext uri="{BB962C8B-B14F-4D97-AF65-F5344CB8AC3E}">
        <p14:creationId xmlns:p14="http://schemas.microsoft.com/office/powerpoint/2010/main" val="404904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about </a:t>
            </a:r>
            <a:r>
              <a:rPr lang="en-US" dirty="0" err="1"/>
              <a:t>Borda</a:t>
            </a:r>
            <a:r>
              <a:rPr lang="en-US" dirty="0"/>
              <a:t>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i="1" dirty="0"/>
              <a:t>If a candidate receives the majority of first place votes in an election, then that candidate cannot be last place under </a:t>
            </a:r>
            <a:r>
              <a:rPr lang="en-US" sz="3500" i="1" dirty="0" err="1"/>
              <a:t>Borda</a:t>
            </a:r>
            <a:r>
              <a:rPr lang="en-US" sz="3500" i="1" dirty="0"/>
              <a:t> count.</a:t>
            </a:r>
          </a:p>
          <a:p>
            <a:endParaRPr lang="en-US" sz="3500" i="1" dirty="0"/>
          </a:p>
        </p:txBody>
      </p:sp>
    </p:spTree>
    <p:extLst>
      <p:ext uri="{BB962C8B-B14F-4D97-AF65-F5344CB8AC3E}">
        <p14:creationId xmlns:p14="http://schemas.microsoft.com/office/powerpoint/2010/main" val="26345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500" dirty="0"/>
              <a:t>Winner Vulnerability: an election is vulnerable if increasing the winner’s ranking on some individual preference orders results in a new winner.</a:t>
            </a:r>
          </a:p>
          <a:p>
            <a:pPr lvl="0"/>
            <a:r>
              <a:rPr lang="en-US" sz="3500" dirty="0"/>
              <a:t>General Vulnerability: an election is vulnerable if we can find a candidate whose ranking on the societal preference order is lowered when its ranking is increased on some individual preference orders.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0399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3 candidates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92764E-ACA3-4DEE-998C-D1DCDE9EB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370900"/>
              </p:ext>
            </p:extLst>
          </p:nvPr>
        </p:nvGraphicFramePr>
        <p:xfrm>
          <a:off x="669303" y="1737360"/>
          <a:ext cx="5260157" cy="4131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FADC4D-CF15-42A2-8E2A-64F3AD946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22364"/>
              </p:ext>
            </p:extLst>
          </p:nvPr>
        </p:nvGraphicFramePr>
        <p:xfrm>
          <a:off x="5589685" y="1737360"/>
          <a:ext cx="5565995" cy="4361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964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4 candidates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3FB66E-7E54-4EDF-8062-30F4F071E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50848"/>
              </p:ext>
            </p:extLst>
          </p:nvPr>
        </p:nvGraphicFramePr>
        <p:xfrm>
          <a:off x="1097281" y="1942147"/>
          <a:ext cx="4832180" cy="4081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5BA265-3266-4CD7-A8CD-4646F8A06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779488"/>
              </p:ext>
            </p:extLst>
          </p:nvPr>
        </p:nvGraphicFramePr>
        <p:xfrm>
          <a:off x="5649225" y="2055043"/>
          <a:ext cx="5040771" cy="3968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263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BRV performs better than IRV in every test.</a:t>
            </a:r>
          </a:p>
          <a:p>
            <a:r>
              <a:rPr lang="en-US" sz="3000" dirty="0"/>
              <a:t>Question: if an election passes the vulnerability test for IRV, does the same election pass the test for BRV?</a:t>
            </a:r>
          </a:p>
          <a:p>
            <a:r>
              <a:rPr lang="en-US" sz="3000" dirty="0"/>
              <a:t>Answer: NO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637527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</TotalTime>
  <Words>328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Augmenting Borda Count to Instant Runoff</vt:lpstr>
      <vt:lpstr>Borda Runoff</vt:lpstr>
      <vt:lpstr>Motivation</vt:lpstr>
      <vt:lpstr>Properties of BRV</vt:lpstr>
      <vt:lpstr>Lemma about Borda count</vt:lpstr>
      <vt:lpstr>Monotonicity</vt:lpstr>
      <vt:lpstr>Results – 3 candidates</vt:lpstr>
      <vt:lpstr>Results – 4 candidates</vt:lpstr>
      <vt:lpstr>Results – cont.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Borda Count to Instant Runoff</dc:title>
  <dc:creator>Evan Liang</dc:creator>
  <cp:lastModifiedBy>Evan Liang</cp:lastModifiedBy>
  <cp:revision>9</cp:revision>
  <dcterms:created xsi:type="dcterms:W3CDTF">2016-12-05T03:30:03Z</dcterms:created>
  <dcterms:modified xsi:type="dcterms:W3CDTF">2016-12-05T09:00:57Z</dcterms:modified>
</cp:coreProperties>
</file>