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  <p:sldMasterId id="2147483762" r:id="rId2"/>
    <p:sldMasterId id="2147483774" r:id="rId3"/>
    <p:sldMasterId id="2147483786" r:id="rId4"/>
    <p:sldMasterId id="2147483810" r:id="rId5"/>
    <p:sldMasterId id="2147483822" r:id="rId6"/>
    <p:sldMasterId id="2147483846" r:id="rId7"/>
    <p:sldMasterId id="2147483858" r:id="rId8"/>
  </p:sldMasterIdLst>
  <p:notesMasterIdLst>
    <p:notesMasterId r:id="rId18"/>
  </p:notesMasterIdLst>
  <p:handoutMasterIdLst>
    <p:handoutMasterId r:id="rId19"/>
  </p:handoutMasterIdLst>
  <p:sldIdLst>
    <p:sldId id="376" r:id="rId9"/>
    <p:sldId id="401" r:id="rId10"/>
    <p:sldId id="417" r:id="rId11"/>
    <p:sldId id="427" r:id="rId12"/>
    <p:sldId id="423" r:id="rId13"/>
    <p:sldId id="424" r:id="rId14"/>
    <p:sldId id="396" r:id="rId15"/>
    <p:sldId id="384" r:id="rId16"/>
    <p:sldId id="428" r:id="rId17"/>
  </p:sldIdLst>
  <p:sldSz cx="9144000" cy="6858000" type="screen4x3"/>
  <p:notesSz cx="7099300" cy="10234613"/>
  <p:embeddedFontLst>
    <p:embeddedFont>
      <p:font typeface="HY견고딕" panose="02030600000101010101" pitchFamily="18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FE2"/>
    <a:srgbClr val="0000CC"/>
    <a:srgbClr val="FF0101"/>
    <a:srgbClr val="97C1F3"/>
    <a:srgbClr val="7CB0F0"/>
    <a:srgbClr val="003399"/>
    <a:srgbClr val="000099"/>
    <a:srgbClr val="AC0000"/>
    <a:srgbClr val="F4F5FA"/>
    <a:srgbClr val="F7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4" autoAdjust="0"/>
    <p:restoredTop sz="95614" autoAdjust="0"/>
  </p:normalViewPr>
  <p:slideViewPr>
    <p:cSldViewPr>
      <p:cViewPr>
        <p:scale>
          <a:sx n="125" d="100"/>
          <a:sy n="125" d="100"/>
        </p:scale>
        <p:origin x="990" y="258"/>
      </p:cViewPr>
      <p:guideLst>
        <p:guide orient="horz" pos="40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06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7" y="1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/>
          <a:lstStyle>
            <a:lvl1pPr algn="r">
              <a:defRPr sz="1200"/>
            </a:lvl1pPr>
          </a:lstStyle>
          <a:p>
            <a:pPr>
              <a:defRPr/>
            </a:pPr>
            <a:fld id="{6E180208-84F7-406D-A860-9B4563FCEA04}" type="datetimeFigureOut">
              <a:rPr lang="ko-KR" altLang="en-US"/>
              <a:pPr>
                <a:defRPr/>
              </a:pPr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373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7" y="9721373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 anchor="b"/>
          <a:lstStyle>
            <a:lvl1pPr algn="r">
              <a:defRPr sz="1200"/>
            </a:lvl1pPr>
          </a:lstStyle>
          <a:p>
            <a:pPr>
              <a:defRPr/>
            </a:pPr>
            <a:fld id="{9175FC37-40CB-4EC8-9B14-804F375CE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43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7" y="1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/>
          <a:lstStyle>
            <a:lvl1pPr algn="r">
              <a:defRPr sz="1200"/>
            </a:lvl1pPr>
          </a:lstStyle>
          <a:p>
            <a:pPr>
              <a:defRPr/>
            </a:pPr>
            <a:fld id="{C59DDFA7-EE58-4B09-810A-0AE8E9B942F3}" type="datetimeFigureOut">
              <a:rPr lang="ko-KR" altLang="en-US"/>
              <a:pPr>
                <a:defRPr/>
              </a:pPr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5" tIns="47884" rIns="95765" bIns="4788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0689"/>
            <a:ext cx="5679440" cy="4605743"/>
          </a:xfrm>
          <a:prstGeom prst="rect">
            <a:avLst/>
          </a:prstGeom>
        </p:spPr>
        <p:txBody>
          <a:bodyPr vert="horz" lIns="95765" tIns="47884" rIns="95765" bIns="4788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7" y="9721373"/>
            <a:ext cx="3076364" cy="511563"/>
          </a:xfrm>
          <a:prstGeom prst="rect">
            <a:avLst/>
          </a:prstGeom>
        </p:spPr>
        <p:txBody>
          <a:bodyPr vert="horz" lIns="95765" tIns="47884" rIns="95765" bIns="47884" rtlCol="0" anchor="b"/>
          <a:lstStyle>
            <a:lvl1pPr algn="r">
              <a:defRPr sz="1200"/>
            </a:lvl1pPr>
          </a:lstStyle>
          <a:p>
            <a:pPr>
              <a:defRPr/>
            </a:pPr>
            <a:fld id="{FD4F532D-7142-4A44-B233-7915E787D2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47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4C8F6-CA68-4FC7-ABF1-EE96C9343A4C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9075" indent="-219075"/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63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4F532D-7142-4A44-B233-7915E787D2B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4F532D-7142-4A44-B233-7915E787D2B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7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D7A3-0CCD-4DD3-83B0-41BCF6F6356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47EE-8F09-4C0C-BAEA-97055C964977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1604-7B45-44CF-8C6A-72288F90886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2C884-5CD5-4711-AB4D-C127DAC9F600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0ED5-733E-4C4B-B690-EC5831D25F62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05EB-C810-48F1-AC2B-99BAEE76376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79D8C-92F0-4C43-96B3-FB8193EB3750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7F83-4CD0-4CD9-BE5C-8D4AB3A2A47A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3537-1262-4422-B9BF-BDEE1AA5470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78976-8FCF-442C-90A7-9055CA2E9252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64FD6-51CF-40BD-AE35-D3ED98D3AE93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10F1A-BAA8-48B8-8A17-83770174AC6F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1A03-4266-4663-938F-B60B77A1568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2A6F-FDFA-4F29-9910-FCC2A94A9943}" type="datetimeFigureOut">
              <a:rPr lang="ko-KR" altLang="en-US">
                <a:solidFill>
                  <a:prstClr val="black"/>
                </a:solidFill>
              </a:rPr>
              <a:pPr>
                <a:defRPr/>
              </a:pPr>
              <a:t>2021-02-16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E25BD-6609-412E-A3B7-34D4835A0F5C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 descr="power-system-technology-typo001.jpg">
            <a:extLst>
              <a:ext uri="{FF2B5EF4-FFF2-40B4-BE49-F238E27FC236}">
                <a16:creationId xmlns:a16="http://schemas.microsoft.com/office/drawing/2014/main" id="{E5F5CBF2-0756-46D7-9C03-32C27C31C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FBDBB4C-C07C-4518-A784-17B1BB6EF4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719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87086BC-066F-4D1E-B4C8-1DDCE5D804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461F308-181A-4071-B5CE-CB5D6572E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0F91502-ED1A-480D-8DDD-EB033D26C41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761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AD44-8219-4FED-8171-2BDF858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A3366014-9320-4209-9FDC-03263BA03FA8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A161E-A7F7-4299-93D5-37F79B15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6AA9-0C0E-474C-9FEB-32BA39AF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2F3D7674-B0DF-40AC-84E3-17C1BA6F84E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97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DF4C1-FA62-455C-8BB9-4CD5233E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AEAFA293-40B4-43B7-AF1D-5ACE2585E11E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642A6-CFB5-4806-992D-AF859A6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2A568-4BA1-4D8B-9FED-43579F94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2522EBF-5280-4409-84D8-69A7DB0587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E599-53E4-4323-92F6-A50FF4D532F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3913-24C4-450E-9BB3-F6C2575B7DA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B6A3F3E-A0FE-4FC7-B209-530AA617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4ABA1BD5-4BD6-4081-A0C6-7330068A9D09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8A150C8-F522-421A-AD40-B7384DBC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0696928-F1BB-4869-B1D0-BAAAE0E3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C4CBBD23-F0CA-429F-8247-0576A53227F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145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A88B9C7-28C0-4320-823C-ECA0F5B2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B45A06C8-ADB2-4824-BB71-CCDB36397E86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8D642EE-1305-403D-A833-BA353B4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14B8D95-3151-4498-8CFB-C93FA9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411E2BD6-F5EF-43BB-9364-77861226AD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484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190BC33-E118-4B43-9B17-5A38F49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88D3BBFC-9784-483D-92A0-65DE70583898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32FB5A36-671E-4D91-B072-3094758C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E6D8221-7BBB-41B7-8388-FE67EF03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6FC5F794-9818-491A-B06B-4DB97E729C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660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78ABA919-B077-44BC-84DC-B86C12C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DC5A9BBB-39CC-422D-B2DA-5306F7AA901A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D010B2D8-DE7F-497F-A4DC-B2F1E39C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7E3C428-DE83-4E33-9259-0BEC8E3D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2FC57FF1-9B79-457D-9114-1097D7D6756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220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EDD460F7-0C3C-4B4F-B424-D9E8FC1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B68B6880-FA7C-48E2-8997-F2851B49F18E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4463447-038C-4BC3-8219-1ED1CE50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5845598-6DF5-4952-83C4-E175DA2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0E5A4266-0F30-474E-BC21-45504B4F53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4814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F91A16A-536F-4096-9F0E-2C63603E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8D73FABB-C022-416C-ACFB-FBA846AFDB33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553F2FF-E31D-42D1-9144-56528497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0641770-256B-4B6B-9754-56D6FEF3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78517BB8-E924-4710-ACFA-B8A8BD59F72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7818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75FEA-5F4D-470C-9910-D3CEE80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49C4892A-0566-4D6B-892E-CD2AB246CDFD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AFEF9-918D-499A-97AF-549F2A67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AC408-B317-480F-8142-66193571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E4491A4B-9A27-4088-8239-26AB56D7645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044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DED0B-B219-473A-9D52-75BA0C98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A91BDF46-E331-4249-8641-DD2FDFF48E91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97DD-10E1-4E5B-AB25-3AE6CF83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F4199-BF3E-4342-997A-720C034F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A7A5B936-993C-407B-9F49-1656F8EC032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239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3767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3E04075-A315-4357-AD4D-36D603183444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852243-4CE0-4DC3-80DE-B9E1C03E3B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3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6B8C-1B45-4C68-9AA1-FB40C75FBF34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DA2E-72E4-4E96-843B-CFADCD30420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9E2E4E5-83CC-4B83-B441-DEB01640C05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5BAB73-14BC-4919-B240-F64DD38794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574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A06141-DC05-444B-9FB5-3435C7128BA5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A63C0D-E134-4B1B-A3C4-DBC17896AD2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194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CD85618-6FBE-4947-9D2D-00A337367311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1060661-FCAE-44DB-9F52-F79AAD48381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614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62A9AA3-D4CF-4553-BA53-C8331A352C6E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9352C30-CA78-4830-A248-3252DC23779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54041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9FBB964-0630-4423-930D-4655866D1B65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50AD4F0-A336-408C-ABB5-447F8649603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7182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CE2FDFF-A224-40D7-9DD3-A9F3F73656E1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57DB75-7A1E-4FEC-B1B9-52B62B38EB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8824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1B86AF-EDCE-4F7D-A428-952243998156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4C0E4D0-C0CC-466E-B91F-5733AC9F8B1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53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C2CAA4-3CBF-4AA0-88BF-906F469765AB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309EC97-59A6-4FBB-AD27-6F9C79C426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261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780051-2C15-4613-92E3-4D42A12D9262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9B63EC2-A964-4F48-8DA3-331D7D4C169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2902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shh\기타\pstek-logo\로고(영문 그림자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65026" cy="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70104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04C2CCB8-3A0D-4C50-8198-A5E4ED446306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0EE15-0514-4998-9606-F462A84B8ECC}" type="datetimeFigureOut">
              <a:rPr lang="ko-KR" altLang="en-US"/>
              <a:pPr>
                <a:defRPr/>
              </a:pPr>
              <a:t>2021-02-16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7244-6C0D-4101-A44A-F22F1AFF1DE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 userDrawn="1"/>
        </p:nvSpPr>
        <p:spPr bwMode="auto">
          <a:xfrm>
            <a:off x="0" y="895350"/>
            <a:ext cx="1331640" cy="55165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 userDrawn="1"/>
        </p:nvSpPr>
        <p:spPr bwMode="auto">
          <a:xfrm>
            <a:off x="1115616" y="922338"/>
            <a:ext cx="7814072" cy="5507037"/>
          </a:xfrm>
          <a:prstGeom prst="roundRect">
            <a:avLst>
              <a:gd name="adj" fmla="val 1826"/>
            </a:avLst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861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63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 descr="C:\Documents and Settings\장영래\My Documents\My Pictures\참고이미지\Globe_Resource_v_2_by_SneakyTomato\PNG\PNG - Blue Globe.png"/>
          <p:cNvPicPr>
            <a:picLocks noChangeAspect="1" noChangeArrowheads="1"/>
          </p:cNvPicPr>
          <p:nvPr userDrawn="1"/>
        </p:nvPicPr>
        <p:blipFill>
          <a:blip r:embed="rId15" cstate="email">
            <a:lum bright="40000"/>
          </a:blip>
          <a:srcRect/>
          <a:stretch>
            <a:fillRect/>
          </a:stretch>
        </p:blipFill>
        <p:spPr bwMode="auto">
          <a:xfrm>
            <a:off x="142875" y="6154738"/>
            <a:ext cx="703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 userDrawn="1"/>
        </p:nvSpPr>
        <p:spPr>
          <a:xfrm>
            <a:off x="857250" y="6500813"/>
            <a:ext cx="1428750" cy="214312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www.pstek.co.kr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57188"/>
            <a:ext cx="668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27"/>
          <p:cNvGrpSpPr>
            <a:grpSpLocks/>
          </p:cNvGrpSpPr>
          <p:nvPr userDrawn="1"/>
        </p:nvGrpSpPr>
        <p:grpSpPr bwMode="auto">
          <a:xfrm>
            <a:off x="0" y="895350"/>
            <a:ext cx="8929688" cy="5534025"/>
            <a:chOff x="0" y="895926"/>
            <a:chExt cx="8929718" cy="5533470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0" y="895926"/>
              <a:ext cx="714348" cy="5516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500065" y="922911"/>
              <a:ext cx="8429653" cy="5506485"/>
            </a:xfrm>
            <a:prstGeom prst="roundRect">
              <a:avLst>
                <a:gd name="adj" fmla="val 1826"/>
              </a:avLst>
            </a:prstGeom>
            <a:solidFill>
              <a:schemeClr val="bg1"/>
            </a:solidFill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861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63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장영래\My Documents\My Pictures\참고이미지\Globe_Resource_v_2_by_SneakyTomato\PNG\PNG - Blue Globe.png"/>
          <p:cNvPicPr>
            <a:picLocks noChangeAspect="1" noChangeArrowheads="1"/>
          </p:cNvPicPr>
          <p:nvPr userDrawn="1"/>
        </p:nvPicPr>
        <p:blipFill>
          <a:blip r:embed="rId15" cstate="email">
            <a:lum bright="40000"/>
          </a:blip>
          <a:srcRect/>
          <a:stretch>
            <a:fillRect/>
          </a:stretch>
        </p:blipFill>
        <p:spPr bwMode="auto">
          <a:xfrm>
            <a:off x="142875" y="6154738"/>
            <a:ext cx="703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-97928" y="1319198"/>
            <a:ext cx="569387" cy="46291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>
            <a:spAutoFit/>
          </a:bodyPr>
          <a:lstStyle/>
          <a:p>
            <a:pPr algn="dist">
              <a:defRPr/>
            </a:pP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Power System Technology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7250" y="6500813"/>
            <a:ext cx="1428750" cy="214312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www.pstek.co.kr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57188"/>
            <a:ext cx="668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908720"/>
            <a:ext cx="9144000" cy="5503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 bwMode="auto">
          <a:xfrm>
            <a:off x="500063" y="1268760"/>
            <a:ext cx="8429625" cy="5160615"/>
          </a:xfrm>
          <a:prstGeom prst="roundRect">
            <a:avLst>
              <a:gd name="adj" fmla="val 1826"/>
            </a:avLst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861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63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장영래\My Documents\My Pictures\참고이미지\Globe_Resource_v_2_by_SneakyTomato\PNG\PNG - Blue Globe.png"/>
          <p:cNvPicPr>
            <a:picLocks noChangeAspect="1" noChangeArrowheads="1"/>
          </p:cNvPicPr>
          <p:nvPr userDrawn="1"/>
        </p:nvPicPr>
        <p:blipFill>
          <a:blip r:embed="rId15" cstate="email">
            <a:lum bright="40000"/>
          </a:blip>
          <a:srcRect/>
          <a:stretch>
            <a:fillRect/>
          </a:stretch>
        </p:blipFill>
        <p:spPr bwMode="auto">
          <a:xfrm>
            <a:off x="142875" y="6154738"/>
            <a:ext cx="703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-97928" y="1319198"/>
            <a:ext cx="569387" cy="46291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>
            <a:spAutoFit/>
          </a:bodyPr>
          <a:lstStyle/>
          <a:p>
            <a:pPr algn="dist">
              <a:defRPr/>
            </a:pPr>
            <a:r>
              <a:rPr lang="en-US" altLang="ko-KR" sz="2500" b="1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Power System Technology</a:t>
            </a:r>
            <a:endParaRPr lang="ko-KR" altLang="en-US" sz="2500" b="1" dirty="0">
              <a:solidFill>
                <a:schemeClr val="bg1">
                  <a:lumMod val="95000"/>
                </a:schemeClr>
              </a:solidFill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7250" y="6500813"/>
            <a:ext cx="1428750" cy="214312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www.pstek.co.kr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57188"/>
            <a:ext cx="668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>
            <a:grpSpLocks/>
          </p:cNvGrpSpPr>
          <p:nvPr userDrawn="1"/>
        </p:nvGrpSpPr>
        <p:grpSpPr bwMode="auto">
          <a:xfrm>
            <a:off x="0" y="895350"/>
            <a:ext cx="8929688" cy="5534025"/>
            <a:chOff x="0" y="895926"/>
            <a:chExt cx="8929718" cy="5533470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0" y="895926"/>
              <a:ext cx="714348" cy="5516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 userDrawn="1"/>
          </p:nvSpPr>
          <p:spPr>
            <a:xfrm>
              <a:off x="500065" y="922911"/>
              <a:ext cx="8429653" cy="5506485"/>
            </a:xfrm>
            <a:prstGeom prst="roundRect">
              <a:avLst>
                <a:gd name="adj" fmla="val 1826"/>
              </a:avLst>
            </a:prstGeom>
            <a:solidFill>
              <a:schemeClr val="bg1"/>
            </a:solidFill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861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63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장영래\My Documents\My Pictures\참고이미지\Globe_Resource_v_2_by_SneakyTomato\PNG\PNG - Blue Globe.png"/>
          <p:cNvPicPr>
            <a:picLocks noChangeAspect="1" noChangeArrowheads="1"/>
          </p:cNvPicPr>
          <p:nvPr userDrawn="1"/>
        </p:nvPicPr>
        <p:blipFill>
          <a:blip r:embed="rId15" cstate="email">
            <a:lum bright="40000"/>
          </a:blip>
          <a:srcRect/>
          <a:stretch>
            <a:fillRect/>
          </a:stretch>
        </p:blipFill>
        <p:spPr bwMode="auto">
          <a:xfrm>
            <a:off x="142875" y="6154738"/>
            <a:ext cx="703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-97928" y="1319198"/>
            <a:ext cx="569387" cy="46291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>
            <a:spAutoFit/>
          </a:bodyPr>
          <a:lstStyle/>
          <a:p>
            <a:pPr algn="dist">
              <a:defRPr/>
            </a:pPr>
            <a:r>
              <a:rPr lang="en-US" altLang="ko-KR" sz="2500" b="1" dirty="0">
                <a:solidFill>
                  <a:prstClr val="white">
                    <a:lumMod val="95000"/>
                  </a:prstClr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Power System Technology</a:t>
            </a:r>
            <a:endParaRPr lang="ko-KR" altLang="en-US" sz="2500" b="1" dirty="0">
              <a:solidFill>
                <a:prstClr val="white">
                  <a:lumMod val="95000"/>
                </a:prstClr>
              </a:solidFill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7250" y="6500813"/>
            <a:ext cx="1428750" cy="214312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ko-KR" sz="1000" b="1" dirty="0">
                <a:solidFill>
                  <a:srgbClr val="EEECE1">
                    <a:lumMod val="50000"/>
                  </a:srgbClr>
                </a:solidFill>
                <a:latin typeface="Tahoma" pitchFamily="34" charset="0"/>
                <a:cs typeface="Tahoma" pitchFamily="34" charset="0"/>
              </a:rPr>
              <a:t>www.pstek.co.kr</a:t>
            </a:r>
            <a:endParaRPr lang="ko-KR" altLang="en-US" sz="1000" b="1" dirty="0">
              <a:solidFill>
                <a:srgbClr val="EEECE1">
                  <a:lumMod val="50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57188"/>
            <a:ext cx="668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>
            <a:grpSpLocks/>
          </p:cNvGrpSpPr>
          <p:nvPr userDrawn="1"/>
        </p:nvGrpSpPr>
        <p:grpSpPr bwMode="auto">
          <a:xfrm>
            <a:off x="0" y="895350"/>
            <a:ext cx="8929688" cy="5534025"/>
            <a:chOff x="0" y="895926"/>
            <a:chExt cx="8929718" cy="553347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0" y="895926"/>
              <a:ext cx="714348" cy="5516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 userDrawn="1"/>
          </p:nvSpPr>
          <p:spPr>
            <a:xfrm>
              <a:off x="500065" y="922911"/>
              <a:ext cx="8429653" cy="5506485"/>
            </a:xfrm>
            <a:prstGeom prst="roundRect">
              <a:avLst>
                <a:gd name="adj" fmla="val 1826"/>
              </a:avLst>
            </a:prstGeom>
            <a:solidFill>
              <a:schemeClr val="bg1"/>
            </a:solidFill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1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786188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9563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" descr="C:\Documents and Settings\장영래\My Documents\My Pictures\참고이미지\Globe_Resource_v_2_by_SneakyTomato\PNG\PNG - Blue Globe.png"/>
          <p:cNvPicPr>
            <a:picLocks noChangeAspect="1" noChangeArrowheads="1"/>
          </p:cNvPicPr>
          <p:nvPr userDrawn="1"/>
        </p:nvPicPr>
        <p:blipFill>
          <a:blip r:embed="rId15" cstate="email">
            <a:lum bright="40000"/>
          </a:blip>
          <a:srcRect/>
          <a:stretch>
            <a:fillRect/>
          </a:stretch>
        </p:blipFill>
        <p:spPr bwMode="auto">
          <a:xfrm>
            <a:off x="142875" y="6154738"/>
            <a:ext cx="703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 userDrawn="1"/>
        </p:nvSpPr>
        <p:spPr>
          <a:xfrm>
            <a:off x="-97928" y="1319198"/>
            <a:ext cx="569387" cy="46291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>
            <a:spAutoFit/>
          </a:bodyPr>
          <a:lstStyle/>
          <a:p>
            <a:pPr algn="dist">
              <a:defRPr/>
            </a:pPr>
            <a:r>
              <a:rPr lang="en-US" altLang="ko-KR" sz="2500" b="1" dirty="0">
                <a:solidFill>
                  <a:prstClr val="white">
                    <a:lumMod val="95000"/>
                  </a:prstClr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Power System Technology</a:t>
            </a:r>
            <a:endParaRPr lang="ko-KR" altLang="en-US" sz="2500" b="1" dirty="0">
              <a:solidFill>
                <a:prstClr val="white">
                  <a:lumMod val="95000"/>
                </a:prstClr>
              </a:solidFill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57250" y="6500813"/>
            <a:ext cx="1428750" cy="214312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ko-KR" sz="1000" b="1" dirty="0">
                <a:solidFill>
                  <a:srgbClr val="EEECE1">
                    <a:lumMod val="50000"/>
                  </a:srgbClr>
                </a:solidFill>
                <a:latin typeface="Tahoma" pitchFamily="34" charset="0"/>
                <a:cs typeface="Tahoma" pitchFamily="34" charset="0"/>
              </a:rPr>
              <a:t>www.pstek.co.kr</a:t>
            </a:r>
            <a:endParaRPr lang="ko-KR" altLang="en-US" sz="1000" b="1" dirty="0">
              <a:solidFill>
                <a:srgbClr val="EEECE1">
                  <a:lumMod val="50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2" name="Picture 3"/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813" y="357188"/>
            <a:ext cx="668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3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panose="020B0503020000020004" pitchFamily="50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26"/>
          <p:cNvGrpSpPr>
            <a:grpSpLocks/>
          </p:cNvGrpSpPr>
          <p:nvPr/>
        </p:nvGrpSpPr>
        <p:grpSpPr bwMode="auto">
          <a:xfrm>
            <a:off x="23813" y="4786313"/>
            <a:ext cx="9067800" cy="1958975"/>
            <a:chOff x="500063" y="1785926"/>
            <a:chExt cx="8643937" cy="2071687"/>
          </a:xfrm>
        </p:grpSpPr>
        <p:grpSp>
          <p:nvGrpSpPr>
            <p:cNvPr id="3" name="Group 111"/>
            <p:cNvGrpSpPr>
              <a:grpSpLocks/>
            </p:cNvGrpSpPr>
            <p:nvPr/>
          </p:nvGrpSpPr>
          <p:grpSpPr bwMode="auto">
            <a:xfrm>
              <a:off x="4820901" y="1785926"/>
              <a:ext cx="4323099" cy="2071687"/>
              <a:chOff x="2854" y="1824"/>
              <a:chExt cx="2622" cy="1882"/>
            </a:xfrm>
          </p:grpSpPr>
          <p:sp>
            <p:nvSpPr>
              <p:cNvPr id="13363" name="Line 11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4" name="Line 11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5" name="Line 11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6" name="Line 11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7" name="Line 11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8" name="Line 11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9" name="Line 11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0" name="Line 11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1" name="Line 12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2" name="Line 12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3" name="Line 12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4" name="Line 12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5" name="Line 12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6" name="Line 12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7" name="Line 126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8" name="Line 12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79" name="Line 12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0" name="Line 12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1" name="Line 13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2" name="Line 13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83" name="Line 13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133"/>
            <p:cNvGrpSpPr>
              <a:grpSpLocks/>
            </p:cNvGrpSpPr>
            <p:nvPr/>
          </p:nvGrpSpPr>
          <p:grpSpPr bwMode="auto">
            <a:xfrm>
              <a:off x="500063" y="1785926"/>
              <a:ext cx="4320838" cy="2071687"/>
              <a:chOff x="235" y="1824"/>
              <a:chExt cx="2619" cy="1882"/>
            </a:xfrm>
          </p:grpSpPr>
          <p:sp>
            <p:nvSpPr>
              <p:cNvPr id="13342" name="Line 13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3" name="Line 13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4" name="Line 13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5" name="Line 137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6" name="Line 138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7" name="Line 139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8" name="Line 140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49" name="Line 141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0" name="Line 142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1" name="Line 143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2" name="Line 14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3" name="Line 14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4" name="Line 14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5" name="Line 14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6" name="Line 14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7" name="Line 14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8" name="Line 15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59" name="Line 15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0" name="Line 15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1" name="Line 15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62" name="Line 15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Group 155"/>
            <p:cNvGrpSpPr>
              <a:grpSpLocks/>
            </p:cNvGrpSpPr>
            <p:nvPr/>
          </p:nvGrpSpPr>
          <p:grpSpPr bwMode="auto">
            <a:xfrm>
              <a:off x="500063" y="1807642"/>
              <a:ext cx="8643937" cy="1766219"/>
              <a:chOff x="235" y="1844"/>
              <a:chExt cx="5241" cy="1605"/>
            </a:xfrm>
          </p:grpSpPr>
          <p:grpSp>
            <p:nvGrpSpPr>
              <p:cNvPr id="6" name="Group 156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3338" name="Line 157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9" name="Line 158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40" name="Line 159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41" name="Line 160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" name="Group 161"/>
              <p:cNvGrpSpPr>
                <a:grpSpLocks/>
              </p:cNvGrpSpPr>
              <p:nvPr/>
            </p:nvGrpSpPr>
            <p:grpSpPr bwMode="auto">
              <a:xfrm>
                <a:off x="235" y="1844"/>
                <a:ext cx="5241" cy="728"/>
                <a:chOff x="235" y="1844"/>
                <a:chExt cx="5241" cy="728"/>
              </a:xfrm>
            </p:grpSpPr>
            <p:sp>
              <p:nvSpPr>
                <p:cNvPr id="13329" name="Line 162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0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35" y="2401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1" name="Line 164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2" name="Line 165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3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4" name="Line 167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5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6" name="Line 169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37" name="Line 170"/>
                <p:cNvSpPr>
                  <a:spLocks noChangeShapeType="1"/>
                </p:cNvSpPr>
                <p:nvPr/>
              </p:nvSpPr>
              <p:spPr bwMode="auto">
                <a:xfrm>
                  <a:off x="235" y="1844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DDDDDD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25" y="142875"/>
            <a:ext cx="10953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465138" y="131763"/>
            <a:ext cx="1497012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latinLnBrk="0"/>
            <a:r>
              <a:rPr kumimoji="0" lang="en-US" altLang="ko-KR" sz="1200" b="1">
                <a:solidFill>
                  <a:srgbClr val="020A53"/>
                </a:solidFill>
                <a:latin typeface="Tahoma" pitchFamily="34" charset="0"/>
                <a:ea typeface="Kozuka Gothic Pro R" pitchFamily="34" charset="-128"/>
                <a:cs typeface="Tahoma" pitchFamily="34" charset="0"/>
              </a:rPr>
              <a:t>www.pstek.co.kr</a:t>
            </a:r>
          </a:p>
        </p:txBody>
      </p:sp>
      <p:sp>
        <p:nvSpPr>
          <p:cNvPr id="332" name="직사각형 331"/>
          <p:cNvSpPr/>
          <p:nvPr/>
        </p:nvSpPr>
        <p:spPr>
          <a:xfrm>
            <a:off x="428625" y="0"/>
            <a:ext cx="46038" cy="35718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5"/>
          <p:cNvGrpSpPr>
            <a:grpSpLocks/>
          </p:cNvGrpSpPr>
          <p:nvPr/>
        </p:nvGrpSpPr>
        <p:grpSpPr bwMode="auto">
          <a:xfrm>
            <a:off x="1330627" y="1908176"/>
            <a:ext cx="6522941" cy="819178"/>
            <a:chOff x="1084904" y="1908833"/>
            <a:chExt cx="6524497" cy="818760"/>
          </a:xfrm>
        </p:grpSpPr>
        <p:sp>
          <p:nvSpPr>
            <p:cNvPr id="13321" name="직사각형 14"/>
            <p:cNvSpPr>
              <a:spLocks noChangeArrowheads="1"/>
            </p:cNvSpPr>
            <p:nvPr/>
          </p:nvSpPr>
          <p:spPr bwMode="auto">
            <a:xfrm>
              <a:off x="4035299" y="1952944"/>
              <a:ext cx="96532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0" lang="en-US" altLang="ko-KR" sz="1100" b="1" i="1" dirty="0">
                  <a:solidFill>
                    <a:srgbClr val="000099"/>
                  </a:solidFill>
                  <a:latin typeface="Tahoma" pitchFamily="34" charset="0"/>
                  <a:ea typeface="Kozuka Gothic Pro R" pitchFamily="34" charset="-128"/>
                  <a:cs typeface="Tahoma" pitchFamily="34" charset="0"/>
                </a:rPr>
                <a:t>Since 1998</a:t>
              </a:r>
              <a:endParaRPr kumimoji="0" lang="ko-KR" altLang="en-US" sz="1100" b="1" i="1" dirty="0">
                <a:solidFill>
                  <a:srgbClr val="000099"/>
                </a:solidFill>
                <a:latin typeface="Tahoma" pitchFamily="34" charset="0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13322" name="TextBox 9"/>
            <p:cNvSpPr txBox="1">
              <a:spLocks noChangeArrowheads="1"/>
            </p:cNvSpPr>
            <p:nvPr/>
          </p:nvSpPr>
          <p:spPr bwMode="auto">
            <a:xfrm>
              <a:off x="1734144" y="1908833"/>
              <a:ext cx="2214578" cy="276225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 sz="1200" b="1">
                  <a:solidFill>
                    <a:prstClr val="white"/>
                  </a:solidFill>
                  <a:latin typeface="Tahoma" pitchFamily="34" charset="0"/>
                  <a:ea typeface="HY헤드라인M" pitchFamily="18" charset="-127"/>
                  <a:cs typeface="Tahoma" pitchFamily="34" charset="0"/>
                </a:rPr>
                <a:t>Power System Technology</a:t>
              </a:r>
              <a:endParaRPr kumimoji="0" lang="ko-KR" altLang="en-US" sz="1200" b="1">
                <a:solidFill>
                  <a:prstClr val="white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endParaRPr>
            </a:p>
          </p:txBody>
        </p:sp>
        <p:sp>
          <p:nvSpPr>
            <p:cNvPr id="13323" name="직사각형 74"/>
            <p:cNvSpPr>
              <a:spLocks noChangeArrowheads="1"/>
            </p:cNvSpPr>
            <p:nvPr/>
          </p:nvSpPr>
          <p:spPr bwMode="auto">
            <a:xfrm>
              <a:off x="1084904" y="2143116"/>
              <a:ext cx="6524497" cy="584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0" lang="ko-KR" altLang="en-US" sz="3200" b="1" dirty="0">
                  <a:latin typeface="HY헤드라인M" pitchFamily="18" charset="-127"/>
                  <a:ea typeface="HY헤드라인M" pitchFamily="18" charset="-127"/>
                  <a:cs typeface="Tahoma" pitchFamily="34" charset="0"/>
                </a:rPr>
                <a:t>주석 </a:t>
              </a:r>
              <a:r>
                <a:rPr kumimoji="0" lang="en-US" altLang="ko-KR" sz="3200" b="1" dirty="0">
                  <a:latin typeface="HY헤드라인M" pitchFamily="18" charset="-127"/>
                  <a:ea typeface="HY헤드라인M" pitchFamily="18" charset="-127"/>
                  <a:cs typeface="Tahoma" pitchFamily="34" charset="0"/>
                </a:rPr>
                <a:t>Seal </a:t>
              </a:r>
              <a:r>
                <a:rPr kumimoji="0" lang="ko-KR" altLang="en-US" sz="3200" b="1" dirty="0">
                  <a:latin typeface="HY헤드라인M" pitchFamily="18" charset="-127"/>
                  <a:ea typeface="HY헤드라인M" pitchFamily="18" charset="-127"/>
                  <a:cs typeface="Tahoma" pitchFamily="34" charset="0"/>
                </a:rPr>
                <a:t>유도가열 장치 기술 검토</a:t>
              </a:r>
            </a:p>
          </p:txBody>
        </p:sp>
      </p:grpSp>
      <p:sp>
        <p:nvSpPr>
          <p:cNvPr id="13319" name="직사각형 76"/>
          <p:cNvSpPr>
            <a:spLocks noChangeArrowheads="1"/>
          </p:cNvSpPr>
          <p:nvPr/>
        </p:nvSpPr>
        <p:spPr bwMode="auto">
          <a:xfrm>
            <a:off x="0" y="445928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b="1" dirty="0">
                <a:solidFill>
                  <a:srgbClr val="000099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2021 02 16</a:t>
            </a:r>
          </a:p>
          <a:p>
            <a:pPr algn="ctr"/>
            <a:r>
              <a:rPr kumimoji="0" lang="en-US" altLang="ko-KR" b="1" dirty="0">
                <a:solidFill>
                  <a:srgbClr val="000099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PSTEK Co., Ltd.</a:t>
            </a:r>
          </a:p>
          <a:p>
            <a:pPr algn="ctr"/>
            <a:r>
              <a:rPr kumimoji="0" lang="en-US" altLang="ko-KR" b="1" dirty="0">
                <a:solidFill>
                  <a:srgbClr val="000099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(</a:t>
            </a:r>
            <a:r>
              <a:rPr kumimoji="0" lang="en-US" altLang="ko-KR" b="1" dirty="0" err="1">
                <a:solidFill>
                  <a:srgbClr val="000099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bgsung</a:t>
            </a:r>
            <a:r>
              <a:rPr kumimoji="0" lang="en-US" altLang="ko-KR" b="1" dirty="0">
                <a:solidFill>
                  <a:srgbClr val="000099"/>
                </a:solidFill>
                <a:latin typeface="Tahoma" pitchFamily="34" charset="0"/>
                <a:ea typeface="HY헤드라인M" pitchFamily="18" charset="-127"/>
                <a:cs typeface="Tahoma" pitchFamily="34" charset="0"/>
              </a:rPr>
              <a:t> @ pstek.co.kr)</a:t>
            </a:r>
          </a:p>
        </p:txBody>
      </p:sp>
      <p:sp>
        <p:nvSpPr>
          <p:cNvPr id="9" name="TextBox 8"/>
          <p:cNvSpPr txBox="1"/>
          <p:nvPr/>
        </p:nvSpPr>
        <p:spPr>
          <a:xfrm rot="20350431">
            <a:off x="5781812" y="3670364"/>
            <a:ext cx="3066214" cy="8667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32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Confidential !</a:t>
            </a:r>
            <a:r>
              <a:rPr lang="ko-KR" altLang="en-US" sz="32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72" name="직사각형 76">
            <a:extLst>
              <a:ext uri="{FF2B5EF4-FFF2-40B4-BE49-F238E27FC236}">
                <a16:creationId xmlns:a16="http://schemas.microsoft.com/office/drawing/2014/main" id="{84372FA8-B4BE-4A22-A3AC-0408159C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338" y="3036821"/>
            <a:ext cx="24201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b="1" dirty="0">
                <a:latin typeface="Tahoma" pitchFamily="34" charset="0"/>
                <a:ea typeface="HY헤드라인M" pitchFamily="18" charset="-127"/>
                <a:cs typeface="Tahoma" pitchFamily="34" charset="0"/>
              </a:rPr>
              <a:t>For</a:t>
            </a:r>
            <a:r>
              <a:rPr kumimoji="0" lang="ko-KR" altLang="en-US" b="1" dirty="0">
                <a:latin typeface="Tahoma" pitchFamily="34" charset="0"/>
                <a:ea typeface="HY헤드라인M" pitchFamily="18" charset="-127"/>
                <a:cs typeface="Tahoma" pitchFamily="34" charset="0"/>
              </a:rPr>
              <a:t> 탑 엔지니어링</a:t>
            </a:r>
            <a:endParaRPr kumimoji="0" lang="en-US" altLang="ko-KR" b="1" dirty="0">
              <a:latin typeface="Tahoma" pitchFamily="34" charset="0"/>
              <a:ea typeface="HY헤드라인M" pitchFamily="18" charset="-127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2B6927A2-C220-4423-AE8E-9E0305B134E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3059832" cy="29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ahoma" panose="020B0604030504040204" pitchFamily="34" charset="0"/>
              </a:rPr>
              <a:t>고객요청 내용 개괄정리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6387" name="TextBox 5">
            <a:extLst>
              <a:ext uri="{FF2B5EF4-FFF2-40B4-BE49-F238E27FC236}">
                <a16:creationId xmlns:a16="http://schemas.microsoft.com/office/drawing/2014/main" id="{74CB851A-03B1-444C-9D24-41693F22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86" y="544857"/>
            <a:ext cx="89336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 dirty="0">
                <a:latin typeface="+mn-lt"/>
              </a:rPr>
              <a:t>1. </a:t>
            </a:r>
            <a:r>
              <a:rPr lang="ko-KR" altLang="en-US" b="1" dirty="0">
                <a:latin typeface="+mn-lt"/>
              </a:rPr>
              <a:t>현재 제품 사양</a:t>
            </a:r>
          </a:p>
          <a:p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- </a:t>
            </a:r>
            <a:r>
              <a:rPr lang="ko-KR" altLang="en-US" b="1" dirty="0">
                <a:latin typeface="+mn-lt"/>
              </a:rPr>
              <a:t>주파수 </a:t>
            </a:r>
            <a:r>
              <a:rPr lang="en-US" altLang="ko-KR" b="1" dirty="0">
                <a:latin typeface="+mn-lt"/>
              </a:rPr>
              <a:t>: 260KHz, POWER : 8Kw</a:t>
            </a:r>
          </a:p>
          <a:p>
            <a:r>
              <a:rPr lang="en-US" altLang="ko-KR" b="1" dirty="0">
                <a:latin typeface="+mn-lt"/>
              </a:rPr>
              <a:t> </a:t>
            </a:r>
          </a:p>
          <a:p>
            <a:r>
              <a:rPr lang="en-US" altLang="ko-KR" b="1" dirty="0">
                <a:latin typeface="+mn-lt"/>
              </a:rPr>
              <a:t>2. </a:t>
            </a:r>
            <a:r>
              <a:rPr lang="ko-KR" altLang="en-US" b="1" dirty="0">
                <a:latin typeface="+mn-lt"/>
              </a:rPr>
              <a:t>사용 용도</a:t>
            </a:r>
          </a:p>
          <a:p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- </a:t>
            </a:r>
            <a:r>
              <a:rPr lang="ko-KR" altLang="en-US" b="1" dirty="0">
                <a:latin typeface="+mn-lt"/>
              </a:rPr>
              <a:t>공정 설명 </a:t>
            </a:r>
            <a:r>
              <a:rPr lang="en-US" altLang="ko-KR" b="1" dirty="0">
                <a:latin typeface="+mn-lt"/>
              </a:rPr>
              <a:t>: </a:t>
            </a:r>
            <a:r>
              <a:rPr lang="ko-KR" altLang="en-US" b="1" dirty="0">
                <a:latin typeface="+mn-lt"/>
              </a:rPr>
              <a:t>상판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하판 </a:t>
            </a:r>
            <a:r>
              <a:rPr lang="ko-KR" altLang="en-US" b="1" dirty="0" err="1">
                <a:latin typeface="+mn-lt"/>
              </a:rPr>
              <a:t>두장의</a:t>
            </a:r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GLASS </a:t>
            </a:r>
            <a:r>
              <a:rPr lang="ko-KR" altLang="en-US" b="1" dirty="0">
                <a:latin typeface="+mn-lt"/>
              </a:rPr>
              <a:t>사이에 </a:t>
            </a:r>
            <a:r>
              <a:rPr lang="en-US" altLang="ko-KR" b="1" dirty="0">
                <a:latin typeface="+mn-lt"/>
              </a:rPr>
              <a:t>METAL</a:t>
            </a:r>
            <a:r>
              <a:rPr lang="ko-KR" altLang="en-US" b="1" dirty="0">
                <a:latin typeface="+mn-lt"/>
              </a:rPr>
              <a:t>을 녹여서 합착하는 공정</a:t>
            </a:r>
            <a:r>
              <a:rPr lang="en-US" altLang="ko-KR" b="1" dirty="0">
                <a:latin typeface="+mn-lt"/>
              </a:rPr>
              <a:t>.</a:t>
            </a:r>
          </a:p>
          <a:p>
            <a:r>
              <a:rPr lang="en-US" altLang="ko-KR" b="1" dirty="0">
                <a:latin typeface="+mn-lt"/>
              </a:rPr>
              <a:t> - </a:t>
            </a:r>
            <a:r>
              <a:rPr lang="ko-KR" altLang="en-US" b="1" dirty="0" err="1">
                <a:latin typeface="+mn-lt"/>
              </a:rPr>
              <a:t>메탈실</a:t>
            </a:r>
            <a:r>
              <a:rPr lang="ko-KR" altLang="en-US" b="1" dirty="0">
                <a:latin typeface="+mn-lt"/>
              </a:rPr>
              <a:t> 정보 </a:t>
            </a:r>
            <a:r>
              <a:rPr lang="en-US" altLang="ko-KR" b="1" dirty="0">
                <a:latin typeface="+mn-lt"/>
              </a:rPr>
              <a:t>: Sn 96.5%, Ag %3.0, Cu %0.5 (96.5/3/0.5), </a:t>
            </a:r>
            <a:r>
              <a:rPr lang="ko-KR" altLang="en-US" b="1" dirty="0">
                <a:latin typeface="+mn-lt"/>
              </a:rPr>
              <a:t>두께 </a:t>
            </a:r>
            <a:r>
              <a:rPr lang="en-US" altLang="ko-KR" b="1" dirty="0">
                <a:latin typeface="+mn-lt"/>
              </a:rPr>
              <a:t>0.5T, </a:t>
            </a:r>
            <a:r>
              <a:rPr lang="ko-KR" altLang="en-US" b="1" dirty="0">
                <a:latin typeface="+mn-lt"/>
              </a:rPr>
              <a:t>폭 </a:t>
            </a:r>
            <a:r>
              <a:rPr lang="en-US" altLang="ko-KR" b="1" dirty="0">
                <a:latin typeface="+mn-lt"/>
              </a:rPr>
              <a:t>6.5mm</a:t>
            </a:r>
          </a:p>
          <a:p>
            <a:r>
              <a:rPr lang="en-US" altLang="ko-KR" b="1" dirty="0">
                <a:latin typeface="+mn-lt"/>
              </a:rPr>
              <a:t> - </a:t>
            </a:r>
            <a:r>
              <a:rPr lang="ko-KR" altLang="en-US" b="1" dirty="0">
                <a:latin typeface="+mn-lt"/>
              </a:rPr>
              <a:t>아래 그림과 같이 진공 챔버 내부에 </a:t>
            </a:r>
            <a:r>
              <a:rPr lang="en-US" altLang="ko-KR" b="1" dirty="0">
                <a:latin typeface="+mn-lt"/>
              </a:rPr>
              <a:t>X,Y </a:t>
            </a:r>
            <a:r>
              <a:rPr lang="ko-KR" altLang="en-US" b="1" dirty="0">
                <a:latin typeface="+mn-lt"/>
              </a:rPr>
              <a:t>구동부를 구성하고</a:t>
            </a:r>
            <a:r>
              <a:rPr lang="en-US" altLang="ko-KR" b="1" dirty="0">
                <a:latin typeface="+mn-lt"/>
              </a:rPr>
              <a:t>(</a:t>
            </a:r>
            <a:r>
              <a:rPr lang="ko-KR" altLang="en-US" b="1" dirty="0" err="1">
                <a:latin typeface="+mn-lt"/>
              </a:rPr>
              <a:t>케이블베어를</a:t>
            </a:r>
            <a:r>
              <a:rPr lang="ko-KR" altLang="en-US" b="1" dirty="0">
                <a:latin typeface="+mn-lt"/>
              </a:rPr>
              <a:t> 구성하여 전원선과 물배관 구성</a:t>
            </a:r>
            <a:r>
              <a:rPr lang="en-US" altLang="ko-KR" b="1" dirty="0">
                <a:latin typeface="+mn-lt"/>
              </a:rPr>
              <a:t>)</a:t>
            </a:r>
          </a:p>
          <a:p>
            <a:r>
              <a:rPr lang="en-US" altLang="ko-KR" b="1" dirty="0">
                <a:latin typeface="+mn-lt"/>
              </a:rPr>
              <a:t>    </a:t>
            </a:r>
            <a:r>
              <a:rPr lang="ko-KR" altLang="en-US" b="1" dirty="0">
                <a:latin typeface="+mn-lt"/>
              </a:rPr>
              <a:t>아래 </a:t>
            </a:r>
            <a:r>
              <a:rPr lang="en-US" altLang="ko-KR" b="1" dirty="0">
                <a:latin typeface="+mn-lt"/>
              </a:rPr>
              <a:t>CONTROLL BOX</a:t>
            </a:r>
            <a:r>
              <a:rPr lang="ko-KR" altLang="en-US" b="1" dirty="0">
                <a:latin typeface="+mn-lt"/>
              </a:rPr>
              <a:t>를 밀봉하여 이동하며 </a:t>
            </a:r>
            <a:r>
              <a:rPr lang="en-US" altLang="ko-KR" b="1" dirty="0">
                <a:latin typeface="+mn-lt"/>
              </a:rPr>
              <a:t>GLASS </a:t>
            </a:r>
            <a:r>
              <a:rPr lang="ko-KR" altLang="en-US" b="1" dirty="0">
                <a:latin typeface="+mn-lt"/>
              </a:rPr>
              <a:t>외각을 </a:t>
            </a:r>
            <a:r>
              <a:rPr lang="ko-KR" altLang="en-US" b="1" dirty="0" err="1">
                <a:latin typeface="+mn-lt"/>
              </a:rPr>
              <a:t>유도가열하여</a:t>
            </a:r>
            <a:r>
              <a:rPr lang="ko-KR" altLang="en-US" b="1" dirty="0">
                <a:latin typeface="+mn-lt"/>
              </a:rPr>
              <a:t> </a:t>
            </a:r>
            <a:r>
              <a:rPr lang="ko-KR" altLang="en-US" b="1" dirty="0" err="1">
                <a:latin typeface="+mn-lt"/>
              </a:rPr>
              <a:t>합착을</a:t>
            </a:r>
            <a:r>
              <a:rPr lang="ko-KR" altLang="en-US" b="1" dirty="0">
                <a:latin typeface="+mn-lt"/>
              </a:rPr>
              <a:t> 진행</a:t>
            </a:r>
          </a:p>
          <a:p>
            <a:r>
              <a:rPr lang="ko-KR" altLang="en-US" b="1" dirty="0">
                <a:latin typeface="+mn-lt"/>
              </a:rPr>
              <a:t> </a:t>
            </a:r>
          </a:p>
          <a:p>
            <a:r>
              <a:rPr lang="en-US" altLang="ko-KR" b="1" dirty="0">
                <a:latin typeface="+mn-lt"/>
              </a:rPr>
              <a:t>3. </a:t>
            </a:r>
            <a:r>
              <a:rPr lang="ko-KR" altLang="en-US" b="1" dirty="0">
                <a:latin typeface="+mn-lt"/>
              </a:rPr>
              <a:t>신규 검토 필요 사항</a:t>
            </a:r>
          </a:p>
          <a:p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- </a:t>
            </a:r>
            <a:r>
              <a:rPr lang="ko-KR" altLang="en-US" b="1" dirty="0">
                <a:latin typeface="+mn-lt"/>
              </a:rPr>
              <a:t>하기 </a:t>
            </a:r>
            <a:r>
              <a:rPr lang="en-US" altLang="ko-KR" b="1" dirty="0">
                <a:latin typeface="+mn-lt"/>
              </a:rPr>
              <a:t>420*200*170 </a:t>
            </a:r>
            <a:r>
              <a:rPr lang="ko-KR" altLang="en-US" b="1" dirty="0">
                <a:latin typeface="+mn-lt"/>
              </a:rPr>
              <a:t>사이즈 내에 구성품을 배치하여 </a:t>
            </a:r>
            <a:r>
              <a:rPr lang="en-US" altLang="ko-KR" b="1" dirty="0">
                <a:latin typeface="+mn-lt"/>
              </a:rPr>
              <a:t>16Kw</a:t>
            </a:r>
            <a:r>
              <a:rPr lang="ko-KR" altLang="en-US" b="1" dirty="0">
                <a:latin typeface="+mn-lt"/>
              </a:rPr>
              <a:t>까지 </a:t>
            </a:r>
            <a:r>
              <a:rPr lang="en-US" altLang="ko-KR" b="1" dirty="0">
                <a:latin typeface="+mn-lt"/>
              </a:rPr>
              <a:t>POWER</a:t>
            </a:r>
            <a:r>
              <a:rPr lang="ko-KR" altLang="en-US" b="1" dirty="0">
                <a:latin typeface="+mn-lt"/>
              </a:rPr>
              <a:t>를 상승하여 </a:t>
            </a:r>
            <a:r>
              <a:rPr lang="ko-KR" altLang="en-US" b="1" dirty="0" err="1">
                <a:latin typeface="+mn-lt"/>
              </a:rPr>
              <a:t>사용할수</a:t>
            </a:r>
            <a:r>
              <a:rPr lang="ko-KR" altLang="en-US" b="1" dirty="0">
                <a:latin typeface="+mn-lt"/>
              </a:rPr>
              <a:t> 있도록 개선</a:t>
            </a:r>
          </a:p>
          <a:p>
            <a:r>
              <a:rPr lang="ko-KR" altLang="en-US" b="1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- </a:t>
            </a:r>
            <a:r>
              <a:rPr lang="ko-KR" altLang="en-US" b="1" dirty="0">
                <a:latin typeface="+mn-lt"/>
              </a:rPr>
              <a:t>현재는 내부 공간 제약으로 용량 </a:t>
            </a:r>
            <a:r>
              <a:rPr lang="en-US" altLang="ko-KR" b="1" dirty="0">
                <a:latin typeface="+mn-lt"/>
              </a:rPr>
              <a:t>up</a:t>
            </a:r>
            <a:r>
              <a:rPr lang="ko-KR" altLang="en-US" b="1" dirty="0">
                <a:latin typeface="+mn-lt"/>
              </a:rPr>
              <a:t>이 불가한 상황</a:t>
            </a:r>
          </a:p>
          <a:p>
            <a:r>
              <a:rPr lang="ko-KR" altLang="en-US" b="1" dirty="0">
                <a:latin typeface="+mn-lt"/>
              </a:rPr>
              <a:t>   </a:t>
            </a:r>
            <a:r>
              <a:rPr lang="en-US" altLang="ko-KR" b="1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>
                <a:latin typeface="+mn-lt"/>
              </a:rPr>
              <a:t>저희가 확인 한 결과로는 동일 용량의 </a:t>
            </a:r>
            <a:r>
              <a:rPr lang="ko-KR" altLang="en-US" b="1" dirty="0" err="1">
                <a:latin typeface="+mn-lt"/>
              </a:rPr>
              <a:t>페라이트</a:t>
            </a:r>
            <a:r>
              <a:rPr lang="ko-KR" altLang="en-US" b="1" dirty="0">
                <a:latin typeface="+mn-lt"/>
              </a:rPr>
              <a:t> 코어도 </a:t>
            </a:r>
            <a:r>
              <a:rPr lang="ko-KR" altLang="en-US" b="1" dirty="0" err="1">
                <a:latin typeface="+mn-lt"/>
              </a:rPr>
              <a:t>피에스텍에서는</a:t>
            </a:r>
            <a:r>
              <a:rPr lang="ko-KR" altLang="en-US" b="1" dirty="0">
                <a:latin typeface="+mn-lt"/>
              </a:rPr>
              <a:t> 더 작은 크기로 만들어 고출력 구현 가능 한 것으로 확인</a:t>
            </a:r>
            <a:r>
              <a:rPr lang="en-US" altLang="ko-KR" b="1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1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9" descr="cylind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/>
        </p:blipFill>
        <p:spPr bwMode="auto">
          <a:xfrm>
            <a:off x="5868144" y="254485"/>
            <a:ext cx="3088520" cy="26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512" y="3600186"/>
          <a:ext cx="44592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891070" progId="">
                  <p:embed/>
                </p:oleObj>
              </mc:Choice>
              <mc:Fallback>
                <p:oleObj name="Equation" r:id="rId4" imgW="3251200" imgH="891070" progId="">
                  <p:embed/>
                  <p:pic>
                    <p:nvPicPr>
                      <p:cNvPr id="13315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00186"/>
                        <a:ext cx="44592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85536"/>
            <a:ext cx="6204440" cy="2127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유도전류가 </a:t>
            </a:r>
            <a:r>
              <a:rPr lang="ko-KR" altLang="en-US" sz="2215" b="1" dirty="0" err="1">
                <a:solidFill>
                  <a:srgbClr val="17375E"/>
                </a:solidFill>
                <a:ea typeface="굴림" panose="020B0600000101010101" pitchFamily="50" charset="-127"/>
              </a:rPr>
              <a:t>피가열체의</a:t>
            </a: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 표면으로 집중됨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표면 유도전류의 </a:t>
            </a:r>
            <a:r>
              <a:rPr lang="en-US" altLang="ko-KR" sz="2215" b="1" dirty="0">
                <a:solidFill>
                  <a:srgbClr val="FF0000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2215" b="1" baseline="30000" dirty="0">
                <a:solidFill>
                  <a:srgbClr val="FF0000"/>
                </a:solidFill>
                <a:ea typeface="굴림" panose="020B0600000101010101" pitchFamily="50" charset="-127"/>
              </a:rPr>
              <a:t>-1</a:t>
            </a:r>
            <a:r>
              <a:rPr lang="en-US" altLang="ko-KR" sz="2215" b="1" dirty="0">
                <a:solidFill>
                  <a:srgbClr val="FF0000"/>
                </a:solidFill>
                <a:ea typeface="굴림" panose="020B0600000101010101" pitchFamily="50" charset="-127"/>
              </a:rPr>
              <a:t>=36.8%</a:t>
            </a: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가 흐르는 깊이</a:t>
            </a:r>
            <a:endParaRPr lang="en-US" altLang="ko-KR" sz="2215" b="1" dirty="0">
              <a:solidFill>
                <a:srgbClr val="17375E"/>
              </a:solidFill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215" b="1" dirty="0">
                <a:solidFill>
                  <a:srgbClr val="FF0000"/>
                </a:solidFill>
                <a:ea typeface="굴림" panose="020B0600000101010101" pitchFamily="50" charset="-127"/>
              </a:rPr>
              <a:t>발열의 </a:t>
            </a:r>
            <a:r>
              <a:rPr lang="en-US" altLang="ko-KR" sz="2215" b="1" dirty="0">
                <a:solidFill>
                  <a:srgbClr val="FF0000"/>
                </a:solidFill>
                <a:ea typeface="굴림" panose="020B0600000101010101" pitchFamily="50" charset="-127"/>
              </a:rPr>
              <a:t>90%</a:t>
            </a:r>
            <a:r>
              <a:rPr lang="ko-KR" altLang="en-US" sz="2215" b="1" dirty="0">
                <a:solidFill>
                  <a:srgbClr val="FF0000"/>
                </a:solidFill>
                <a:ea typeface="굴림" panose="020B0600000101010101" pitchFamily="50" charset="-127"/>
              </a:rPr>
              <a:t>정도가 </a:t>
            </a:r>
            <a:r>
              <a:rPr lang="ko-KR" altLang="en-US" sz="2215" b="1" dirty="0" err="1">
                <a:solidFill>
                  <a:srgbClr val="17375E"/>
                </a:solidFill>
                <a:ea typeface="굴림" panose="020B0600000101010101" pitchFamily="50" charset="-127"/>
              </a:rPr>
              <a:t>침투깊이</a:t>
            </a: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(</a:t>
            </a:r>
            <a:r>
              <a:rPr lang="el-GR" altLang="ko-KR" sz="2215" b="1" dirty="0">
                <a:solidFill>
                  <a:srgbClr val="FF0000"/>
                </a:solidFill>
              </a:rPr>
              <a:t>δ</a:t>
            </a:r>
            <a:r>
              <a:rPr lang="en-US" altLang="ko-KR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) </a:t>
            </a:r>
            <a:r>
              <a:rPr lang="ko-KR" altLang="en-US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두께 내에서 </a:t>
            </a:r>
            <a:r>
              <a:rPr lang="ko-KR" altLang="en-US" sz="2215" b="1" dirty="0" err="1">
                <a:solidFill>
                  <a:srgbClr val="17375E"/>
                </a:solidFill>
                <a:ea typeface="굴림" panose="020B0600000101010101" pitchFamily="50" charset="-127"/>
              </a:rPr>
              <a:t>일어남</a:t>
            </a:r>
            <a:r>
              <a:rPr lang="en-US" altLang="ko-KR" sz="2215" b="1" dirty="0">
                <a:solidFill>
                  <a:srgbClr val="17375E"/>
                </a:solidFill>
                <a:ea typeface="굴림" panose="020B0600000101010101" pitchFamily="50" charset="-127"/>
              </a:rPr>
              <a:t>.</a:t>
            </a:r>
            <a:endParaRPr lang="ko-KR" altLang="en-US" sz="2215" b="1" dirty="0">
              <a:solidFill>
                <a:srgbClr val="17375E"/>
              </a:solidFill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2215" b="1" dirty="0">
              <a:solidFill>
                <a:srgbClr val="17375E"/>
              </a:solidFill>
              <a:ea typeface="굴림" panose="020B0600000101010101" pitchFamily="50" charset="-127"/>
            </a:endParaRP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715" y="2668075"/>
            <a:ext cx="122198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6579" y="5289156"/>
            <a:ext cx="6739663" cy="13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ρ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저항율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(Resistivity, [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Ωm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])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온도가 높아지면 상승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μ</a:t>
            </a:r>
            <a:r>
              <a:rPr kumimoji="1" lang="en-US" altLang="ko-KR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r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비투자율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(Relative Permeability)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온도가 높아지면 낮아짐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		750</a:t>
            </a:r>
            <a:r>
              <a:rPr kumimoji="1" lang="ko-KR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℃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이상이면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큐리점에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도달하여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`1`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에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수렴함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ƒ 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주파수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(frequency, Hz)</a:t>
            </a:r>
          </a:p>
        </p:txBody>
      </p:sp>
      <p:sp>
        <p:nvSpPr>
          <p:cNvPr id="5129" name="제목 129"/>
          <p:cNvSpPr txBox="1">
            <a:spLocks/>
          </p:cNvSpPr>
          <p:nvPr/>
        </p:nvSpPr>
        <p:spPr bwMode="auto">
          <a:xfrm>
            <a:off x="11832" y="43508"/>
            <a:ext cx="5477059" cy="42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228600" marR="0" lvl="0" indent="-2286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유도가열에서 유도전류 표피 효과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(Skin Effect)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A9044EC-F294-44F6-96B3-D569D9D25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707" y="4077783"/>
            <a:ext cx="2691928" cy="278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153EE92E-0018-415E-8A85-A10A7DA1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9322" y="2668075"/>
            <a:ext cx="122198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10B3FD-8805-439C-8700-2E48E4B6A399}"/>
              </a:ext>
            </a:extLst>
          </p:cNvPr>
          <p:cNvCxnSpPr>
            <a:cxnSpLocks/>
          </p:cNvCxnSpPr>
          <p:nvPr/>
        </p:nvCxnSpPr>
        <p:spPr>
          <a:xfrm flipV="1">
            <a:off x="7980759" y="1564437"/>
            <a:ext cx="0" cy="1103638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B14C5D-2BC1-4C82-BA50-2F3242CB7E1D}"/>
              </a:ext>
            </a:extLst>
          </p:cNvPr>
          <p:cNvCxnSpPr>
            <a:cxnSpLocks/>
          </p:cNvCxnSpPr>
          <p:nvPr/>
        </p:nvCxnSpPr>
        <p:spPr>
          <a:xfrm flipV="1">
            <a:off x="6084168" y="1564437"/>
            <a:ext cx="0" cy="1103638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/>
          </p:cNvCxnSpPr>
          <p:nvPr/>
        </p:nvCxnSpPr>
        <p:spPr>
          <a:xfrm flipV="1">
            <a:off x="7024700" y="1649161"/>
            <a:ext cx="0" cy="2211887"/>
          </a:xfrm>
          <a:prstGeom prst="line">
            <a:avLst/>
          </a:prstGeom>
          <a:ln w="254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2120" y="797533"/>
            <a:ext cx="9091880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피가열체의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 두께가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Skin Depth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X3 Over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 이상이고 가열코일내의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가열체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 단면적의 비율이 크면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효율적 가열이 가능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2.5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, 3.5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배 이상 권장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9462" y="1697354"/>
            <a:ext cx="2786062" cy="1214438"/>
          </a:xfrm>
          <a:prstGeom prst="roundRect">
            <a:avLst/>
          </a:prstGeom>
          <a:noFill/>
          <a:ln w="76200">
            <a:solidFill>
              <a:srgbClr val="F2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28487" y="1697354"/>
            <a:ext cx="60801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428487" y="2911792"/>
            <a:ext cx="608012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6649" y="1911667"/>
            <a:ext cx="2071688" cy="7858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15"/>
          <p:cNvGrpSpPr>
            <a:grpSpLocks/>
          </p:cNvGrpSpPr>
          <p:nvPr/>
        </p:nvGrpSpPr>
        <p:grpSpPr bwMode="auto">
          <a:xfrm flipV="1">
            <a:off x="1268149" y="2411729"/>
            <a:ext cx="928688" cy="215900"/>
            <a:chOff x="4714876" y="5286388"/>
            <a:chExt cx="928694" cy="287340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4714876" y="5286388"/>
              <a:ext cx="928694" cy="21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4714876" y="5430058"/>
              <a:ext cx="7858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714876" y="5571615"/>
              <a:ext cx="642942" cy="2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16"/>
          <p:cNvGrpSpPr>
            <a:grpSpLocks/>
          </p:cNvGrpSpPr>
          <p:nvPr/>
        </p:nvGrpSpPr>
        <p:grpSpPr bwMode="auto">
          <a:xfrm flipH="1">
            <a:off x="1268149" y="1983104"/>
            <a:ext cx="928688" cy="214313"/>
            <a:chOff x="4714876" y="5286388"/>
            <a:chExt cx="928694" cy="287340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4714876" y="5286388"/>
              <a:ext cx="928694" cy="21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4714876" y="5428994"/>
              <a:ext cx="785818" cy="2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714876" y="5571599"/>
              <a:ext cx="642942" cy="21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31"/>
          <p:cNvSpPr/>
          <p:nvPr/>
        </p:nvSpPr>
        <p:spPr>
          <a:xfrm>
            <a:off x="3491880" y="1697354"/>
            <a:ext cx="2786062" cy="1214438"/>
          </a:xfrm>
          <a:prstGeom prst="roundRect">
            <a:avLst/>
          </a:prstGeom>
          <a:noFill/>
          <a:ln w="76200">
            <a:solidFill>
              <a:srgbClr val="F2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580905" y="1697354"/>
            <a:ext cx="608012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4580905" y="2911792"/>
            <a:ext cx="608012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849067" y="2125979"/>
            <a:ext cx="2071688" cy="35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24"/>
          <p:cNvGrpSpPr>
            <a:grpSpLocks/>
          </p:cNvGrpSpPr>
          <p:nvPr/>
        </p:nvGrpSpPr>
        <p:grpSpPr bwMode="auto">
          <a:xfrm flipV="1">
            <a:off x="4420567" y="2197417"/>
            <a:ext cx="928688" cy="215900"/>
            <a:chOff x="4714876" y="5286388"/>
            <a:chExt cx="928694" cy="287340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4714876" y="5286388"/>
              <a:ext cx="928694" cy="2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4714876" y="5430058"/>
              <a:ext cx="7858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4714876" y="5571616"/>
              <a:ext cx="642942" cy="21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28"/>
          <p:cNvGrpSpPr>
            <a:grpSpLocks/>
          </p:cNvGrpSpPr>
          <p:nvPr/>
        </p:nvGrpSpPr>
        <p:grpSpPr bwMode="auto">
          <a:xfrm flipH="1">
            <a:off x="4420567" y="2197417"/>
            <a:ext cx="928688" cy="214312"/>
            <a:chOff x="4714876" y="5286388"/>
            <a:chExt cx="928694" cy="287340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4714876" y="5286388"/>
              <a:ext cx="928694" cy="2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714876" y="5428993"/>
              <a:ext cx="785818" cy="21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4714876" y="5571600"/>
              <a:ext cx="642942" cy="2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3"/>
          <p:cNvSpPr/>
          <p:nvPr/>
        </p:nvSpPr>
        <p:spPr>
          <a:xfrm>
            <a:off x="1053837" y="2197417"/>
            <a:ext cx="1357312" cy="2143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44299" y="2108517"/>
            <a:ext cx="1576388" cy="3921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0949" y="1975167"/>
            <a:ext cx="1838325" cy="6556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349255" y="2268854"/>
            <a:ext cx="1071562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5856" y="3096189"/>
            <a:ext cx="58681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표면을 타고 도는 전류가 </a:t>
            </a:r>
            <a:r>
              <a:rPr kumimoji="1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침투깊이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중첩으로 서로 상쇄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CANCELING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Strip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전후면 유도전류가 상쇄되어 궤적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(Circuit)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을 그리면서 흐르지 못하는 상태가 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.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모든 전기현상은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Circuit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회로 개념에서 바라봐야 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.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5034069" y="4559572"/>
            <a:ext cx="3988942" cy="2134683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5188917" y="4651646"/>
            <a:ext cx="3817218" cy="19505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115887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투자율이 낮은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고장력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강판의 안정적인 유도가열을 위해서는 약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100kHz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이상의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고주파 유도가열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필요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(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X3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배수 규칙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)</a:t>
            </a:r>
          </a:p>
          <a:p>
            <a:pPr marL="0" marR="0" lvl="0" indent="0" algn="l" defTabSz="1158875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일반강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조업시에 에지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과가열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및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메칭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범위 초과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폭방향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 온도 분포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auto">
          <a:xfrm>
            <a:off x="4108832" y="4980967"/>
            <a:ext cx="576262" cy="1079500"/>
          </a:xfrm>
          <a:prstGeom prst="rightArrow">
            <a:avLst>
              <a:gd name="adj1" fmla="val 62056"/>
              <a:gd name="adj2" fmla="val 55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135" y="74314"/>
            <a:ext cx="4621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유도가열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Strip/Bar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표면 전류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침투깊이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graphicFrame>
        <p:nvGraphicFramePr>
          <p:cNvPr id="57" name="Object 12"/>
          <p:cNvGraphicFramePr>
            <a:graphicFrameLocks noChangeAspect="1"/>
          </p:cNvGraphicFramePr>
          <p:nvPr/>
        </p:nvGraphicFramePr>
        <p:xfrm>
          <a:off x="120989" y="4865878"/>
          <a:ext cx="3814169" cy="108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891070" progId="">
                  <p:embed/>
                </p:oleObj>
              </mc:Choice>
              <mc:Fallback>
                <p:oleObj name="Equation" r:id="rId2" imgW="3251200" imgH="891070" progId="">
                  <p:embed/>
                  <p:pic>
                    <p:nvPicPr>
                      <p:cNvPr id="57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89" y="4865878"/>
                        <a:ext cx="3814169" cy="108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모서리가 둥근 직사각형 45">
            <a:extLst>
              <a:ext uri="{FF2B5EF4-FFF2-40B4-BE49-F238E27FC236}">
                <a16:creationId xmlns:a16="http://schemas.microsoft.com/office/drawing/2014/main" id="{1BDF89F4-1827-47B8-B722-5B15C2690916}"/>
              </a:ext>
            </a:extLst>
          </p:cNvPr>
          <p:cNvSpPr/>
          <p:nvPr/>
        </p:nvSpPr>
        <p:spPr>
          <a:xfrm>
            <a:off x="3995936" y="2195829"/>
            <a:ext cx="1800200" cy="21907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1B273E27-5FB9-4129-B74B-221F4FF9EDC5}"/>
              </a:ext>
            </a:extLst>
          </p:cNvPr>
          <p:cNvSpPr/>
          <p:nvPr/>
        </p:nvSpPr>
        <p:spPr>
          <a:xfrm>
            <a:off x="3922787" y="2225391"/>
            <a:ext cx="131425" cy="144016"/>
          </a:xfrm>
          <a:prstGeom prst="noSmoking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&quot;허용 안 됨&quot; 기호 52">
            <a:extLst>
              <a:ext uri="{FF2B5EF4-FFF2-40B4-BE49-F238E27FC236}">
                <a16:creationId xmlns:a16="http://schemas.microsoft.com/office/drawing/2014/main" id="{3B23ADE8-84D5-488D-8ED6-0B3A24E9BAD1}"/>
              </a:ext>
            </a:extLst>
          </p:cNvPr>
          <p:cNvSpPr/>
          <p:nvPr/>
        </p:nvSpPr>
        <p:spPr>
          <a:xfrm>
            <a:off x="5736148" y="2239903"/>
            <a:ext cx="131425" cy="144016"/>
          </a:xfrm>
          <a:prstGeom prst="noSmoking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3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29"/>
          <p:cNvSpPr txBox="1">
            <a:spLocks/>
          </p:cNvSpPr>
          <p:nvPr/>
        </p:nvSpPr>
        <p:spPr bwMode="auto">
          <a:xfrm>
            <a:off x="50047" y="110031"/>
            <a:ext cx="3585849" cy="3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IH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가열 코일 형태 분류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193" y="3443064"/>
            <a:ext cx="2636509" cy="178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604084"/>
            <a:ext cx="3304053" cy="213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832" y="5243617"/>
            <a:ext cx="4013230" cy="149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4453475" y="608570"/>
            <a:ext cx="4690525" cy="23225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종방향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자계 가열 방식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(Longitudinal  Flux,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LF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피 가열체의 세로방향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자기장을 발생시켜 가열하는 방식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유도전류가 소재 외피 방향으로 감싸며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회전함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(Strip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상하면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전후면 전류방향이 반대임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20832" y="640018"/>
            <a:ext cx="4248472" cy="24560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 sz="2000" b="1"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수직형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자계 가열 방식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Transverse Flux,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TF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방식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피 가열체의 수직방향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법선 방향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자기장을 발생시켜 가열하는 방식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유도전류가 소재의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편측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표층부에서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유기되면서 회전함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(Strip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상하면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전류방향 동일함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0FEF83-773A-4655-A29C-648E4E67C0A8}"/>
              </a:ext>
            </a:extLst>
          </p:cNvPr>
          <p:cNvGrpSpPr/>
          <p:nvPr/>
        </p:nvGrpSpPr>
        <p:grpSpPr>
          <a:xfrm>
            <a:off x="5652120" y="3086806"/>
            <a:ext cx="1187677" cy="1445272"/>
            <a:chOff x="6084168" y="3096069"/>
            <a:chExt cx="1187677" cy="1445272"/>
          </a:xfrm>
        </p:grpSpPr>
        <p:sp>
          <p:nvSpPr>
            <p:cNvPr id="18" name="정육면체 17"/>
            <p:cNvSpPr/>
            <p:nvPr/>
          </p:nvSpPr>
          <p:spPr>
            <a:xfrm>
              <a:off x="6084168" y="3096069"/>
              <a:ext cx="1187677" cy="1445272"/>
            </a:xfrm>
            <a:prstGeom prst="cube">
              <a:avLst>
                <a:gd name="adj" fmla="val 793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6087739" y="3471116"/>
              <a:ext cx="1182729" cy="180660"/>
            </a:xfrm>
            <a:custGeom>
              <a:avLst/>
              <a:gdLst>
                <a:gd name="connsiteX0" fmla="*/ 0 w 1133856"/>
                <a:gd name="connsiteY0" fmla="*/ 91440 h 91440"/>
                <a:gd name="connsiteX1" fmla="*/ 1051560 w 1133856"/>
                <a:gd name="connsiteY1" fmla="*/ 91440 h 91440"/>
                <a:gd name="connsiteX2" fmla="*/ 1133856 w 1133856"/>
                <a:gd name="connsiteY2" fmla="*/ 0 h 91440"/>
                <a:gd name="connsiteX3" fmla="*/ 91440 w 1133856"/>
                <a:gd name="connsiteY3" fmla="*/ 0 h 91440"/>
                <a:gd name="connsiteX4" fmla="*/ 0 w 113385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56" h="91440">
                  <a:moveTo>
                    <a:pt x="0" y="91440"/>
                  </a:moveTo>
                  <a:lnTo>
                    <a:pt x="1051560" y="91440"/>
                  </a:lnTo>
                  <a:lnTo>
                    <a:pt x="1133856" y="0"/>
                  </a:lnTo>
                  <a:lnTo>
                    <a:pt x="91440" y="0"/>
                  </a:lnTo>
                  <a:lnTo>
                    <a:pt x="0" y="9144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6249235" y="3816698"/>
              <a:ext cx="792088" cy="200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321243" y="3321879"/>
              <a:ext cx="792089" cy="717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96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5408DF-A2BE-4823-8BFB-A914EBA9DDF4}"/>
              </a:ext>
            </a:extLst>
          </p:cNvPr>
          <p:cNvGrpSpPr/>
          <p:nvPr/>
        </p:nvGrpSpPr>
        <p:grpSpPr>
          <a:xfrm>
            <a:off x="539552" y="2348880"/>
            <a:ext cx="8208912" cy="4464496"/>
            <a:chOff x="539552" y="1872035"/>
            <a:chExt cx="8208912" cy="4941341"/>
          </a:xfrm>
        </p:grpSpPr>
        <p:pic>
          <p:nvPicPr>
            <p:cNvPr id="2052" name="Picture 4" descr="http://sungsook.com.ne.kr/phy3-3-3c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94"/>
            <a:stretch/>
          </p:blipFill>
          <p:spPr bwMode="auto">
            <a:xfrm>
              <a:off x="539552" y="1872035"/>
              <a:ext cx="8208912" cy="494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직사각형 232"/>
            <p:cNvSpPr/>
            <p:nvPr/>
          </p:nvSpPr>
          <p:spPr>
            <a:xfrm>
              <a:off x="2508248" y="3949619"/>
              <a:ext cx="5031269" cy="4078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자유형 2"/>
            <p:cNvSpPr/>
            <p:nvPr/>
          </p:nvSpPr>
          <p:spPr>
            <a:xfrm>
              <a:off x="4835615" y="3807549"/>
              <a:ext cx="376543" cy="679738"/>
            </a:xfrm>
            <a:custGeom>
              <a:avLst/>
              <a:gdLst>
                <a:gd name="connsiteX0" fmla="*/ 38100 w 204787"/>
                <a:gd name="connsiteY0" fmla="*/ 47625 h 357187"/>
                <a:gd name="connsiteX1" fmla="*/ 14287 w 204787"/>
                <a:gd name="connsiteY1" fmla="*/ 176212 h 357187"/>
                <a:gd name="connsiteX2" fmla="*/ 0 w 204787"/>
                <a:gd name="connsiteY2" fmla="*/ 352425 h 357187"/>
                <a:gd name="connsiteX3" fmla="*/ 147637 w 204787"/>
                <a:gd name="connsiteY3" fmla="*/ 357187 h 357187"/>
                <a:gd name="connsiteX4" fmla="*/ 161925 w 204787"/>
                <a:gd name="connsiteY4" fmla="*/ 185737 h 357187"/>
                <a:gd name="connsiteX5" fmla="*/ 204787 w 204787"/>
                <a:gd name="connsiteY5" fmla="*/ 0 h 357187"/>
                <a:gd name="connsiteX6" fmla="*/ 38100 w 204787"/>
                <a:gd name="connsiteY6" fmla="*/ 476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" h="357187">
                  <a:moveTo>
                    <a:pt x="38100" y="47625"/>
                  </a:moveTo>
                  <a:lnTo>
                    <a:pt x="14287" y="176212"/>
                  </a:lnTo>
                  <a:lnTo>
                    <a:pt x="0" y="352425"/>
                  </a:lnTo>
                  <a:lnTo>
                    <a:pt x="147637" y="357187"/>
                  </a:lnTo>
                  <a:lnTo>
                    <a:pt x="161925" y="185737"/>
                  </a:lnTo>
                  <a:lnTo>
                    <a:pt x="204787" y="0"/>
                  </a:lnTo>
                  <a:lnTo>
                    <a:pt x="38100" y="476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자유형 234"/>
            <p:cNvSpPr/>
            <p:nvPr/>
          </p:nvSpPr>
          <p:spPr>
            <a:xfrm>
              <a:off x="5924240" y="3827268"/>
              <a:ext cx="376543" cy="679738"/>
            </a:xfrm>
            <a:custGeom>
              <a:avLst/>
              <a:gdLst>
                <a:gd name="connsiteX0" fmla="*/ 38100 w 204787"/>
                <a:gd name="connsiteY0" fmla="*/ 47625 h 357187"/>
                <a:gd name="connsiteX1" fmla="*/ 14287 w 204787"/>
                <a:gd name="connsiteY1" fmla="*/ 176212 h 357187"/>
                <a:gd name="connsiteX2" fmla="*/ 0 w 204787"/>
                <a:gd name="connsiteY2" fmla="*/ 352425 h 357187"/>
                <a:gd name="connsiteX3" fmla="*/ 147637 w 204787"/>
                <a:gd name="connsiteY3" fmla="*/ 357187 h 357187"/>
                <a:gd name="connsiteX4" fmla="*/ 161925 w 204787"/>
                <a:gd name="connsiteY4" fmla="*/ 185737 h 357187"/>
                <a:gd name="connsiteX5" fmla="*/ 204787 w 204787"/>
                <a:gd name="connsiteY5" fmla="*/ 0 h 357187"/>
                <a:gd name="connsiteX6" fmla="*/ 38100 w 204787"/>
                <a:gd name="connsiteY6" fmla="*/ 476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" h="357187">
                  <a:moveTo>
                    <a:pt x="38100" y="47625"/>
                  </a:moveTo>
                  <a:lnTo>
                    <a:pt x="14287" y="176212"/>
                  </a:lnTo>
                  <a:lnTo>
                    <a:pt x="0" y="352425"/>
                  </a:lnTo>
                  <a:lnTo>
                    <a:pt x="147637" y="357187"/>
                  </a:lnTo>
                  <a:lnTo>
                    <a:pt x="161925" y="185737"/>
                  </a:lnTo>
                  <a:lnTo>
                    <a:pt x="204787" y="0"/>
                  </a:lnTo>
                  <a:lnTo>
                    <a:pt x="38100" y="476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자유형 235"/>
            <p:cNvSpPr/>
            <p:nvPr/>
          </p:nvSpPr>
          <p:spPr>
            <a:xfrm>
              <a:off x="3849601" y="3813674"/>
              <a:ext cx="376543" cy="679738"/>
            </a:xfrm>
            <a:custGeom>
              <a:avLst/>
              <a:gdLst>
                <a:gd name="connsiteX0" fmla="*/ 38100 w 204787"/>
                <a:gd name="connsiteY0" fmla="*/ 47625 h 357187"/>
                <a:gd name="connsiteX1" fmla="*/ 14287 w 204787"/>
                <a:gd name="connsiteY1" fmla="*/ 176212 h 357187"/>
                <a:gd name="connsiteX2" fmla="*/ 0 w 204787"/>
                <a:gd name="connsiteY2" fmla="*/ 352425 h 357187"/>
                <a:gd name="connsiteX3" fmla="*/ 147637 w 204787"/>
                <a:gd name="connsiteY3" fmla="*/ 357187 h 357187"/>
                <a:gd name="connsiteX4" fmla="*/ 161925 w 204787"/>
                <a:gd name="connsiteY4" fmla="*/ 185737 h 357187"/>
                <a:gd name="connsiteX5" fmla="*/ 204787 w 204787"/>
                <a:gd name="connsiteY5" fmla="*/ 0 h 357187"/>
                <a:gd name="connsiteX6" fmla="*/ 38100 w 204787"/>
                <a:gd name="connsiteY6" fmla="*/ 476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" h="357187">
                  <a:moveTo>
                    <a:pt x="38100" y="47625"/>
                  </a:moveTo>
                  <a:lnTo>
                    <a:pt x="14287" y="176212"/>
                  </a:lnTo>
                  <a:lnTo>
                    <a:pt x="0" y="352425"/>
                  </a:lnTo>
                  <a:lnTo>
                    <a:pt x="147637" y="357187"/>
                  </a:lnTo>
                  <a:lnTo>
                    <a:pt x="161925" y="185737"/>
                  </a:lnTo>
                  <a:lnTo>
                    <a:pt x="204787" y="0"/>
                  </a:lnTo>
                  <a:lnTo>
                    <a:pt x="38100" y="476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자유형 236"/>
            <p:cNvSpPr/>
            <p:nvPr/>
          </p:nvSpPr>
          <p:spPr>
            <a:xfrm>
              <a:off x="2729083" y="3786485"/>
              <a:ext cx="376543" cy="679738"/>
            </a:xfrm>
            <a:custGeom>
              <a:avLst/>
              <a:gdLst>
                <a:gd name="connsiteX0" fmla="*/ 38100 w 204787"/>
                <a:gd name="connsiteY0" fmla="*/ 47625 h 357187"/>
                <a:gd name="connsiteX1" fmla="*/ 14287 w 204787"/>
                <a:gd name="connsiteY1" fmla="*/ 176212 h 357187"/>
                <a:gd name="connsiteX2" fmla="*/ 0 w 204787"/>
                <a:gd name="connsiteY2" fmla="*/ 352425 h 357187"/>
                <a:gd name="connsiteX3" fmla="*/ 147637 w 204787"/>
                <a:gd name="connsiteY3" fmla="*/ 357187 h 357187"/>
                <a:gd name="connsiteX4" fmla="*/ 161925 w 204787"/>
                <a:gd name="connsiteY4" fmla="*/ 185737 h 357187"/>
                <a:gd name="connsiteX5" fmla="*/ 204787 w 204787"/>
                <a:gd name="connsiteY5" fmla="*/ 0 h 357187"/>
                <a:gd name="connsiteX6" fmla="*/ 38100 w 204787"/>
                <a:gd name="connsiteY6" fmla="*/ 476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" h="357187">
                  <a:moveTo>
                    <a:pt x="38100" y="47625"/>
                  </a:moveTo>
                  <a:lnTo>
                    <a:pt x="14287" y="176212"/>
                  </a:lnTo>
                  <a:lnTo>
                    <a:pt x="0" y="352425"/>
                  </a:lnTo>
                  <a:lnTo>
                    <a:pt x="147637" y="357187"/>
                  </a:lnTo>
                  <a:lnTo>
                    <a:pt x="161925" y="185737"/>
                  </a:lnTo>
                  <a:lnTo>
                    <a:pt x="204787" y="0"/>
                  </a:lnTo>
                  <a:lnTo>
                    <a:pt x="38100" y="476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자유형 237"/>
            <p:cNvSpPr/>
            <p:nvPr/>
          </p:nvSpPr>
          <p:spPr>
            <a:xfrm>
              <a:off x="7018486" y="3834992"/>
              <a:ext cx="376543" cy="679738"/>
            </a:xfrm>
            <a:custGeom>
              <a:avLst/>
              <a:gdLst>
                <a:gd name="connsiteX0" fmla="*/ 38100 w 204787"/>
                <a:gd name="connsiteY0" fmla="*/ 47625 h 357187"/>
                <a:gd name="connsiteX1" fmla="*/ 14287 w 204787"/>
                <a:gd name="connsiteY1" fmla="*/ 176212 h 357187"/>
                <a:gd name="connsiteX2" fmla="*/ 0 w 204787"/>
                <a:gd name="connsiteY2" fmla="*/ 352425 h 357187"/>
                <a:gd name="connsiteX3" fmla="*/ 147637 w 204787"/>
                <a:gd name="connsiteY3" fmla="*/ 357187 h 357187"/>
                <a:gd name="connsiteX4" fmla="*/ 161925 w 204787"/>
                <a:gd name="connsiteY4" fmla="*/ 185737 h 357187"/>
                <a:gd name="connsiteX5" fmla="*/ 204787 w 204787"/>
                <a:gd name="connsiteY5" fmla="*/ 0 h 357187"/>
                <a:gd name="connsiteX6" fmla="*/ 38100 w 204787"/>
                <a:gd name="connsiteY6" fmla="*/ 47625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787" h="357187">
                  <a:moveTo>
                    <a:pt x="38100" y="47625"/>
                  </a:moveTo>
                  <a:lnTo>
                    <a:pt x="14287" y="176212"/>
                  </a:lnTo>
                  <a:lnTo>
                    <a:pt x="0" y="352425"/>
                  </a:lnTo>
                  <a:lnTo>
                    <a:pt x="147637" y="357187"/>
                  </a:lnTo>
                  <a:lnTo>
                    <a:pt x="161925" y="185737"/>
                  </a:lnTo>
                  <a:lnTo>
                    <a:pt x="204787" y="0"/>
                  </a:lnTo>
                  <a:lnTo>
                    <a:pt x="38100" y="4762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 rot="5400000">
              <a:off x="-980821" y="3956512"/>
              <a:ext cx="4229224" cy="3940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5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0" name="AutoShape 3"/>
          <p:cNvSpPr>
            <a:spLocks noChangeArrowheads="1"/>
          </p:cNvSpPr>
          <p:nvPr/>
        </p:nvSpPr>
        <p:spPr bwMode="gray">
          <a:xfrm>
            <a:off x="539552" y="548680"/>
            <a:ext cx="3972054" cy="68758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굴림" pitchFamily="50" charset="-127"/>
              </a:rPr>
              <a:t>T F </a:t>
            </a:r>
            <a:r>
              <a:rPr kumimoji="1" lang="ko-KR" altLang="en-US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굴림" pitchFamily="50" charset="-127"/>
              </a:rPr>
              <a:t>가열</a:t>
            </a:r>
            <a:r>
              <a:rPr kumimoji="1" lang="en-US" altLang="ko-KR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굴림" pitchFamily="50" charset="-127"/>
              </a:rPr>
              <a:t> </a:t>
            </a:r>
            <a:r>
              <a:rPr kumimoji="1" lang="ko-KR" altLang="en-US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굴림" pitchFamily="50" charset="-127"/>
              </a:rPr>
              <a:t>조건</a:t>
            </a:r>
            <a:endParaRPr kumimoji="1" lang="en-US" altLang="ko-KR" sz="3323" b="0" i="0" u="none" strike="noStrike" kern="1200" cap="none" spc="-113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굴림" pitchFamily="50" charset="-127"/>
            </a:endParaRPr>
          </a:p>
        </p:txBody>
      </p:sp>
      <p:sp>
        <p:nvSpPr>
          <p:cNvPr id="241" name="AutoShape 5"/>
          <p:cNvSpPr>
            <a:spLocks noChangeArrowheads="1"/>
          </p:cNvSpPr>
          <p:nvPr/>
        </p:nvSpPr>
        <p:spPr bwMode="gray">
          <a:xfrm>
            <a:off x="4776410" y="578742"/>
            <a:ext cx="3972054" cy="657527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L F </a:t>
            </a:r>
            <a:r>
              <a:rPr kumimoji="1" lang="ko-KR" altLang="en-US" sz="3323" b="0" i="0" u="none" strike="noStrike" kern="1200" cap="none" spc="-113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가열조건</a:t>
            </a:r>
            <a:endParaRPr kumimoji="1" lang="en-US" altLang="ko-KR" sz="3323" b="0" i="0" u="none" strike="noStrike" kern="1200" cap="none" spc="-113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>
            <a:off x="621489" y="1236269"/>
            <a:ext cx="365738" cy="19132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cxnSpLocks/>
          </p:cNvCxnSpPr>
          <p:nvPr/>
        </p:nvCxnSpPr>
        <p:spPr>
          <a:xfrm flipH="1">
            <a:off x="4492466" y="1244829"/>
            <a:ext cx="405681" cy="298114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720" y="53324"/>
            <a:ext cx="4320480" cy="37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IH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가열 코일 형태 분류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64069-3309-402C-B18B-A099D0EF6274}"/>
              </a:ext>
            </a:extLst>
          </p:cNvPr>
          <p:cNvSpPr txBox="1"/>
          <p:nvPr/>
        </p:nvSpPr>
        <p:spPr>
          <a:xfrm>
            <a:off x="827584" y="1236269"/>
            <a:ext cx="3888432" cy="1142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가열코일에서 분출된 자기장을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Strip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이 외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부 입구부분에서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평면 전체로 받게 되므로 가열특성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자기장을 얻어 맞는 비율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이 우수함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.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하늘에서 내리는 비를 판초우의를 깔아서 모두 받아내는 상황으로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묘사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소재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자성력을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가리지 않음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굴림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47E76F-4763-4A38-9162-17590D0A9BC7}"/>
              </a:ext>
            </a:extLst>
          </p:cNvPr>
          <p:cNvSpPr txBox="1"/>
          <p:nvPr/>
        </p:nvSpPr>
        <p:spPr>
          <a:xfrm>
            <a:off x="4832596" y="1198153"/>
            <a:ext cx="4131892" cy="1142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가열코일에서 분출된 자기장을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Strip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내부에서 흡수하거나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강자성체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스쳐서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약자성체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,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비자성체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가열하게 되므로 약 자성체 이하 일 때에 가열특성이 낮아짐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.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비 올 때에 판초우의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비자성체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나 </a:t>
            </a: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면이불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(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강자성체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)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을 빨래줄에 걸어 놓은 상황으로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굴림" charset="-127"/>
                <a:cs typeface="+mn-cs"/>
              </a:rPr>
              <a:t>묘사 </a:t>
            </a:r>
          </a:p>
        </p:txBody>
      </p:sp>
    </p:spTree>
    <p:extLst>
      <p:ext uri="{BB962C8B-B14F-4D97-AF65-F5344CB8AC3E}">
        <p14:creationId xmlns:p14="http://schemas.microsoft.com/office/powerpoint/2010/main" val="334754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2B6927A2-C220-4423-AE8E-9E0305B134ED}"/>
              </a:ext>
            </a:extLst>
          </p:cNvPr>
          <p:cNvSpPr txBox="1">
            <a:spLocks/>
          </p:cNvSpPr>
          <p:nvPr/>
        </p:nvSpPr>
        <p:spPr bwMode="auto">
          <a:xfrm>
            <a:off x="21839" y="31979"/>
            <a:ext cx="651621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ahoma" panose="020B0604030504040204" pitchFamily="34" charset="0"/>
              </a:rPr>
              <a:t>기존 </a:t>
            </a:r>
            <a:r>
              <a:rPr lang="ko-KR" altLang="en-US" sz="2000" b="1" dirty="0">
                <a:latin typeface="+mj-ea"/>
                <a:ea typeface="+mj-ea"/>
                <a:cs typeface="Tahoma" panose="020B0604030504040204" pitchFamily="34" charset="0"/>
              </a:rPr>
              <a:t>가열코일 및 개선형 가열코일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ahoma" panose="020B0604030504040204" pitchFamily="34" charset="0"/>
              </a:rPr>
              <a:t>전자기장 해석 비교 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16387" name="TextBox 5">
            <a:extLst>
              <a:ext uri="{FF2B5EF4-FFF2-40B4-BE49-F238E27FC236}">
                <a16:creationId xmlns:a16="http://schemas.microsoft.com/office/drawing/2014/main" id="{74CB851A-03B1-444C-9D24-41693F22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6027003"/>
            <a:ext cx="57297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>
                <a:latin typeface="+mn-ea"/>
                <a:ea typeface="+mn-ea"/>
              </a:rPr>
              <a:t>인가 전류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가열코일 </a:t>
            </a:r>
            <a:r>
              <a:rPr lang="en-US" altLang="ko-KR" sz="1600" b="1" dirty="0">
                <a:latin typeface="+mn-ea"/>
                <a:ea typeface="+mn-ea"/>
              </a:rPr>
              <a:t>300A</a:t>
            </a:r>
          </a:p>
          <a:p>
            <a:r>
              <a:rPr lang="ko-KR" altLang="en-US" sz="1600" b="1" dirty="0">
                <a:latin typeface="+mn-ea"/>
                <a:ea typeface="+mn-ea"/>
              </a:rPr>
              <a:t>인가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주파수 </a:t>
            </a:r>
            <a:r>
              <a:rPr lang="en-US" altLang="ko-KR" sz="1600" b="1" dirty="0">
                <a:latin typeface="+mn-ea"/>
                <a:ea typeface="+mn-ea"/>
              </a:rPr>
              <a:t>: 260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kHz</a:t>
            </a:r>
          </a:p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Sn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리본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~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가열코일 하면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Gap : 7mmH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1E1780-22E9-4224-A244-3EA8154C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21839" y="404664"/>
            <a:ext cx="4752528" cy="4383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EDC001-774A-4E90-B016-18277242A8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"/>
          <a:stretch/>
        </p:blipFill>
        <p:spPr>
          <a:xfrm>
            <a:off x="4806685" y="413328"/>
            <a:ext cx="4315476" cy="4383824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D0F20D8E-5818-4712-8A87-26B77205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9" y="4725144"/>
            <a:ext cx="28083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 err="1">
                <a:solidFill>
                  <a:prstClr val="black"/>
                </a:solidFill>
              </a:rPr>
              <a:t>총발열량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444.7</a:t>
            </a:r>
            <a:r>
              <a:rPr lang="en-US" altLang="ko-KR" sz="1600" b="1" dirty="0">
                <a:solidFill>
                  <a:prstClr val="black"/>
                </a:solidFill>
              </a:rPr>
              <a:t> [W]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발열량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406.2 [</a:t>
            </a:r>
            <a:r>
              <a:rPr lang="en-US" altLang="ko-KR" sz="1600" b="1" dirty="0">
                <a:solidFill>
                  <a:prstClr val="black"/>
                </a:solidFill>
              </a:rPr>
              <a:t>W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Sn </a:t>
            </a:r>
            <a:r>
              <a:rPr lang="ko-KR" altLang="en-US" sz="1600" b="1" dirty="0">
                <a:solidFill>
                  <a:prstClr val="black"/>
                </a:solidFill>
              </a:rPr>
              <a:t>리본</a:t>
            </a:r>
            <a:r>
              <a:rPr lang="en-US" altLang="ko-KR" sz="1600" b="1" dirty="0">
                <a:solidFill>
                  <a:prstClr val="black"/>
                </a:solidFill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</a:rPr>
              <a:t>발열량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38.5</a:t>
            </a:r>
            <a:r>
              <a:rPr lang="en-US" altLang="ko-KR" sz="1600" b="1" dirty="0">
                <a:solidFill>
                  <a:prstClr val="black"/>
                </a:solidFill>
              </a:rPr>
              <a:t> [W]</a:t>
            </a:r>
          </a:p>
          <a:p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코일부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가열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효율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8.657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%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 인덕턴스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0.2661</a:t>
            </a: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en-US" altLang="ko-KR" sz="1600" b="1" dirty="0" err="1">
                <a:solidFill>
                  <a:prstClr val="black"/>
                </a:solidFill>
              </a:rPr>
              <a:t>uH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등가저항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4.947</a:t>
            </a: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en-US" altLang="ko-KR" sz="1600" b="1" dirty="0" err="1">
                <a:solidFill>
                  <a:prstClr val="black"/>
                </a:solidFill>
              </a:rPr>
              <a:t>mOhm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C705AE6-FFD2-47A3-BF6E-2A0E87E23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741128"/>
            <a:ext cx="280831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b="1" dirty="0" err="1">
                <a:solidFill>
                  <a:prstClr val="black"/>
                </a:solidFill>
              </a:rPr>
              <a:t>총발열량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265.0</a:t>
            </a:r>
            <a:r>
              <a:rPr lang="en-US" altLang="ko-KR" sz="1600" b="1" dirty="0">
                <a:solidFill>
                  <a:prstClr val="black"/>
                </a:solidFill>
              </a:rPr>
              <a:t> [W]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발열량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198.5 [</a:t>
            </a:r>
            <a:r>
              <a:rPr lang="en-US" altLang="ko-KR" sz="1600" b="1" dirty="0">
                <a:solidFill>
                  <a:prstClr val="black"/>
                </a:solidFill>
              </a:rPr>
              <a:t>W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Sn </a:t>
            </a:r>
            <a:r>
              <a:rPr lang="ko-KR" altLang="en-US" sz="1600" b="1" dirty="0">
                <a:solidFill>
                  <a:prstClr val="black"/>
                </a:solidFill>
              </a:rPr>
              <a:t>리본</a:t>
            </a:r>
            <a:r>
              <a:rPr lang="en-US" altLang="ko-KR" sz="1600" b="1" dirty="0">
                <a:solidFill>
                  <a:prstClr val="black"/>
                </a:solidFill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</a:rPr>
              <a:t>발열량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66.5</a:t>
            </a:r>
            <a:r>
              <a:rPr lang="en-US" altLang="ko-KR" sz="1600" b="1" dirty="0">
                <a:solidFill>
                  <a:prstClr val="black"/>
                </a:solidFill>
              </a:rPr>
              <a:t> [W]</a:t>
            </a:r>
          </a:p>
          <a:p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코일부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가열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효율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25.094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%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코일 인덕턴스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: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0.1764</a:t>
            </a: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en-US" altLang="ko-KR" sz="1600" b="1" dirty="0" err="1">
                <a:solidFill>
                  <a:prstClr val="black"/>
                </a:solidFill>
              </a:rPr>
              <a:t>uH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</a:p>
          <a:p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등가저항</a:t>
            </a:r>
            <a:r>
              <a:rPr lang="en-US" altLang="ko-KR" sz="1600" b="1" dirty="0">
                <a:solidFill>
                  <a:prstClr val="black"/>
                </a:solidFill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</a:rPr>
              <a:t>2.948</a:t>
            </a:r>
            <a:r>
              <a:rPr lang="en-US" altLang="ko-KR" sz="1600" b="1" dirty="0">
                <a:solidFill>
                  <a:prstClr val="black"/>
                </a:solidFill>
              </a:rPr>
              <a:t>[</a:t>
            </a:r>
            <a:r>
              <a:rPr lang="en-US" altLang="ko-KR" sz="1600" b="1" dirty="0" err="1">
                <a:solidFill>
                  <a:prstClr val="black"/>
                </a:solidFill>
              </a:rPr>
              <a:t>mOhm</a:t>
            </a:r>
            <a:r>
              <a:rPr lang="en-US" altLang="ko-KR" sz="1600" b="1" dirty="0">
                <a:solidFill>
                  <a:prstClr val="black"/>
                </a:solidFill>
              </a:rPr>
              <a:t>]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  <a:p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2C8F1-A734-48F0-BBF1-B97E085CC209}"/>
              </a:ext>
            </a:extLst>
          </p:cNvPr>
          <p:cNvSpPr txBox="1"/>
          <p:nvPr/>
        </p:nvSpPr>
        <p:spPr>
          <a:xfrm rot="20350431">
            <a:off x="2861267" y="4983927"/>
            <a:ext cx="2763027" cy="501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Confidential !</a:t>
            </a:r>
            <a:r>
              <a:rPr lang="ko-KR" altLang="en-US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7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084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유도가열 장치 </a:t>
            </a:r>
            <a:r>
              <a:rPr kumimoji="0"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1</a:t>
            </a:r>
            <a:r>
              <a:rPr kumimoji="0"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차 초안 사양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5" y="471193"/>
            <a:ext cx="9046615" cy="3317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장비용량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15kW(10kW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이상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    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입력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전압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3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상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220V DC-LINK 300V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급 디자인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회로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직렬 공진형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IGBT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인버터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동작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주파수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200~260KHz (MAX 300KHz) </a:t>
            </a:r>
          </a:p>
          <a:p>
            <a:pPr marL="87313">
              <a:lnSpc>
                <a:spcPct val="150000"/>
              </a:lnSpc>
            </a:pP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메칭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Tr :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수냉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동판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/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리쯔와이어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교합 적층형    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공진단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동블럭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수냉식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필름콘덴서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직병렬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회전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대향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적층형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초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저누설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가열코일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2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턴형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사각 스퀘어 타입 형상 가공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연결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수냉각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광폭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부스바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저누설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구조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제어기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32bit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DSP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제어기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외부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485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통신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, 4-20mA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외부 추종 제어출력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등 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S.P. Part</a:t>
            </a:r>
            <a:r>
              <a:rPr lang="ko-KR" altLang="en-US" sz="1600" dirty="0">
                <a:solidFill>
                  <a:srgbClr val="7030A0"/>
                </a:solidFill>
                <a:latin typeface="HY헤드라인M" pitchFamily="18" charset="-127"/>
                <a:ea typeface="HY헤드라인M" pitchFamily="18" charset="-127"/>
              </a:rPr>
              <a:t> 추후 협의</a:t>
            </a:r>
            <a:endParaRPr lang="en-US" altLang="ko-KR" sz="1600" dirty="0">
              <a:solidFill>
                <a:srgbClr val="7030A0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장비 구성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소형 인버터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출력 케이블 라인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진공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메칭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박스 분리형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출력 라인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저 누설형 멀티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리쯔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와이어 케이블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간접 </a:t>
            </a:r>
            <a:r>
              <a:rPr lang="ko-KR" altLang="en-US" sz="1600" dirty="0" err="1">
                <a:latin typeface="HY헤드라인M" pitchFamily="18" charset="-127"/>
                <a:ea typeface="HY헤드라인M" pitchFamily="18" charset="-127"/>
              </a:rPr>
              <a:t>수냉방식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  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냉각 장치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기존 재사용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pPr marL="87313">
              <a:lnSpc>
                <a:spcPct val="150000"/>
              </a:lnSpc>
            </a:pP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 rot="20350431">
            <a:off x="6207109" y="3466529"/>
            <a:ext cx="2763027" cy="501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Confidential !</a:t>
            </a:r>
            <a:r>
              <a:rPr lang="ko-KR" altLang="en-US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A9A8DA-625B-47FB-8903-1430DB00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06792"/>
            <a:ext cx="8389063" cy="26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1084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rPr>
              <a:t>유도가열 장치 배치 초안</a:t>
            </a:r>
          </a:p>
        </p:txBody>
      </p:sp>
      <p:sp>
        <p:nvSpPr>
          <p:cNvPr id="6" name="TextBox 5"/>
          <p:cNvSpPr txBox="1"/>
          <p:nvPr/>
        </p:nvSpPr>
        <p:spPr>
          <a:xfrm rot="20350431">
            <a:off x="6207109" y="3466529"/>
            <a:ext cx="2763027" cy="501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Confidential !</a:t>
            </a:r>
            <a:r>
              <a:rPr lang="ko-KR" altLang="en-US" sz="2400" b="1" dirty="0">
                <a:solidFill>
                  <a:srgbClr val="FEEFE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A71551-47AE-46A1-BCEF-7E4A97957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8" r="15351" b="7718"/>
          <a:stretch/>
        </p:blipFill>
        <p:spPr>
          <a:xfrm>
            <a:off x="18266" y="407286"/>
            <a:ext cx="8999130" cy="60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06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sz="1000" dirty="0" smtClean="0">
            <a:solidFill>
              <a:schemeClr val="bg2">
                <a:lumMod val="50000"/>
              </a:schemeClr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792</Words>
  <Application>Microsoft Office PowerPoint</Application>
  <PresentationFormat>화면 슬라이드 쇼(4:3)</PresentationFormat>
  <Paragraphs>91</Paragraphs>
  <Slides>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5" baseType="lpstr">
      <vt:lpstr>굴림</vt:lpstr>
      <vt:lpstr>Tahoma</vt:lpstr>
      <vt:lpstr>HY견고딕</vt:lpstr>
      <vt:lpstr>Wingdings</vt:lpstr>
      <vt:lpstr>맑은 고딕</vt:lpstr>
      <vt:lpstr>Arial</vt:lpstr>
      <vt:lpstr>HY헤드라인M</vt:lpstr>
      <vt:lpstr>1_Office 테마</vt:lpstr>
      <vt:lpstr>2_Office 테마</vt:lpstr>
      <vt:lpstr>3_Office 테마</vt:lpstr>
      <vt:lpstr>4_Office 테마</vt:lpstr>
      <vt:lpstr>6_Office 테마</vt:lpstr>
      <vt:lpstr>Office 테마</vt:lpstr>
      <vt:lpstr>8_Office 테마</vt:lpstr>
      <vt:lpstr>7_Office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장영래</dc:creator>
  <cp:lastModifiedBy>sung bg</cp:lastModifiedBy>
  <cp:revision>836</cp:revision>
  <cp:lastPrinted>2014-08-12T01:25:07Z</cp:lastPrinted>
  <dcterms:created xsi:type="dcterms:W3CDTF">2009-04-25T01:14:48Z</dcterms:created>
  <dcterms:modified xsi:type="dcterms:W3CDTF">2021-02-16T02:12:01Z</dcterms:modified>
</cp:coreProperties>
</file>